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76EB9D5-7E1A-4433-8B21-2237CC26FA2C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05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907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910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743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524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458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8542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521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6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6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AB55-62C0-407E-B706-C907B44B0BFC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52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6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3466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7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1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40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382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5516DA-9D86-4E1E-A623-C11F9F74EB59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6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1EEA6-D75E-9941-6BB4-7439D4305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1337737"/>
          </a:xfrm>
        </p:spPr>
        <p:txBody>
          <a:bodyPr/>
          <a:lstStyle/>
          <a:p>
            <a:br>
              <a:rPr lang="es-BO" sz="1800" dirty="0"/>
            </a:br>
            <a:br>
              <a:rPr lang="es-BO" sz="1800" dirty="0"/>
            </a:br>
            <a:r>
              <a:rPr lang="es-BO" sz="1800" dirty="0"/>
              <a:t>EVALUACION PROCESUAL HITO 2</a:t>
            </a:r>
            <a:br>
              <a:rPr lang="es-BO" sz="1800" dirty="0"/>
            </a:br>
            <a:r>
              <a:rPr lang="es-BO" sz="1800" dirty="0"/>
              <a:t>Base de Datos II</a:t>
            </a:r>
            <a:endParaRPr lang="en-US" sz="1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E5E2AC-F1B3-E5F1-6C1B-70238BBD9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577702"/>
            <a:ext cx="9070848" cy="1561562"/>
          </a:xfrm>
        </p:spPr>
        <p:txBody>
          <a:bodyPr>
            <a:normAutofit fontScale="92500" lnSpcReduction="10000"/>
          </a:bodyPr>
          <a:lstStyle/>
          <a:p>
            <a:r>
              <a:rPr lang="es-BO" dirty="0"/>
              <a:t>Estudiante:</a:t>
            </a:r>
          </a:p>
          <a:p>
            <a:r>
              <a:rPr lang="es-BO" dirty="0"/>
              <a:t>ILIA ARACELI SARZO LAURA </a:t>
            </a:r>
          </a:p>
          <a:p>
            <a:r>
              <a:rPr lang="es-BO" dirty="0"/>
              <a:t>Gestión: </a:t>
            </a:r>
          </a:p>
          <a:p>
            <a:r>
              <a:rPr lang="es-BO"/>
              <a:t>3er SEMESTRE INGENIERA DE SISTEMAS</a:t>
            </a:r>
            <a:endParaRPr lang="en-US" dirty="0"/>
          </a:p>
        </p:txBody>
      </p:sp>
      <p:pic>
        <p:nvPicPr>
          <p:cNvPr id="5" name="Picture 4" descr="Unifranz Postgrado | Bienvenid@ a la Universidad Franz Tamayo">
            <a:extLst>
              <a:ext uri="{FF2B5EF4-FFF2-40B4-BE49-F238E27FC236}">
                <a16:creationId xmlns:a16="http://schemas.microsoft.com/office/drawing/2014/main" id="{D97FF459-4B62-20E9-BCD5-FB8455A55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1" t="-9575" r="50261" b="9575"/>
          <a:stretch/>
        </p:blipFill>
        <p:spPr bwMode="auto">
          <a:xfrm>
            <a:off x="8800434" y="5477165"/>
            <a:ext cx="3659720" cy="13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81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DB35AF-770E-7540-28BD-154E54189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3" y="488271"/>
            <a:ext cx="11105966" cy="5841507"/>
          </a:xfrm>
        </p:spPr>
        <p:txBody>
          <a:bodyPr/>
          <a:lstStyle/>
          <a:p>
            <a:r>
              <a:rPr lang="es-BO" dirty="0"/>
              <a:t>Crear una consulta SQL en base al ejercicio anterior </a:t>
            </a:r>
          </a:p>
          <a:p>
            <a:pPr marL="0" indent="0">
              <a:buNone/>
            </a:pPr>
            <a:r>
              <a:rPr lang="es-BO" sz="1400" dirty="0"/>
              <a:t>Debe de utilizar las 3 tablas creadas anteriormente.</a:t>
            </a:r>
          </a:p>
          <a:p>
            <a:pPr marL="0" indent="0">
              <a:buNone/>
            </a:pPr>
            <a:r>
              <a:rPr lang="es-BO" sz="1400" dirty="0"/>
              <a:t>○ Para relacionar las tablas utilizar JOINS.</a:t>
            </a:r>
          </a:p>
          <a:p>
            <a:pPr marL="0" indent="0">
              <a:buNone/>
            </a:pPr>
            <a:r>
              <a:rPr lang="es-BO" sz="1400" dirty="0"/>
              <a:t>○ Adjuntar el código SQL generado.</a:t>
            </a:r>
            <a:endParaRPr lang="en-US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6E54A8-DD85-8C5C-F2F8-343B9AEF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62" y="2443286"/>
            <a:ext cx="6027042" cy="381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6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2108FD-F276-765F-D99B-3612F7DA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59" y="506027"/>
            <a:ext cx="11070455" cy="5797119"/>
          </a:xfrm>
        </p:spPr>
        <p:txBody>
          <a:bodyPr/>
          <a:lstStyle/>
          <a:p>
            <a:r>
              <a:rPr lang="es-BO" dirty="0"/>
              <a:t>Crear un función que compare dos códigos de materia.</a:t>
            </a:r>
          </a:p>
          <a:p>
            <a:r>
              <a:rPr lang="es-BO" dirty="0"/>
              <a:t>○ Recrear la siguiente base de datos: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2DC0F4-4F37-3FB1-51D2-30278E9C4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180" y="1650239"/>
            <a:ext cx="3956916" cy="47577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8F17670-3A6B-96FF-8B17-318126443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901" y="1507351"/>
            <a:ext cx="5911636" cy="450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5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86769-792E-9665-F7E6-80A06AA77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7" y="470517"/>
            <a:ext cx="11239130" cy="5868139"/>
          </a:xfrm>
        </p:spPr>
        <p:txBody>
          <a:bodyPr/>
          <a:lstStyle/>
          <a:p>
            <a:pPr marL="0" indent="0">
              <a:buNone/>
            </a:pPr>
            <a:r>
              <a:rPr lang="es-BO" sz="1800" dirty="0"/>
              <a:t>  </a:t>
            </a:r>
          </a:p>
          <a:p>
            <a:pPr marL="0" indent="0">
              <a:buNone/>
            </a:pPr>
            <a:r>
              <a:rPr lang="es-BO" sz="1800" dirty="0"/>
              <a:t>Resolver lo siguiente:</a:t>
            </a:r>
          </a:p>
          <a:p>
            <a:r>
              <a:rPr lang="es-BO" sz="1800" dirty="0"/>
              <a:t>■ Mostrar los nombres y apellidos de los estudiantes inscritos en la</a:t>
            </a:r>
          </a:p>
          <a:p>
            <a:r>
              <a:rPr lang="es-BO" sz="1800" dirty="0"/>
              <a:t>materia ARQ-105, adicionalmente mostrar el nombre de la materia.</a:t>
            </a:r>
          </a:p>
          <a:p>
            <a:r>
              <a:rPr lang="es-BO" sz="1800" dirty="0"/>
              <a:t>■ Deberá de crear una función que reciba dos parámetros y esta</a:t>
            </a:r>
          </a:p>
          <a:p>
            <a:r>
              <a:rPr lang="es-BO" sz="1800" dirty="0"/>
              <a:t>función deberá ser utilizada en la cláusula WHERE.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AB447A-082A-F6E6-BB1B-1FFFC748E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354" y="2483141"/>
            <a:ext cx="5748170" cy="363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937946-6C33-EA59-AE61-C524A5A5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3" y="426127"/>
            <a:ext cx="11168109" cy="5894773"/>
          </a:xfrm>
        </p:spPr>
        <p:txBody>
          <a:bodyPr/>
          <a:lstStyle/>
          <a:p>
            <a:endParaRPr lang="es-BO" sz="1600" dirty="0"/>
          </a:p>
          <a:p>
            <a:r>
              <a:rPr lang="es-BO" sz="1600" dirty="0"/>
              <a:t>14.Crear una función que permita obtener el promedio de las edades del género</a:t>
            </a:r>
          </a:p>
          <a:p>
            <a:r>
              <a:rPr lang="es-BO" sz="1600" dirty="0"/>
              <a:t>masculino o femenino de los estudiantes inscritos en la asignatura ARQ-104.</a:t>
            </a:r>
          </a:p>
          <a:p>
            <a:r>
              <a:rPr lang="es-BO" sz="1600" dirty="0"/>
              <a:t>○ La función recibe como parámetro el género y el código de materia.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E32B68-21BC-D82E-7150-F84B0C80F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224" y="1832430"/>
            <a:ext cx="5614543" cy="436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93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8766A7-CD59-CD45-884B-7C01CBF6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3" y="452761"/>
            <a:ext cx="11265764" cy="587701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BO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BO" sz="1400" dirty="0"/>
              <a:t>15.Crear una función que permita concatenar 3 cadenas.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BO" sz="1400" dirty="0"/>
              <a:t>○ La función recibe 3 parámetros.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BO" sz="1400" dirty="0"/>
              <a:t>○ Si las cadenas fuesen: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BO" sz="1400" dirty="0"/>
              <a:t>■ Pepito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BO" sz="1400" dirty="0"/>
              <a:t>■ Pep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BO" sz="1400" dirty="0"/>
              <a:t>■ 50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BO" sz="1400" dirty="0"/>
              <a:t>○ La salida debería ser: (Pepito), (Pep), (50)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BO" sz="1400" dirty="0"/>
              <a:t>○ La función creada utilizarlo en una consulta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BO" sz="1400" dirty="0"/>
              <a:t> SQL.</a:t>
            </a:r>
            <a:endParaRPr lang="en-US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5497B4-79A3-B105-9615-8EBB3ECAF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938" y="983956"/>
            <a:ext cx="7357146" cy="481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44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4F60C6-087E-4E5F-0D2F-573F30F0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514905"/>
            <a:ext cx="11150354" cy="5805996"/>
          </a:xfrm>
        </p:spPr>
        <p:txBody>
          <a:bodyPr>
            <a:normAutofit/>
          </a:bodyPr>
          <a:lstStyle/>
          <a:p>
            <a:r>
              <a:rPr lang="es-BO" sz="1100" dirty="0"/>
              <a:t>16.Crear una función de acuerdo a lo siguiente:</a:t>
            </a:r>
          </a:p>
          <a:p>
            <a:r>
              <a:rPr lang="es-BO" sz="1100" dirty="0"/>
              <a:t>○ Mostrar el nombre, apellidos, edad y el semestre de todos los estudiantes</a:t>
            </a:r>
          </a:p>
          <a:p>
            <a:r>
              <a:rPr lang="es-BO" sz="1100" dirty="0"/>
              <a:t>que estén inscritos.</a:t>
            </a:r>
          </a:p>
          <a:p>
            <a:r>
              <a:rPr lang="es-BO" sz="1100" dirty="0"/>
              <a:t>○ Siempre y cuando la suma de las edades del sexo femenino(</a:t>
            </a:r>
            <a:r>
              <a:rPr lang="es-BO" sz="1100" dirty="0" err="1"/>
              <a:t>tambien</a:t>
            </a:r>
            <a:r>
              <a:rPr lang="es-BO" sz="1100" dirty="0"/>
              <a:t> puede</a:t>
            </a:r>
          </a:p>
          <a:p>
            <a:r>
              <a:rPr lang="es-BO" sz="1100" dirty="0"/>
              <a:t>ser masculino) sea par y mayores a cierta edad.</a:t>
            </a:r>
          </a:p>
          <a:p>
            <a:r>
              <a:rPr lang="es-BO" sz="1100" dirty="0"/>
              <a:t>○ Debe de crear una función que sume las edades (recibir como parámetro el</a:t>
            </a:r>
          </a:p>
          <a:p>
            <a:r>
              <a:rPr lang="es-BO" sz="1100" dirty="0"/>
              <a:t>sexo, y la edad).</a:t>
            </a:r>
          </a:p>
          <a:p>
            <a:r>
              <a:rPr lang="es-BO" sz="1100" dirty="0"/>
              <a:t>■ Ejemplo: sexo=’Masculino’ y edad=22</a:t>
            </a:r>
          </a:p>
          <a:p>
            <a:r>
              <a:rPr lang="es-BO" sz="1100" dirty="0"/>
              <a:t>■ Note que la función recibe 2 parámetros.</a:t>
            </a:r>
          </a:p>
          <a:p>
            <a:r>
              <a:rPr lang="es-BO" sz="1100" dirty="0"/>
              <a:t>○ La función creada anteriormente debe utilizarse en la consulta SQL.</a:t>
            </a:r>
          </a:p>
          <a:p>
            <a:r>
              <a:rPr lang="es-BO" sz="1100" dirty="0"/>
              <a:t>(Cláusula WHERE).</a:t>
            </a:r>
            <a:endParaRPr lang="en-US" sz="11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1B0D27-8EE2-D01B-41E6-A965B197B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53" y="688101"/>
            <a:ext cx="5987323" cy="51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1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C7C3EF-5D80-3093-3E05-0281A2D92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58" y="1453827"/>
            <a:ext cx="6649483" cy="32223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7D0BDF5-4137-03D6-78ED-9FE0CA8F6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99" y="994107"/>
            <a:ext cx="3324689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6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9D7EB4-C770-B8DD-A4DD-7F4DCA7C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3" y="470517"/>
            <a:ext cx="11105966" cy="5797118"/>
          </a:xfrm>
        </p:spPr>
        <p:txBody>
          <a:bodyPr>
            <a:normAutofit/>
          </a:bodyPr>
          <a:lstStyle/>
          <a:p>
            <a:endParaRPr lang="es-BO" sz="2000" dirty="0"/>
          </a:p>
          <a:p>
            <a:r>
              <a:rPr lang="es-BO" sz="2000" dirty="0"/>
              <a:t>17. Crear una función de acuerdo a lo siguiente:</a:t>
            </a:r>
          </a:p>
          <a:p>
            <a:r>
              <a:rPr lang="es-BO" sz="2000" dirty="0"/>
              <a:t>○ Crear una función sobre la tabla estudiantes que compara un nombre y</a:t>
            </a:r>
          </a:p>
          <a:p>
            <a:r>
              <a:rPr lang="es-BO" sz="2000" dirty="0"/>
              <a:t>apellidos. (si existe este nombre y apellido mostrar todos los datos del estudiante).</a:t>
            </a:r>
          </a:p>
          <a:p>
            <a:endParaRPr lang="es-BO" sz="2000" dirty="0"/>
          </a:p>
          <a:p>
            <a:r>
              <a:rPr lang="es-BO" sz="2000" dirty="0"/>
              <a:t>La función devuelve un </a:t>
            </a:r>
            <a:r>
              <a:rPr lang="es-BO" sz="2000" dirty="0" err="1"/>
              <a:t>boolean</a:t>
            </a:r>
            <a:r>
              <a:rPr lang="es-BO" sz="2000" dirty="0"/>
              <a:t>.</a:t>
            </a:r>
          </a:p>
          <a:p>
            <a:r>
              <a:rPr lang="es-BO" sz="2000" dirty="0"/>
              <a:t>■ La función debe recibir 4 parámetros, nombres y apellidos.</a:t>
            </a:r>
          </a:p>
          <a:p>
            <a:r>
              <a:rPr lang="es-BO" sz="2000" dirty="0"/>
              <a:t>■ Similar al siguiente ejemplo.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3636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42BD27-CC54-8DB1-BB51-D13E6882B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73" y="700866"/>
            <a:ext cx="10237254" cy="54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87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169B0-C385-EAA7-8088-0D2E2C973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GRACIAS POR SU ATENCION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EEC5C6-FA35-F3B9-5BDE-5470BA508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eate.iliaaraceli.sarzo.la@unifranz.edu.bo</a:t>
            </a:r>
            <a:endParaRPr lang="es-419" dirty="0"/>
          </a:p>
        </p:txBody>
      </p:sp>
      <p:pic>
        <p:nvPicPr>
          <p:cNvPr id="5" name="Picture 4" descr="Unifranz Postgrado | Bienvenid@ a la Universidad Franz Tamayo">
            <a:extLst>
              <a:ext uri="{FF2B5EF4-FFF2-40B4-BE49-F238E27FC236}">
                <a16:creationId xmlns:a16="http://schemas.microsoft.com/office/drawing/2014/main" id="{B309CCA3-3A84-CE9A-0275-3974DBDEC2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1" t="-9575" r="50261" b="9575"/>
          <a:stretch/>
        </p:blipFill>
        <p:spPr bwMode="auto">
          <a:xfrm>
            <a:off x="8657438" y="5342630"/>
            <a:ext cx="3793944" cy="143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73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73EA8-3AD9-8F85-66F1-4A76A179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MANEJO DE CONCEPTOS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8FE5B-43AE-CC70-B332-6BC46FE3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BO" dirty="0"/>
              <a:t>¿A que se refiere cuando se habla de bases de datos relacionales?</a:t>
            </a:r>
          </a:p>
          <a:p>
            <a:pPr marL="0" indent="0">
              <a:buNone/>
            </a:pPr>
            <a:r>
              <a:rPr lang="es-BO" dirty="0"/>
              <a:t>Es una recopilación de elementos de datos con relaciones predefinidas entre ellos.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BO" dirty="0"/>
              <a:t>¿A que se refiere cuando se habla de bases de datos no relacionales?</a:t>
            </a:r>
          </a:p>
          <a:p>
            <a:pPr marL="0" indent="0">
              <a:buNone/>
            </a:pPr>
            <a:r>
              <a:rPr lang="es-BO" dirty="0"/>
              <a:t>Se caracterizan por tener una mayor escalabilidad y por soportar una estructura distribuida, son mas flexibles y permiten hacer cambios en los esquemas son para la base de datos.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BO" dirty="0"/>
              <a:t>¿Qué es MySQL y </a:t>
            </a:r>
            <a:r>
              <a:rPr lang="es-BO" dirty="0" err="1"/>
              <a:t>MariaDB</a:t>
            </a:r>
            <a:r>
              <a:rPr lang="es-BO" dirty="0"/>
              <a:t>?. Explique si existen diferencias o son iguales, etc.</a:t>
            </a:r>
          </a:p>
          <a:p>
            <a:pPr marL="0" indent="0">
              <a:buNone/>
            </a:pPr>
            <a:r>
              <a:rPr lang="es-BO" dirty="0" err="1"/>
              <a:t>MariaDB</a:t>
            </a:r>
            <a:r>
              <a:rPr lang="es-BO" dirty="0"/>
              <a:t>. -  Es un sistema de gestión de base de datos.</a:t>
            </a:r>
          </a:p>
          <a:p>
            <a:pPr marL="0" indent="0">
              <a:buNone/>
            </a:pPr>
            <a:r>
              <a:rPr lang="es-BO" dirty="0"/>
              <a:t>MySQL. – Permite almacenar y acceder a los datos a través de </a:t>
            </a:r>
            <a:r>
              <a:rPr lang="es-BO" dirty="0" err="1"/>
              <a:t>multiples</a:t>
            </a:r>
            <a:r>
              <a:rPr lang="es-BO" dirty="0"/>
              <a:t> motores de almacenamiento.</a:t>
            </a:r>
          </a:p>
          <a:p>
            <a:pPr marL="0" indent="0">
              <a:buNone/>
            </a:pPr>
            <a:r>
              <a:rPr lang="es-BO" dirty="0" err="1"/>
              <a:t>MariaDB</a:t>
            </a:r>
            <a:r>
              <a:rPr lang="es-BO" dirty="0"/>
              <a:t> tiene licencia GPL mientras que MySQL tiene un enfoque de doble licencia, cada mango se acumula de una manera diferente. </a:t>
            </a:r>
            <a:r>
              <a:rPr lang="es-BO" dirty="0" err="1"/>
              <a:t>MariaDB</a:t>
            </a:r>
            <a:r>
              <a:rPr lang="es-BO" dirty="0"/>
              <a:t> soporta muchos motores de almacenamiento diferentes.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0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049FF-D5B3-E584-88BA-A2B5B0655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5" y="559293"/>
            <a:ext cx="10583662" cy="5475747"/>
          </a:xfrm>
        </p:spPr>
        <p:txBody>
          <a:bodyPr>
            <a:normAutofit fontScale="92500"/>
          </a:bodyPr>
          <a:lstStyle/>
          <a:p>
            <a:endParaRPr lang="es-BO" dirty="0"/>
          </a:p>
          <a:p>
            <a:r>
              <a:rPr lang="es-BO" dirty="0"/>
              <a:t>¿</a:t>
            </a:r>
            <a:r>
              <a:rPr lang="es-BO" sz="2200" dirty="0"/>
              <a:t>Qué son las funciones de agregación?</a:t>
            </a:r>
          </a:p>
          <a:p>
            <a:pPr marL="0" indent="0">
              <a:buNone/>
            </a:pPr>
            <a:r>
              <a:rPr lang="en-US" sz="2200" dirty="0"/>
              <a:t>Es una función en la que los valores de </a:t>
            </a:r>
            <a:r>
              <a:rPr lang="en-US" sz="2200" dirty="0" err="1"/>
              <a:t>varias</a:t>
            </a:r>
            <a:r>
              <a:rPr lang="en-US" sz="2200" dirty="0"/>
              <a:t> </a:t>
            </a:r>
            <a:r>
              <a:rPr lang="en-US" sz="2200" dirty="0" err="1"/>
              <a:t>filas</a:t>
            </a:r>
            <a:r>
              <a:rPr lang="en-US" sz="2200" dirty="0"/>
              <a:t> se </a:t>
            </a:r>
            <a:r>
              <a:rPr lang="en-US" sz="2200" dirty="0" err="1"/>
              <a:t>agrupan</a:t>
            </a:r>
            <a:r>
              <a:rPr lang="en-US" sz="2200" dirty="0"/>
              <a:t> para </a:t>
            </a:r>
            <a:r>
              <a:rPr lang="en-US" sz="2200" dirty="0" err="1"/>
              <a:t>formar</a:t>
            </a:r>
            <a:r>
              <a:rPr lang="en-US" sz="2200" dirty="0"/>
              <a:t> un </a:t>
            </a:r>
            <a:r>
              <a:rPr lang="en-US" sz="2200" dirty="0" err="1"/>
              <a:t>unico</a:t>
            </a:r>
            <a:r>
              <a:rPr lang="en-US" sz="2200" dirty="0"/>
              <a:t> valor de </a:t>
            </a:r>
            <a:r>
              <a:rPr lang="en-US" sz="2200" dirty="0" err="1"/>
              <a:t>resumen</a:t>
            </a:r>
            <a:r>
              <a:rPr lang="en-US" sz="22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¿Qué </a:t>
            </a:r>
            <a:r>
              <a:rPr lang="en-US" sz="2200" dirty="0" err="1"/>
              <a:t>llegaría</a:t>
            </a:r>
            <a:r>
              <a:rPr lang="en-US" sz="2200" dirty="0"/>
              <a:t> a ser XAMPP, WAMP SERVER, o LAMP?</a:t>
            </a:r>
          </a:p>
          <a:p>
            <a:pPr marL="0" indent="0">
              <a:buNone/>
            </a:pPr>
            <a:r>
              <a:rPr lang="en-US" sz="2200" dirty="0" err="1"/>
              <a:t>Xampp</a:t>
            </a:r>
            <a:r>
              <a:rPr lang="en-US" sz="2200" dirty="0"/>
              <a:t>. -  Es una </a:t>
            </a:r>
            <a:r>
              <a:rPr lang="en-US" sz="2200" dirty="0" err="1"/>
              <a:t>distribución</a:t>
            </a:r>
            <a:r>
              <a:rPr lang="en-US" sz="2200" dirty="0"/>
              <a:t> de Apache que </a:t>
            </a:r>
            <a:r>
              <a:rPr lang="en-US" sz="2200" dirty="0" err="1"/>
              <a:t>incluye</a:t>
            </a:r>
            <a:r>
              <a:rPr lang="en-US" sz="2200" dirty="0"/>
              <a:t> </a:t>
            </a:r>
            <a:r>
              <a:rPr lang="en-US" sz="2200" dirty="0" err="1"/>
              <a:t>varios</a:t>
            </a:r>
            <a:r>
              <a:rPr lang="en-US" sz="2200" dirty="0"/>
              <a:t> software </a:t>
            </a:r>
            <a:r>
              <a:rPr lang="en-US" sz="2200" dirty="0" err="1"/>
              <a:t>libres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Wamp Server. – El </a:t>
            </a:r>
            <a:r>
              <a:rPr lang="en-US" sz="2200" dirty="0" err="1"/>
              <a:t>uso</a:t>
            </a:r>
            <a:r>
              <a:rPr lang="en-US" sz="2200" dirty="0"/>
              <a:t> de Wamp </a:t>
            </a:r>
            <a:r>
              <a:rPr lang="en-US" sz="2200" dirty="0" err="1"/>
              <a:t>permite</a:t>
            </a:r>
            <a:r>
              <a:rPr lang="en-US" sz="2200" dirty="0"/>
              <a:t> </a:t>
            </a:r>
            <a:r>
              <a:rPr lang="en-US" sz="2200" dirty="0" err="1"/>
              <a:t>subir</a:t>
            </a:r>
            <a:r>
              <a:rPr lang="en-US" sz="2200" dirty="0"/>
              <a:t> </a:t>
            </a:r>
            <a:r>
              <a:rPr lang="en-US" sz="2200" dirty="0" err="1"/>
              <a:t>paginas</a:t>
            </a:r>
            <a:r>
              <a:rPr lang="en-US" sz="2200" dirty="0"/>
              <a:t> html a internet, </a:t>
            </a:r>
            <a:r>
              <a:rPr lang="en-US" sz="2200" dirty="0" err="1"/>
              <a:t>ademas</a:t>
            </a:r>
            <a:r>
              <a:rPr lang="en-US" sz="2200" dirty="0"/>
              <a:t> de </a:t>
            </a:r>
            <a:r>
              <a:rPr lang="en-US" sz="2200" dirty="0" err="1"/>
              <a:t>poder</a:t>
            </a:r>
            <a:r>
              <a:rPr lang="en-US" sz="2200" dirty="0"/>
              <a:t> </a:t>
            </a:r>
            <a:r>
              <a:rPr lang="en-US" sz="2200" dirty="0" err="1"/>
              <a:t>gestionar</a:t>
            </a:r>
            <a:r>
              <a:rPr lang="en-US" sz="2200" dirty="0"/>
              <a:t> datos en </a:t>
            </a:r>
            <a:r>
              <a:rPr lang="en-US" sz="2200" dirty="0" err="1"/>
              <a:t>ellas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Lamp. – Sistema </a:t>
            </a:r>
            <a:r>
              <a:rPr lang="en-US" sz="2200" dirty="0" err="1"/>
              <a:t>operativo</a:t>
            </a:r>
            <a:r>
              <a:rPr lang="en-US" sz="2200" dirty="0"/>
              <a:t> Linux, un </a:t>
            </a:r>
            <a:r>
              <a:rPr lang="en-US" sz="2200" dirty="0" err="1"/>
              <a:t>servidor</a:t>
            </a:r>
            <a:r>
              <a:rPr lang="en-US" sz="2200" dirty="0"/>
              <a:t> web Apache, una base de datos MySQL y </a:t>
            </a:r>
            <a:r>
              <a:rPr lang="en-US" sz="2200" dirty="0" err="1"/>
              <a:t>lenguaje</a:t>
            </a:r>
            <a:r>
              <a:rPr lang="en-US" sz="2200" dirty="0"/>
              <a:t> de Programación PHP.</a:t>
            </a:r>
          </a:p>
          <a:p>
            <a:pPr marL="0" indent="0">
              <a:buNone/>
            </a:pPr>
            <a:r>
              <a:rPr lang="en-US" sz="2200" dirty="0"/>
              <a:t>¿Cuál es la </a:t>
            </a:r>
            <a:r>
              <a:rPr lang="en-US" sz="2200" dirty="0" err="1"/>
              <a:t>diferencia</a:t>
            </a:r>
            <a:r>
              <a:rPr lang="en-US" sz="2200" dirty="0"/>
              <a:t> entre las </a:t>
            </a:r>
            <a:r>
              <a:rPr lang="en-US" sz="2200" dirty="0" err="1"/>
              <a:t>funciones</a:t>
            </a:r>
            <a:r>
              <a:rPr lang="en-US" sz="2200" dirty="0"/>
              <a:t> de </a:t>
            </a:r>
            <a:r>
              <a:rPr lang="en-US" sz="2200" dirty="0" err="1"/>
              <a:t>agregasión</a:t>
            </a:r>
            <a:r>
              <a:rPr lang="en-US" sz="2200" dirty="0"/>
              <a:t> y </a:t>
            </a:r>
            <a:r>
              <a:rPr lang="en-US" sz="2200" dirty="0" err="1"/>
              <a:t>funciones</a:t>
            </a:r>
            <a:r>
              <a:rPr lang="en-US" sz="2200" dirty="0"/>
              <a:t> </a:t>
            </a:r>
            <a:r>
              <a:rPr lang="en-US" sz="2200" dirty="0" err="1"/>
              <a:t>creados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el DBA? Es </a:t>
            </a:r>
            <a:r>
              <a:rPr lang="en-US" sz="2200" dirty="0" err="1"/>
              <a:t>decir</a:t>
            </a:r>
            <a:r>
              <a:rPr lang="en-US" sz="2200" dirty="0"/>
              <a:t> </a:t>
            </a:r>
            <a:r>
              <a:rPr lang="en-US" sz="2200" dirty="0" err="1"/>
              <a:t>funciones</a:t>
            </a:r>
            <a:r>
              <a:rPr lang="en-US" sz="2200" dirty="0"/>
              <a:t> </a:t>
            </a:r>
            <a:r>
              <a:rPr lang="en-US" sz="2200" dirty="0" err="1"/>
              <a:t>creadas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el </a:t>
            </a:r>
            <a:r>
              <a:rPr lang="en-US" sz="2200" dirty="0" err="1"/>
              <a:t>usuario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Las </a:t>
            </a:r>
            <a:r>
              <a:rPr lang="en-US" sz="2200" dirty="0" err="1"/>
              <a:t>funciones</a:t>
            </a:r>
            <a:r>
              <a:rPr lang="en-US" sz="2200" dirty="0"/>
              <a:t> de </a:t>
            </a:r>
            <a:r>
              <a:rPr lang="en-US" sz="2200" dirty="0" err="1"/>
              <a:t>agregacion</a:t>
            </a:r>
            <a:r>
              <a:rPr lang="en-US" sz="2200" dirty="0"/>
              <a:t> son las que </a:t>
            </a:r>
            <a:r>
              <a:rPr lang="en-US" sz="2200" dirty="0" err="1"/>
              <a:t>ya</a:t>
            </a:r>
            <a:r>
              <a:rPr lang="en-US" sz="2200" dirty="0"/>
              <a:t> </a:t>
            </a:r>
            <a:r>
              <a:rPr lang="en-US" sz="2200" dirty="0" err="1"/>
              <a:t>vienen</a:t>
            </a:r>
            <a:r>
              <a:rPr lang="en-US" sz="2200" dirty="0"/>
              <a:t> con la base de datos.</a:t>
            </a:r>
          </a:p>
          <a:p>
            <a:pPr marL="0" indent="0">
              <a:buNone/>
            </a:pPr>
            <a:r>
              <a:rPr lang="en-US" sz="2200" dirty="0"/>
              <a:t>Las </a:t>
            </a:r>
            <a:r>
              <a:rPr lang="en-US" sz="2200" dirty="0" err="1"/>
              <a:t>creadas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el </a:t>
            </a:r>
            <a:r>
              <a:rPr lang="en-US" sz="2200" dirty="0" err="1"/>
              <a:t>usuario</a:t>
            </a:r>
            <a:r>
              <a:rPr lang="en-US" sz="2200" dirty="0"/>
              <a:t> son las que </a:t>
            </a:r>
            <a:r>
              <a:rPr lang="en-US" sz="2200" dirty="0" err="1"/>
              <a:t>necesitan</a:t>
            </a:r>
            <a:r>
              <a:rPr lang="en-US" sz="2200" dirty="0"/>
              <a:t> ser </a:t>
            </a:r>
            <a:r>
              <a:rPr lang="en-US" sz="2200" dirty="0" err="1"/>
              <a:t>creadas</a:t>
            </a:r>
            <a:r>
              <a:rPr lang="en-US" sz="2200" dirty="0"/>
              <a:t>, estas pueden ser </a:t>
            </a:r>
            <a:r>
              <a:rPr lang="en-US" sz="2200" dirty="0" err="1"/>
              <a:t>funciones</a:t>
            </a:r>
            <a:r>
              <a:rPr lang="en-US" sz="2200" dirty="0"/>
              <a:t> de </a:t>
            </a:r>
            <a:r>
              <a:rPr lang="en-US" sz="2200" dirty="0" err="1"/>
              <a:t>agregacion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14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3298F-EBCD-28EB-E48F-6D4AFB239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497150"/>
            <a:ext cx="10723220" cy="5859262"/>
          </a:xfrm>
        </p:spPr>
        <p:txBody>
          <a:bodyPr/>
          <a:lstStyle/>
          <a:p>
            <a:r>
              <a:rPr lang="es-BO" sz="2000" dirty="0"/>
              <a:t>¿Para que sirve el comando USE?</a:t>
            </a:r>
          </a:p>
          <a:p>
            <a:pPr marL="0" indent="0">
              <a:buNone/>
            </a:pPr>
            <a:r>
              <a:rPr lang="es-BO" sz="2000" dirty="0"/>
              <a:t>Indica al usuario cual base de datos usar.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BO" sz="2000" dirty="0"/>
              <a:t>¿Qué es DML y DDL?</a:t>
            </a:r>
          </a:p>
          <a:p>
            <a:pPr marL="0" indent="0">
              <a:buNone/>
            </a:pPr>
            <a:r>
              <a:rPr lang="es-BO" sz="2000" dirty="0"/>
              <a:t>DDL. – Son sentencias utilizadas para la creación de base de datos, tablas, </a:t>
            </a:r>
            <a:r>
              <a:rPr lang="es-BO" sz="2000" dirty="0" err="1"/>
              <a:t>triggers</a:t>
            </a:r>
            <a:r>
              <a:rPr lang="es-BO" sz="2000" dirty="0"/>
              <a:t>, etc.</a:t>
            </a:r>
          </a:p>
          <a:p>
            <a:pPr marL="0" indent="0">
              <a:buNone/>
            </a:pPr>
            <a:endParaRPr lang="es-BO" sz="2000" dirty="0"/>
          </a:p>
          <a:p>
            <a:pPr marL="0" indent="0">
              <a:buNone/>
            </a:pPr>
            <a:r>
              <a:rPr lang="es-BO" sz="2000" dirty="0"/>
              <a:t>¿Qué cosas </a:t>
            </a:r>
            <a:r>
              <a:rPr lang="es-BO" sz="2000" dirty="0" err="1"/>
              <a:t>caracteristicas</a:t>
            </a:r>
            <a:r>
              <a:rPr lang="es-BO" sz="2000" dirty="0"/>
              <a:t> debe tener una función? Explique sobre el nombre, el </a:t>
            </a:r>
            <a:r>
              <a:rPr lang="es-BO" sz="2000" dirty="0" err="1"/>
              <a:t>return</a:t>
            </a:r>
            <a:r>
              <a:rPr lang="es-BO" sz="2000" dirty="0"/>
              <a:t>, parámetros,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B91497-ECD7-2DDC-41C5-F4D2D5E58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497" y="3303034"/>
            <a:ext cx="3682590" cy="276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68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606437-08CB-A585-37C3-8253B2A32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5" y="514905"/>
            <a:ext cx="10610295" cy="5493502"/>
          </a:xfrm>
        </p:spPr>
        <p:txBody>
          <a:bodyPr/>
          <a:lstStyle/>
          <a:p>
            <a:endParaRPr lang="es-BO" dirty="0"/>
          </a:p>
          <a:p>
            <a:endParaRPr lang="es-BO" dirty="0"/>
          </a:p>
          <a:p>
            <a:pPr marL="0" indent="0">
              <a:buNone/>
            </a:pPr>
            <a:endParaRPr lang="es-BO" dirty="0"/>
          </a:p>
          <a:p>
            <a:r>
              <a:rPr lang="es-BO" dirty="0"/>
              <a:t>¿Cómo crear, modificar y como eliminar una función?</a:t>
            </a:r>
          </a:p>
          <a:p>
            <a:pPr marL="0" indent="0">
              <a:buNone/>
            </a:pPr>
            <a:r>
              <a:rPr lang="es-BO" dirty="0"/>
              <a:t>- Para crear una función se pone el código: Create </a:t>
            </a:r>
            <a:r>
              <a:rPr lang="es-BO" dirty="0" err="1"/>
              <a:t>Function</a:t>
            </a:r>
            <a:endParaRPr lang="es-BO" dirty="0"/>
          </a:p>
          <a:p>
            <a:pPr>
              <a:buFontTx/>
              <a:buChar char="-"/>
            </a:pPr>
            <a:r>
              <a:rPr lang="en-US" dirty="0"/>
              <a:t>Para </a:t>
            </a:r>
            <a:r>
              <a:rPr lang="en-US" dirty="0" err="1"/>
              <a:t>modificar</a:t>
            </a:r>
            <a:r>
              <a:rPr lang="en-US" dirty="0"/>
              <a:t> una función se pone el código: Replace</a:t>
            </a:r>
          </a:p>
          <a:p>
            <a:pPr>
              <a:buFontTx/>
              <a:buChar char="-"/>
            </a:pPr>
            <a:r>
              <a:rPr lang="en-US" dirty="0"/>
              <a:t>Para eliminar una función se pone el código: Drop 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8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71B07-3CE5-E48F-7F8F-488237B4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31099"/>
          </a:xfrm>
        </p:spPr>
        <p:txBody>
          <a:bodyPr/>
          <a:lstStyle/>
          <a:p>
            <a:r>
              <a:rPr lang="es-BO" dirty="0"/>
              <a:t>PARTE PRACTICA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56650-77D3-D536-A8E0-383EEF01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5" y="1473693"/>
            <a:ext cx="10494885" cy="4561347"/>
          </a:xfrm>
        </p:spPr>
        <p:txBody>
          <a:bodyPr/>
          <a:lstStyle/>
          <a:p>
            <a:r>
              <a:rPr lang="es-BO" dirty="0"/>
              <a:t>Crear las tablas y 2 registros para cada tabla para el siguiente modelo ER.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3E00C9-9EF0-6E22-C0B8-66A64E5373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9" t="32131" r="19862" b="6439"/>
          <a:stretch/>
        </p:blipFill>
        <p:spPr bwMode="auto">
          <a:xfrm>
            <a:off x="861133" y="2025837"/>
            <a:ext cx="6622743" cy="418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1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28EE357-B766-4292-FE50-DD84F9553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230" y="728787"/>
            <a:ext cx="4821171" cy="520923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6FDD78-891C-5BC3-F29D-CA4E43A0A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628" y="831142"/>
            <a:ext cx="5354861" cy="51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2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1B35DEB-84ED-841F-5936-E56D3036D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923" y="844135"/>
            <a:ext cx="6143641" cy="5309100"/>
          </a:xfrm>
        </p:spPr>
      </p:pic>
    </p:spTree>
    <p:extLst>
      <p:ext uri="{BB962C8B-B14F-4D97-AF65-F5344CB8AC3E}">
        <p14:creationId xmlns:p14="http://schemas.microsoft.com/office/powerpoint/2010/main" val="234570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19B4836-9D74-E420-F3E8-065DDC5B3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151" y="786429"/>
            <a:ext cx="7774598" cy="188944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F9FD23A-01FF-A0E0-013D-76B3C4801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542" y="2805935"/>
            <a:ext cx="7774597" cy="15682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6092A82-2F08-9BDF-DDA4-9D484CA6C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203" y="4504263"/>
            <a:ext cx="9977594" cy="156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99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139</TotalTime>
  <Words>858</Words>
  <Application>Microsoft Office PowerPoint</Application>
  <PresentationFormat>Panorámica</PresentationFormat>
  <Paragraphs>86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Garamond</vt:lpstr>
      <vt:lpstr>Roboto</vt:lpstr>
      <vt:lpstr>Orgánico</vt:lpstr>
      <vt:lpstr>  EVALUACION PROCESUAL HITO 2 Base de Datos II</vt:lpstr>
      <vt:lpstr>MANEJO DE CONCEPTOS</vt:lpstr>
      <vt:lpstr>Presentación de PowerPoint</vt:lpstr>
      <vt:lpstr>Presentación de PowerPoint</vt:lpstr>
      <vt:lpstr>Presentación de PowerPoint</vt:lpstr>
      <vt:lpstr>PARTE PRACTICA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ii</dc:title>
  <dc:creator>A Q</dc:creator>
  <cp:lastModifiedBy>Ilia Araceli Sarzo Laura</cp:lastModifiedBy>
  <cp:revision>2</cp:revision>
  <dcterms:created xsi:type="dcterms:W3CDTF">2022-09-11T23:02:52Z</dcterms:created>
  <dcterms:modified xsi:type="dcterms:W3CDTF">2022-09-12T11:25:13Z</dcterms:modified>
</cp:coreProperties>
</file>