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57" r:id="rId3"/>
    <p:sldId id="313" r:id="rId4"/>
    <p:sldId id="266" r:id="rId5"/>
    <p:sldId id="258" r:id="rId6"/>
    <p:sldId id="268" r:id="rId7"/>
    <p:sldId id="314" r:id="rId8"/>
    <p:sldId id="315" r:id="rId9"/>
    <p:sldId id="316" r:id="rId10"/>
    <p:sldId id="317" r:id="rId11"/>
    <p:sldId id="318" r:id="rId12"/>
    <p:sldId id="319" r:id="rId13"/>
    <p:sldId id="320" r:id="rId14"/>
    <p:sldId id="321" r:id="rId15"/>
    <p:sldId id="323" r:id="rId16"/>
    <p:sldId id="324" r:id="rId17"/>
    <p:sldId id="322" r:id="rId18"/>
  </p:sldIdLst>
  <p:sldSz cx="9144000" cy="5143500" type="screen16x9"/>
  <p:notesSz cx="6858000" cy="9144000"/>
  <p:embeddedFontLst>
    <p:embeddedFont>
      <p:font typeface="Algerian" panose="04020705040A02060702" pitchFamily="82" charset="0"/>
      <p:regular r:id="rId20"/>
    </p:embeddedFont>
    <p:embeddedFont>
      <p:font typeface="Consolas" panose="020B0609020204030204" pitchFamily="49" charset="0"/>
      <p:regular r:id="rId21"/>
      <p:bold r:id="rId22"/>
      <p:italic r:id="rId23"/>
      <p:boldItalic r:id="rId24"/>
    </p:embeddedFont>
    <p:embeddedFont>
      <p:font typeface="Kulim Park" panose="020B0604020202020204" charset="0"/>
      <p:regular r:id="rId25"/>
      <p:bold r:id="rId26"/>
      <p:italic r:id="rId27"/>
      <p:boldItalic r:id="rId28"/>
    </p:embeddedFont>
    <p:embeddedFont>
      <p:font typeface="Kulim Park SemiBold" panose="020B0604020202020204" charset="0"/>
      <p:regular r:id="rId29"/>
      <p:bold r:id="rId30"/>
      <p:italic r:id="rId31"/>
      <p:boldItalic r:id="rId32"/>
    </p:embeddedFont>
    <p:embeddedFont>
      <p:font typeface="Manrope" panose="020B0604020202020204" charset="0"/>
      <p:regular r:id="rId33"/>
      <p:bold r:id="rId34"/>
    </p:embeddedFont>
    <p:embeddedFont>
      <p:font typeface="Nunito Sans" pitchFamily="2" charset="0"/>
      <p:regular r:id="rId35"/>
      <p:bold r:id="rId36"/>
    </p:embeddedFont>
    <p:embeddedFont>
      <p:font typeface="Poppins"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933B7D-83CB-4778-AB3D-02AB787AC4CD}">
  <a:tblStyle styleId="{AF933B7D-83CB-4778-AB3D-02AB787AC4C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DC7D30-8179-4073-886F-1997B7854D1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48" d="100"/>
          <a:sy n="148" d="100"/>
        </p:scale>
        <p:origin x="5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88743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985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16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257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190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440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87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672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26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85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88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14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0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40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ad9bfe9e5_0_6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ad9bfe9e5_0_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85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610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409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0" name="Google Shape;120;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 name="Google Shape;122;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46"/>
        <p:cNvGrpSpPr/>
        <p:nvPr/>
      </p:nvGrpSpPr>
      <p:grpSpPr>
        <a:xfrm>
          <a:off x="0" y="0"/>
          <a:ext cx="0" cy="0"/>
          <a:chOff x="0" y="0"/>
          <a:chExt cx="0" cy="0"/>
        </a:xfrm>
      </p:grpSpPr>
      <p:sp>
        <p:nvSpPr>
          <p:cNvPr id="147" name="Google Shape;147;p17"/>
          <p:cNvSpPr/>
          <p:nvPr/>
        </p:nvSpPr>
        <p:spPr>
          <a:xfrm rot="4102360" flipH="1">
            <a:off x="-2758583" y="412968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rot="813319">
            <a:off x="-431355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txBox="1">
            <a:spLocks noGrp="1"/>
          </p:cNvSpPr>
          <p:nvPr>
            <p:ph type="subTitle" idx="1"/>
          </p:nvPr>
        </p:nvSpPr>
        <p:spPr>
          <a:xfrm>
            <a:off x="723300" y="3021075"/>
            <a:ext cx="3394200" cy="11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0" name="Google Shape;150;p17"/>
          <p:cNvSpPr txBox="1">
            <a:spLocks noGrp="1"/>
          </p:cNvSpPr>
          <p:nvPr>
            <p:ph type="title"/>
          </p:nvPr>
        </p:nvSpPr>
        <p:spPr>
          <a:xfrm flipH="1">
            <a:off x="719825" y="986925"/>
            <a:ext cx="2888400" cy="1917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7" name="Google Shape;157;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
        <p:cNvGrpSpPr/>
        <p:nvPr/>
      </p:nvGrpSpPr>
      <p:grpSpPr>
        <a:xfrm>
          <a:off x="0" y="0"/>
          <a:ext cx="0" cy="0"/>
          <a:chOff x="0" y="0"/>
          <a:chExt cx="0" cy="0"/>
        </a:xfrm>
      </p:grpSpPr>
      <p:sp>
        <p:nvSpPr>
          <p:cNvPr id="307" name="Google Shape;307;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3" r:id="rId5"/>
    <p:sldLayoutId id="2147483664"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nifranz.camp/mod/resource/view.php?id=842878"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unifranz.camp/mod/resource/view.php?id=842878"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mailto:eate.iliaaraceli.sarzo.la@unifranz.edu.b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unifranz.camp/mod/resource/view.php?id=842878"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558050" y="1317255"/>
            <a:ext cx="7697700" cy="159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BO" sz="6000" dirty="0">
                <a:solidFill>
                  <a:schemeClr val="lt1"/>
                </a:solidFill>
                <a:latin typeface="Kulim Park"/>
                <a:ea typeface="Kulim Park"/>
                <a:cs typeface="Kulim Park"/>
                <a:sym typeface="Kulim Park"/>
              </a:rPr>
              <a:t>DEFENSA HITO2</a:t>
            </a:r>
            <a:br>
              <a:rPr lang="es-BO" sz="6000" dirty="0">
                <a:solidFill>
                  <a:schemeClr val="lt1"/>
                </a:solidFill>
                <a:latin typeface="Kulim Park"/>
                <a:ea typeface="Kulim Park"/>
                <a:cs typeface="Kulim Park"/>
                <a:sym typeface="Kulim Park"/>
              </a:rPr>
            </a:br>
            <a:r>
              <a:rPr lang="en" sz="2000" dirty="0">
                <a:solidFill>
                  <a:schemeClr val="lt1"/>
                </a:solidFill>
                <a:latin typeface="Kulim Park"/>
                <a:ea typeface="Kulim Park"/>
                <a:cs typeface="Kulim Park"/>
                <a:sym typeface="Kulim Park"/>
              </a:rPr>
              <a:t>BASE DE DATOS l</a:t>
            </a:r>
            <a:endParaRPr sz="2000" dirty="0">
              <a:solidFill>
                <a:schemeClr val="dk2"/>
              </a:solidFill>
              <a:latin typeface="Kulim Park"/>
              <a:ea typeface="Kulim Park"/>
              <a:cs typeface="Kulim Park"/>
              <a:sym typeface="Kulim Park"/>
            </a:endParaRPr>
          </a:p>
        </p:txBody>
      </p:sp>
      <p:sp>
        <p:nvSpPr>
          <p:cNvPr id="323" name="Google Shape;323;p34"/>
          <p:cNvSpPr txBox="1">
            <a:spLocks noGrp="1"/>
          </p:cNvSpPr>
          <p:nvPr>
            <p:ph type="subTitle" idx="1"/>
          </p:nvPr>
        </p:nvSpPr>
        <p:spPr>
          <a:xfrm>
            <a:off x="222650" y="2815676"/>
            <a:ext cx="5568550" cy="16312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PRESENTA:</a:t>
            </a:r>
          </a:p>
          <a:p>
            <a:pPr marL="0" lvl="0" indent="0" algn="ctr" rtl="0">
              <a:spcBef>
                <a:spcPts val="0"/>
              </a:spcBef>
              <a:spcAft>
                <a:spcPts val="0"/>
              </a:spcAft>
              <a:buNone/>
            </a:pPr>
            <a:r>
              <a:rPr lang="en" dirty="0"/>
              <a:t>ILIA ARACELI SARZO LAAURA </a:t>
            </a:r>
          </a:p>
          <a:p>
            <a:pPr marL="0" lvl="0" indent="0" algn="ctr" rtl="0">
              <a:spcBef>
                <a:spcPts val="0"/>
              </a:spcBef>
              <a:spcAft>
                <a:spcPts val="0"/>
              </a:spcAft>
              <a:buNone/>
            </a:pPr>
            <a:r>
              <a:rPr lang="en" dirty="0"/>
              <a:t>2do  SEMESTRE INGENIERIA DE SISTEMAS </a:t>
            </a:r>
            <a:endParaRPr dirty="0"/>
          </a:p>
        </p:txBody>
      </p:sp>
      <p:pic>
        <p:nvPicPr>
          <p:cNvPr id="1028" name="Picture 4" descr="Unifranz Postgrado | Bienvenid@ a la Universidad Franz Tamayo">
            <a:extLst>
              <a:ext uri="{FF2B5EF4-FFF2-40B4-BE49-F238E27FC236}">
                <a16:creationId xmlns:a16="http://schemas.microsoft.com/office/drawing/2014/main" id="{0B34E09D-5D15-4649-AB54-ECC3FD0EE8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1" t="-9575" r="50261" b="9575"/>
          <a:stretch/>
        </p:blipFill>
        <p:spPr bwMode="auto">
          <a:xfrm>
            <a:off x="6090770" y="3935615"/>
            <a:ext cx="3201337" cy="1207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6"/>
          <p:cNvSpPr txBox="1">
            <a:spLocks noGrp="1"/>
          </p:cNvSpPr>
          <p:nvPr>
            <p:ph type="subTitle" idx="9"/>
          </p:nvPr>
        </p:nvSpPr>
        <p:spPr>
          <a:xfrm>
            <a:off x="592428" y="1124496"/>
            <a:ext cx="2865549" cy="3846749"/>
          </a:xfrm>
          <a:prstGeom prst="rect">
            <a:avLst/>
          </a:prstGeom>
        </p:spPr>
        <p:txBody>
          <a:bodyPr spcFirstLastPara="1" wrap="square" lIns="91425" tIns="91425" rIns="91425" bIns="91425" anchor="t" anchorCtr="0">
            <a:noAutofit/>
          </a:bodyPr>
          <a:lstStyle/>
          <a:p>
            <a:pPr algn="l" rtl="0"/>
            <a:r>
              <a:rPr lang="es-419" b="0" i="0" dirty="0" err="1">
                <a:solidFill>
                  <a:srgbClr val="212121"/>
                </a:solidFill>
                <a:effectLst/>
                <a:latin typeface="Poppins" panose="00000500000000000000" pitchFamily="2" charset="0"/>
              </a:rPr>
              <a:t>create</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database</a:t>
            </a:r>
            <a:r>
              <a:rPr lang="es-419" b="0" i="0" dirty="0">
                <a:solidFill>
                  <a:srgbClr val="212121"/>
                </a:solidFill>
                <a:effectLst/>
                <a:latin typeface="Poppins" panose="00000500000000000000" pitchFamily="2" charset="0"/>
              </a:rPr>
              <a:t> Ventas </a:t>
            </a:r>
          </a:p>
          <a:p>
            <a:pPr algn="l" rtl="0"/>
            <a:r>
              <a:rPr lang="es-419" b="0" i="0" dirty="0">
                <a:solidFill>
                  <a:srgbClr val="212121"/>
                </a:solidFill>
                <a:effectLst/>
                <a:latin typeface="Poppins" panose="00000500000000000000" pitchFamily="2" charset="0"/>
              </a:rPr>
              <a:t>use ventas</a:t>
            </a:r>
          </a:p>
          <a:p>
            <a:pPr algn="l" rtl="0"/>
            <a:r>
              <a:rPr lang="es-419" b="0" i="0" dirty="0" err="1">
                <a:solidFill>
                  <a:srgbClr val="212121"/>
                </a:solidFill>
                <a:effectLst/>
                <a:latin typeface="Poppins" panose="00000500000000000000" pitchFamily="2" charset="0"/>
              </a:rPr>
              <a:t>create</a:t>
            </a:r>
            <a:r>
              <a:rPr lang="es-419" b="0" i="0" dirty="0">
                <a:solidFill>
                  <a:srgbClr val="212121"/>
                </a:solidFill>
                <a:effectLst/>
                <a:latin typeface="Poppins" panose="00000500000000000000" pitchFamily="2" charset="0"/>
              </a:rPr>
              <a:t> table cliente</a:t>
            </a:r>
          </a:p>
          <a:p>
            <a:pPr algn="l" rtl="0"/>
            <a:r>
              <a:rPr lang="es-419" b="0" i="0" dirty="0">
                <a:solidFill>
                  <a:srgbClr val="212121"/>
                </a:solidFill>
                <a:effectLst/>
                <a:latin typeface="Poppins" panose="00000500000000000000" pitchFamily="2" charset="0"/>
              </a:rPr>
              <a:t>(</a:t>
            </a:r>
          </a:p>
          <a:p>
            <a:pPr algn="l" rtl="0"/>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id_cliente</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varchar</a:t>
            </a:r>
            <a:r>
              <a:rPr lang="es-419" b="0" i="0" dirty="0">
                <a:solidFill>
                  <a:srgbClr val="212121"/>
                </a:solidFill>
                <a:effectLst/>
                <a:latin typeface="Poppins" panose="00000500000000000000" pitchFamily="2" charset="0"/>
              </a:rPr>
              <a:t>(20) PRIMARY KEY,</a:t>
            </a:r>
          </a:p>
          <a:p>
            <a:pPr algn="l" rtl="0"/>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fullname</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varchar</a:t>
            </a:r>
            <a:r>
              <a:rPr lang="es-419" b="0" i="0" dirty="0">
                <a:solidFill>
                  <a:srgbClr val="212121"/>
                </a:solidFill>
                <a:effectLst/>
                <a:latin typeface="Poppins" panose="00000500000000000000" pitchFamily="2" charset="0"/>
              </a:rPr>
              <a:t>(25),</a:t>
            </a:r>
          </a:p>
          <a:p>
            <a:pPr algn="l" rtl="0"/>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lastname</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varchar</a:t>
            </a:r>
            <a:r>
              <a:rPr lang="es-419" b="0" i="0" dirty="0">
                <a:solidFill>
                  <a:srgbClr val="212121"/>
                </a:solidFill>
                <a:effectLst/>
                <a:latin typeface="Poppins" panose="00000500000000000000" pitchFamily="2" charset="0"/>
              </a:rPr>
              <a:t>(15),</a:t>
            </a:r>
          </a:p>
          <a:p>
            <a:pPr algn="l" rtl="0"/>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direccion</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varchar</a:t>
            </a:r>
            <a:r>
              <a:rPr lang="es-419" b="0" i="0" dirty="0">
                <a:solidFill>
                  <a:srgbClr val="212121"/>
                </a:solidFill>
                <a:effectLst/>
                <a:latin typeface="Poppins" panose="00000500000000000000" pitchFamily="2" charset="0"/>
              </a:rPr>
              <a:t>(25),</a:t>
            </a:r>
          </a:p>
          <a:p>
            <a:pPr algn="l" rtl="0"/>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age</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integer</a:t>
            </a:r>
            <a:r>
              <a:rPr lang="es-419" b="0" i="0" dirty="0">
                <a:solidFill>
                  <a:srgbClr val="212121"/>
                </a:solidFill>
                <a:effectLst/>
                <a:latin typeface="Poppins" panose="00000500000000000000" pitchFamily="2" charset="0"/>
              </a:rPr>
              <a:t>,</a:t>
            </a:r>
          </a:p>
          <a:p>
            <a:pPr algn="l" rtl="0"/>
            <a:r>
              <a:rPr lang="es-419" b="0" i="0" dirty="0">
                <a:solidFill>
                  <a:srgbClr val="212121"/>
                </a:solidFill>
                <a:effectLst/>
                <a:latin typeface="Poppins" panose="00000500000000000000" pitchFamily="2" charset="0"/>
              </a:rPr>
              <a:t>);</a:t>
            </a:r>
          </a:p>
          <a:p>
            <a:pPr algn="l" rtl="0"/>
            <a:br>
              <a:rPr lang="es-419" b="0" i="0" dirty="0">
                <a:solidFill>
                  <a:srgbClr val="212121"/>
                </a:solidFill>
                <a:effectLst/>
                <a:latin typeface="Poppins" panose="00000500000000000000" pitchFamily="2" charset="0"/>
              </a:rPr>
            </a:br>
            <a:endParaRPr lang="es-419" b="0" i="0" dirty="0">
              <a:solidFill>
                <a:srgbClr val="212121"/>
              </a:solidFill>
              <a:effectLst/>
              <a:latin typeface="Poppins" panose="00000500000000000000" pitchFamily="2" charset="0"/>
            </a:endParaRPr>
          </a:p>
          <a:p>
            <a:pPr marL="0" lvl="0" indent="0" algn="ctr" rtl="0">
              <a:spcBef>
                <a:spcPts val="0"/>
              </a:spcBef>
              <a:spcAft>
                <a:spcPts val="0"/>
              </a:spcAft>
              <a:buNone/>
            </a:pPr>
            <a:endParaRPr lang="es-BO" dirty="0"/>
          </a:p>
        </p:txBody>
      </p:sp>
      <p:sp>
        <p:nvSpPr>
          <p:cNvPr id="2" name="Rectangle 1">
            <a:extLst>
              <a:ext uri="{FF2B5EF4-FFF2-40B4-BE49-F238E27FC236}">
                <a16:creationId xmlns:a16="http://schemas.microsoft.com/office/drawing/2014/main" id="{01974467-662B-4E94-9C2B-1A0724584D3F}"/>
              </a:ext>
            </a:extLst>
          </p:cNvPr>
          <p:cNvSpPr>
            <a:spLocks noGrp="1" noChangeArrowheads="1"/>
          </p:cNvSpPr>
          <p:nvPr>
            <p:ph type="title" idx="3"/>
          </p:nvPr>
        </p:nvSpPr>
        <p:spPr bwMode="auto">
          <a:xfrm>
            <a:off x="719138" y="355055"/>
            <a:ext cx="526297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419" altLang="es-419" sz="1100" b="0" i="0" u="none" strike="noStrike" cap="none" normalizeH="0" baseline="0" dirty="0">
              <a:ln>
                <a:noFill/>
              </a:ln>
              <a:solidFill>
                <a:srgbClr val="212121"/>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tabLst/>
            </a:pPr>
            <a:r>
              <a:rPr lang="es-419" altLang="es-419" sz="1800" dirty="0">
                <a:latin typeface="+mj-lt"/>
              </a:rPr>
              <a:t>DEBERA CREAR LA </a:t>
            </a:r>
            <a:r>
              <a:rPr lang="es-419" altLang="es-419" sz="1800" dirty="0">
                <a:latin typeface="+mj-lt"/>
                <a:hlinkClick r:id="rId3" tooltip="Base de datos">
                  <a:extLst>
                    <a:ext uri="{A12FA001-AC4F-418D-AE19-62706E023703}">
                      <ahyp:hlinkClr xmlns:ahyp="http://schemas.microsoft.com/office/drawing/2018/hyperlinkcolor" val="tx"/>
                    </a:ext>
                  </a:extLst>
                </a:hlinkClick>
              </a:rPr>
              <a:t>BASE DE DATOS</a:t>
            </a:r>
            <a:r>
              <a:rPr lang="es-419" altLang="es-419" sz="1800" dirty="0">
                <a:latin typeface="+mj-lt"/>
              </a:rPr>
              <a:t> VENTAS</a:t>
            </a:r>
            <a:br>
              <a:rPr lang="es-419" altLang="es-419" sz="1800" dirty="0">
                <a:latin typeface="+mj-lt"/>
              </a:rPr>
            </a:br>
            <a:endParaRPr kumimoji="0" lang="es-419" altLang="es-419" sz="1800" b="0" i="0" strike="noStrike" cap="none" normalizeH="0" baseline="0" dirty="0">
              <a:ln>
                <a:noFill/>
              </a:ln>
              <a:solidFill>
                <a:schemeClr val="tx1"/>
              </a:solidFill>
              <a:effectLst/>
              <a:latin typeface="Arial" panose="020B0604020202020204" pitchFamily="34" charset="0"/>
            </a:endParaRPr>
          </a:p>
        </p:txBody>
      </p:sp>
      <p:sp>
        <p:nvSpPr>
          <p:cNvPr id="31" name="Google Shape;338;p36">
            <a:extLst>
              <a:ext uri="{FF2B5EF4-FFF2-40B4-BE49-F238E27FC236}">
                <a16:creationId xmlns:a16="http://schemas.microsoft.com/office/drawing/2014/main" id="{2E4974AC-ED9A-4FA5-98CE-7F72E76184B0}"/>
              </a:ext>
            </a:extLst>
          </p:cNvPr>
          <p:cNvSpPr txBox="1">
            <a:spLocks/>
          </p:cNvSpPr>
          <p:nvPr/>
        </p:nvSpPr>
        <p:spPr>
          <a:xfrm>
            <a:off x="3631843" y="830688"/>
            <a:ext cx="4002112" cy="2685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algn="l" rtl="0"/>
            <a:endParaRPr lang="es-419" b="0" i="0" dirty="0">
              <a:solidFill>
                <a:srgbClr val="212121"/>
              </a:solidFill>
              <a:effectLst/>
              <a:latin typeface="Poppins" panose="00000500000000000000" pitchFamily="2" charset="0"/>
            </a:endParaRPr>
          </a:p>
          <a:p>
            <a:pPr algn="l" rtl="0"/>
            <a:r>
              <a:rPr lang="es-419" sz="1100" b="0" i="0" dirty="0" err="1">
                <a:solidFill>
                  <a:srgbClr val="212121"/>
                </a:solidFill>
                <a:effectLst/>
                <a:latin typeface="+mj-lt"/>
              </a:rPr>
              <a:t>insert</a:t>
            </a:r>
            <a:r>
              <a:rPr lang="es-419" sz="1100" b="0" i="0" dirty="0">
                <a:solidFill>
                  <a:srgbClr val="212121"/>
                </a:solidFill>
                <a:effectLst/>
                <a:latin typeface="+mj-lt"/>
              </a:rPr>
              <a:t> </a:t>
            </a:r>
            <a:r>
              <a:rPr lang="es-419" sz="1100" b="0" i="0" dirty="0" err="1">
                <a:solidFill>
                  <a:srgbClr val="212121"/>
                </a:solidFill>
                <a:effectLst/>
                <a:latin typeface="+mj-lt"/>
              </a:rPr>
              <a:t>into</a:t>
            </a:r>
            <a:r>
              <a:rPr lang="es-419" sz="1100" b="0" i="0" dirty="0">
                <a:solidFill>
                  <a:srgbClr val="212121"/>
                </a:solidFill>
                <a:effectLst/>
                <a:latin typeface="+mj-lt"/>
              </a:rPr>
              <a:t> cliente(</a:t>
            </a:r>
            <a:r>
              <a:rPr lang="es-419" sz="1100" b="0" i="0" dirty="0" err="1">
                <a:solidFill>
                  <a:srgbClr val="212121"/>
                </a:solidFill>
                <a:effectLst/>
                <a:latin typeface="+mj-lt"/>
              </a:rPr>
              <a:t>id_cliente</a:t>
            </a:r>
            <a:r>
              <a:rPr lang="es-419" sz="1100" b="0" i="0" dirty="0">
                <a:solidFill>
                  <a:srgbClr val="212121"/>
                </a:solidFill>
                <a:effectLst/>
                <a:latin typeface="+mj-lt"/>
              </a:rPr>
              <a:t>, </a:t>
            </a:r>
            <a:r>
              <a:rPr lang="es-419" sz="1100" b="0" i="0" dirty="0" err="1">
                <a:solidFill>
                  <a:srgbClr val="212121"/>
                </a:solidFill>
                <a:effectLst/>
                <a:latin typeface="+mj-lt"/>
              </a:rPr>
              <a:t>fullname</a:t>
            </a:r>
            <a:r>
              <a:rPr lang="es-419" sz="1100" b="0" i="0" dirty="0">
                <a:solidFill>
                  <a:srgbClr val="212121"/>
                </a:solidFill>
                <a:effectLst/>
                <a:latin typeface="+mj-lt"/>
              </a:rPr>
              <a:t>, </a:t>
            </a:r>
            <a:r>
              <a:rPr lang="es-419" sz="1100" b="0" i="0" dirty="0" err="1">
                <a:solidFill>
                  <a:srgbClr val="212121"/>
                </a:solidFill>
                <a:effectLst/>
                <a:latin typeface="+mj-lt"/>
              </a:rPr>
              <a:t>lastname</a:t>
            </a:r>
            <a:r>
              <a:rPr lang="es-419" sz="1100" b="0" i="0" dirty="0">
                <a:solidFill>
                  <a:srgbClr val="212121"/>
                </a:solidFill>
                <a:effectLst/>
                <a:latin typeface="+mj-lt"/>
              </a:rPr>
              <a:t>, </a:t>
            </a:r>
            <a:r>
              <a:rPr lang="es-419" sz="1100" b="0" i="0" dirty="0" err="1">
                <a:solidFill>
                  <a:srgbClr val="212121"/>
                </a:solidFill>
                <a:effectLst/>
                <a:latin typeface="+mj-lt"/>
              </a:rPr>
              <a:t>direccion</a:t>
            </a:r>
            <a:r>
              <a:rPr lang="es-419" sz="1100" b="0" i="0" dirty="0">
                <a:solidFill>
                  <a:srgbClr val="212121"/>
                </a:solidFill>
                <a:effectLst/>
                <a:latin typeface="+mj-lt"/>
              </a:rPr>
              <a:t>, </a:t>
            </a:r>
            <a:r>
              <a:rPr lang="es-419" sz="1100" b="0" i="0" dirty="0" err="1">
                <a:solidFill>
                  <a:srgbClr val="212121"/>
                </a:solidFill>
                <a:effectLst/>
                <a:latin typeface="+mj-lt"/>
              </a:rPr>
              <a:t>age</a:t>
            </a:r>
            <a:r>
              <a:rPr lang="es-419" sz="1100" b="0" i="0" dirty="0">
                <a:solidFill>
                  <a:srgbClr val="212121"/>
                </a:solidFill>
                <a:effectLst/>
                <a:latin typeface="+mj-lt"/>
              </a:rPr>
              <a:t>)</a:t>
            </a:r>
          </a:p>
          <a:p>
            <a:pPr algn="l" rtl="0"/>
            <a:r>
              <a:rPr lang="es-419" sz="1100" b="0" i="0" dirty="0" err="1">
                <a:solidFill>
                  <a:srgbClr val="212121"/>
                </a:solidFill>
                <a:effectLst/>
                <a:latin typeface="+mj-lt"/>
              </a:rPr>
              <a:t>valces</a:t>
            </a:r>
            <a:r>
              <a:rPr lang="es-419" sz="1100" b="0" i="0" dirty="0">
                <a:solidFill>
                  <a:srgbClr val="212121"/>
                </a:solidFill>
                <a:effectLst/>
                <a:latin typeface="+mj-lt"/>
              </a:rPr>
              <a:t> ('Cli-1', 'Ilia', 'Sarzo', 'calle_montes',19);</a:t>
            </a:r>
          </a:p>
          <a:p>
            <a:pPr algn="l" rtl="0"/>
            <a:endParaRPr lang="es-419" sz="1100" b="0" i="0" dirty="0">
              <a:solidFill>
                <a:srgbClr val="212121"/>
              </a:solidFill>
              <a:effectLst/>
              <a:latin typeface="Poppins" panose="00000500000000000000" pitchFamily="2" charset="0"/>
            </a:endParaRPr>
          </a:p>
          <a:p>
            <a:pPr algn="l" rtl="0"/>
            <a:r>
              <a:rPr lang="es-419" sz="1100" b="0" i="0" dirty="0" err="1">
                <a:solidFill>
                  <a:srgbClr val="212121"/>
                </a:solidFill>
                <a:effectLst/>
                <a:latin typeface="Poppins" panose="00000500000000000000" pitchFamily="2" charset="0"/>
              </a:rPr>
              <a:t>create</a:t>
            </a:r>
            <a:r>
              <a:rPr lang="es-419" sz="1100" b="0" i="0" dirty="0">
                <a:solidFill>
                  <a:srgbClr val="212121"/>
                </a:solidFill>
                <a:effectLst/>
                <a:latin typeface="Poppins" panose="00000500000000000000" pitchFamily="2" charset="0"/>
              </a:rPr>
              <a:t> table producto</a:t>
            </a:r>
          </a:p>
          <a:p>
            <a:pPr algn="l" rtl="0"/>
            <a:r>
              <a:rPr lang="es-419" sz="1100" b="0" i="0" dirty="0">
                <a:solidFill>
                  <a:srgbClr val="212121"/>
                </a:solidFill>
                <a:effectLst/>
                <a:latin typeface="Poppins" panose="00000500000000000000" pitchFamily="2" charset="0"/>
              </a:rPr>
              <a:t>(</a:t>
            </a:r>
          </a:p>
          <a:p>
            <a:pPr algn="l" rtl="0"/>
            <a:r>
              <a:rPr lang="es-419" sz="1100" b="0" i="0" dirty="0">
                <a:solidFill>
                  <a:srgbClr val="212121"/>
                </a:solidFill>
                <a:effectLst/>
                <a:latin typeface="Poppins" panose="00000500000000000000" pitchFamily="2" charset="0"/>
              </a:rPr>
              <a:t>   </a:t>
            </a:r>
            <a:r>
              <a:rPr lang="es-419" sz="1100" b="0" i="0" dirty="0" err="1">
                <a:solidFill>
                  <a:srgbClr val="212121"/>
                </a:solidFill>
                <a:effectLst/>
                <a:latin typeface="Poppins" panose="00000500000000000000" pitchFamily="2" charset="0"/>
              </a:rPr>
              <a:t>id_producto</a:t>
            </a:r>
            <a:r>
              <a:rPr lang="es-419" sz="1100" b="0" i="0" dirty="0">
                <a:solidFill>
                  <a:srgbClr val="212121"/>
                </a:solidFill>
                <a:effectLst/>
                <a:latin typeface="Poppins" panose="00000500000000000000" pitchFamily="2" charset="0"/>
              </a:rPr>
              <a:t> </a:t>
            </a:r>
            <a:r>
              <a:rPr lang="es-419" sz="1100" b="0" i="0" dirty="0" err="1">
                <a:solidFill>
                  <a:srgbClr val="212121"/>
                </a:solidFill>
                <a:effectLst/>
                <a:latin typeface="Poppins" panose="00000500000000000000" pitchFamily="2" charset="0"/>
              </a:rPr>
              <a:t>varchar</a:t>
            </a:r>
            <a:r>
              <a:rPr lang="es-419" sz="1100" b="0" i="0" dirty="0">
                <a:solidFill>
                  <a:srgbClr val="212121"/>
                </a:solidFill>
                <a:effectLst/>
                <a:latin typeface="Poppins" panose="00000500000000000000" pitchFamily="2" charset="0"/>
              </a:rPr>
              <a:t>(25) PRIMARY KEY,</a:t>
            </a:r>
          </a:p>
          <a:p>
            <a:pPr algn="l" rtl="0"/>
            <a:r>
              <a:rPr lang="es-419" sz="1100" b="0" i="0" dirty="0">
                <a:solidFill>
                  <a:srgbClr val="212121"/>
                </a:solidFill>
                <a:effectLst/>
                <a:latin typeface="Poppins" panose="00000500000000000000" pitchFamily="2" charset="0"/>
              </a:rPr>
              <a:t>   nombre </a:t>
            </a:r>
            <a:r>
              <a:rPr lang="es-419" sz="1100" b="0" i="0" dirty="0" err="1">
                <a:solidFill>
                  <a:srgbClr val="212121"/>
                </a:solidFill>
                <a:effectLst/>
                <a:latin typeface="Poppins" panose="00000500000000000000" pitchFamily="2" charset="0"/>
              </a:rPr>
              <a:t>varchar</a:t>
            </a:r>
            <a:r>
              <a:rPr lang="es-419" sz="1100" b="0" i="0" dirty="0">
                <a:solidFill>
                  <a:srgbClr val="212121"/>
                </a:solidFill>
                <a:effectLst/>
                <a:latin typeface="Poppins" panose="00000500000000000000" pitchFamily="2" charset="0"/>
              </a:rPr>
              <a:t>(20),</a:t>
            </a:r>
          </a:p>
          <a:p>
            <a:pPr algn="l" rtl="0"/>
            <a:r>
              <a:rPr lang="es-419" sz="1100" b="0" i="0" dirty="0">
                <a:solidFill>
                  <a:srgbClr val="212121"/>
                </a:solidFill>
                <a:effectLst/>
                <a:latin typeface="Poppins" panose="00000500000000000000" pitchFamily="2" charset="0"/>
              </a:rPr>
              <a:t>   precio </a:t>
            </a:r>
            <a:r>
              <a:rPr lang="es-419" sz="1100" b="0" i="0" dirty="0" err="1">
                <a:solidFill>
                  <a:srgbClr val="212121"/>
                </a:solidFill>
                <a:effectLst/>
                <a:latin typeface="Poppins" panose="00000500000000000000" pitchFamily="2" charset="0"/>
              </a:rPr>
              <a:t>varchar</a:t>
            </a:r>
            <a:r>
              <a:rPr lang="es-419" sz="1100" b="0" i="0" dirty="0">
                <a:solidFill>
                  <a:srgbClr val="212121"/>
                </a:solidFill>
                <a:effectLst/>
                <a:latin typeface="Poppins" panose="00000500000000000000" pitchFamily="2" charset="0"/>
              </a:rPr>
              <a:t>(15),</a:t>
            </a:r>
          </a:p>
          <a:p>
            <a:pPr algn="l" rtl="0"/>
            <a:r>
              <a:rPr lang="es-419" sz="1100" b="0" i="0" dirty="0">
                <a:solidFill>
                  <a:srgbClr val="212121"/>
                </a:solidFill>
                <a:effectLst/>
                <a:latin typeface="Poppins" panose="00000500000000000000" pitchFamily="2" charset="0"/>
              </a:rPr>
              <a:t>   </a:t>
            </a:r>
            <a:r>
              <a:rPr lang="es-419" sz="1100" b="0" i="0" dirty="0" err="1">
                <a:solidFill>
                  <a:srgbClr val="212121"/>
                </a:solidFill>
                <a:effectLst/>
                <a:latin typeface="Poppins" panose="00000500000000000000" pitchFamily="2" charset="0"/>
              </a:rPr>
              <a:t>codigo</a:t>
            </a:r>
            <a:r>
              <a:rPr lang="es-419" sz="1100" b="0" i="0" dirty="0">
                <a:solidFill>
                  <a:srgbClr val="212121"/>
                </a:solidFill>
                <a:effectLst/>
                <a:latin typeface="Poppins" panose="00000500000000000000" pitchFamily="2" charset="0"/>
              </a:rPr>
              <a:t> </a:t>
            </a:r>
            <a:r>
              <a:rPr lang="es-419" sz="1100" b="0" i="0" dirty="0" err="1">
                <a:solidFill>
                  <a:srgbClr val="212121"/>
                </a:solidFill>
                <a:effectLst/>
                <a:latin typeface="Poppins" panose="00000500000000000000" pitchFamily="2" charset="0"/>
              </a:rPr>
              <a:t>varchar</a:t>
            </a:r>
            <a:r>
              <a:rPr lang="es-419" sz="1100" b="0" i="0" dirty="0">
                <a:solidFill>
                  <a:srgbClr val="212121"/>
                </a:solidFill>
                <a:effectLst/>
                <a:latin typeface="Poppins" panose="00000500000000000000" pitchFamily="2" charset="0"/>
              </a:rPr>
              <a:t>(15),</a:t>
            </a:r>
          </a:p>
          <a:p>
            <a:pPr algn="l" rtl="0"/>
            <a:r>
              <a:rPr lang="es-419" sz="1100" b="0" i="0" dirty="0">
                <a:solidFill>
                  <a:srgbClr val="212121"/>
                </a:solidFill>
                <a:effectLst/>
                <a:latin typeface="Poppins" panose="00000500000000000000" pitchFamily="2" charset="0"/>
              </a:rPr>
              <a:t>);</a:t>
            </a:r>
          </a:p>
          <a:p>
            <a:pPr algn="l" rtl="0"/>
            <a:br>
              <a:rPr lang="es-419" sz="1100" b="0" i="0" dirty="0">
                <a:solidFill>
                  <a:srgbClr val="212121"/>
                </a:solidFill>
                <a:effectLst/>
                <a:latin typeface="Poppins" panose="00000500000000000000" pitchFamily="2" charset="0"/>
              </a:rPr>
            </a:br>
            <a:endParaRPr lang="es-419" sz="1100" b="0" i="0" dirty="0">
              <a:solidFill>
                <a:srgbClr val="212121"/>
              </a:solidFill>
              <a:effectLst/>
              <a:latin typeface="Poppins" panose="00000500000000000000" pitchFamily="2" charset="0"/>
            </a:endParaRPr>
          </a:p>
          <a:p>
            <a:pPr algn="l" rtl="0"/>
            <a:br>
              <a:rPr lang="es-419" sz="1100" b="0" i="0" dirty="0">
                <a:solidFill>
                  <a:srgbClr val="212121"/>
                </a:solidFill>
                <a:effectLst/>
                <a:latin typeface="Poppins" panose="00000500000000000000" pitchFamily="2" charset="0"/>
              </a:rPr>
            </a:br>
            <a:endParaRPr lang="es-419" sz="1100" b="0" i="0" dirty="0">
              <a:solidFill>
                <a:srgbClr val="212121"/>
              </a:solidFill>
              <a:effectLst/>
              <a:latin typeface="Poppins" panose="00000500000000000000" pitchFamily="2" charset="0"/>
            </a:endParaRPr>
          </a:p>
          <a:p>
            <a:pPr algn="l" rtl="0"/>
            <a:br>
              <a:rPr lang="es-419" sz="1100" b="0" i="0" dirty="0">
                <a:solidFill>
                  <a:srgbClr val="212121"/>
                </a:solidFill>
                <a:effectLst/>
                <a:latin typeface="Poppins" panose="00000500000000000000" pitchFamily="2" charset="0"/>
              </a:rPr>
            </a:br>
            <a:endParaRPr lang="es-419" sz="1100" b="0" i="0" dirty="0">
              <a:solidFill>
                <a:srgbClr val="212121"/>
              </a:solidFill>
              <a:effectLst/>
              <a:latin typeface="Poppins" panose="00000500000000000000" pitchFamily="2" charset="0"/>
            </a:endParaRPr>
          </a:p>
          <a:p>
            <a:pPr algn="l" rtl="0"/>
            <a:br>
              <a:rPr lang="es-419" sz="1100" b="0" i="0" dirty="0">
                <a:solidFill>
                  <a:srgbClr val="212121"/>
                </a:solidFill>
                <a:effectLst/>
                <a:latin typeface="+mj-lt"/>
              </a:rPr>
            </a:br>
            <a:endParaRPr lang="es-419" sz="1100" b="0" i="0" dirty="0">
              <a:solidFill>
                <a:srgbClr val="212121"/>
              </a:solidFill>
              <a:effectLst/>
              <a:latin typeface="+mj-lt"/>
            </a:endParaRPr>
          </a:p>
          <a:p>
            <a:pPr marL="0" indent="0"/>
            <a:endParaRPr lang="es-BO" dirty="0"/>
          </a:p>
        </p:txBody>
      </p:sp>
    </p:spTree>
    <p:extLst>
      <p:ext uri="{BB962C8B-B14F-4D97-AF65-F5344CB8AC3E}">
        <p14:creationId xmlns:p14="http://schemas.microsoft.com/office/powerpoint/2010/main" val="1248265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6"/>
          <p:cNvSpPr txBox="1">
            <a:spLocks noGrp="1"/>
          </p:cNvSpPr>
          <p:nvPr>
            <p:ph type="subTitle" idx="9"/>
          </p:nvPr>
        </p:nvSpPr>
        <p:spPr>
          <a:xfrm>
            <a:off x="663262" y="1558344"/>
            <a:ext cx="7747950" cy="2790672"/>
          </a:xfrm>
          <a:prstGeom prst="rect">
            <a:avLst/>
          </a:prstGeom>
        </p:spPr>
        <p:txBody>
          <a:bodyPr spcFirstLastPara="1" wrap="square" lIns="91425" tIns="91425" rIns="91425" bIns="91425" anchor="t" anchorCtr="0">
            <a:noAutofit/>
          </a:bodyPr>
          <a:lstStyle/>
          <a:p>
            <a:pPr algn="l" rtl="0"/>
            <a:r>
              <a:rPr lang="es-419" sz="1400" b="0" i="0" dirty="0" err="1">
                <a:solidFill>
                  <a:srgbClr val="212121"/>
                </a:solidFill>
                <a:effectLst/>
                <a:latin typeface="Poppins" panose="00000500000000000000" pitchFamily="2" charset="0"/>
              </a:rPr>
              <a:t>insert</a:t>
            </a:r>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into</a:t>
            </a:r>
            <a:r>
              <a:rPr lang="es-419" sz="1400" b="0" i="0" dirty="0">
                <a:solidFill>
                  <a:srgbClr val="212121"/>
                </a:solidFill>
                <a:effectLst/>
                <a:latin typeface="Poppins" panose="00000500000000000000" pitchFamily="2" charset="0"/>
              </a:rPr>
              <a:t> producto(</a:t>
            </a:r>
            <a:r>
              <a:rPr lang="es-419" sz="1400" b="0" i="0" dirty="0" err="1">
                <a:solidFill>
                  <a:srgbClr val="212121"/>
                </a:solidFill>
                <a:effectLst/>
                <a:latin typeface="Poppins" panose="00000500000000000000" pitchFamily="2" charset="0"/>
              </a:rPr>
              <a:t>id_producto</a:t>
            </a:r>
            <a:r>
              <a:rPr lang="es-419" sz="1400" b="0" i="0" dirty="0">
                <a:solidFill>
                  <a:srgbClr val="212121"/>
                </a:solidFill>
                <a:effectLst/>
                <a:latin typeface="Poppins" panose="00000500000000000000" pitchFamily="2" charset="0"/>
              </a:rPr>
              <a:t>, nombre, precio, </a:t>
            </a:r>
            <a:r>
              <a:rPr lang="es-419" sz="1400" b="0" i="0" dirty="0" err="1">
                <a:solidFill>
                  <a:srgbClr val="212121"/>
                </a:solidFill>
                <a:effectLst/>
                <a:latin typeface="Poppins" panose="00000500000000000000" pitchFamily="2" charset="0"/>
              </a:rPr>
              <a:t>codigo</a:t>
            </a:r>
            <a:r>
              <a:rPr lang="es-419" sz="1400" b="0" i="0" dirty="0">
                <a:solidFill>
                  <a:srgbClr val="212121"/>
                </a:solidFill>
                <a:effectLst/>
                <a:latin typeface="Poppins" panose="00000500000000000000" pitchFamily="2" charset="0"/>
              </a:rPr>
              <a:t>)</a:t>
            </a:r>
          </a:p>
          <a:p>
            <a:pPr algn="l" rtl="0"/>
            <a:r>
              <a:rPr lang="es-419" sz="1400" b="0" i="0" dirty="0" err="1">
                <a:solidFill>
                  <a:srgbClr val="212121"/>
                </a:solidFill>
                <a:effectLst/>
                <a:latin typeface="Poppins" panose="00000500000000000000" pitchFamily="2" charset="0"/>
              </a:rPr>
              <a:t>values</a:t>
            </a:r>
            <a:r>
              <a:rPr lang="es-419" sz="1400" b="0" i="0" dirty="0">
                <a:solidFill>
                  <a:srgbClr val="212121"/>
                </a:solidFill>
                <a:effectLst/>
                <a:latin typeface="Poppins" panose="00000500000000000000" pitchFamily="2" charset="0"/>
              </a:rPr>
              <a:t> ('Golazo', '2', '53475346533');</a:t>
            </a:r>
          </a:p>
          <a:p>
            <a:pPr algn="l" rtl="0"/>
            <a:br>
              <a:rPr lang="es-419" sz="1400" b="0" i="0" dirty="0">
                <a:solidFill>
                  <a:srgbClr val="212121"/>
                </a:solidFill>
                <a:effectLst/>
                <a:latin typeface="Poppins" panose="00000500000000000000" pitchFamily="2" charset="0"/>
              </a:rPr>
            </a:br>
            <a:endParaRPr lang="es-419" sz="1400" b="0" i="0" dirty="0">
              <a:solidFill>
                <a:srgbClr val="212121"/>
              </a:solidFill>
              <a:effectLst/>
              <a:latin typeface="Poppins" panose="00000500000000000000" pitchFamily="2" charset="0"/>
            </a:endParaRPr>
          </a:p>
          <a:p>
            <a:pPr algn="l" rtl="0"/>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create</a:t>
            </a:r>
            <a:r>
              <a:rPr lang="es-419" sz="1400" b="0" i="0" dirty="0">
                <a:solidFill>
                  <a:srgbClr val="212121"/>
                </a:solidFill>
                <a:effectLst/>
                <a:latin typeface="Poppins" panose="00000500000000000000" pitchFamily="2" charset="0"/>
              </a:rPr>
              <a:t> table compra</a:t>
            </a:r>
          </a:p>
          <a:p>
            <a:pPr algn="l" rtl="0"/>
            <a:r>
              <a:rPr lang="es-419" sz="1400" b="0" i="0" dirty="0">
                <a:solidFill>
                  <a:srgbClr val="212121"/>
                </a:solidFill>
                <a:effectLst/>
                <a:latin typeface="Poppins" panose="00000500000000000000" pitchFamily="2" charset="0"/>
              </a:rPr>
              <a:t> (</a:t>
            </a:r>
          </a:p>
          <a:p>
            <a:pPr algn="l" rtl="0"/>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id_compra</a:t>
            </a:r>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varchar</a:t>
            </a:r>
            <a:r>
              <a:rPr lang="es-419" sz="1400" b="0" i="0" dirty="0">
                <a:solidFill>
                  <a:srgbClr val="212121"/>
                </a:solidFill>
                <a:effectLst/>
                <a:latin typeface="Poppins" panose="00000500000000000000" pitchFamily="2" charset="0"/>
              </a:rPr>
              <a:t>(25) PRIMARY KEY ,</a:t>
            </a:r>
          </a:p>
          <a:p>
            <a:pPr algn="l" rtl="0"/>
            <a:r>
              <a:rPr lang="es-419" sz="1400" b="0" i="0" dirty="0">
                <a:solidFill>
                  <a:srgbClr val="212121"/>
                </a:solidFill>
                <a:effectLst/>
                <a:latin typeface="Poppins" panose="00000500000000000000" pitchFamily="2" charset="0"/>
              </a:rPr>
              <a:t>   fecha </a:t>
            </a:r>
            <a:r>
              <a:rPr lang="es-419" sz="1400" b="0" i="0" dirty="0" err="1">
                <a:solidFill>
                  <a:srgbClr val="212121"/>
                </a:solidFill>
                <a:effectLst/>
                <a:latin typeface="Poppins" panose="00000500000000000000" pitchFamily="2" charset="0"/>
              </a:rPr>
              <a:t>integer</a:t>
            </a:r>
            <a:r>
              <a:rPr lang="es-419" sz="1400" b="0" i="0" dirty="0">
                <a:solidFill>
                  <a:srgbClr val="212121"/>
                </a:solidFill>
                <a:effectLst/>
                <a:latin typeface="Poppins" panose="00000500000000000000" pitchFamily="2" charset="0"/>
              </a:rPr>
              <a:t>,</a:t>
            </a:r>
          </a:p>
          <a:p>
            <a:pPr algn="l" rtl="0"/>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id_cliente</a:t>
            </a:r>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varchar</a:t>
            </a:r>
            <a:r>
              <a:rPr lang="es-419" sz="1400" b="0" i="0" dirty="0">
                <a:solidFill>
                  <a:srgbClr val="212121"/>
                </a:solidFill>
                <a:effectLst/>
                <a:latin typeface="Poppins" panose="00000500000000000000" pitchFamily="2" charset="0"/>
              </a:rPr>
              <a:t>(20),</a:t>
            </a:r>
          </a:p>
          <a:p>
            <a:pPr algn="l" rtl="0"/>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id_producto</a:t>
            </a:r>
            <a:r>
              <a:rPr lang="es-419" sz="1400" b="0" i="0" dirty="0">
                <a:solidFill>
                  <a:srgbClr val="212121"/>
                </a:solidFill>
                <a:effectLst/>
                <a:latin typeface="Poppins" panose="00000500000000000000" pitchFamily="2" charset="0"/>
              </a:rPr>
              <a:t> </a:t>
            </a:r>
            <a:r>
              <a:rPr lang="es-419" sz="1400" b="0" i="0" dirty="0" err="1">
                <a:solidFill>
                  <a:srgbClr val="212121"/>
                </a:solidFill>
                <a:effectLst/>
                <a:latin typeface="Poppins" panose="00000500000000000000" pitchFamily="2" charset="0"/>
              </a:rPr>
              <a:t>varchar</a:t>
            </a:r>
            <a:r>
              <a:rPr lang="es-419" sz="1400" b="0" i="0" dirty="0">
                <a:solidFill>
                  <a:srgbClr val="212121"/>
                </a:solidFill>
                <a:effectLst/>
                <a:latin typeface="Poppins" panose="00000500000000000000" pitchFamily="2" charset="0"/>
              </a:rPr>
              <a:t>(25),</a:t>
            </a:r>
          </a:p>
          <a:p>
            <a:pPr algn="l" rtl="0"/>
            <a:r>
              <a:rPr lang="es-419" sz="1400" b="0" i="0" dirty="0">
                <a:solidFill>
                  <a:srgbClr val="212121"/>
                </a:solidFill>
                <a:effectLst/>
                <a:latin typeface="Poppins" panose="00000500000000000000" pitchFamily="2" charset="0"/>
              </a:rPr>
              <a:t>   FOREIGN KEY(</a:t>
            </a:r>
            <a:r>
              <a:rPr lang="es-419" sz="1400" b="0" i="0" dirty="0" err="1">
                <a:solidFill>
                  <a:srgbClr val="212121"/>
                </a:solidFill>
                <a:effectLst/>
                <a:latin typeface="Poppins" panose="00000500000000000000" pitchFamily="2" charset="0"/>
              </a:rPr>
              <a:t>id_cliente</a:t>
            </a:r>
            <a:r>
              <a:rPr lang="es-419" sz="1400" b="0" i="0" dirty="0">
                <a:solidFill>
                  <a:srgbClr val="212121"/>
                </a:solidFill>
                <a:effectLst/>
                <a:latin typeface="Poppins" panose="00000500000000000000" pitchFamily="2" charset="0"/>
              </a:rPr>
              <a:t>)REFERENCES cliente(</a:t>
            </a:r>
            <a:r>
              <a:rPr lang="es-419" sz="1400" b="0" i="0" dirty="0" err="1">
                <a:solidFill>
                  <a:srgbClr val="212121"/>
                </a:solidFill>
                <a:effectLst/>
                <a:latin typeface="Poppins" panose="00000500000000000000" pitchFamily="2" charset="0"/>
              </a:rPr>
              <a:t>id_cliente</a:t>
            </a:r>
            <a:r>
              <a:rPr lang="es-419" sz="1400" b="0" i="0" dirty="0">
                <a:solidFill>
                  <a:srgbClr val="212121"/>
                </a:solidFill>
                <a:effectLst/>
                <a:latin typeface="Poppins" panose="00000500000000000000" pitchFamily="2" charset="0"/>
              </a:rPr>
              <a:t>),</a:t>
            </a:r>
          </a:p>
          <a:p>
            <a:pPr algn="l" rtl="0"/>
            <a:r>
              <a:rPr lang="es-419" sz="1400" b="0" i="0" dirty="0">
                <a:solidFill>
                  <a:srgbClr val="212121"/>
                </a:solidFill>
                <a:effectLst/>
                <a:latin typeface="Poppins" panose="00000500000000000000" pitchFamily="2" charset="0"/>
              </a:rPr>
              <a:t>   FOREIGN KEY(</a:t>
            </a:r>
            <a:r>
              <a:rPr lang="es-419" sz="1400" b="0" i="0" dirty="0" err="1">
                <a:solidFill>
                  <a:srgbClr val="212121"/>
                </a:solidFill>
                <a:effectLst/>
                <a:latin typeface="Poppins" panose="00000500000000000000" pitchFamily="2" charset="0"/>
              </a:rPr>
              <a:t>id_compra</a:t>
            </a:r>
            <a:r>
              <a:rPr lang="es-419" sz="1400" b="0" i="0" dirty="0">
                <a:solidFill>
                  <a:srgbClr val="212121"/>
                </a:solidFill>
                <a:effectLst/>
                <a:latin typeface="Poppins" panose="00000500000000000000" pitchFamily="2" charset="0"/>
              </a:rPr>
              <a:t>)REFERENCES compra(</a:t>
            </a:r>
            <a:r>
              <a:rPr lang="es-419" sz="1400" b="0" i="0" dirty="0" err="1">
                <a:solidFill>
                  <a:srgbClr val="212121"/>
                </a:solidFill>
                <a:effectLst/>
                <a:latin typeface="Poppins" panose="00000500000000000000" pitchFamily="2" charset="0"/>
              </a:rPr>
              <a:t>id_compra</a:t>
            </a:r>
            <a:r>
              <a:rPr lang="es-419" sz="1400" b="0" i="0" dirty="0">
                <a:solidFill>
                  <a:srgbClr val="212121"/>
                </a:solidFill>
                <a:effectLst/>
                <a:latin typeface="Poppins" panose="00000500000000000000" pitchFamily="2" charset="0"/>
              </a:rPr>
              <a:t>),</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274996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 name="Rectangle 2"/>
          <p:cNvSpPr>
            <a:spLocks noGrp="1" noChangeArrowheads="1"/>
          </p:cNvSpPr>
          <p:nvPr>
            <p:ph type="title" idx="3"/>
          </p:nvPr>
        </p:nvSpPr>
        <p:spPr bwMode="auto">
          <a:xfrm>
            <a:off x="719137" y="362350"/>
            <a:ext cx="7639252"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l">
              <a:buClrTx/>
              <a:buSzTx/>
            </a:pPr>
            <a:r>
              <a:rPr lang="es-419" sz="1400" dirty="0">
                <a:latin typeface="Algerian" panose="04020705040A02060702" pitchFamily="82" charset="0"/>
              </a:rPr>
              <a:t>De acuerdo a la </a:t>
            </a:r>
            <a:r>
              <a:rPr lang="es-419" sz="1400" dirty="0">
                <a:latin typeface="Algerian" panose="04020705040A02060702" pitchFamily="82" charset="0"/>
                <a:hlinkClick r:id="rId3" tooltip="Base de datos"/>
              </a:rPr>
              <a:t>base de datos</a:t>
            </a:r>
            <a:r>
              <a:rPr lang="es-419" sz="1400" dirty="0">
                <a:latin typeface="Algerian" panose="04020705040A02060702" pitchFamily="82" charset="0"/>
              </a:rPr>
              <a:t> creado y a las tablas del anterior ejercicio. Deberá de agregar mínimamente a cada tabla 3 registros.</a:t>
            </a:r>
            <a:br>
              <a:rPr lang="es-419" sz="1100" b="0" i="0" dirty="0">
                <a:solidFill>
                  <a:srgbClr val="212121"/>
                </a:solidFill>
                <a:effectLst/>
                <a:latin typeface="Poppins" panose="00000500000000000000" pitchFamily="2" charset="0"/>
              </a:rPr>
            </a:br>
            <a:endParaRPr kumimoji="0" lang="es-BO" sz="1800" b="0" i="0" u="none" strike="noStrike" cap="none" normalizeH="0" baseline="0" dirty="0">
              <a:ln>
                <a:noFill/>
              </a:ln>
              <a:solidFill>
                <a:srgbClr val="212121"/>
              </a:solidFill>
              <a:effectLst/>
              <a:latin typeface="+mj-lt"/>
            </a:endParaRPr>
          </a:p>
        </p:txBody>
      </p:sp>
      <p:pic>
        <p:nvPicPr>
          <p:cNvPr id="25" name="Imagen 24">
            <a:extLst>
              <a:ext uri="{FF2B5EF4-FFF2-40B4-BE49-F238E27FC236}">
                <a16:creationId xmlns:a16="http://schemas.microsoft.com/office/drawing/2014/main" id="{6AA85328-9B5E-462A-B15E-25B286DE78E9}"/>
              </a:ext>
            </a:extLst>
          </p:cNvPr>
          <p:cNvPicPr>
            <a:picLocks noChangeAspect="1"/>
          </p:cNvPicPr>
          <p:nvPr/>
        </p:nvPicPr>
        <p:blipFill rotWithShape="1">
          <a:blip r:embed="rId4"/>
          <a:srcRect b="43604"/>
          <a:stretch/>
        </p:blipFill>
        <p:spPr>
          <a:xfrm>
            <a:off x="650383" y="865515"/>
            <a:ext cx="3474845" cy="4277985"/>
          </a:xfrm>
          <a:prstGeom prst="rect">
            <a:avLst/>
          </a:prstGeom>
        </p:spPr>
      </p:pic>
      <p:pic>
        <p:nvPicPr>
          <p:cNvPr id="15" name="Imagen 14">
            <a:extLst>
              <a:ext uri="{FF2B5EF4-FFF2-40B4-BE49-F238E27FC236}">
                <a16:creationId xmlns:a16="http://schemas.microsoft.com/office/drawing/2014/main" id="{395E88D5-FA90-4DC6-A2E7-C82A0CC7919E}"/>
              </a:ext>
            </a:extLst>
          </p:cNvPr>
          <p:cNvPicPr>
            <a:picLocks noChangeAspect="1"/>
          </p:cNvPicPr>
          <p:nvPr/>
        </p:nvPicPr>
        <p:blipFill rotWithShape="1">
          <a:blip r:embed="rId4"/>
          <a:srcRect t="56714"/>
          <a:stretch/>
        </p:blipFill>
        <p:spPr>
          <a:xfrm>
            <a:off x="4744169" y="1237981"/>
            <a:ext cx="3849256" cy="3115077"/>
          </a:xfrm>
          <a:prstGeom prst="rect">
            <a:avLst/>
          </a:prstGeom>
        </p:spPr>
      </p:pic>
    </p:spTree>
    <p:extLst>
      <p:ext uri="{BB962C8B-B14F-4D97-AF65-F5344CB8AC3E}">
        <p14:creationId xmlns:p14="http://schemas.microsoft.com/office/powerpoint/2010/main" val="163208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7" name="Google Shape;337;p36"/>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rPr>
              <a:t> </a:t>
            </a:r>
            <a:endParaRPr dirty="0"/>
          </a:p>
        </p:txBody>
      </p:sp>
      <p:sp>
        <p:nvSpPr>
          <p:cNvPr id="338" name="Google Shape;338;p36"/>
          <p:cNvSpPr txBox="1">
            <a:spLocks noGrp="1"/>
          </p:cNvSpPr>
          <p:nvPr>
            <p:ph type="subTitle" idx="9"/>
          </p:nvPr>
        </p:nvSpPr>
        <p:spPr>
          <a:xfrm>
            <a:off x="6575200" y="3469600"/>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 name="Rectangle 2"/>
          <p:cNvSpPr>
            <a:spLocks noGrp="1" noChangeArrowheads="1"/>
          </p:cNvSpPr>
          <p:nvPr>
            <p:ph type="title" idx="3"/>
          </p:nvPr>
        </p:nvSpPr>
        <p:spPr bwMode="auto">
          <a:xfrm>
            <a:off x="115911" y="370043"/>
            <a:ext cx="725734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s-419" sz="1600" dirty="0">
                <a:latin typeface="Algerian" panose="04020705040A02060702" pitchFamily="82" charset="0"/>
              </a:rPr>
              <a:t>Generar la tabla de acuerdo a la siguiente imagen.</a:t>
            </a:r>
            <a:br>
              <a:rPr lang="es-419" sz="1100" b="0" i="0" dirty="0">
                <a:solidFill>
                  <a:srgbClr val="212121"/>
                </a:solidFill>
                <a:effectLst/>
                <a:latin typeface="Poppins" panose="00000500000000000000" pitchFamily="2" charset="0"/>
              </a:rPr>
            </a:br>
            <a:br>
              <a:rPr lang="es-419" sz="1100" dirty="0"/>
            </a:br>
            <a:endParaRPr kumimoji="0" lang="es-BO" sz="1800" b="0" i="0" u="none" strike="noStrike" cap="none" normalizeH="0" baseline="0" dirty="0">
              <a:ln>
                <a:noFill/>
              </a:ln>
              <a:solidFill>
                <a:srgbClr val="212121"/>
              </a:solidFill>
              <a:effectLst/>
              <a:latin typeface="+mj-lt"/>
            </a:endParaRPr>
          </a:p>
        </p:txBody>
      </p:sp>
      <p:pic>
        <p:nvPicPr>
          <p:cNvPr id="9" name="Imagen 8">
            <a:extLst>
              <a:ext uri="{FF2B5EF4-FFF2-40B4-BE49-F238E27FC236}">
                <a16:creationId xmlns:a16="http://schemas.microsoft.com/office/drawing/2014/main" id="{63DDC1A0-1739-4F91-B4A3-4165A80AB0CC}"/>
              </a:ext>
            </a:extLst>
          </p:cNvPr>
          <p:cNvPicPr>
            <a:picLocks noChangeAspect="1"/>
          </p:cNvPicPr>
          <p:nvPr/>
        </p:nvPicPr>
        <p:blipFill>
          <a:blip r:embed="rId3"/>
          <a:stretch>
            <a:fillRect/>
          </a:stretch>
        </p:blipFill>
        <p:spPr>
          <a:xfrm>
            <a:off x="212501" y="690246"/>
            <a:ext cx="5853448" cy="1271847"/>
          </a:xfrm>
          <a:prstGeom prst="rect">
            <a:avLst/>
          </a:prstGeom>
        </p:spPr>
      </p:pic>
      <p:pic>
        <p:nvPicPr>
          <p:cNvPr id="11" name="Imagen 10">
            <a:extLst>
              <a:ext uri="{FF2B5EF4-FFF2-40B4-BE49-F238E27FC236}">
                <a16:creationId xmlns:a16="http://schemas.microsoft.com/office/drawing/2014/main" id="{B0C7885F-8A27-4346-B4E3-D70A000A4178}"/>
              </a:ext>
            </a:extLst>
          </p:cNvPr>
          <p:cNvPicPr>
            <a:picLocks noChangeAspect="1"/>
          </p:cNvPicPr>
          <p:nvPr/>
        </p:nvPicPr>
        <p:blipFill>
          <a:blip r:embed="rId4"/>
          <a:stretch>
            <a:fillRect/>
          </a:stretch>
        </p:blipFill>
        <p:spPr>
          <a:xfrm>
            <a:off x="4114801" y="2094808"/>
            <a:ext cx="4495866" cy="2437184"/>
          </a:xfrm>
          <a:prstGeom prst="rect">
            <a:avLst/>
          </a:prstGeom>
        </p:spPr>
      </p:pic>
    </p:spTree>
    <p:extLst>
      <p:ext uri="{BB962C8B-B14F-4D97-AF65-F5344CB8AC3E}">
        <p14:creationId xmlns:p14="http://schemas.microsoft.com/office/powerpoint/2010/main" val="41460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 name="Rectangle 2"/>
          <p:cNvSpPr>
            <a:spLocks noGrp="1" noChangeArrowheads="1"/>
          </p:cNvSpPr>
          <p:nvPr>
            <p:ph type="title" idx="3"/>
          </p:nvPr>
        </p:nvSpPr>
        <p:spPr bwMode="auto">
          <a:xfrm>
            <a:off x="300574" y="324144"/>
            <a:ext cx="7278643"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l"/>
            <a:r>
              <a:rPr lang="es-419" sz="2000" dirty="0">
                <a:latin typeface="Algerian" panose="04020705040A02060702" pitchFamily="82" charset="0"/>
              </a:rPr>
              <a:t>Crear el modelo entidad relación ER y su código SQL</a:t>
            </a:r>
          </a:p>
        </p:txBody>
      </p:sp>
      <p:sp>
        <p:nvSpPr>
          <p:cNvPr id="10" name="Rectangle 1">
            <a:extLst>
              <a:ext uri="{FF2B5EF4-FFF2-40B4-BE49-F238E27FC236}">
                <a16:creationId xmlns:a16="http://schemas.microsoft.com/office/drawing/2014/main" id="{DCE6C03B-4177-4A48-B582-F75C169E160F}"/>
              </a:ext>
            </a:extLst>
          </p:cNvPr>
          <p:cNvSpPr>
            <a:spLocks noGrp="1" noChangeArrowheads="1"/>
          </p:cNvSpPr>
          <p:nvPr>
            <p:ph type="subTitle" idx="9"/>
          </p:nvPr>
        </p:nvSpPr>
        <p:spPr bwMode="auto">
          <a:xfrm>
            <a:off x="354014" y="642591"/>
            <a:ext cx="44755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419" altLang="es-419" sz="900" b="0" i="0" u="none" strike="noStrike" cap="none" normalizeH="0" baseline="0" dirty="0">
              <a:ln>
                <a:noFill/>
              </a:ln>
              <a:solidFill>
                <a:srgbClr val="212121"/>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lang="es-419" altLang="es-419" sz="1200" dirty="0">
                <a:latin typeface="+mn-lt"/>
              </a:rPr>
              <a:t>El contexto de análisis es: Una empresa compra vehículos. Sugerencia: Podría crear las entidades</a:t>
            </a:r>
          </a:p>
          <a:p>
            <a:pPr marL="0" marR="0" lvl="0" indent="0" algn="l" defTabSz="914400" rtl="0" eaLnBrk="0" fontAlgn="base" latinLnBrk="0" hangingPunct="0">
              <a:lnSpc>
                <a:spcPct val="100000"/>
              </a:lnSpc>
              <a:spcBef>
                <a:spcPct val="0"/>
              </a:spcBef>
              <a:spcAft>
                <a:spcPct val="0"/>
              </a:spcAft>
              <a:buClrTx/>
              <a:buSzTx/>
              <a:buFontTx/>
              <a:buChar char="•"/>
              <a:tabLst/>
            </a:pPr>
            <a:r>
              <a:rPr lang="es-419" altLang="es-419" sz="1200" dirty="0">
                <a:latin typeface="+mn-lt"/>
              </a:rPr>
              <a:t> empresa </a:t>
            </a:r>
          </a:p>
          <a:p>
            <a:pPr marL="0" marR="0" lvl="0" indent="0" algn="l" defTabSz="914400" rtl="0" eaLnBrk="0" fontAlgn="base" latinLnBrk="0" hangingPunct="0">
              <a:lnSpc>
                <a:spcPct val="100000"/>
              </a:lnSpc>
              <a:spcBef>
                <a:spcPct val="0"/>
              </a:spcBef>
              <a:spcAft>
                <a:spcPct val="0"/>
              </a:spcAft>
              <a:buClrTx/>
              <a:buSzTx/>
              <a:buFontTx/>
              <a:buChar char="•"/>
              <a:tabLst/>
            </a:pPr>
            <a:r>
              <a:rPr lang="es-419" altLang="es-419" sz="1200" dirty="0">
                <a:latin typeface="+mn-lt"/>
              </a:rPr>
              <a:t>Compra</a:t>
            </a:r>
          </a:p>
          <a:p>
            <a:pPr marL="0" marR="0" lvl="0" indent="0" algn="l" defTabSz="914400" rtl="0" eaLnBrk="0" fontAlgn="base" latinLnBrk="0" hangingPunct="0">
              <a:lnSpc>
                <a:spcPct val="100000"/>
              </a:lnSpc>
              <a:spcBef>
                <a:spcPct val="0"/>
              </a:spcBef>
              <a:spcAft>
                <a:spcPct val="0"/>
              </a:spcAft>
              <a:buClrTx/>
              <a:buSzTx/>
              <a:buFontTx/>
              <a:buChar char="•"/>
              <a:tabLst/>
            </a:pPr>
            <a:r>
              <a:rPr lang="es-419" altLang="es-419" sz="1200" dirty="0">
                <a:latin typeface="+mn-lt"/>
              </a:rPr>
              <a:t> vehículos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419" altLang="es-419"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2C55B95D-D27F-4B57-9F15-B8F6FAA4B42C}"/>
              </a:ext>
            </a:extLst>
          </p:cNvPr>
          <p:cNvSpPr txBox="1"/>
          <p:nvPr/>
        </p:nvSpPr>
        <p:spPr>
          <a:xfrm>
            <a:off x="946597" y="1648496"/>
            <a:ext cx="2240924" cy="3847207"/>
          </a:xfrm>
          <a:prstGeom prst="rect">
            <a:avLst/>
          </a:prstGeom>
          <a:noFill/>
        </p:spPr>
        <p:txBody>
          <a:bodyPr wrap="square" rtlCol="0">
            <a:spAutoFit/>
          </a:bodyPr>
          <a:lstStyle/>
          <a:p>
            <a:r>
              <a:rPr lang="es-419" sz="1200" dirty="0" err="1">
                <a:effectLst/>
              </a:rPr>
              <a:t>create</a:t>
            </a:r>
            <a:r>
              <a:rPr lang="es-419" sz="1200" dirty="0">
                <a:effectLst/>
              </a:rPr>
              <a:t> table empresa</a:t>
            </a:r>
          </a:p>
          <a:p>
            <a:r>
              <a:rPr lang="es-419" sz="1200" dirty="0">
                <a:effectLst/>
              </a:rPr>
              <a:t>(</a:t>
            </a:r>
          </a:p>
          <a:p>
            <a:r>
              <a:rPr lang="es-419" sz="1200" dirty="0" err="1">
                <a:effectLst/>
              </a:rPr>
              <a:t>id_empresa</a:t>
            </a:r>
            <a:r>
              <a:rPr lang="es-419" sz="1200" dirty="0">
                <a:effectLst/>
              </a:rPr>
              <a:t> </a:t>
            </a:r>
            <a:r>
              <a:rPr lang="es-419" sz="1200" dirty="0" err="1">
                <a:effectLst/>
              </a:rPr>
              <a:t>varchar</a:t>
            </a:r>
            <a:r>
              <a:rPr lang="es-419" sz="1200" dirty="0">
                <a:effectLst/>
              </a:rPr>
              <a:t>(25) </a:t>
            </a:r>
            <a:r>
              <a:rPr lang="es-419" sz="1200" dirty="0" err="1">
                <a:effectLst/>
              </a:rPr>
              <a:t>primary</a:t>
            </a:r>
            <a:r>
              <a:rPr lang="es-419" sz="1200" dirty="0">
                <a:effectLst/>
              </a:rPr>
              <a:t> </a:t>
            </a:r>
            <a:r>
              <a:rPr lang="es-419" sz="1200" dirty="0" err="1">
                <a:effectLst/>
              </a:rPr>
              <a:t>key</a:t>
            </a:r>
            <a:r>
              <a:rPr lang="es-419" sz="1200" dirty="0">
                <a:effectLst/>
              </a:rPr>
              <a:t>,</a:t>
            </a:r>
          </a:p>
          <a:p>
            <a:r>
              <a:rPr lang="es-419" sz="1200" dirty="0" err="1">
                <a:effectLst/>
              </a:rPr>
              <a:t>nombre_de_la_empresa</a:t>
            </a:r>
            <a:r>
              <a:rPr lang="es-419" sz="1200" dirty="0">
                <a:effectLst/>
              </a:rPr>
              <a:t> </a:t>
            </a:r>
            <a:r>
              <a:rPr lang="es-419" sz="1200" dirty="0" err="1">
                <a:effectLst/>
              </a:rPr>
              <a:t>varchar</a:t>
            </a:r>
            <a:r>
              <a:rPr lang="es-419" sz="1200" dirty="0">
                <a:effectLst/>
              </a:rPr>
              <a:t>(20),</a:t>
            </a:r>
          </a:p>
          <a:p>
            <a:r>
              <a:rPr lang="es-419" sz="1200" dirty="0" err="1">
                <a:effectLst/>
              </a:rPr>
              <a:t>ubicacion</a:t>
            </a:r>
            <a:r>
              <a:rPr lang="es-419" sz="1200" dirty="0">
                <a:effectLst/>
              </a:rPr>
              <a:t>  </a:t>
            </a:r>
            <a:r>
              <a:rPr lang="es-419" sz="1200" dirty="0" err="1">
                <a:effectLst/>
              </a:rPr>
              <a:t>varchar</a:t>
            </a:r>
            <a:r>
              <a:rPr lang="es-419" sz="1200" dirty="0">
                <a:effectLst/>
              </a:rPr>
              <a:t>(20),</a:t>
            </a:r>
          </a:p>
          <a:p>
            <a:r>
              <a:rPr lang="es-419" sz="1200" dirty="0">
                <a:effectLst/>
              </a:rPr>
              <a:t>producto </a:t>
            </a:r>
            <a:r>
              <a:rPr lang="es-419" sz="1200" dirty="0" err="1">
                <a:effectLst/>
              </a:rPr>
              <a:t>varchar</a:t>
            </a:r>
            <a:r>
              <a:rPr lang="es-419" sz="1200" dirty="0">
                <a:effectLst/>
              </a:rPr>
              <a:t> (30),</a:t>
            </a:r>
          </a:p>
          <a:p>
            <a:r>
              <a:rPr lang="es-419" sz="1200" dirty="0">
                <a:effectLst/>
              </a:rPr>
              <a:t>);</a:t>
            </a:r>
          </a:p>
          <a:p>
            <a:r>
              <a:rPr lang="es-419" sz="1200" dirty="0" err="1">
                <a:effectLst/>
              </a:rPr>
              <a:t>insert</a:t>
            </a:r>
            <a:r>
              <a:rPr lang="es-419" sz="1200" dirty="0">
                <a:effectLst/>
              </a:rPr>
              <a:t> </a:t>
            </a:r>
            <a:r>
              <a:rPr lang="es-419" sz="1200" dirty="0" err="1">
                <a:effectLst/>
              </a:rPr>
              <a:t>into</a:t>
            </a:r>
            <a:r>
              <a:rPr lang="es-419" sz="1200" dirty="0">
                <a:effectLst/>
              </a:rPr>
              <a:t> empresa(</a:t>
            </a:r>
            <a:r>
              <a:rPr lang="es-419" sz="1200" dirty="0" err="1">
                <a:effectLst/>
              </a:rPr>
              <a:t>id_empresa,nombre_de_la_empresa</a:t>
            </a:r>
            <a:r>
              <a:rPr lang="es-419" sz="1200" dirty="0">
                <a:effectLst/>
              </a:rPr>
              <a:t>, </a:t>
            </a:r>
            <a:r>
              <a:rPr lang="es-419" sz="1200" dirty="0" err="1">
                <a:effectLst/>
              </a:rPr>
              <a:t>ubicacion</a:t>
            </a:r>
            <a:r>
              <a:rPr lang="es-419" sz="1200" dirty="0">
                <a:effectLst/>
              </a:rPr>
              <a:t>, producto)</a:t>
            </a:r>
          </a:p>
          <a:p>
            <a:r>
              <a:rPr lang="es-419" sz="1200" dirty="0" err="1">
                <a:effectLst/>
              </a:rPr>
              <a:t>values</a:t>
            </a:r>
            <a:r>
              <a:rPr lang="es-419" sz="1200" dirty="0">
                <a:effectLst/>
              </a:rPr>
              <a:t>('EM-111','pasion_por_los_autos','oficicina_georje_squier','compra de autos');</a:t>
            </a:r>
          </a:p>
          <a:p>
            <a:br>
              <a:rPr lang="es-419" sz="1200" dirty="0">
                <a:effectLst/>
              </a:rPr>
            </a:br>
            <a:br>
              <a:rPr lang="es-419" dirty="0">
                <a:effectLst/>
              </a:rPr>
            </a:br>
            <a:endParaRPr lang="es-419" dirty="0"/>
          </a:p>
        </p:txBody>
      </p:sp>
      <p:sp>
        <p:nvSpPr>
          <p:cNvPr id="12" name="CuadroTexto 11">
            <a:extLst>
              <a:ext uri="{FF2B5EF4-FFF2-40B4-BE49-F238E27FC236}">
                <a16:creationId xmlns:a16="http://schemas.microsoft.com/office/drawing/2014/main" id="{61C80573-8087-4712-9280-FE51A34428FD}"/>
              </a:ext>
            </a:extLst>
          </p:cNvPr>
          <p:cNvSpPr txBox="1"/>
          <p:nvPr/>
        </p:nvSpPr>
        <p:spPr>
          <a:xfrm>
            <a:off x="3567449" y="1493949"/>
            <a:ext cx="3290552" cy="3539430"/>
          </a:xfrm>
          <a:prstGeom prst="rect">
            <a:avLst/>
          </a:prstGeom>
          <a:noFill/>
        </p:spPr>
        <p:txBody>
          <a:bodyPr wrap="square" rtlCol="0">
            <a:spAutoFit/>
          </a:bodyPr>
          <a:lstStyle/>
          <a:p>
            <a:endParaRPr lang="es-419" sz="1400" dirty="0">
              <a:effectLst/>
            </a:endParaRPr>
          </a:p>
          <a:p>
            <a:r>
              <a:rPr lang="es-419" sz="1400" dirty="0" err="1">
                <a:effectLst/>
              </a:rPr>
              <a:t>create</a:t>
            </a:r>
            <a:r>
              <a:rPr lang="es-419" sz="1400" dirty="0">
                <a:effectLst/>
              </a:rPr>
              <a:t> table </a:t>
            </a:r>
            <a:r>
              <a:rPr lang="es-419" sz="1400" dirty="0" err="1">
                <a:effectLst/>
              </a:rPr>
              <a:t>vehiculos</a:t>
            </a:r>
            <a:endParaRPr lang="es-419" sz="1400" dirty="0">
              <a:effectLst/>
            </a:endParaRPr>
          </a:p>
          <a:p>
            <a:r>
              <a:rPr lang="es-419" sz="1400" dirty="0">
                <a:effectLst/>
              </a:rPr>
              <a:t>(</a:t>
            </a:r>
          </a:p>
          <a:p>
            <a:r>
              <a:rPr lang="es-419" sz="1400" dirty="0" err="1">
                <a:effectLst/>
              </a:rPr>
              <a:t>id_vehiculos</a:t>
            </a:r>
            <a:r>
              <a:rPr lang="es-419" sz="1400" dirty="0">
                <a:effectLst/>
              </a:rPr>
              <a:t> </a:t>
            </a:r>
            <a:r>
              <a:rPr lang="es-419" sz="1400" dirty="0" err="1">
                <a:effectLst/>
              </a:rPr>
              <a:t>varchar</a:t>
            </a:r>
            <a:r>
              <a:rPr lang="es-419" sz="1400" dirty="0">
                <a:effectLst/>
              </a:rPr>
              <a:t>(20) </a:t>
            </a:r>
            <a:r>
              <a:rPr lang="es-419" sz="1400" dirty="0" err="1">
                <a:effectLst/>
              </a:rPr>
              <a:t>primary</a:t>
            </a:r>
            <a:r>
              <a:rPr lang="es-419" sz="1400" dirty="0">
                <a:effectLst/>
              </a:rPr>
              <a:t> </a:t>
            </a:r>
            <a:r>
              <a:rPr lang="es-419" sz="1400" dirty="0" err="1">
                <a:effectLst/>
              </a:rPr>
              <a:t>key</a:t>
            </a:r>
            <a:r>
              <a:rPr lang="es-419" sz="1400" dirty="0">
                <a:effectLst/>
              </a:rPr>
              <a:t>,</a:t>
            </a:r>
          </a:p>
          <a:p>
            <a:r>
              <a:rPr lang="es-419" sz="1400" dirty="0">
                <a:effectLst/>
              </a:rPr>
              <a:t>modelo </a:t>
            </a:r>
            <a:r>
              <a:rPr lang="es-419" sz="1400" dirty="0" err="1">
                <a:effectLst/>
              </a:rPr>
              <a:t>varchar</a:t>
            </a:r>
            <a:r>
              <a:rPr lang="es-419" sz="1400" dirty="0">
                <a:effectLst/>
              </a:rPr>
              <a:t> (15),</a:t>
            </a:r>
          </a:p>
          <a:p>
            <a:r>
              <a:rPr lang="es-419" sz="1400" dirty="0">
                <a:effectLst/>
              </a:rPr>
              <a:t>marca </a:t>
            </a:r>
            <a:r>
              <a:rPr lang="es-419" sz="1400" dirty="0" err="1">
                <a:effectLst/>
              </a:rPr>
              <a:t>varchar</a:t>
            </a:r>
            <a:r>
              <a:rPr lang="es-419" sz="1400" dirty="0">
                <a:effectLst/>
              </a:rPr>
              <a:t> (25),</a:t>
            </a:r>
          </a:p>
          <a:p>
            <a:r>
              <a:rPr lang="es-419" sz="1400" dirty="0">
                <a:effectLst/>
              </a:rPr>
              <a:t>precio </a:t>
            </a:r>
            <a:r>
              <a:rPr lang="es-419" sz="1400" dirty="0" err="1">
                <a:effectLst/>
              </a:rPr>
              <a:t>varchar</a:t>
            </a:r>
            <a:r>
              <a:rPr lang="es-419" sz="1400" dirty="0">
                <a:effectLst/>
              </a:rPr>
              <a:t> (20),</a:t>
            </a:r>
          </a:p>
          <a:p>
            <a:r>
              <a:rPr lang="es-419" sz="1400" dirty="0">
                <a:effectLst/>
              </a:rPr>
              <a:t>);</a:t>
            </a:r>
          </a:p>
          <a:p>
            <a:r>
              <a:rPr lang="es-419" sz="1400" dirty="0" err="1">
                <a:effectLst/>
              </a:rPr>
              <a:t>insert</a:t>
            </a:r>
            <a:r>
              <a:rPr lang="es-419" sz="1400" dirty="0">
                <a:effectLst/>
              </a:rPr>
              <a:t> </a:t>
            </a:r>
            <a:r>
              <a:rPr lang="es-419" sz="1400" dirty="0" err="1">
                <a:effectLst/>
              </a:rPr>
              <a:t>into</a:t>
            </a:r>
            <a:r>
              <a:rPr lang="es-419" sz="1400" dirty="0">
                <a:effectLst/>
              </a:rPr>
              <a:t> </a:t>
            </a:r>
            <a:r>
              <a:rPr lang="es-419" sz="1400" dirty="0" err="1">
                <a:effectLst/>
              </a:rPr>
              <a:t>vehiculos</a:t>
            </a:r>
            <a:r>
              <a:rPr lang="es-419" sz="1400" dirty="0">
                <a:effectLst/>
              </a:rPr>
              <a:t>(</a:t>
            </a:r>
            <a:r>
              <a:rPr lang="es-419" sz="1400" dirty="0" err="1">
                <a:effectLst/>
              </a:rPr>
              <a:t>id_vehiculos,modelo,marca,precio</a:t>
            </a:r>
            <a:r>
              <a:rPr lang="es-419" sz="1400" dirty="0">
                <a:effectLst/>
              </a:rPr>
              <a:t>)</a:t>
            </a:r>
          </a:p>
          <a:p>
            <a:r>
              <a:rPr lang="es-419" sz="1400" dirty="0" err="1">
                <a:effectLst/>
              </a:rPr>
              <a:t>values</a:t>
            </a:r>
            <a:r>
              <a:rPr lang="es-419" sz="1400" dirty="0">
                <a:effectLst/>
              </a:rPr>
              <a:t>('vih-112','2000','cabriolet','256.000bs');</a:t>
            </a:r>
          </a:p>
          <a:p>
            <a:br>
              <a:rPr lang="es-419" sz="1400" dirty="0">
                <a:effectLst/>
              </a:rPr>
            </a:br>
            <a:endParaRPr lang="es-419" sz="1400" dirty="0">
              <a:effectLst/>
            </a:endParaRPr>
          </a:p>
          <a:p>
            <a:endParaRPr lang="es-419" dirty="0"/>
          </a:p>
        </p:txBody>
      </p:sp>
    </p:spTree>
    <p:extLst>
      <p:ext uri="{BB962C8B-B14F-4D97-AF65-F5344CB8AC3E}">
        <p14:creationId xmlns:p14="http://schemas.microsoft.com/office/powerpoint/2010/main" val="141798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 name="Rectangle 2"/>
          <p:cNvSpPr>
            <a:spLocks noGrp="1" noChangeArrowheads="1"/>
          </p:cNvSpPr>
          <p:nvPr>
            <p:ph type="title" idx="3"/>
          </p:nvPr>
        </p:nvSpPr>
        <p:spPr bwMode="auto">
          <a:xfrm>
            <a:off x="300574" y="324144"/>
            <a:ext cx="7278643"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l"/>
            <a:r>
              <a:rPr lang="es-419" sz="2000" dirty="0">
                <a:latin typeface="Algerian" panose="04020705040A02060702" pitchFamily="82" charset="0"/>
              </a:rPr>
              <a:t>Crear el modelo entidad relación ER y su código SQL</a:t>
            </a:r>
          </a:p>
        </p:txBody>
      </p:sp>
      <p:sp>
        <p:nvSpPr>
          <p:cNvPr id="11" name="CuadroTexto 10">
            <a:extLst>
              <a:ext uri="{FF2B5EF4-FFF2-40B4-BE49-F238E27FC236}">
                <a16:creationId xmlns:a16="http://schemas.microsoft.com/office/drawing/2014/main" id="{2C55B95D-D27F-4B57-9F15-B8F6FAA4B42C}"/>
              </a:ext>
            </a:extLst>
          </p:cNvPr>
          <p:cNvSpPr txBox="1"/>
          <p:nvPr/>
        </p:nvSpPr>
        <p:spPr>
          <a:xfrm>
            <a:off x="1478990" y="832812"/>
            <a:ext cx="4329381" cy="3477875"/>
          </a:xfrm>
          <a:prstGeom prst="rect">
            <a:avLst/>
          </a:prstGeom>
          <a:noFill/>
        </p:spPr>
        <p:txBody>
          <a:bodyPr wrap="square" rtlCol="0">
            <a:spAutoFit/>
          </a:bodyPr>
          <a:lstStyle/>
          <a:p>
            <a:pPr algn="l"/>
            <a:r>
              <a:rPr lang="es-419" sz="1200" b="0" i="0" dirty="0" err="1">
                <a:solidFill>
                  <a:srgbClr val="212121"/>
                </a:solidFill>
                <a:effectLst/>
                <a:latin typeface="+mn-lt"/>
              </a:rPr>
              <a:t>create</a:t>
            </a:r>
            <a:r>
              <a:rPr lang="es-419" sz="1200" b="0" i="0" dirty="0">
                <a:solidFill>
                  <a:srgbClr val="212121"/>
                </a:solidFill>
                <a:effectLst/>
                <a:latin typeface="+mn-lt"/>
              </a:rPr>
              <a:t> table compra</a:t>
            </a:r>
          </a:p>
          <a:p>
            <a:pPr algn="l"/>
            <a:r>
              <a:rPr lang="es-419" sz="1200" b="0" i="0" dirty="0">
                <a:solidFill>
                  <a:srgbClr val="212121"/>
                </a:solidFill>
                <a:effectLst/>
                <a:latin typeface="+mn-lt"/>
              </a:rPr>
              <a:t> (</a:t>
            </a:r>
          </a:p>
          <a:p>
            <a:pPr algn="l"/>
            <a:r>
              <a:rPr lang="es-419" sz="1200" b="0" i="0" dirty="0">
                <a:solidFill>
                  <a:srgbClr val="212121"/>
                </a:solidFill>
                <a:effectLst/>
                <a:latin typeface="+mn-lt"/>
              </a:rPr>
              <a:t>   </a:t>
            </a:r>
            <a:r>
              <a:rPr lang="es-419" sz="1200" b="0" i="0" dirty="0" err="1">
                <a:solidFill>
                  <a:srgbClr val="212121"/>
                </a:solidFill>
                <a:effectLst/>
                <a:latin typeface="+mn-lt"/>
              </a:rPr>
              <a:t>id_compra</a:t>
            </a:r>
            <a:r>
              <a:rPr lang="es-419" sz="1200" b="0" i="0" dirty="0">
                <a:solidFill>
                  <a:srgbClr val="212121"/>
                </a:solidFill>
                <a:effectLst/>
                <a:latin typeface="+mn-lt"/>
              </a:rPr>
              <a:t> </a:t>
            </a:r>
            <a:r>
              <a:rPr lang="es-419" sz="1200" b="0" i="0" dirty="0" err="1">
                <a:solidFill>
                  <a:srgbClr val="212121"/>
                </a:solidFill>
                <a:effectLst/>
                <a:latin typeface="+mn-lt"/>
              </a:rPr>
              <a:t>varchar</a:t>
            </a:r>
            <a:r>
              <a:rPr lang="es-419" sz="1200" b="0" i="0" dirty="0">
                <a:solidFill>
                  <a:srgbClr val="212121"/>
                </a:solidFill>
                <a:effectLst/>
                <a:latin typeface="+mn-lt"/>
              </a:rPr>
              <a:t>(25) PRIMARY KEY ,</a:t>
            </a:r>
          </a:p>
          <a:p>
            <a:pPr algn="l"/>
            <a:r>
              <a:rPr lang="es-419" sz="1200" b="0" i="0" dirty="0">
                <a:solidFill>
                  <a:srgbClr val="212121"/>
                </a:solidFill>
                <a:effectLst/>
                <a:latin typeface="+mn-lt"/>
              </a:rPr>
              <a:t>   fecha </a:t>
            </a:r>
            <a:r>
              <a:rPr lang="es-419" sz="1200" b="0" i="0" dirty="0" err="1">
                <a:solidFill>
                  <a:srgbClr val="212121"/>
                </a:solidFill>
                <a:effectLst/>
                <a:latin typeface="+mn-lt"/>
              </a:rPr>
              <a:t>integer</a:t>
            </a:r>
            <a:r>
              <a:rPr lang="es-419" sz="1200" b="0" i="0" dirty="0">
                <a:solidFill>
                  <a:srgbClr val="212121"/>
                </a:solidFill>
                <a:effectLst/>
                <a:latin typeface="+mn-lt"/>
              </a:rPr>
              <a:t>,</a:t>
            </a:r>
          </a:p>
          <a:p>
            <a:pPr algn="l"/>
            <a:r>
              <a:rPr lang="es-419" sz="1200" b="0" i="0" dirty="0">
                <a:solidFill>
                  <a:srgbClr val="212121"/>
                </a:solidFill>
                <a:effectLst/>
                <a:latin typeface="+mn-lt"/>
              </a:rPr>
              <a:t>   </a:t>
            </a:r>
            <a:r>
              <a:rPr lang="es-419" sz="1200" b="0" i="0" dirty="0" err="1">
                <a:solidFill>
                  <a:srgbClr val="212121"/>
                </a:solidFill>
                <a:effectLst/>
                <a:latin typeface="+mn-lt"/>
              </a:rPr>
              <a:t>id_empresa</a:t>
            </a:r>
            <a:r>
              <a:rPr lang="es-419" sz="1200" b="0" i="0" dirty="0">
                <a:solidFill>
                  <a:srgbClr val="212121"/>
                </a:solidFill>
                <a:effectLst/>
                <a:latin typeface="+mn-lt"/>
              </a:rPr>
              <a:t> </a:t>
            </a:r>
            <a:r>
              <a:rPr lang="es-419" sz="1200" b="0" i="0" dirty="0" err="1">
                <a:solidFill>
                  <a:srgbClr val="212121"/>
                </a:solidFill>
                <a:effectLst/>
                <a:latin typeface="+mn-lt"/>
              </a:rPr>
              <a:t>varchar</a:t>
            </a:r>
            <a:r>
              <a:rPr lang="es-419" sz="1200" b="0" i="0" dirty="0">
                <a:solidFill>
                  <a:srgbClr val="212121"/>
                </a:solidFill>
                <a:effectLst/>
                <a:latin typeface="+mn-lt"/>
              </a:rPr>
              <a:t>(25),</a:t>
            </a:r>
          </a:p>
          <a:p>
            <a:pPr algn="l"/>
            <a:r>
              <a:rPr lang="es-419" sz="1200" b="0" i="0" dirty="0">
                <a:solidFill>
                  <a:srgbClr val="212121"/>
                </a:solidFill>
                <a:effectLst/>
                <a:latin typeface="+mn-lt"/>
              </a:rPr>
              <a:t>   </a:t>
            </a:r>
            <a:r>
              <a:rPr lang="es-419" sz="1200" b="0" i="0" dirty="0" err="1">
                <a:solidFill>
                  <a:srgbClr val="212121"/>
                </a:solidFill>
                <a:effectLst/>
                <a:latin typeface="+mn-lt"/>
              </a:rPr>
              <a:t>id_vehiculos</a:t>
            </a:r>
            <a:r>
              <a:rPr lang="es-419" sz="1200" b="0" i="0" dirty="0">
                <a:solidFill>
                  <a:srgbClr val="212121"/>
                </a:solidFill>
                <a:effectLst/>
                <a:latin typeface="+mn-lt"/>
              </a:rPr>
              <a:t> </a:t>
            </a:r>
            <a:r>
              <a:rPr lang="es-419" sz="1200" b="0" i="0" dirty="0" err="1">
                <a:solidFill>
                  <a:srgbClr val="212121"/>
                </a:solidFill>
                <a:effectLst/>
                <a:latin typeface="+mn-lt"/>
              </a:rPr>
              <a:t>varchar</a:t>
            </a:r>
            <a:r>
              <a:rPr lang="es-419" sz="1200" b="0" i="0" dirty="0">
                <a:solidFill>
                  <a:srgbClr val="212121"/>
                </a:solidFill>
                <a:effectLst/>
                <a:latin typeface="+mn-lt"/>
              </a:rPr>
              <a:t>(20),</a:t>
            </a:r>
          </a:p>
          <a:p>
            <a:pPr algn="l"/>
            <a:r>
              <a:rPr lang="es-419" sz="1200" b="0" i="0" dirty="0">
                <a:solidFill>
                  <a:srgbClr val="212121"/>
                </a:solidFill>
                <a:effectLst/>
                <a:latin typeface="+mn-lt"/>
              </a:rPr>
              <a:t>   FOREIGN KEY(</a:t>
            </a:r>
            <a:r>
              <a:rPr lang="es-419" sz="1200" b="0" i="0" dirty="0" err="1">
                <a:solidFill>
                  <a:srgbClr val="212121"/>
                </a:solidFill>
                <a:effectLst/>
                <a:latin typeface="+mn-lt"/>
              </a:rPr>
              <a:t>id_empresa</a:t>
            </a:r>
            <a:r>
              <a:rPr lang="es-419" sz="1200" b="0" i="0" dirty="0">
                <a:solidFill>
                  <a:srgbClr val="212121"/>
                </a:solidFill>
                <a:effectLst/>
                <a:latin typeface="+mn-lt"/>
              </a:rPr>
              <a:t>)REFERENCES empresa (</a:t>
            </a:r>
            <a:r>
              <a:rPr lang="es-419" sz="1200" b="0" i="0" dirty="0" err="1">
                <a:solidFill>
                  <a:srgbClr val="212121"/>
                </a:solidFill>
                <a:effectLst/>
                <a:latin typeface="+mn-lt"/>
              </a:rPr>
              <a:t>id_empresa</a:t>
            </a:r>
            <a:r>
              <a:rPr lang="es-419" sz="1200" b="0" i="0" dirty="0">
                <a:solidFill>
                  <a:srgbClr val="212121"/>
                </a:solidFill>
                <a:effectLst/>
                <a:latin typeface="+mn-lt"/>
              </a:rPr>
              <a:t>),</a:t>
            </a:r>
          </a:p>
          <a:p>
            <a:pPr algn="l"/>
            <a:r>
              <a:rPr lang="es-419" sz="1200" b="0" i="0" dirty="0">
                <a:solidFill>
                  <a:srgbClr val="212121"/>
                </a:solidFill>
                <a:effectLst/>
                <a:latin typeface="+mn-lt"/>
              </a:rPr>
              <a:t>   FOREIGN KEY(</a:t>
            </a:r>
            <a:r>
              <a:rPr lang="es-419" sz="1200" b="0" i="0" dirty="0" err="1">
                <a:solidFill>
                  <a:srgbClr val="212121"/>
                </a:solidFill>
                <a:effectLst/>
                <a:latin typeface="+mn-lt"/>
              </a:rPr>
              <a:t>id_vehiculos</a:t>
            </a:r>
            <a:r>
              <a:rPr lang="es-419" sz="1200" b="0" i="0" dirty="0">
                <a:solidFill>
                  <a:srgbClr val="212121"/>
                </a:solidFill>
                <a:effectLst/>
                <a:latin typeface="+mn-lt"/>
              </a:rPr>
              <a:t>)REFERENCES </a:t>
            </a:r>
            <a:r>
              <a:rPr lang="es-419" sz="1200" b="0" i="0" dirty="0" err="1">
                <a:solidFill>
                  <a:srgbClr val="212121"/>
                </a:solidFill>
                <a:effectLst/>
                <a:latin typeface="+mn-lt"/>
              </a:rPr>
              <a:t>vehiculos</a:t>
            </a:r>
            <a:r>
              <a:rPr lang="es-419" sz="1200" b="0" i="0" dirty="0">
                <a:solidFill>
                  <a:srgbClr val="212121"/>
                </a:solidFill>
                <a:effectLst/>
                <a:latin typeface="+mn-lt"/>
              </a:rPr>
              <a:t> (</a:t>
            </a:r>
            <a:r>
              <a:rPr lang="es-419" sz="1200" b="0" i="0" dirty="0" err="1">
                <a:solidFill>
                  <a:srgbClr val="212121"/>
                </a:solidFill>
                <a:effectLst/>
                <a:latin typeface="+mn-lt"/>
              </a:rPr>
              <a:t>id_vehiculos</a:t>
            </a:r>
            <a:r>
              <a:rPr lang="es-419" sz="1200" b="0" i="0" dirty="0">
                <a:solidFill>
                  <a:srgbClr val="212121"/>
                </a:solidFill>
                <a:effectLst/>
                <a:latin typeface="+mn-lt"/>
              </a:rPr>
              <a:t>)</a:t>
            </a:r>
          </a:p>
          <a:p>
            <a:pPr algn="l"/>
            <a:r>
              <a:rPr lang="es-419" sz="1200" b="0" i="0" dirty="0">
                <a:solidFill>
                  <a:srgbClr val="212121"/>
                </a:solidFill>
                <a:effectLst/>
                <a:latin typeface="+mn-lt"/>
              </a:rPr>
              <a:t> );</a:t>
            </a:r>
          </a:p>
          <a:p>
            <a:pPr algn="l"/>
            <a:br>
              <a:rPr lang="es-419" sz="1200" b="0" i="0" dirty="0">
                <a:solidFill>
                  <a:srgbClr val="212121"/>
                </a:solidFill>
                <a:effectLst/>
                <a:latin typeface="+mn-lt"/>
              </a:rPr>
            </a:br>
            <a:endParaRPr lang="es-419" sz="1200" b="0" i="0" dirty="0">
              <a:solidFill>
                <a:srgbClr val="212121"/>
              </a:solidFill>
              <a:effectLst/>
              <a:latin typeface="+mn-lt"/>
            </a:endParaRPr>
          </a:p>
          <a:p>
            <a:pPr algn="l"/>
            <a:r>
              <a:rPr lang="es-419" sz="1200" b="0" i="0" dirty="0">
                <a:solidFill>
                  <a:srgbClr val="212121"/>
                </a:solidFill>
                <a:effectLst/>
                <a:latin typeface="+mn-lt"/>
              </a:rPr>
              <a:t> </a:t>
            </a:r>
            <a:r>
              <a:rPr lang="es-419" sz="1200" b="0" i="0" dirty="0" err="1">
                <a:solidFill>
                  <a:srgbClr val="212121"/>
                </a:solidFill>
                <a:effectLst/>
                <a:latin typeface="+mn-lt"/>
              </a:rPr>
              <a:t>insert</a:t>
            </a:r>
            <a:r>
              <a:rPr lang="es-419" sz="1200" b="0" i="0" dirty="0">
                <a:solidFill>
                  <a:srgbClr val="212121"/>
                </a:solidFill>
                <a:effectLst/>
                <a:latin typeface="+mn-lt"/>
              </a:rPr>
              <a:t> </a:t>
            </a:r>
            <a:r>
              <a:rPr lang="es-419" sz="1200" b="0" i="0" dirty="0" err="1">
                <a:solidFill>
                  <a:srgbClr val="212121"/>
                </a:solidFill>
                <a:effectLst/>
                <a:latin typeface="+mn-lt"/>
              </a:rPr>
              <a:t>into</a:t>
            </a:r>
            <a:r>
              <a:rPr lang="es-419" sz="1200" b="0" i="0" dirty="0">
                <a:solidFill>
                  <a:srgbClr val="212121"/>
                </a:solidFill>
                <a:effectLst/>
                <a:latin typeface="+mn-lt"/>
              </a:rPr>
              <a:t> compra (</a:t>
            </a:r>
            <a:r>
              <a:rPr lang="es-419" sz="1200" b="0" i="0" dirty="0" err="1">
                <a:solidFill>
                  <a:srgbClr val="212121"/>
                </a:solidFill>
                <a:effectLst/>
                <a:latin typeface="+mn-lt"/>
              </a:rPr>
              <a:t>id_compra,id_empresa,id_vehiculos</a:t>
            </a:r>
            <a:r>
              <a:rPr lang="es-419" sz="1200" b="0" i="0" dirty="0">
                <a:solidFill>
                  <a:srgbClr val="212121"/>
                </a:solidFill>
                <a:effectLst/>
                <a:latin typeface="+mn-lt"/>
              </a:rPr>
              <a:t>)</a:t>
            </a:r>
          </a:p>
          <a:p>
            <a:pPr algn="l"/>
            <a:r>
              <a:rPr lang="es-419" sz="1200" b="0" i="0" dirty="0" err="1">
                <a:solidFill>
                  <a:srgbClr val="212121"/>
                </a:solidFill>
                <a:effectLst/>
                <a:latin typeface="+mn-lt"/>
              </a:rPr>
              <a:t>values</a:t>
            </a:r>
            <a:r>
              <a:rPr lang="es-419" sz="1200" b="0" i="0" dirty="0">
                <a:solidFill>
                  <a:srgbClr val="212121"/>
                </a:solidFill>
                <a:effectLst/>
                <a:latin typeface="+mn-lt"/>
              </a:rPr>
              <a:t>('id_2434','EM-111','vih-112');</a:t>
            </a:r>
          </a:p>
          <a:p>
            <a:br>
              <a:rPr lang="es-419" sz="1200" dirty="0">
                <a:effectLst/>
              </a:rPr>
            </a:br>
            <a:br>
              <a:rPr lang="es-419" dirty="0">
                <a:effectLst/>
              </a:rPr>
            </a:br>
            <a:endParaRPr lang="es-419" dirty="0"/>
          </a:p>
        </p:txBody>
      </p:sp>
    </p:spTree>
    <p:extLst>
      <p:ext uri="{BB962C8B-B14F-4D97-AF65-F5344CB8AC3E}">
        <p14:creationId xmlns:p14="http://schemas.microsoft.com/office/powerpoint/2010/main" val="290521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6" name="Imagen 5">
            <a:extLst>
              <a:ext uri="{FF2B5EF4-FFF2-40B4-BE49-F238E27FC236}">
                <a16:creationId xmlns:a16="http://schemas.microsoft.com/office/drawing/2014/main" id="{EBC48C1D-7689-4E26-A0F8-0D1F944A02E6}"/>
              </a:ext>
            </a:extLst>
          </p:cNvPr>
          <p:cNvPicPr>
            <a:picLocks noChangeAspect="1"/>
          </p:cNvPicPr>
          <p:nvPr/>
        </p:nvPicPr>
        <p:blipFill>
          <a:blip r:embed="rId3"/>
          <a:stretch>
            <a:fillRect/>
          </a:stretch>
        </p:blipFill>
        <p:spPr>
          <a:xfrm>
            <a:off x="360607" y="1261095"/>
            <a:ext cx="7901189" cy="3553788"/>
          </a:xfrm>
          <a:prstGeom prst="rect">
            <a:avLst/>
          </a:prstGeom>
        </p:spPr>
      </p:pic>
    </p:spTree>
    <p:extLst>
      <p:ext uri="{BB962C8B-B14F-4D97-AF65-F5344CB8AC3E}">
        <p14:creationId xmlns:p14="http://schemas.microsoft.com/office/powerpoint/2010/main" val="2793453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6"/>
          <p:cNvSpPr txBox="1">
            <a:spLocks noGrp="1"/>
          </p:cNvSpPr>
          <p:nvPr>
            <p:ph type="subTitle" idx="9"/>
          </p:nvPr>
        </p:nvSpPr>
        <p:spPr>
          <a:xfrm>
            <a:off x="6071728" y="4660455"/>
            <a:ext cx="3362045"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13 DE ABRIL DE 2022</a:t>
            </a:r>
            <a:endParaRPr dirty="0"/>
          </a:p>
        </p:txBody>
      </p:sp>
      <p:sp>
        <p:nvSpPr>
          <p:cNvPr id="344" name="Google Shape;344;p36"/>
          <p:cNvSpPr txBox="1">
            <a:spLocks noGrp="1"/>
          </p:cNvSpPr>
          <p:nvPr>
            <p:ph type="subTitle" idx="7"/>
          </p:nvPr>
        </p:nvSpPr>
        <p:spPr>
          <a:xfrm>
            <a:off x="2711002" y="2504221"/>
            <a:ext cx="5312535" cy="600164"/>
          </a:xfrm>
          <a:prstGeom prst="rect">
            <a:avLst/>
          </a:prstGeom>
        </p:spPr>
        <p:txBody>
          <a:bodyPr spcFirstLastPara="1" wrap="square" lIns="91425" tIns="91425" rIns="91425" bIns="91425" anchor="t" anchorCtr="0">
            <a:noAutofit/>
          </a:bodyPr>
          <a:lstStyle/>
          <a:p>
            <a:pPr marL="0" indent="0"/>
            <a:r>
              <a:rPr lang="es-419" b="1" i="0" u="none" strike="noStrike" dirty="0">
                <a:solidFill>
                  <a:srgbClr val="FE6141"/>
                </a:solidFill>
                <a:effectLst/>
                <a:latin typeface="Nunito Sans" panose="020B0604020202020204" pitchFamily="2" charset="0"/>
                <a:hlinkClick r:id="rId3"/>
              </a:rPr>
              <a:t>eate.iliaaraceli.sarzo.la@unifranz.edu.bo</a:t>
            </a:r>
            <a:endParaRPr lang="es-419" dirty="0">
              <a:solidFill>
                <a:schemeClr val="bg1"/>
              </a:solidFill>
            </a:endParaRPr>
          </a:p>
        </p:txBody>
      </p:sp>
      <p:sp>
        <p:nvSpPr>
          <p:cNvPr id="3" name="Rectangle 2"/>
          <p:cNvSpPr>
            <a:spLocks noGrp="1" noChangeArrowheads="1"/>
          </p:cNvSpPr>
          <p:nvPr>
            <p:ph type="title" idx="3"/>
          </p:nvPr>
        </p:nvSpPr>
        <p:spPr bwMode="auto">
          <a:xfrm>
            <a:off x="1891114" y="1737387"/>
            <a:ext cx="6654119"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l">
              <a:buClrTx/>
              <a:buSzTx/>
            </a:pPr>
            <a:r>
              <a:rPr kumimoji="0" lang="es-BO" sz="3600" b="0" i="0" u="none" strike="noStrike" cap="none" normalizeH="0" baseline="0" dirty="0">
                <a:ln>
                  <a:noFill/>
                </a:ln>
                <a:solidFill>
                  <a:srgbClr val="212121"/>
                </a:solidFill>
                <a:effectLst/>
                <a:latin typeface="Algerian" panose="04020705040A02060702" pitchFamily="82" charset="0"/>
              </a:rPr>
              <a:t>GRACIAS POR SU ATENCION </a:t>
            </a:r>
          </a:p>
        </p:txBody>
      </p:sp>
      <p:pic>
        <p:nvPicPr>
          <p:cNvPr id="25" name="Picture 4" descr="Unifranz Postgrado | Bienvenid@ a la Universidad Franz Tamayo">
            <a:extLst>
              <a:ext uri="{FF2B5EF4-FFF2-40B4-BE49-F238E27FC236}">
                <a16:creationId xmlns:a16="http://schemas.microsoft.com/office/drawing/2014/main" id="{30020081-6B5C-4578-B0E6-8B665A319D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1" t="-9575" r="50261" b="9575"/>
          <a:stretch/>
        </p:blipFill>
        <p:spPr bwMode="auto">
          <a:xfrm>
            <a:off x="86923" y="3871220"/>
            <a:ext cx="3201337" cy="120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22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720000" y="437700"/>
            <a:ext cx="77028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QUE ES UNA BASE DE DATOS </a:t>
            </a:r>
            <a:endParaRPr dirty="0"/>
          </a:p>
        </p:txBody>
      </p:sp>
      <p:sp>
        <p:nvSpPr>
          <p:cNvPr id="329" name="Google Shape;329;p35"/>
          <p:cNvSpPr txBox="1">
            <a:spLocks noGrp="1"/>
          </p:cNvSpPr>
          <p:nvPr>
            <p:ph type="body" idx="1"/>
          </p:nvPr>
        </p:nvSpPr>
        <p:spPr>
          <a:xfrm>
            <a:off x="601580" y="1233487"/>
            <a:ext cx="3080084" cy="25203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latin typeface="+mj-lt"/>
              </a:rPr>
              <a:t>QUE ES UNA BASE DE DATOS  </a:t>
            </a:r>
          </a:p>
          <a:p>
            <a:pPr marL="457200" lvl="0" indent="-301625" algn="l" rtl="0">
              <a:spcBef>
                <a:spcPts val="0"/>
              </a:spcBef>
              <a:spcAft>
                <a:spcPts val="0"/>
              </a:spcAft>
              <a:buSzPts val="1150"/>
              <a:buFont typeface="Manrope"/>
              <a:buChar char="●"/>
            </a:pPr>
            <a:r>
              <a:rPr lang="en-US" sz="1600" dirty="0">
                <a:latin typeface="+mn-lt"/>
              </a:rPr>
              <a:t>Una base de datos es una herramienta  para recopilar y organizer informacion. Las base de datos puedes almacenar  informaci</a:t>
            </a:r>
            <a:r>
              <a:rPr lang="es-419" sz="1600" b="0" i="0" dirty="0">
                <a:solidFill>
                  <a:srgbClr val="212121"/>
                </a:solidFill>
                <a:effectLst/>
                <a:latin typeface="+mn-lt"/>
              </a:rPr>
              <a:t>ó</a:t>
            </a:r>
            <a:r>
              <a:rPr lang="en-US" sz="1600" dirty="0">
                <a:latin typeface="+mn-lt"/>
              </a:rPr>
              <a:t>n sobre  personas, productos, pedidos u  otras</a:t>
            </a:r>
            <a:r>
              <a:rPr lang="en-US" sz="1600" dirty="0"/>
              <a:t>.</a:t>
            </a:r>
          </a:p>
        </p:txBody>
      </p:sp>
      <p:pic>
        <p:nvPicPr>
          <p:cNvPr id="5" name="Imagen 4">
            <a:extLst>
              <a:ext uri="{FF2B5EF4-FFF2-40B4-BE49-F238E27FC236}">
                <a16:creationId xmlns:a16="http://schemas.microsoft.com/office/drawing/2014/main" id="{923A31AC-A636-48D0-A336-A71571BE4032}"/>
              </a:ext>
            </a:extLst>
          </p:cNvPr>
          <p:cNvPicPr>
            <a:picLocks noChangeAspect="1"/>
          </p:cNvPicPr>
          <p:nvPr/>
        </p:nvPicPr>
        <p:blipFill>
          <a:blip r:embed="rId3"/>
          <a:stretch>
            <a:fillRect/>
          </a:stretch>
        </p:blipFill>
        <p:spPr>
          <a:xfrm>
            <a:off x="4018547" y="1233487"/>
            <a:ext cx="4363452" cy="2676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720000" y="437700"/>
            <a:ext cx="77028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sz="1800" b="1" dirty="0">
                <a:solidFill>
                  <a:schemeClr val="lt1"/>
                </a:solidFill>
                <a:latin typeface="+mj-lt"/>
              </a:rPr>
              <a:t>A</a:t>
            </a:r>
            <a:r>
              <a:rPr lang="en" sz="1800" b="1" dirty="0">
                <a:solidFill>
                  <a:schemeClr val="lt1"/>
                </a:solidFill>
                <a:latin typeface="+mj-lt"/>
              </a:rPr>
              <a:t> QUE SE REFIERE CUANDO SE HABLA DE BASE DE DATOS RELACIONALES Y NO RELACIONALES </a:t>
            </a:r>
            <a:endParaRPr sz="1800" b="1" dirty="0">
              <a:latin typeface="+mj-lt"/>
            </a:endParaRPr>
          </a:p>
        </p:txBody>
      </p:sp>
      <p:sp>
        <p:nvSpPr>
          <p:cNvPr id="329" name="Google Shape;329;p35"/>
          <p:cNvSpPr txBox="1">
            <a:spLocks noGrp="1"/>
          </p:cNvSpPr>
          <p:nvPr>
            <p:ph type="body" idx="1"/>
          </p:nvPr>
        </p:nvSpPr>
        <p:spPr>
          <a:xfrm>
            <a:off x="472350" y="1190625"/>
            <a:ext cx="3080084" cy="16463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latin typeface="+mj-lt"/>
              </a:rPr>
              <a:t>BASE DE DATOS RELACIONALES  </a:t>
            </a:r>
          </a:p>
          <a:p>
            <a:pPr marL="155575" lvl="0" indent="0">
              <a:buSzPts val="1150"/>
              <a:buNone/>
            </a:pPr>
            <a:r>
              <a:rPr lang="es-ES" sz="1200" dirty="0">
                <a:latin typeface="+mn-lt"/>
              </a:rPr>
              <a:t>Son una colección de elementos de datos organizados en un conjunto de tablas formalmente descritas, desde donde se puede acceder a los datos o volver a montarlos de muchas maneras</a:t>
            </a:r>
            <a:endParaRPr lang="en-US" sz="1200" dirty="0">
              <a:latin typeface="+mn-lt"/>
            </a:endParaRPr>
          </a:p>
        </p:txBody>
      </p:sp>
      <p:sp>
        <p:nvSpPr>
          <p:cNvPr id="7" name="Google Shape;329;p35">
            <a:extLst>
              <a:ext uri="{FF2B5EF4-FFF2-40B4-BE49-F238E27FC236}">
                <a16:creationId xmlns:a16="http://schemas.microsoft.com/office/drawing/2014/main" id="{42D4B5E5-3353-4E99-AF1D-E5E91503EC22}"/>
              </a:ext>
            </a:extLst>
          </p:cNvPr>
          <p:cNvSpPr txBox="1">
            <a:spLocks/>
          </p:cNvSpPr>
          <p:nvPr/>
        </p:nvSpPr>
        <p:spPr>
          <a:xfrm>
            <a:off x="5019075" y="1335782"/>
            <a:ext cx="3080084" cy="25203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anrope"/>
              <a:buChar char="●"/>
              <a:defRPr sz="125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9pPr>
          </a:lstStyle>
          <a:p>
            <a:pPr marL="0" indent="0">
              <a:buFont typeface="Manrope"/>
              <a:buNone/>
            </a:pPr>
            <a:r>
              <a:rPr lang="en-US" sz="1800" dirty="0">
                <a:latin typeface="+mj-lt"/>
              </a:rPr>
              <a:t>QUE ES UNA BASE DE DATOS  </a:t>
            </a:r>
          </a:p>
          <a:p>
            <a:pPr marL="0" indent="0">
              <a:buNone/>
            </a:pPr>
            <a:r>
              <a:rPr lang="es-ES" dirty="0"/>
              <a:t>Están diseñadas específicamente para modelos de datos específicos y tienen esquemas flexibles para crear aplicaciones modernas. Son ampliamente reconocidas porque son fáciles de desarrollar, tanto en funcionalidad  como en rendimiento a escala. Usan una variedad de modelos de datos, que incluyen documentos, gráficos, clave-valor, en-memoria y búsqueda.</a:t>
            </a:r>
            <a:endParaRPr lang="en-US" dirty="0"/>
          </a:p>
        </p:txBody>
      </p:sp>
    </p:spTree>
    <p:extLst>
      <p:ext uri="{BB962C8B-B14F-4D97-AF65-F5344CB8AC3E}">
        <p14:creationId xmlns:p14="http://schemas.microsoft.com/office/powerpoint/2010/main" val="20379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subTitle" idx="1"/>
          </p:nvPr>
        </p:nvSpPr>
        <p:spPr>
          <a:xfrm>
            <a:off x="723300" y="2291462"/>
            <a:ext cx="3355214" cy="2062824"/>
          </a:xfrm>
          <a:prstGeom prst="rect">
            <a:avLst/>
          </a:prstGeom>
        </p:spPr>
        <p:txBody>
          <a:bodyPr spcFirstLastPara="1" wrap="square" lIns="91425" tIns="91425" rIns="91425" bIns="91425" anchor="t" anchorCtr="0">
            <a:noAutofit/>
          </a:bodyPr>
          <a:lstStyle/>
          <a:p>
            <a:pPr marL="0" lvl="0" indent="0"/>
            <a:r>
              <a:rPr lang="es-ES" sz="1100" dirty="0"/>
              <a:t>El diagrama entidad relación es la expresión gráfica del modelo entidad relación. En él las entidades se representan utilizando rectángulos, los atributos por medio de círculos o elipses y las relaciones como líneas que conectan las entidades que tienen algún tipo de vínculo. También es muy común el formato de diagrama en el que los atributos de una entidad aparecen listados en filas dentro del rectángulo que representa a esa entidad.</a:t>
            </a:r>
            <a:endParaRPr sz="1100" dirty="0"/>
          </a:p>
        </p:txBody>
      </p:sp>
      <p:sp>
        <p:nvSpPr>
          <p:cNvPr id="427" name="Google Shape;427;p44"/>
          <p:cNvSpPr txBox="1">
            <a:spLocks noGrp="1"/>
          </p:cNvSpPr>
          <p:nvPr>
            <p:ph type="title"/>
          </p:nvPr>
        </p:nvSpPr>
        <p:spPr>
          <a:xfrm flipH="1">
            <a:off x="845023" y="856343"/>
            <a:ext cx="3035100" cy="1194590"/>
          </a:xfrm>
          <a:prstGeom prst="rect">
            <a:avLst/>
          </a:prstGeom>
        </p:spPr>
        <p:txBody>
          <a:bodyPr spcFirstLastPara="1" wrap="square" lIns="91425" tIns="91425" rIns="91425" bIns="91425" anchor="b" anchorCtr="0">
            <a:noAutofit/>
          </a:bodyPr>
          <a:lstStyle/>
          <a:p>
            <a:r>
              <a:rPr lang="es-ES" sz="1800" dirty="0">
                <a:latin typeface="+mj-lt"/>
              </a:rPr>
              <a:t>¿Qué es el modelo entidad relación(E-R) y/o diagrama entidad relación(E-R)?</a:t>
            </a:r>
            <a:r>
              <a:rPr lang="es-ES" b="1" dirty="0"/>
              <a:t> </a:t>
            </a:r>
            <a:endParaRPr dirty="0">
              <a:solidFill>
                <a:schemeClr val="lt1"/>
              </a:solidFill>
            </a:endParaRPr>
          </a:p>
        </p:txBody>
      </p:sp>
      <p:grpSp>
        <p:nvGrpSpPr>
          <p:cNvPr id="428" name="Google Shape;428;p44"/>
          <p:cNvGrpSpPr/>
          <p:nvPr/>
        </p:nvGrpSpPr>
        <p:grpSpPr>
          <a:xfrm rot="137742">
            <a:off x="4516813" y="1106970"/>
            <a:ext cx="3750160" cy="2923690"/>
            <a:chOff x="2144600" y="1557475"/>
            <a:chExt cx="3330800" cy="2596750"/>
          </a:xfrm>
        </p:grpSpPr>
        <p:sp>
          <p:nvSpPr>
            <p:cNvPr id="429" name="Google Shape;429;p44"/>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sp>
          <p:nvSpPr>
            <p:cNvPr id="430" name="Google Shape;430;p44"/>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grpSp>
      <p:pic>
        <p:nvPicPr>
          <p:cNvPr id="431" name="Google Shape;431;p44"/>
          <p:cNvPicPr preferRelativeResize="0"/>
          <p:nvPr/>
        </p:nvPicPr>
        <p:blipFill rotWithShape="1">
          <a:blip r:embed="rId3">
            <a:alphaModFix/>
          </a:blip>
          <a:srcRect t="2052" b="2052"/>
          <a:stretch/>
        </p:blipFill>
        <p:spPr>
          <a:xfrm rot="137821">
            <a:off x="4560978" y="1296974"/>
            <a:ext cx="3690376" cy="1990671"/>
          </a:xfrm>
          <a:prstGeom prst="rect">
            <a:avLst/>
          </a:prstGeom>
          <a:noFill/>
          <a:ln w="9525" cap="flat" cmpd="sng">
            <a:solidFill>
              <a:schemeClr val="dk2"/>
            </a:solidFill>
            <a:prstDash val="solid"/>
            <a:round/>
            <a:headEnd type="none" w="sm" len="sm"/>
            <a:tailEnd type="none" w="sm" len="sm"/>
          </a:ln>
        </p:spPr>
      </p:pic>
      <p:sp>
        <p:nvSpPr>
          <p:cNvPr id="432" name="Google Shape;432;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57792">
            <a:off x="4522710" y="1297470"/>
            <a:ext cx="3775295" cy="1981536"/>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6"/>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rPr>
              <a:t>Entidad </a:t>
            </a:r>
            <a:endParaRPr dirty="0"/>
          </a:p>
        </p:txBody>
      </p:sp>
      <p:sp>
        <p:nvSpPr>
          <p:cNvPr id="336" name="Google Shape;336;p36"/>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C</a:t>
            </a:r>
            <a:r>
              <a:rPr lang="en" dirty="0"/>
              <a:t>liente , persona, msa detalle pedido </a:t>
            </a:r>
            <a:endParaRPr dirty="0"/>
          </a:p>
        </p:txBody>
      </p:sp>
      <p:sp>
        <p:nvSpPr>
          <p:cNvPr id="337" name="Google Shape;337;p36"/>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rPr>
              <a:t>Relacion </a:t>
            </a:r>
            <a:endParaRPr dirty="0"/>
          </a:p>
        </p:txBody>
      </p:sp>
      <p:sp>
        <p:nvSpPr>
          <p:cNvPr id="338" name="Google Shape;338;p36"/>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Forma ,compra y pertenece</a:t>
            </a:r>
            <a:endParaRPr dirty="0"/>
          </a:p>
        </p:txBody>
      </p:sp>
      <p:sp>
        <p:nvSpPr>
          <p:cNvPr id="339" name="Google Shape;339;p36"/>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ID,CI</a:t>
            </a:r>
            <a:endParaRPr dirty="0"/>
          </a:p>
        </p:txBody>
      </p:sp>
      <p:sp>
        <p:nvSpPr>
          <p:cNvPr id="340" name="Google Shape;340;p36"/>
          <p:cNvSpPr txBox="1">
            <a:spLocks noGrp="1"/>
          </p:cNvSpPr>
          <p:nvPr>
            <p:ph type="title" idx="4"/>
          </p:nvPr>
        </p:nvSpPr>
        <p:spPr>
          <a:xfrm>
            <a:off x="2684370" y="2583627"/>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BO" dirty="0">
                <a:solidFill>
                  <a:schemeClr val="lt1"/>
                </a:solidFill>
              </a:rPr>
              <a:t>Primary Key </a:t>
            </a:r>
            <a:endParaRPr dirty="0">
              <a:solidFill>
                <a:schemeClr val="lt1"/>
              </a:solidFill>
            </a:endParaRPr>
          </a:p>
        </p:txBody>
      </p:sp>
      <p:sp>
        <p:nvSpPr>
          <p:cNvPr id="343" name="Google Shape;343;p36"/>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BO" dirty="0"/>
              <a:t>Atributo </a:t>
            </a:r>
            <a:endParaRPr dirty="0"/>
          </a:p>
        </p:txBody>
      </p:sp>
      <p:sp>
        <p:nvSpPr>
          <p:cNvPr id="344" name="Google Shape;344;p36"/>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CI, nombres, color apellido </a:t>
            </a:r>
            <a:endParaRPr dirty="0"/>
          </a:p>
        </p:txBody>
      </p:sp>
      <p:sp>
        <p:nvSpPr>
          <p:cNvPr id="3" name="Rectangle 2"/>
          <p:cNvSpPr>
            <a:spLocks noGrp="1" noChangeArrowheads="1"/>
          </p:cNvSpPr>
          <p:nvPr>
            <p:ph type="title" idx="3"/>
          </p:nvPr>
        </p:nvSpPr>
        <p:spPr bwMode="auto">
          <a:xfrm>
            <a:off x="719137" y="439293"/>
            <a:ext cx="6654119"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l">
              <a:buClrTx/>
              <a:buSzTx/>
            </a:pPr>
            <a:r>
              <a:rPr kumimoji="0" lang="es-BO" sz="1800" b="1" i="0" u="none" strike="noStrike" cap="none" normalizeH="0" baseline="0" dirty="0">
                <a:ln>
                  <a:noFill/>
                </a:ln>
                <a:solidFill>
                  <a:srgbClr val="212121"/>
                </a:solidFill>
                <a:effectLst/>
                <a:latin typeface="+mj-lt"/>
              </a:rPr>
              <a:t>¿Cuáles son las figuras que representan a un diagrama entidad relación? Explique cada una de ellas.</a:t>
            </a:r>
            <a:endParaRPr kumimoji="0" lang="es-BO" sz="1800" b="0" i="0" u="none" strike="noStrike" cap="none" normalizeH="0" baseline="0" dirty="0">
              <a:ln>
                <a:noFill/>
              </a:ln>
              <a:solidFill>
                <a:srgbClr val="212121"/>
              </a:solidFill>
              <a:effectLst/>
              <a:latin typeface="+mj-lt"/>
            </a:endParaRPr>
          </a:p>
        </p:txBody>
      </p:sp>
      <p:sp>
        <p:nvSpPr>
          <p:cNvPr id="4" name="Rectángulo 3"/>
          <p:cNvSpPr/>
          <p:nvPr/>
        </p:nvSpPr>
        <p:spPr>
          <a:xfrm>
            <a:off x="732775" y="1578439"/>
            <a:ext cx="173188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 name="Elipse 5"/>
          <p:cNvSpPr/>
          <p:nvPr/>
        </p:nvSpPr>
        <p:spPr>
          <a:xfrm>
            <a:off x="3110177" y="1695138"/>
            <a:ext cx="1175657" cy="6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2" name="Elipse 21"/>
          <p:cNvSpPr/>
          <p:nvPr/>
        </p:nvSpPr>
        <p:spPr>
          <a:xfrm>
            <a:off x="4957896" y="1714339"/>
            <a:ext cx="1175657" cy="6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8" name="Rombo 7"/>
          <p:cNvSpPr/>
          <p:nvPr/>
        </p:nvSpPr>
        <p:spPr>
          <a:xfrm>
            <a:off x="6988627" y="1508708"/>
            <a:ext cx="769257" cy="105386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4" name="Elipse 23"/>
          <p:cNvSpPr/>
          <p:nvPr/>
        </p:nvSpPr>
        <p:spPr>
          <a:xfrm>
            <a:off x="2889925" y="1578439"/>
            <a:ext cx="1560286" cy="914400"/>
          </a:xfrm>
          <a:prstGeom prst="ellipse">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46"/>
          <p:cNvPicPr preferRelativeResize="0"/>
          <p:nvPr/>
        </p:nvPicPr>
        <p:blipFill rotWithShape="1">
          <a:blip r:embed="rId3">
            <a:alphaModFix/>
          </a:blip>
          <a:srcRect l="3274" t="-6229" r="62688" b="42077"/>
          <a:stretch/>
        </p:blipFill>
        <p:spPr>
          <a:xfrm rot="358966" flipH="1">
            <a:off x="4245153" y="-504765"/>
            <a:ext cx="5213420" cy="6549508"/>
          </a:xfrm>
          <a:prstGeom prst="rect">
            <a:avLst/>
          </a:prstGeom>
          <a:noFill/>
          <a:ln>
            <a:noFill/>
          </a:ln>
        </p:spPr>
      </p:pic>
      <p:sp>
        <p:nvSpPr>
          <p:cNvPr id="468" name="Google Shape;468;p46"/>
          <p:cNvSpPr/>
          <p:nvPr/>
        </p:nvSpPr>
        <p:spPr>
          <a:xfrm rot="-359004" flipH="1">
            <a:off x="3474573" y="-1551471"/>
            <a:ext cx="8440667" cy="8440025"/>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6"/>
          <p:cNvSpPr txBox="1">
            <a:spLocks noGrp="1"/>
          </p:cNvSpPr>
          <p:nvPr>
            <p:ph type="title"/>
          </p:nvPr>
        </p:nvSpPr>
        <p:spPr>
          <a:xfrm flipH="1">
            <a:off x="446285" y="155535"/>
            <a:ext cx="2888400" cy="7415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BO" dirty="0"/>
              <a:t>Ejemplo de uso </a:t>
            </a:r>
            <a:endParaRPr dirty="0"/>
          </a:p>
        </p:txBody>
      </p:sp>
      <p:sp>
        <p:nvSpPr>
          <p:cNvPr id="471" name="Google Shape;471;p46"/>
          <p:cNvSpPr/>
          <p:nvPr/>
        </p:nvSpPr>
        <p:spPr>
          <a:xfrm>
            <a:off x="6731227" y="-294602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rot="-1016915">
            <a:off x="5075473" y="-2308287"/>
            <a:ext cx="7826174" cy="287788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rot="4533645" flipH="1">
            <a:off x="3033013" y="5149086"/>
            <a:ext cx="8703289" cy="555821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p:cNvPicPr>
            <a:picLocks noChangeAspect="1"/>
          </p:cNvPicPr>
          <p:nvPr/>
        </p:nvPicPr>
        <p:blipFill rotWithShape="1">
          <a:blip r:embed="rId4">
            <a:extLst>
              <a:ext uri="{28A0092B-C50C-407E-A947-70E740481C1C}">
                <a14:useLocalDpi xmlns:a14="http://schemas.microsoft.com/office/drawing/2010/main" val="0"/>
              </a:ext>
            </a:extLst>
          </a:blip>
          <a:srcRect l="6860" r="9731" b="6993"/>
          <a:stretch/>
        </p:blipFill>
        <p:spPr>
          <a:xfrm>
            <a:off x="29029" y="1467786"/>
            <a:ext cx="5014204" cy="2900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6"/>
          <p:cNvSpPr txBox="1">
            <a:spLocks noGrp="1"/>
          </p:cNvSpPr>
          <p:nvPr>
            <p:ph type="subTitle" idx="9"/>
          </p:nvPr>
        </p:nvSpPr>
        <p:spPr>
          <a:xfrm>
            <a:off x="328958" y="1044460"/>
            <a:ext cx="5460095" cy="3120905"/>
          </a:xfrm>
          <a:prstGeom prst="rect">
            <a:avLst/>
          </a:prstGeom>
        </p:spPr>
        <p:txBody>
          <a:bodyPr spcFirstLastPara="1" wrap="square" lIns="91425" tIns="91425" rIns="91425" bIns="91425" anchor="t" anchorCtr="0">
            <a:noAutofit/>
          </a:bodyPr>
          <a:lstStyle/>
          <a:p>
            <a:pPr algn="l" rtl="0"/>
            <a:r>
              <a:rPr lang="es-419" b="0" i="0" dirty="0" err="1">
                <a:solidFill>
                  <a:srgbClr val="212121"/>
                </a:solidFill>
                <a:effectLst/>
                <a:latin typeface="Poppins" panose="00000500000000000000" pitchFamily="2" charset="0"/>
              </a:rPr>
              <a:t>create</a:t>
            </a:r>
            <a:r>
              <a:rPr lang="es-419" b="0" i="0" dirty="0">
                <a:solidFill>
                  <a:srgbClr val="212121"/>
                </a:solidFill>
                <a:effectLst/>
                <a:latin typeface="Poppins" panose="00000500000000000000" pitchFamily="2" charset="0"/>
              </a:rPr>
              <a:t> table celular</a:t>
            </a:r>
          </a:p>
          <a:p>
            <a:pPr algn="l" rtl="0"/>
            <a:r>
              <a:rPr lang="es-419" b="0" i="0" dirty="0">
                <a:solidFill>
                  <a:srgbClr val="212121"/>
                </a:solidFill>
                <a:effectLst/>
                <a:latin typeface="Poppins" panose="00000500000000000000" pitchFamily="2" charset="0"/>
              </a:rPr>
              <a:t>(</a:t>
            </a:r>
          </a:p>
          <a:p>
            <a:pPr algn="l" rtl="0"/>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id_celular</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int</a:t>
            </a:r>
            <a:r>
              <a:rPr lang="es-419" b="0" i="0" dirty="0">
                <a:solidFill>
                  <a:srgbClr val="212121"/>
                </a:solidFill>
                <a:effectLst/>
                <a:latin typeface="Poppins" panose="00000500000000000000" pitchFamily="2" charset="0"/>
              </a:rPr>
              <a:t> PRIMARY KEY,</a:t>
            </a:r>
          </a:p>
          <a:p>
            <a:pPr algn="l" rtl="0"/>
            <a:r>
              <a:rPr lang="es-419" b="0" i="0" dirty="0">
                <a:solidFill>
                  <a:srgbClr val="212121"/>
                </a:solidFill>
                <a:effectLst/>
                <a:latin typeface="Poppins" panose="00000500000000000000" pitchFamily="2" charset="0"/>
              </a:rPr>
              <a:t>   precio </a:t>
            </a:r>
            <a:r>
              <a:rPr lang="es-419" b="0" i="0" dirty="0" err="1">
                <a:solidFill>
                  <a:srgbClr val="212121"/>
                </a:solidFill>
                <a:effectLst/>
                <a:latin typeface="Poppins" panose="00000500000000000000" pitchFamily="2" charset="0"/>
              </a:rPr>
              <a:t>integer</a:t>
            </a:r>
            <a:r>
              <a:rPr lang="es-419" b="0" i="0" dirty="0">
                <a:solidFill>
                  <a:srgbClr val="212121"/>
                </a:solidFill>
                <a:effectLst/>
                <a:latin typeface="Poppins" panose="00000500000000000000" pitchFamily="2" charset="0"/>
              </a:rPr>
              <a:t>,</a:t>
            </a:r>
          </a:p>
          <a:p>
            <a:pPr algn="l" rtl="0"/>
            <a:r>
              <a:rPr lang="es-419" b="0" i="0" dirty="0">
                <a:solidFill>
                  <a:srgbClr val="212121"/>
                </a:solidFill>
                <a:effectLst/>
                <a:latin typeface="Poppins" panose="00000500000000000000" pitchFamily="2" charset="0"/>
              </a:rPr>
              <a:t>  marca </a:t>
            </a:r>
            <a:r>
              <a:rPr lang="es-419" b="0" i="0" dirty="0" err="1">
                <a:solidFill>
                  <a:srgbClr val="212121"/>
                </a:solidFill>
                <a:effectLst/>
                <a:latin typeface="Poppins" panose="00000500000000000000" pitchFamily="2" charset="0"/>
              </a:rPr>
              <a:t>varchar</a:t>
            </a:r>
            <a:r>
              <a:rPr lang="es-419" b="0" i="0" dirty="0">
                <a:solidFill>
                  <a:srgbClr val="212121"/>
                </a:solidFill>
                <a:effectLst/>
                <a:latin typeface="Poppins" panose="00000500000000000000" pitchFamily="2" charset="0"/>
              </a:rPr>
              <a:t>(25),</a:t>
            </a:r>
          </a:p>
          <a:p>
            <a:pPr algn="l" rtl="0"/>
            <a:r>
              <a:rPr lang="es-419" b="0" i="0" dirty="0">
                <a:solidFill>
                  <a:srgbClr val="212121"/>
                </a:solidFill>
                <a:effectLst/>
                <a:latin typeface="Poppins" panose="00000500000000000000" pitchFamily="2" charset="0"/>
              </a:rPr>
              <a:t>);</a:t>
            </a:r>
          </a:p>
          <a:p>
            <a:pPr algn="l" rtl="0"/>
            <a:br>
              <a:rPr lang="es-419" b="0" i="0" dirty="0">
                <a:solidFill>
                  <a:srgbClr val="212121"/>
                </a:solidFill>
                <a:effectLst/>
                <a:latin typeface="Poppins" panose="00000500000000000000" pitchFamily="2" charset="0"/>
              </a:rPr>
            </a:br>
            <a:endParaRPr lang="es-419" b="0" i="0" dirty="0">
              <a:solidFill>
                <a:srgbClr val="212121"/>
              </a:solidFill>
              <a:effectLst/>
              <a:latin typeface="Poppins" panose="00000500000000000000" pitchFamily="2" charset="0"/>
            </a:endParaRPr>
          </a:p>
          <a:p>
            <a:pPr algn="l" rtl="0"/>
            <a:br>
              <a:rPr lang="es-419" b="0" i="0" dirty="0">
                <a:solidFill>
                  <a:srgbClr val="212121"/>
                </a:solidFill>
                <a:effectLst/>
                <a:latin typeface="Poppins" panose="00000500000000000000" pitchFamily="2" charset="0"/>
              </a:rPr>
            </a:br>
            <a:endParaRPr lang="es-419" b="0" i="0" dirty="0">
              <a:solidFill>
                <a:srgbClr val="212121"/>
              </a:solidFill>
              <a:effectLst/>
              <a:latin typeface="Poppins" panose="00000500000000000000" pitchFamily="2" charset="0"/>
            </a:endParaRPr>
          </a:p>
          <a:p>
            <a:pPr algn="l" rtl="0"/>
            <a:r>
              <a:rPr lang="es-419" b="0" i="0" dirty="0" err="1">
                <a:solidFill>
                  <a:srgbClr val="212121"/>
                </a:solidFill>
                <a:effectLst/>
                <a:latin typeface="Poppins" panose="00000500000000000000" pitchFamily="2" charset="0"/>
              </a:rPr>
              <a:t>insert</a:t>
            </a:r>
            <a:r>
              <a:rPr lang="es-419" b="0" i="0" dirty="0">
                <a:solidFill>
                  <a:srgbClr val="212121"/>
                </a:solidFill>
                <a:effectLst/>
                <a:latin typeface="Poppins" panose="00000500000000000000" pitchFamily="2" charset="0"/>
              </a:rPr>
              <a:t> </a:t>
            </a:r>
            <a:r>
              <a:rPr lang="es-419" b="0" i="0" dirty="0" err="1">
                <a:solidFill>
                  <a:srgbClr val="212121"/>
                </a:solidFill>
                <a:effectLst/>
                <a:latin typeface="Poppins" panose="00000500000000000000" pitchFamily="2" charset="0"/>
              </a:rPr>
              <a:t>into</a:t>
            </a:r>
            <a:r>
              <a:rPr lang="es-419" b="0" i="0" dirty="0">
                <a:solidFill>
                  <a:srgbClr val="212121"/>
                </a:solidFill>
                <a:effectLst/>
                <a:latin typeface="Poppins" panose="00000500000000000000" pitchFamily="2" charset="0"/>
              </a:rPr>
              <a:t> celular(</a:t>
            </a:r>
            <a:r>
              <a:rPr lang="es-419" b="0" i="0" dirty="0" err="1">
                <a:solidFill>
                  <a:srgbClr val="212121"/>
                </a:solidFill>
                <a:effectLst/>
                <a:latin typeface="Poppins" panose="00000500000000000000" pitchFamily="2" charset="0"/>
              </a:rPr>
              <a:t>id_celular</a:t>
            </a:r>
            <a:r>
              <a:rPr lang="es-419" b="0" i="0" dirty="0">
                <a:solidFill>
                  <a:srgbClr val="212121"/>
                </a:solidFill>
                <a:effectLst/>
                <a:latin typeface="Poppins" panose="00000500000000000000" pitchFamily="2" charset="0"/>
              </a:rPr>
              <a:t>, precio, modelo)</a:t>
            </a:r>
          </a:p>
          <a:p>
            <a:pPr algn="l" rtl="0"/>
            <a:r>
              <a:rPr lang="es-419" b="0" i="0" dirty="0" err="1">
                <a:solidFill>
                  <a:srgbClr val="212121"/>
                </a:solidFill>
                <a:effectLst/>
                <a:latin typeface="Poppins" panose="00000500000000000000" pitchFamily="2" charset="0"/>
              </a:rPr>
              <a:t>values</a:t>
            </a:r>
            <a:r>
              <a:rPr lang="es-419" b="0" i="0" dirty="0">
                <a:solidFill>
                  <a:srgbClr val="212121"/>
                </a:solidFill>
                <a:effectLst/>
                <a:latin typeface="Poppins" panose="00000500000000000000" pitchFamily="2" charset="0"/>
              </a:rPr>
              <a:t> (3 , '1200' , 'Huawei')</a:t>
            </a:r>
          </a:p>
          <a:p>
            <a:pPr marL="0" lvl="0" indent="0" algn="ctr" rtl="0">
              <a:spcBef>
                <a:spcPts val="0"/>
              </a:spcBef>
              <a:spcAft>
                <a:spcPts val="0"/>
              </a:spcAft>
              <a:buNone/>
            </a:pPr>
            <a:endParaRPr dirty="0"/>
          </a:p>
        </p:txBody>
      </p:sp>
      <p:pic>
        <p:nvPicPr>
          <p:cNvPr id="26" name="Imagen 25">
            <a:extLst>
              <a:ext uri="{FF2B5EF4-FFF2-40B4-BE49-F238E27FC236}">
                <a16:creationId xmlns:a16="http://schemas.microsoft.com/office/drawing/2014/main" id="{EE8C2F49-F832-49B1-BCAF-A634809A2E50}"/>
              </a:ext>
            </a:extLst>
          </p:cNvPr>
          <p:cNvPicPr>
            <a:picLocks noChangeAspect="1"/>
          </p:cNvPicPr>
          <p:nvPr/>
        </p:nvPicPr>
        <p:blipFill>
          <a:blip r:embed="rId3"/>
          <a:stretch>
            <a:fillRect/>
          </a:stretch>
        </p:blipFill>
        <p:spPr>
          <a:xfrm>
            <a:off x="5692114" y="728977"/>
            <a:ext cx="3619025" cy="4351089"/>
          </a:xfrm>
          <a:prstGeom prst="rect">
            <a:avLst/>
          </a:prstGeom>
        </p:spPr>
      </p:pic>
      <p:sp>
        <p:nvSpPr>
          <p:cNvPr id="5" name="Rectangle 1">
            <a:extLst>
              <a:ext uri="{FF2B5EF4-FFF2-40B4-BE49-F238E27FC236}">
                <a16:creationId xmlns:a16="http://schemas.microsoft.com/office/drawing/2014/main" id="{F3DB3B67-803E-4B04-8E10-39B718EA1A8F}"/>
              </a:ext>
            </a:extLst>
          </p:cNvPr>
          <p:cNvSpPr>
            <a:spLocks noGrp="1" noChangeArrowheads="1"/>
          </p:cNvSpPr>
          <p:nvPr>
            <p:ph type="title" idx="3"/>
          </p:nvPr>
        </p:nvSpPr>
        <p:spPr bwMode="auto">
          <a:xfrm>
            <a:off x="271349" y="213463"/>
            <a:ext cx="84898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419" altLang="es-419" sz="1100" dirty="0">
                <a:latin typeface="+mj-lt"/>
              </a:rPr>
              <a:t>Crear una tabla cualquiera de nombre CELULAR identifique 3 columnas que debería tener y adicionalmente agregue su </a:t>
            </a:r>
            <a:r>
              <a:rPr lang="es-419" altLang="es-419" sz="1100" dirty="0" err="1">
                <a:latin typeface="+mj-lt"/>
              </a:rPr>
              <a:t>primary</a:t>
            </a:r>
            <a:r>
              <a:rPr lang="es-419" altLang="es-419" sz="1100" dirty="0">
                <a:latin typeface="+mj-lt"/>
              </a:rPr>
              <a:t> </a:t>
            </a:r>
            <a:r>
              <a:rPr lang="es-419" altLang="es-419" sz="1100" dirty="0" err="1">
                <a:latin typeface="+mj-lt"/>
              </a:rPr>
              <a:t>key</a:t>
            </a:r>
            <a:r>
              <a:rPr lang="es-419" altLang="es-419" sz="11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s-419" altLang="es-419" sz="1100" dirty="0">
                <a:latin typeface="+mj-lt"/>
              </a:rPr>
              <a:t>Después de la creación agregar a la tabla 2 registros.</a:t>
            </a:r>
          </a:p>
          <a:p>
            <a:pPr marL="0" marR="0" lvl="0" indent="0" algn="l" defTabSz="914400" rtl="0" eaLnBrk="0" fontAlgn="base" latinLnBrk="0" hangingPunct="0">
              <a:lnSpc>
                <a:spcPct val="100000"/>
              </a:lnSpc>
              <a:spcBef>
                <a:spcPct val="0"/>
              </a:spcBef>
              <a:spcAft>
                <a:spcPct val="0"/>
              </a:spcAft>
              <a:buClrTx/>
              <a:buSzTx/>
              <a:buFontTx/>
              <a:buChar char="•"/>
              <a:tabLst/>
            </a:pPr>
            <a:r>
              <a:rPr lang="es-419" altLang="es-419" sz="1100" dirty="0">
                <a:latin typeface="+mj-lt"/>
              </a:rPr>
              <a:t>Adjuntar la consulta SQL generado (Copiar el código que genero en SQL server Management Studio).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419" altLang="es-419"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493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6"/>
          <p:cNvSpPr txBox="1">
            <a:spLocks noGrp="1"/>
          </p:cNvSpPr>
          <p:nvPr>
            <p:ph type="subTitle" idx="9"/>
          </p:nvPr>
        </p:nvSpPr>
        <p:spPr>
          <a:xfrm>
            <a:off x="4127679" y="907961"/>
            <a:ext cx="4283533" cy="3441055"/>
          </a:xfrm>
          <a:prstGeom prst="rect">
            <a:avLst/>
          </a:prstGeom>
        </p:spPr>
        <p:txBody>
          <a:bodyPr spcFirstLastPara="1" wrap="square" lIns="91425" tIns="91425" rIns="91425" bIns="91425" anchor="t" anchorCtr="0">
            <a:noAutofit/>
          </a:bodyPr>
          <a:lstStyle/>
          <a:p>
            <a:pPr algn="l"/>
            <a:r>
              <a:rPr lang="es-419" sz="1200" dirty="0" err="1">
                <a:solidFill>
                  <a:srgbClr val="0000FF"/>
                </a:solidFill>
                <a:latin typeface="Consolas" panose="020B0609020204030204" pitchFamily="49" charset="0"/>
              </a:rPr>
              <a:t>create</a:t>
            </a:r>
            <a:r>
              <a:rPr lang="es-419" sz="1200" dirty="0">
                <a:solidFill>
                  <a:srgbClr val="000000"/>
                </a:solidFill>
                <a:latin typeface="Consolas" panose="020B0609020204030204" pitchFamily="49" charset="0"/>
              </a:rPr>
              <a:t> </a:t>
            </a:r>
            <a:r>
              <a:rPr lang="es-419" sz="1200" dirty="0">
                <a:solidFill>
                  <a:srgbClr val="0000FF"/>
                </a:solidFill>
                <a:latin typeface="Consolas" panose="020B0609020204030204" pitchFamily="49" charset="0"/>
              </a:rPr>
              <a:t>table</a:t>
            </a:r>
            <a:r>
              <a:rPr lang="es-419" sz="1200" dirty="0">
                <a:solidFill>
                  <a:srgbClr val="000000"/>
                </a:solidFill>
                <a:latin typeface="Consolas" panose="020B0609020204030204" pitchFamily="49" charset="0"/>
              </a:rPr>
              <a:t> equipo</a:t>
            </a:r>
          </a:p>
          <a:p>
            <a:pPr algn="l"/>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id_equipo</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varchar</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12</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PRIMARY</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KEY</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pPr algn="l"/>
            <a:r>
              <a:rPr lang="es-419" sz="1200" dirty="0" err="1">
                <a:solidFill>
                  <a:srgbClr val="000000"/>
                </a:solidFill>
                <a:latin typeface="Consolas" panose="020B0609020204030204" pitchFamily="49" charset="0"/>
              </a:rPr>
              <a:t>nombre_equipo</a:t>
            </a:r>
            <a:r>
              <a:rPr lang="es-419" sz="1200" dirty="0">
                <a:solidFill>
                  <a:srgbClr val="000000"/>
                </a:solidFill>
                <a:latin typeface="Consolas" panose="020B0609020204030204" pitchFamily="49" charset="0"/>
              </a:rPr>
              <a:t> </a:t>
            </a:r>
            <a:r>
              <a:rPr lang="es-419" sz="1200" dirty="0" err="1">
                <a:solidFill>
                  <a:srgbClr val="0000FF"/>
                </a:solidFill>
                <a:latin typeface="Consolas" panose="020B0609020204030204" pitchFamily="49" charset="0"/>
              </a:rPr>
              <a:t>varchar</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30</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err="1">
                <a:solidFill>
                  <a:srgbClr val="000000"/>
                </a:solidFill>
                <a:latin typeface="Consolas" panose="020B0609020204030204" pitchFamily="49" charset="0"/>
              </a:rPr>
              <a:t>categoria</a:t>
            </a:r>
            <a:r>
              <a:rPr lang="es-419" sz="1200" dirty="0">
                <a:solidFill>
                  <a:srgbClr val="000000"/>
                </a:solidFill>
                <a:latin typeface="Consolas" panose="020B0609020204030204" pitchFamily="49" charset="0"/>
              </a:rPr>
              <a:t> </a:t>
            </a:r>
            <a:r>
              <a:rPr lang="es-419" sz="1200" dirty="0" err="1">
                <a:solidFill>
                  <a:srgbClr val="0000FF"/>
                </a:solidFill>
                <a:latin typeface="Consolas" panose="020B0609020204030204" pitchFamily="49" charset="0"/>
              </a:rPr>
              <a:t>varchar</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8</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err="1">
                <a:solidFill>
                  <a:srgbClr val="000000"/>
                </a:solidFill>
                <a:latin typeface="Consolas" panose="020B0609020204030204" pitchFamily="49" charset="0"/>
              </a:rPr>
              <a:t>id_campeonato</a:t>
            </a:r>
            <a:r>
              <a:rPr lang="es-419" sz="1200" dirty="0">
                <a:solidFill>
                  <a:srgbClr val="000000"/>
                </a:solidFill>
                <a:latin typeface="Consolas" panose="020B0609020204030204" pitchFamily="49" charset="0"/>
              </a:rPr>
              <a:t> </a:t>
            </a:r>
            <a:r>
              <a:rPr lang="es-419" sz="1200" dirty="0" err="1">
                <a:solidFill>
                  <a:srgbClr val="0000FF"/>
                </a:solidFill>
                <a:latin typeface="Consolas" panose="020B0609020204030204" pitchFamily="49" charset="0"/>
              </a:rPr>
              <a:t>varchar</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12</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endParaRPr lang="es-419" sz="1200" dirty="0">
              <a:solidFill>
                <a:srgbClr val="000000"/>
              </a:solidFill>
              <a:latin typeface="Consolas" panose="020B0609020204030204" pitchFamily="49" charset="0"/>
            </a:endParaRPr>
          </a:p>
          <a:p>
            <a:pPr algn="l"/>
            <a:endParaRPr lang="es-419" sz="1200" dirty="0">
              <a:solidFill>
                <a:srgbClr val="000000"/>
              </a:solidFill>
              <a:latin typeface="Consolas" panose="020B0609020204030204" pitchFamily="49" charset="0"/>
            </a:endParaRPr>
          </a:p>
          <a:p>
            <a:pPr algn="l"/>
            <a:r>
              <a:rPr lang="es-419" sz="1200" dirty="0" err="1">
                <a:solidFill>
                  <a:srgbClr val="0000FF"/>
                </a:solidFill>
                <a:latin typeface="Consolas" panose="020B0609020204030204" pitchFamily="49" charset="0"/>
              </a:rPr>
              <a:t>insert</a:t>
            </a:r>
            <a:r>
              <a:rPr lang="es-419" sz="1200" dirty="0">
                <a:solidFill>
                  <a:srgbClr val="000000"/>
                </a:solidFill>
                <a:latin typeface="Consolas" panose="020B0609020204030204" pitchFamily="49" charset="0"/>
              </a:rPr>
              <a:t> </a:t>
            </a:r>
            <a:r>
              <a:rPr lang="es-419" sz="1200" dirty="0" err="1">
                <a:solidFill>
                  <a:srgbClr val="0000FF"/>
                </a:solidFill>
                <a:latin typeface="Consolas" panose="020B0609020204030204" pitchFamily="49" charset="0"/>
              </a:rPr>
              <a:t>into</a:t>
            </a:r>
            <a:r>
              <a:rPr lang="es-419" sz="1200" dirty="0">
                <a:solidFill>
                  <a:srgbClr val="000000"/>
                </a:solidFill>
                <a:latin typeface="Consolas" panose="020B0609020204030204" pitchFamily="49" charset="0"/>
              </a:rPr>
              <a:t> equipo</a:t>
            </a:r>
            <a:r>
              <a:rPr lang="es-419" sz="1200" dirty="0">
                <a:solidFill>
                  <a:srgbClr val="808080"/>
                </a:solidFill>
                <a:latin typeface="Consolas" panose="020B0609020204030204" pitchFamily="49" charset="0"/>
              </a:rPr>
              <a:t>(</a:t>
            </a:r>
            <a:r>
              <a:rPr lang="es-419" sz="1200" dirty="0" err="1">
                <a:solidFill>
                  <a:srgbClr val="000000"/>
                </a:solidFill>
                <a:latin typeface="Consolas" panose="020B0609020204030204" pitchFamily="49" charset="0"/>
              </a:rPr>
              <a:t>id_equipo</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nombre_equipo</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categoria</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id_campeonato</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err="1">
                <a:solidFill>
                  <a:srgbClr val="0000FF"/>
                </a:solidFill>
                <a:latin typeface="Consolas" panose="020B0609020204030204" pitchFamily="49" charset="0"/>
              </a:rPr>
              <a:t>values</a:t>
            </a:r>
            <a:r>
              <a:rPr lang="es-419" sz="1200" dirty="0">
                <a:solidFill>
                  <a:srgbClr val="0000FF"/>
                </a:solidFill>
                <a:latin typeface="Consolas" panose="020B0609020204030204" pitchFamily="49" charset="0"/>
              </a:rPr>
              <a:t> </a:t>
            </a:r>
            <a:r>
              <a:rPr lang="es-419" sz="1200" dirty="0">
                <a:solidFill>
                  <a:srgbClr val="808080"/>
                </a:solidFill>
                <a:latin typeface="Consolas" panose="020B0609020204030204" pitchFamily="49" charset="0"/>
              </a:rPr>
              <a:t>(</a:t>
            </a:r>
            <a:r>
              <a:rPr lang="es-419" sz="1200" dirty="0">
                <a:solidFill>
                  <a:srgbClr val="FF0000"/>
                </a:solidFill>
                <a:latin typeface="Consolas" panose="020B0609020204030204" pitchFamily="49" charset="0"/>
              </a:rPr>
              <a:t>'1'</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a:t>
            </a:r>
            <a:r>
              <a:rPr lang="es-419" sz="1200" dirty="0" err="1">
                <a:solidFill>
                  <a:srgbClr val="FF0000"/>
                </a:solidFill>
                <a:latin typeface="Consolas" panose="020B0609020204030204" pitchFamily="49" charset="0"/>
              </a:rPr>
              <a:t>pipocas</a:t>
            </a:r>
            <a:r>
              <a:rPr lang="es-419" sz="1200" dirty="0">
                <a:solidFill>
                  <a:srgbClr val="FF0000"/>
                </a:solidFill>
                <a:latin typeface="Consolas" panose="020B0609020204030204" pitchFamily="49" charset="0"/>
              </a:rPr>
              <a:t>'</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'A'</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'2'</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err="1">
                <a:solidFill>
                  <a:srgbClr val="0000FF"/>
                </a:solidFill>
                <a:latin typeface="Consolas" panose="020B0609020204030204" pitchFamily="49" charset="0"/>
              </a:rPr>
              <a:t>insert</a:t>
            </a:r>
            <a:r>
              <a:rPr lang="es-419" sz="1200" dirty="0">
                <a:solidFill>
                  <a:srgbClr val="000000"/>
                </a:solidFill>
                <a:latin typeface="Consolas" panose="020B0609020204030204" pitchFamily="49" charset="0"/>
              </a:rPr>
              <a:t> </a:t>
            </a:r>
            <a:r>
              <a:rPr lang="es-419" sz="1200" dirty="0" err="1">
                <a:solidFill>
                  <a:srgbClr val="0000FF"/>
                </a:solidFill>
                <a:latin typeface="Consolas" panose="020B0609020204030204" pitchFamily="49" charset="0"/>
              </a:rPr>
              <a:t>into</a:t>
            </a:r>
            <a:r>
              <a:rPr lang="es-419" sz="1200" dirty="0">
                <a:solidFill>
                  <a:srgbClr val="000000"/>
                </a:solidFill>
                <a:latin typeface="Consolas" panose="020B0609020204030204" pitchFamily="49" charset="0"/>
              </a:rPr>
              <a:t> equipo</a:t>
            </a:r>
            <a:r>
              <a:rPr lang="es-419" sz="1200" dirty="0">
                <a:solidFill>
                  <a:srgbClr val="808080"/>
                </a:solidFill>
                <a:latin typeface="Consolas" panose="020B0609020204030204" pitchFamily="49" charset="0"/>
              </a:rPr>
              <a:t>(</a:t>
            </a:r>
            <a:r>
              <a:rPr lang="es-419" sz="1200" dirty="0" err="1">
                <a:solidFill>
                  <a:srgbClr val="000000"/>
                </a:solidFill>
                <a:latin typeface="Consolas" panose="020B0609020204030204" pitchFamily="49" charset="0"/>
              </a:rPr>
              <a:t>id_equipo</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nombre_equipo</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categoria</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id_campeonato</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err="1">
                <a:solidFill>
                  <a:srgbClr val="0000FF"/>
                </a:solidFill>
                <a:latin typeface="Consolas" panose="020B0609020204030204" pitchFamily="49" charset="0"/>
              </a:rPr>
              <a:t>values</a:t>
            </a:r>
            <a:r>
              <a:rPr lang="es-419" sz="1200" dirty="0">
                <a:solidFill>
                  <a:srgbClr val="0000FF"/>
                </a:solidFill>
                <a:latin typeface="Consolas" panose="020B0609020204030204" pitchFamily="49" charset="0"/>
              </a:rPr>
              <a:t> </a:t>
            </a:r>
            <a:r>
              <a:rPr lang="es-419" sz="1200" dirty="0">
                <a:solidFill>
                  <a:srgbClr val="808080"/>
                </a:solidFill>
                <a:latin typeface="Consolas" panose="020B0609020204030204" pitchFamily="49" charset="0"/>
              </a:rPr>
              <a:t>(</a:t>
            </a:r>
            <a:r>
              <a:rPr lang="es-419" sz="1200" dirty="0">
                <a:solidFill>
                  <a:srgbClr val="FF0000"/>
                </a:solidFill>
                <a:latin typeface="Consolas" panose="020B0609020204030204" pitchFamily="49" charset="0"/>
              </a:rPr>
              <a:t>'2'</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'tigre'</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'B'</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'4'</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err="1">
                <a:solidFill>
                  <a:srgbClr val="0000FF"/>
                </a:solidFill>
                <a:latin typeface="Consolas" panose="020B0609020204030204" pitchFamily="49" charset="0"/>
              </a:rPr>
              <a:t>insert</a:t>
            </a:r>
            <a:r>
              <a:rPr lang="es-419" sz="1200" dirty="0">
                <a:solidFill>
                  <a:srgbClr val="000000"/>
                </a:solidFill>
                <a:latin typeface="Consolas" panose="020B0609020204030204" pitchFamily="49" charset="0"/>
              </a:rPr>
              <a:t> </a:t>
            </a:r>
            <a:r>
              <a:rPr lang="es-419" sz="1200" dirty="0" err="1">
                <a:solidFill>
                  <a:srgbClr val="0000FF"/>
                </a:solidFill>
                <a:latin typeface="Consolas" panose="020B0609020204030204" pitchFamily="49" charset="0"/>
              </a:rPr>
              <a:t>into</a:t>
            </a:r>
            <a:r>
              <a:rPr lang="es-419" sz="1200" dirty="0">
                <a:solidFill>
                  <a:srgbClr val="000000"/>
                </a:solidFill>
                <a:latin typeface="Consolas" panose="020B0609020204030204" pitchFamily="49" charset="0"/>
              </a:rPr>
              <a:t> equipo</a:t>
            </a:r>
            <a:r>
              <a:rPr lang="es-419" sz="1200" dirty="0">
                <a:solidFill>
                  <a:srgbClr val="808080"/>
                </a:solidFill>
                <a:latin typeface="Consolas" panose="020B0609020204030204" pitchFamily="49" charset="0"/>
              </a:rPr>
              <a:t>(</a:t>
            </a:r>
            <a:r>
              <a:rPr lang="es-419" sz="1200" dirty="0" err="1">
                <a:solidFill>
                  <a:srgbClr val="000000"/>
                </a:solidFill>
                <a:latin typeface="Consolas" panose="020B0609020204030204" pitchFamily="49" charset="0"/>
              </a:rPr>
              <a:t>id_equipo</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nombre_equipo</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categoria</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err="1">
                <a:solidFill>
                  <a:srgbClr val="000000"/>
                </a:solidFill>
                <a:latin typeface="Consolas" panose="020B0609020204030204" pitchFamily="49" charset="0"/>
              </a:rPr>
              <a:t>id_campeonato</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algn="l"/>
            <a:r>
              <a:rPr lang="es-419" sz="1200" dirty="0" err="1">
                <a:solidFill>
                  <a:srgbClr val="0000FF"/>
                </a:solidFill>
                <a:latin typeface="Consolas" panose="020B0609020204030204" pitchFamily="49" charset="0"/>
              </a:rPr>
              <a:t>values</a:t>
            </a:r>
            <a:r>
              <a:rPr lang="es-419" sz="1200" dirty="0">
                <a:solidFill>
                  <a:srgbClr val="0000FF"/>
                </a:solidFill>
                <a:latin typeface="Consolas" panose="020B0609020204030204" pitchFamily="49" charset="0"/>
              </a:rPr>
              <a:t> </a:t>
            </a:r>
            <a:r>
              <a:rPr lang="es-419" sz="1200" dirty="0">
                <a:solidFill>
                  <a:srgbClr val="808080"/>
                </a:solidFill>
                <a:latin typeface="Consolas" panose="020B0609020204030204" pitchFamily="49" charset="0"/>
              </a:rPr>
              <a:t>(</a:t>
            </a:r>
            <a:r>
              <a:rPr lang="es-419" sz="1200" dirty="0">
                <a:solidFill>
                  <a:srgbClr val="FF0000"/>
                </a:solidFill>
                <a:latin typeface="Consolas" panose="020B0609020204030204" pitchFamily="49" charset="0"/>
              </a:rPr>
              <a:t>'3'</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a:t>
            </a:r>
            <a:r>
              <a:rPr lang="es-419" sz="1200" dirty="0" err="1">
                <a:solidFill>
                  <a:srgbClr val="FF0000"/>
                </a:solidFill>
                <a:latin typeface="Consolas" panose="020B0609020204030204" pitchFamily="49" charset="0"/>
              </a:rPr>
              <a:t>pipocas</a:t>
            </a:r>
            <a:r>
              <a:rPr lang="es-419" sz="1200" dirty="0">
                <a:solidFill>
                  <a:srgbClr val="FF0000"/>
                </a:solidFill>
                <a:latin typeface="Consolas" panose="020B0609020204030204" pitchFamily="49" charset="0"/>
              </a:rPr>
              <a:t>'</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'C'</a:t>
            </a:r>
            <a:r>
              <a:rPr lang="es-419" sz="1200" dirty="0">
                <a:solidFill>
                  <a:srgbClr val="808080"/>
                </a:solidFill>
                <a:latin typeface="Consolas" panose="020B0609020204030204" pitchFamily="49" charset="0"/>
              </a:rPr>
              <a:t>,</a:t>
            </a:r>
            <a:r>
              <a:rPr lang="es-419" sz="1200" dirty="0">
                <a:solidFill>
                  <a:srgbClr val="000000"/>
                </a:solidFill>
                <a:latin typeface="Consolas" panose="020B0609020204030204" pitchFamily="49" charset="0"/>
              </a:rPr>
              <a:t> </a:t>
            </a:r>
            <a:r>
              <a:rPr lang="es-419" sz="1200" dirty="0">
                <a:solidFill>
                  <a:srgbClr val="FF0000"/>
                </a:solidFill>
                <a:latin typeface="Consolas" panose="020B0609020204030204" pitchFamily="49" charset="0"/>
              </a:rPr>
              <a:t>'6'</a:t>
            </a:r>
            <a:r>
              <a:rPr lang="es-419" sz="1200" dirty="0">
                <a:solidFill>
                  <a:srgbClr val="808080"/>
                </a:solidFill>
                <a:latin typeface="Consolas" panose="020B0609020204030204" pitchFamily="49" charset="0"/>
              </a:rPr>
              <a:t>)</a:t>
            </a:r>
            <a:endParaRPr lang="es-419" sz="1200" dirty="0">
              <a:solidFill>
                <a:srgbClr val="000000"/>
              </a:solidFill>
              <a:latin typeface="Consolas" panose="020B0609020204030204" pitchFamily="49" charset="0"/>
            </a:endParaRPr>
          </a:p>
          <a:p>
            <a:pPr marL="0" lvl="0" indent="0" algn="ctr" rtl="0">
              <a:spcBef>
                <a:spcPts val="0"/>
              </a:spcBef>
              <a:spcAft>
                <a:spcPts val="0"/>
              </a:spcAft>
              <a:buNone/>
            </a:pPr>
            <a:endParaRPr dirty="0"/>
          </a:p>
        </p:txBody>
      </p:sp>
      <p:sp>
        <p:nvSpPr>
          <p:cNvPr id="3" name="Rectangle 2"/>
          <p:cNvSpPr>
            <a:spLocks noGrp="1" noChangeArrowheads="1"/>
          </p:cNvSpPr>
          <p:nvPr>
            <p:ph type="title" idx="3"/>
          </p:nvPr>
        </p:nvSpPr>
        <p:spPr bwMode="auto">
          <a:xfrm>
            <a:off x="978794" y="133704"/>
            <a:ext cx="665411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s-419" sz="1600" dirty="0">
                <a:latin typeface="Algerian" panose="04020705040A02060702" pitchFamily="82" charset="0"/>
              </a:rPr>
              <a:t>Dado la siguiente imagen generar su tabla y agregar 3 registros a la tabla.</a:t>
            </a:r>
            <a:br>
              <a:rPr lang="es-419" sz="1100" b="0" i="0" dirty="0">
                <a:solidFill>
                  <a:srgbClr val="212121"/>
                </a:solidFill>
                <a:effectLst/>
                <a:latin typeface="Poppins" panose="00000500000000000000" pitchFamily="2" charset="0"/>
              </a:rPr>
            </a:br>
            <a:br>
              <a:rPr lang="es-419" sz="1100" dirty="0"/>
            </a:br>
            <a:endParaRPr kumimoji="0" lang="es-BO" sz="1800" b="0" i="0" u="none" strike="noStrike" cap="none" normalizeH="0" baseline="0" dirty="0">
              <a:ln>
                <a:noFill/>
              </a:ln>
              <a:solidFill>
                <a:srgbClr val="212121"/>
              </a:solidFill>
              <a:effectLst/>
              <a:latin typeface="+mj-lt"/>
            </a:endParaRPr>
          </a:p>
        </p:txBody>
      </p:sp>
      <p:pic>
        <p:nvPicPr>
          <p:cNvPr id="17" name="Imagen 16">
            <a:extLst>
              <a:ext uri="{FF2B5EF4-FFF2-40B4-BE49-F238E27FC236}">
                <a16:creationId xmlns:a16="http://schemas.microsoft.com/office/drawing/2014/main" id="{200EB4E7-EF2C-464A-8483-8110E752AC36}"/>
              </a:ext>
            </a:extLst>
          </p:cNvPr>
          <p:cNvPicPr>
            <a:picLocks noChangeAspect="1"/>
          </p:cNvPicPr>
          <p:nvPr/>
        </p:nvPicPr>
        <p:blipFill>
          <a:blip r:embed="rId3"/>
          <a:stretch>
            <a:fillRect/>
          </a:stretch>
        </p:blipFill>
        <p:spPr>
          <a:xfrm>
            <a:off x="546702" y="853414"/>
            <a:ext cx="2802678" cy="1972255"/>
          </a:xfrm>
          <a:prstGeom prst="rect">
            <a:avLst/>
          </a:prstGeom>
        </p:spPr>
      </p:pic>
    </p:spTree>
    <p:extLst>
      <p:ext uri="{BB962C8B-B14F-4D97-AF65-F5344CB8AC3E}">
        <p14:creationId xmlns:p14="http://schemas.microsoft.com/office/powerpoint/2010/main" val="158041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8" name="Google Shape;338;p36"/>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Forma ,compra y pertenece</a:t>
            </a:r>
            <a:endParaRPr dirty="0"/>
          </a:p>
        </p:txBody>
      </p:sp>
      <p:sp>
        <p:nvSpPr>
          <p:cNvPr id="3" name="Rectangle 2"/>
          <p:cNvSpPr>
            <a:spLocks noGrp="1" noChangeArrowheads="1"/>
          </p:cNvSpPr>
          <p:nvPr>
            <p:ph type="title" idx="3"/>
          </p:nvPr>
        </p:nvSpPr>
        <p:spPr bwMode="auto">
          <a:xfrm>
            <a:off x="915526" y="255875"/>
            <a:ext cx="720147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l">
              <a:buClrTx/>
              <a:buSzTx/>
            </a:pPr>
            <a:r>
              <a:rPr lang="es-419" sz="1400" dirty="0">
                <a:latin typeface="Algerian" panose="04020705040A02060702" pitchFamily="82" charset="0"/>
              </a:rPr>
              <a:t>Generar la </a:t>
            </a:r>
            <a:r>
              <a:rPr lang="es-419" sz="1400" dirty="0">
                <a:latin typeface="Algerian" panose="04020705040A02060702" pitchFamily="82" charset="0"/>
                <a:hlinkClick r:id="rId3" tooltip="Base de datos"/>
              </a:rPr>
              <a:t>base de datos</a:t>
            </a:r>
            <a:r>
              <a:rPr lang="es-419" sz="1400" dirty="0">
                <a:latin typeface="Algerian" panose="04020705040A02060702" pitchFamily="82" charset="0"/>
              </a:rPr>
              <a:t> para el siguiente diagrama entidad </a:t>
            </a:r>
            <a:r>
              <a:rPr lang="es-419" sz="1400" dirty="0" err="1">
                <a:latin typeface="Algerian" panose="04020705040A02060702" pitchFamily="82" charset="0"/>
              </a:rPr>
              <a:t>relacion</a:t>
            </a:r>
            <a:r>
              <a:rPr lang="es-419" sz="1400" dirty="0">
                <a:latin typeface="Algerian" panose="04020705040A02060702" pitchFamily="82" charset="0"/>
              </a:rPr>
              <a:t>.</a:t>
            </a:r>
            <a:br>
              <a:rPr lang="es-419" sz="1100" b="0" i="0" dirty="0">
                <a:solidFill>
                  <a:srgbClr val="212121"/>
                </a:solidFill>
                <a:effectLst/>
                <a:latin typeface="Poppins" panose="00000500000000000000" pitchFamily="2" charset="0"/>
              </a:rPr>
            </a:br>
            <a:endParaRPr kumimoji="0" lang="es-BO" sz="1800" b="0" i="0" u="none" strike="noStrike" cap="none" normalizeH="0" baseline="0" dirty="0">
              <a:ln>
                <a:noFill/>
              </a:ln>
              <a:solidFill>
                <a:srgbClr val="212121"/>
              </a:solidFill>
              <a:effectLst/>
              <a:latin typeface="+mj-lt"/>
            </a:endParaRPr>
          </a:p>
        </p:txBody>
      </p:sp>
      <p:pic>
        <p:nvPicPr>
          <p:cNvPr id="21" name="Imagen 20">
            <a:extLst>
              <a:ext uri="{FF2B5EF4-FFF2-40B4-BE49-F238E27FC236}">
                <a16:creationId xmlns:a16="http://schemas.microsoft.com/office/drawing/2014/main" id="{C6FC5C8A-FEA5-4693-82B8-5FAA4E1D8671}"/>
              </a:ext>
            </a:extLst>
          </p:cNvPr>
          <p:cNvPicPr>
            <a:picLocks noChangeAspect="1"/>
          </p:cNvPicPr>
          <p:nvPr/>
        </p:nvPicPr>
        <p:blipFill>
          <a:blip r:embed="rId4"/>
          <a:stretch>
            <a:fillRect/>
          </a:stretch>
        </p:blipFill>
        <p:spPr>
          <a:xfrm>
            <a:off x="0" y="794484"/>
            <a:ext cx="9144000" cy="3572641"/>
          </a:xfrm>
          <a:prstGeom prst="rect">
            <a:avLst/>
          </a:prstGeom>
        </p:spPr>
      </p:pic>
    </p:spTree>
    <p:extLst>
      <p:ext uri="{BB962C8B-B14F-4D97-AF65-F5344CB8AC3E}">
        <p14:creationId xmlns:p14="http://schemas.microsoft.com/office/powerpoint/2010/main" val="2281039410"/>
      </p:ext>
    </p:extLst>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1110</Words>
  <Application>Microsoft Office PowerPoint</Application>
  <PresentationFormat>Presentación en pantalla (16:9)</PresentationFormat>
  <Paragraphs>141</Paragraphs>
  <Slides>17</Slides>
  <Notes>17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17</vt:i4>
      </vt:variant>
    </vt:vector>
  </HeadingPairs>
  <TitlesOfParts>
    <vt:vector size="27" baseType="lpstr">
      <vt:lpstr>Algerian</vt:lpstr>
      <vt:lpstr>Consolas</vt:lpstr>
      <vt:lpstr>Manrope</vt:lpstr>
      <vt:lpstr>Arial</vt:lpstr>
      <vt:lpstr>Poppins</vt:lpstr>
      <vt:lpstr>Nunito Sans</vt:lpstr>
      <vt:lpstr>Kulim Park</vt:lpstr>
      <vt:lpstr>Kulim Park SemiBold</vt:lpstr>
      <vt:lpstr>SFMono-Regular</vt:lpstr>
      <vt:lpstr>Minimalist Korean Aesthetic Pitch Deck by Slidesgo</vt:lpstr>
      <vt:lpstr>DEFENSA HITO2 BASE DE DATOS l</vt:lpstr>
      <vt:lpstr>QUE ES UNA BASE DE DATOS </vt:lpstr>
      <vt:lpstr>A QUE SE REFIERE CUANDO SE HABLA DE BASE DE DATOS RELACIONALES Y NO RELACIONALES </vt:lpstr>
      <vt:lpstr>¿Qué es el modelo entidad relación(E-R) y/o diagrama entidad relación(E-R)? </vt:lpstr>
      <vt:lpstr>Entidad </vt:lpstr>
      <vt:lpstr>Ejemplo de uso </vt:lpstr>
      <vt:lpstr>Crear una tabla cualquiera de nombre CELULAR identifique 3 columnas que debería tener y adicionalmente agregue su primary key. Después de la creación agregar a la tabla 2 registros. Adjuntar la consulta SQL generado (Copiar el código que genero en SQL server Management Studio). </vt:lpstr>
      <vt:lpstr>Dado la siguiente imagen generar su tabla y agregar 3 registros a la tabla.  </vt:lpstr>
      <vt:lpstr>Generar la base de datos para el siguiente diagrama entidad relacion. </vt:lpstr>
      <vt:lpstr> DEBERA CREAR LA BASE DE DATOS VENTAS </vt:lpstr>
      <vt:lpstr>Presentación de PowerPoint</vt:lpstr>
      <vt:lpstr>De acuerdo a la base de datos creado y a las tablas del anterior ejercicio. Deberá de agregar mínimamente a cada tabla 3 registros. </vt:lpstr>
      <vt:lpstr> </vt:lpstr>
      <vt:lpstr>Crear el modelo entidad relación ER y su código SQL</vt:lpstr>
      <vt:lpstr>Crear el modelo entidad relación ER y su código SQL</vt:lpstr>
      <vt:lpstr>Presentación de PowerPoint</vt:lpstr>
      <vt:lpstr>GRACIAS POR SU ATENCION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Migrgrlrtogro,rgoh AESTHETIC PITCH DECK</dc:title>
  <dc:creator>SARZO</dc:creator>
  <cp:lastModifiedBy>SARZO</cp:lastModifiedBy>
  <cp:revision>11</cp:revision>
  <dcterms:modified xsi:type="dcterms:W3CDTF">2022-04-14T02:34:45Z</dcterms:modified>
</cp:coreProperties>
</file>