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4" r:id="rId4"/>
    <p:sldId id="359" r:id="rId5"/>
    <p:sldId id="311" r:id="rId6"/>
    <p:sldId id="259" r:id="rId7"/>
    <p:sldId id="300" r:id="rId8"/>
    <p:sldId id="362" r:id="rId9"/>
    <p:sldId id="360" r:id="rId10"/>
    <p:sldId id="361" r:id="rId11"/>
    <p:sldId id="363" r:id="rId12"/>
    <p:sldId id="364" r:id="rId13"/>
    <p:sldId id="365" r:id="rId14"/>
    <p:sldId id="368" r:id="rId15"/>
    <p:sldId id="366" r:id="rId16"/>
    <p:sldId id="367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110" d="100"/>
          <a:sy n="110" d="100"/>
        </p:scale>
        <p:origin x="240" y="10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ate.iliaaraceli.sarzo.la@unifranz.edu.b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1610519" y="4783536"/>
            <a:ext cx="1219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 :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ILIA  ARACELI SARZO LAUARA - SIS14125434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2do SEMESTRE INGENIERIA DE SISTEMAS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185985" y="3680553"/>
            <a:ext cx="1017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EVALUACION PROCESUAL HITO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1610372" y="4368038"/>
            <a:ext cx="121918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BASE DE DATOS I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5F6CE9-1D9D-4E4F-A1C9-CD7F7ABA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7" b="6503"/>
          <a:stretch/>
        </p:blipFill>
        <p:spPr>
          <a:xfrm>
            <a:off x="0" y="6037846"/>
            <a:ext cx="4372253" cy="7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0C1B619-3673-4D3F-8120-D89A2A2761BC}"/>
              </a:ext>
            </a:extLst>
          </p:cNvPr>
          <p:cNvSpPr txBox="1"/>
          <p:nvPr/>
        </p:nvSpPr>
        <p:spPr>
          <a:xfrm>
            <a:off x="3042797" y="443121"/>
            <a:ext cx="80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las tablas y 2 registros para cada tabla para el siguiente modelo ER.</a:t>
            </a:r>
            <a:r>
              <a:rPr lang="es-B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41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08561" y="32528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15</a:t>
            </a:r>
            <a:endParaRPr lang="ko-KR" altLang="en-US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D5FA16-62FF-47A3-B4CC-E54876E7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5" y="1550548"/>
            <a:ext cx="10890603" cy="4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A5ABF03-4D83-4711-9CFC-A56DC3315DE5}"/>
              </a:ext>
            </a:extLst>
          </p:cNvPr>
          <p:cNvSpPr txBox="1"/>
          <p:nvPr/>
        </p:nvSpPr>
        <p:spPr>
          <a:xfrm>
            <a:off x="272374" y="214009"/>
            <a:ext cx="71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>
                <a:solidFill>
                  <a:schemeClr val="bg1"/>
                </a:solidFill>
              </a:rPr>
              <a:t>Creando base de datos con nombre pollos copa </a:t>
            </a:r>
            <a:endParaRPr lang="es-419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927DB-8FB0-46C7-AC7F-D6F2CF3F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76" y="718984"/>
            <a:ext cx="4687111" cy="57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08561" y="32528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16</a:t>
            </a:r>
            <a:endParaRPr lang="ko-KR" altLang="en-US" sz="27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84B19B-7C57-4A88-B2A8-89F442E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273971"/>
            <a:ext cx="12192000" cy="54579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82D99C-83FE-4957-B041-A5847AD81119}"/>
              </a:ext>
            </a:extLst>
          </p:cNvPr>
          <p:cNvSpPr txBox="1"/>
          <p:nvPr/>
        </p:nvSpPr>
        <p:spPr>
          <a:xfrm>
            <a:off x="2798370" y="550842"/>
            <a:ext cx="772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el modelo entidad relación ER </a:t>
            </a:r>
            <a:r>
              <a:rPr lang="es-419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ysu</a:t>
            </a:r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código SQL</a:t>
            </a:r>
            <a:r>
              <a:rPr lang="es-419" dirty="0"/>
              <a:t>.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F68B842-99E2-4754-BBA3-FAF37BB8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31" y="816949"/>
            <a:ext cx="5217905" cy="5844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943962-8315-4A33-B53E-5D0519EC730A}"/>
              </a:ext>
            </a:extLst>
          </p:cNvPr>
          <p:cNvSpPr txBox="1"/>
          <p:nvPr/>
        </p:nvSpPr>
        <p:spPr>
          <a:xfrm>
            <a:off x="632298" y="293729"/>
            <a:ext cx="469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SQL </a:t>
            </a:r>
            <a:endParaRPr lang="es-419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B9A5DA3-BB0B-47DF-A015-AFF7650A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90" y="585280"/>
            <a:ext cx="5651074" cy="36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361875" y="326087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GRACIAS POR SU ATENCION </a:t>
            </a:r>
            <a:endParaRPr lang="ko-KR" altLang="en-US" sz="6000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CE2598-3293-429C-8236-495F6242E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7" b="6503"/>
          <a:stretch/>
        </p:blipFill>
        <p:spPr>
          <a:xfrm>
            <a:off x="252918" y="5862748"/>
            <a:ext cx="4372253" cy="7880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D0DE1A-5551-4ECE-971C-2A234654BB36}"/>
              </a:ext>
            </a:extLst>
          </p:cNvPr>
          <p:cNvSpPr txBox="1"/>
          <p:nvPr/>
        </p:nvSpPr>
        <p:spPr>
          <a:xfrm>
            <a:off x="9328825" y="6343062"/>
            <a:ext cx="355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ALTO 4 DE ABRIL DE 2022</a:t>
            </a:r>
            <a:endParaRPr lang="es-419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ED692D-448C-413F-8E37-7A7DAF7B570D}"/>
              </a:ext>
            </a:extLst>
          </p:cNvPr>
          <p:cNvSpPr txBox="1"/>
          <p:nvPr/>
        </p:nvSpPr>
        <p:spPr>
          <a:xfrm>
            <a:off x="5593405" y="4276542"/>
            <a:ext cx="618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0" u="none" strike="noStrike" dirty="0">
                <a:solidFill>
                  <a:srgbClr val="FE6141"/>
                </a:solidFill>
                <a:effectLst/>
                <a:latin typeface="Nunito Sans" panose="020B0604020202020204" pitchFamily="2" charset="0"/>
                <a:hlinkClick r:id="rId3"/>
              </a:rPr>
              <a:t>eate.iliaaraceli.sarzo.la@unifranz.edu.bo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EF76D1A8-CEDC-4A03-8D3F-4965E797FBA9}"/>
              </a:ext>
            </a:extLst>
          </p:cNvPr>
          <p:cNvGrpSpPr/>
          <p:nvPr/>
        </p:nvGrpSpPr>
        <p:grpSpPr>
          <a:xfrm>
            <a:off x="3178222" y="490831"/>
            <a:ext cx="4480424" cy="1751201"/>
            <a:chOff x="2898066" y="37418"/>
            <a:chExt cx="4418135" cy="1555616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F9D4E369-7011-4C50-A7DE-4BA2B6867008}"/>
                </a:ext>
              </a:extLst>
            </p:cNvPr>
            <p:cNvGrpSpPr/>
            <p:nvPr/>
          </p:nvGrpSpPr>
          <p:grpSpPr>
            <a:xfrm>
              <a:off x="3942409" y="37418"/>
              <a:ext cx="3373792" cy="1555616"/>
              <a:chOff x="3942409" y="79086"/>
              <a:chExt cx="3373792" cy="1555616"/>
            </a:xfrm>
          </p:grpSpPr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586F4E80-BE75-4EFD-BF07-4E7866BBD688}"/>
                  </a:ext>
                </a:extLst>
              </p:cNvPr>
              <p:cNvSpPr txBox="1"/>
              <p:nvPr/>
            </p:nvSpPr>
            <p:spPr>
              <a:xfrm>
                <a:off x="3942409" y="896516"/>
                <a:ext cx="3373792" cy="7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Una base de datos  es aquella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permite almacenar informacion  de manera organizada</a:t>
                </a:r>
              </a:p>
            </p:txBody>
          </p: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DA81B6AA-E6AD-4647-8371-D42293F1026D}"/>
                  </a:ext>
                </a:extLst>
              </p:cNvPr>
              <p:cNvSpPr txBox="1"/>
              <p:nvPr/>
            </p:nvSpPr>
            <p:spPr>
              <a:xfrm>
                <a:off x="3942409" y="79086"/>
                <a:ext cx="2745142" cy="841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son las Bases de Datos?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59D4B-23DD-4C5D-A43E-B6EF16CAB207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9022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s-BO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EE3E82AD-D685-4A31-A556-9BBC5C499A34}"/>
              </a:ext>
            </a:extLst>
          </p:cNvPr>
          <p:cNvGrpSpPr/>
          <p:nvPr/>
        </p:nvGrpSpPr>
        <p:grpSpPr>
          <a:xfrm>
            <a:off x="844188" y="2830813"/>
            <a:ext cx="4370039" cy="2693044"/>
            <a:chOff x="2898066" y="-456622"/>
            <a:chExt cx="4370039" cy="2693044"/>
          </a:xfrm>
        </p:grpSpPr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08656EA-E982-47B1-A8FB-E5C0E37C1319}"/>
                </a:ext>
              </a:extLst>
            </p:cNvPr>
            <p:cNvGrpSpPr/>
            <p:nvPr/>
          </p:nvGrpSpPr>
          <p:grpSpPr>
            <a:xfrm>
              <a:off x="3853545" y="-456622"/>
              <a:ext cx="3414560" cy="2693044"/>
              <a:chOff x="3853545" y="-414954"/>
              <a:chExt cx="3414560" cy="2693044"/>
            </a:xfrm>
          </p:grpSpPr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70F2A965-2B97-4D95-B839-813A5ECB1D97}"/>
                  </a:ext>
                </a:extLst>
              </p:cNvPr>
              <p:cNvSpPr txBox="1"/>
              <p:nvPr/>
            </p:nvSpPr>
            <p:spPr>
              <a:xfrm>
                <a:off x="3853545" y="954651"/>
                <a:ext cx="34145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Es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aquel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permite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podramos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hascer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como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un diagram de entidad  y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poder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relacionar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14" name="TextBox 31">
                <a:extLst>
                  <a:ext uri="{FF2B5EF4-FFF2-40B4-BE49-F238E27FC236}">
                    <a16:creationId xmlns:a16="http://schemas.microsoft.com/office/drawing/2014/main" id="{1E987B8E-53CE-4EBD-9C1D-B09933F93DA6}"/>
                  </a:ext>
                </a:extLst>
              </p:cNvPr>
              <p:cNvSpPr txBox="1"/>
              <p:nvPr/>
            </p:nvSpPr>
            <p:spPr>
              <a:xfrm>
                <a:off x="3967003" y="-414954"/>
                <a:ext cx="3099016" cy="133882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es un modelo entidad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relacion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66CAB771-7D55-4AA5-8DEE-9B60694C9673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id="{59BA48D3-87BA-4C98-B1F1-4F16728AAACD}"/>
              </a:ext>
            </a:extLst>
          </p:cNvPr>
          <p:cNvGrpSpPr/>
          <p:nvPr/>
        </p:nvGrpSpPr>
        <p:grpSpPr>
          <a:xfrm>
            <a:off x="6658567" y="2599980"/>
            <a:ext cx="4158717" cy="1754327"/>
            <a:chOff x="2898066" y="-59708"/>
            <a:chExt cx="4158717" cy="1754327"/>
          </a:xfrm>
        </p:grpSpPr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D567AC69-006B-4883-B775-0EB64C858B56}"/>
                </a:ext>
              </a:extLst>
            </p:cNvPr>
            <p:cNvGrpSpPr/>
            <p:nvPr/>
          </p:nvGrpSpPr>
          <p:grpSpPr>
            <a:xfrm>
              <a:off x="3957767" y="-59708"/>
              <a:ext cx="3099016" cy="1754327"/>
              <a:chOff x="3957767" y="-18040"/>
              <a:chExt cx="3099016" cy="1754327"/>
            </a:xfrm>
          </p:grpSpPr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3913842E-57CA-42D4-9845-F0D30302EE5B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Esto sucede en una relacion de uno a uno  un registro de una table se asociada a otra table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9" name="TextBox 26">
                <a:extLst>
                  <a:ext uri="{FF2B5EF4-FFF2-40B4-BE49-F238E27FC236}">
                    <a16:creationId xmlns:a16="http://schemas.microsoft.com/office/drawing/2014/main" id="{7490043D-2B6D-4522-A49F-B0C70DB828BE}"/>
                  </a:ext>
                </a:extLst>
              </p:cNvPr>
              <p:cNvSpPr txBox="1"/>
              <p:nvPr/>
            </p:nvSpPr>
            <p:spPr>
              <a:xfrm>
                <a:off x="3957767" y="-18040"/>
                <a:ext cx="3099016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BASE DS DATOS RELACIONALES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A5A7B1D5-F81B-4396-87E6-E0D4B2886A0D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28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2542" y="1857607"/>
            <a:ext cx="4441372" cy="1082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ENTIDAD </a:t>
            </a:r>
            <a:endParaRPr lang="es-BO" dirty="0"/>
          </a:p>
        </p:txBody>
      </p:sp>
      <p:sp>
        <p:nvSpPr>
          <p:cNvPr id="3" name="Rombo 2"/>
          <p:cNvSpPr/>
          <p:nvPr/>
        </p:nvSpPr>
        <p:spPr>
          <a:xfrm>
            <a:off x="1709486" y="3429000"/>
            <a:ext cx="2985797" cy="238863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RELACION</a:t>
            </a:r>
            <a:endParaRPr lang="es-BO" dirty="0"/>
          </a:p>
        </p:txBody>
      </p:sp>
      <p:sp>
        <p:nvSpPr>
          <p:cNvPr id="4" name="Elipse 3"/>
          <p:cNvSpPr/>
          <p:nvPr/>
        </p:nvSpPr>
        <p:spPr>
          <a:xfrm>
            <a:off x="6875107" y="1591192"/>
            <a:ext cx="3769567" cy="12474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ATRIBUTO</a:t>
            </a:r>
            <a:endParaRPr lang="es-BO" dirty="0"/>
          </a:p>
        </p:txBody>
      </p:sp>
      <p:sp>
        <p:nvSpPr>
          <p:cNvPr id="9" name="Elipse 8"/>
          <p:cNvSpPr/>
          <p:nvPr/>
        </p:nvSpPr>
        <p:spPr>
          <a:xfrm>
            <a:off x="6875107" y="3884751"/>
            <a:ext cx="4923453" cy="153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Elipse 9"/>
          <p:cNvSpPr/>
          <p:nvPr/>
        </p:nvSpPr>
        <p:spPr>
          <a:xfrm>
            <a:off x="7452051" y="4029376"/>
            <a:ext cx="3769567" cy="12474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PRIMARY KEY </a:t>
            </a:r>
            <a:endParaRPr lang="es-BO" dirty="0"/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D7FB0DA5-44F9-4EA3-9434-8A8FD09B71FA}"/>
              </a:ext>
            </a:extLst>
          </p:cNvPr>
          <p:cNvSpPr txBox="1"/>
          <p:nvPr/>
        </p:nvSpPr>
        <p:spPr>
          <a:xfrm>
            <a:off x="1042542" y="476469"/>
            <a:ext cx="74296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entidad relación</a:t>
            </a:r>
            <a:r>
              <a:rPr lang="es-E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29723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513363" y="3961687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4102907" y="3705593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312700" y="37055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765655" y="3444503"/>
            <a:ext cx="5851749" cy="1108404"/>
            <a:chOff x="-523092" y="877653"/>
            <a:chExt cx="3907438" cy="11084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523092" y="877653"/>
              <a:ext cx="38593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latin typeface="+mj-lt"/>
                  <a:cs typeface="Arial" pitchFamily="34" charset="0"/>
                </a:rPr>
                <a:t>¿QUE es SQL Server Management Studio?</a:t>
              </a:r>
              <a:endParaRPr lang="ko-KR" altLang="en-US" sz="16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 </a:t>
              </a:r>
              <a:r>
                <a:rPr lang="es-ES" sz="1200" dirty="0">
                  <a:solidFill>
                    <a:schemeClr val="bg1">
                      <a:lumMod val="95000"/>
                    </a:schemeClr>
                  </a:solidFill>
                </a:rPr>
                <a:t>es un entorno de desarrollo integrado para administrar cualquier infraestructura SQL. Se utiliza para acceder, administrar, configurar y desarrollar todos los componentes de SQL y SQL </a:t>
              </a:r>
              <a:r>
                <a:rPr lang="es-ES" sz="1200" dirty="0" err="1">
                  <a:solidFill>
                    <a:schemeClr val="bg1">
                      <a:lumMod val="95000"/>
                    </a:schemeClr>
                  </a:solidFill>
                </a:rPr>
                <a:t>Database</a:t>
              </a:r>
              <a:r>
                <a:rPr lang="es-ES" sz="1200" dirty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195943" y="4190225"/>
            <a:ext cx="3379003" cy="21598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SQL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2449888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4010991" y="2279580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108873" y="224517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 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546084" y="2154446"/>
            <a:ext cx="5851749" cy="933611"/>
            <a:chOff x="-475010" y="1052446"/>
            <a:chExt cx="3907438" cy="9336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26928" y="1052446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¿Que es SQL server?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>
                      <a:lumMod val="95000"/>
                    </a:schemeClr>
                  </a:solidFill>
                </a:rPr>
                <a:t>SQL es un lenguaje de programación que funciona de acuerdo a un sistema de consultas estructuradas. Se utiliza para administrar bases de datos relacionales y otras operaciones con los datos que contienen estas bases.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262830" y="6273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6</a:t>
            </a:r>
            <a:endParaRPr lang="ko-KR" altLang="en-US" sz="27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DDD7830-5BC7-4B65-BB92-27EC7C2F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65" y="627344"/>
            <a:ext cx="4817131" cy="46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243375" y="6273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7</a:t>
            </a:r>
            <a:endParaRPr lang="ko-KR" altLang="en-US" sz="2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CBC84-1EB3-4695-9C97-8FF71D59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83" y="1243519"/>
            <a:ext cx="2400046" cy="928485"/>
          </a:xfrm>
          <a:prstGeom prst="rect">
            <a:avLst/>
          </a:prstGeom>
        </p:spPr>
      </p:pic>
      <p:sp>
        <p:nvSpPr>
          <p:cNvPr id="9" name="Pentagon 9">
            <a:extLst>
              <a:ext uri="{FF2B5EF4-FFF2-40B4-BE49-F238E27FC236}">
                <a16:creationId xmlns:a16="http://schemas.microsoft.com/office/drawing/2014/main" id="{3C7E4477-BE95-4F5E-B030-F234DBDE0222}"/>
              </a:ext>
            </a:extLst>
          </p:cNvPr>
          <p:cNvSpPr/>
          <p:nvPr/>
        </p:nvSpPr>
        <p:spPr>
          <a:xfrm>
            <a:off x="3288131" y="26085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8</a:t>
            </a:r>
            <a:endParaRPr lang="ko-KR" altLang="en-US" sz="27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111B20-C4EC-4E47-8640-2A10CA5B2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D8AC90-3169-4743-8E6C-EE12331E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7" y="1809502"/>
            <a:ext cx="3793788" cy="2418540"/>
          </a:xfrm>
          <a:prstGeom prst="rect">
            <a:avLst/>
          </a:prstGeom>
        </p:spPr>
      </p:pic>
      <p:sp>
        <p:nvSpPr>
          <p:cNvPr id="14" name="Pentagon 9">
            <a:extLst>
              <a:ext uri="{FF2B5EF4-FFF2-40B4-BE49-F238E27FC236}">
                <a16:creationId xmlns:a16="http://schemas.microsoft.com/office/drawing/2014/main" id="{35B57179-7F6C-4BAE-BCC9-284CB8F1B6F0}"/>
              </a:ext>
            </a:extLst>
          </p:cNvPr>
          <p:cNvSpPr/>
          <p:nvPr/>
        </p:nvSpPr>
        <p:spPr>
          <a:xfrm>
            <a:off x="407993" y="5204253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9</a:t>
            </a:r>
            <a:endParaRPr lang="ko-KR" altLang="en-US" sz="27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5C1D681-A3A3-41B4-A864-A97A01FD1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71" y="5040343"/>
            <a:ext cx="4267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89290" y="101645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10 </a:t>
            </a:r>
            <a:endParaRPr lang="ko-KR" altLang="en-US" sz="2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2CDE76-B417-4D0A-9D5C-3D26C27D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99" y="1132267"/>
            <a:ext cx="5576961" cy="17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0C1B619-3673-4D3F-8120-D89A2A2761BC}"/>
              </a:ext>
            </a:extLst>
          </p:cNvPr>
          <p:cNvSpPr txBox="1"/>
          <p:nvPr/>
        </p:nvSpPr>
        <p:spPr>
          <a:xfrm>
            <a:off x="865762" y="291830"/>
            <a:ext cx="461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s-BO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s-419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A989A-1C18-4A58-8C2F-7AB3CB20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702013"/>
            <a:ext cx="5248275" cy="2590800"/>
          </a:xfrm>
          <a:prstGeom prst="rect">
            <a:avLst/>
          </a:prstGeom>
        </p:spPr>
      </p:pic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593572" y="1587185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11</a:t>
            </a:r>
            <a:endParaRPr lang="ko-KR" altLang="en-US" sz="2700" dirty="0"/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51986E6B-CEA0-44D9-A810-04BA7B08A52C}"/>
              </a:ext>
            </a:extLst>
          </p:cNvPr>
          <p:cNvSpPr/>
          <p:nvPr/>
        </p:nvSpPr>
        <p:spPr>
          <a:xfrm>
            <a:off x="2252894" y="3797491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12</a:t>
            </a:r>
            <a:endParaRPr lang="ko-KR" altLang="en-US" sz="2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5E91FB-4AA4-4AA0-891E-F007AD80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72" y="3429000"/>
            <a:ext cx="4867274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28202" y="264223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13</a:t>
            </a:r>
            <a:endParaRPr lang="ko-KR" altLang="en-US" sz="2700" dirty="0"/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51986E6B-CEA0-44D9-A810-04BA7B08A52C}"/>
              </a:ext>
            </a:extLst>
          </p:cNvPr>
          <p:cNvSpPr/>
          <p:nvPr/>
        </p:nvSpPr>
        <p:spPr>
          <a:xfrm>
            <a:off x="628375" y="3155466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14</a:t>
            </a:r>
            <a:endParaRPr lang="ko-KR" altLang="en-US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F260C-5C1C-4D23-85FD-E18185FF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84" y="360063"/>
            <a:ext cx="3776991" cy="16104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6D296E-D7FC-43BB-AF0A-B1182307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84" y="3337747"/>
            <a:ext cx="5276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63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255</Words>
  <Application>Microsoft Office PowerPoint</Application>
  <PresentationFormat>Panorámica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Nunito Sans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SARZO</cp:lastModifiedBy>
  <cp:revision>69</cp:revision>
  <dcterms:created xsi:type="dcterms:W3CDTF">2020-01-20T05:08:25Z</dcterms:created>
  <dcterms:modified xsi:type="dcterms:W3CDTF">2022-04-13T09:53:30Z</dcterms:modified>
</cp:coreProperties>
</file>