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66" r:id="rId4"/>
    <p:sldId id="267" r:id="rId5"/>
    <p:sldId id="268" r:id="rId6"/>
    <p:sldId id="258" r:id="rId7"/>
    <p:sldId id="262" r:id="rId8"/>
    <p:sldId id="263" r:id="rId9"/>
    <p:sldId id="265" r:id="rId10"/>
    <p:sldId id="264" r:id="rId11"/>
    <p:sldId id="279" r:id="rId12"/>
    <p:sldId id="259" r:id="rId13"/>
    <p:sldId id="269" r:id="rId14"/>
    <p:sldId id="270" r:id="rId15"/>
    <p:sldId id="271" r:id="rId16"/>
    <p:sldId id="272" r:id="rId17"/>
    <p:sldId id="273" r:id="rId18"/>
    <p:sldId id="274" r:id="rId19"/>
    <p:sldId id="275" r:id="rId20"/>
    <p:sldId id="276" r:id="rId21"/>
    <p:sldId id="277" r:id="rId22"/>
    <p:sldId id="278" r:id="rId23"/>
    <p:sldId id="260" r:id="rId24"/>
  </p:sldIdLst>
  <p:sldSz cx="12192000" cy="6858000"/>
  <p:notesSz cx="6858000" cy="9144000"/>
  <p:embeddedFontLst>
    <p:embeddedFont>
      <p:font typeface="Abril Fatface" panose="02000503000000020003" pitchFamily="2" charset="0"/>
      <p:regular r:id="rId26"/>
    </p:embeddedFont>
    <p:embeddedFont>
      <p:font typeface="Algerian" panose="04020705040A02060702" pitchFamily="82" charset="0"/>
      <p:regular r:id="rId27"/>
    </p:embeddedFont>
    <p:embeddedFont>
      <p:font typeface="Calibri" panose="020F0502020204030204" pitchFamily="34" charset="0"/>
      <p:regular r:id="rId28"/>
      <p:bold r:id="rId29"/>
      <p:italic r:id="rId30"/>
      <p:boldItalic r:id="rId31"/>
    </p:embeddedFont>
    <p:embeddedFont>
      <p:font typeface="Nunito Sans" pitchFamily="2" charset="0"/>
      <p:regular r:id="rId32"/>
      <p:bold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ciPlknVCs8v1kfMw9ILwLFqI9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516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915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21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546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494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282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99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72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283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995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32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323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98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110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9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1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46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77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mailto:eate.iliaaraceli.sarzo.la@unifranz.edu.b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817922" y="-738081"/>
            <a:ext cx="13554380" cy="8236601"/>
            <a:chOff x="-817922" y="-738081"/>
            <a:chExt cx="13554380" cy="8236601"/>
          </a:xfrm>
        </p:grpSpPr>
        <p:pic>
          <p:nvPicPr>
            <p:cNvPr id="85" name="Google Shape;85;p1" descr="Dibujo de un animal&#10;&#10;Descripción generada automáticamente con confianza baja"/>
            <p:cNvPicPr preferRelativeResize="0"/>
            <p:nvPr/>
          </p:nvPicPr>
          <p:blipFill rotWithShape="1">
            <a:blip r:embed="rId3">
              <a:alphaModFix/>
            </a:blip>
            <a:srcRect/>
            <a:stretch/>
          </p:blipFill>
          <p:spPr>
            <a:xfrm rot="223045">
              <a:off x="-817922" y="2181232"/>
              <a:ext cx="3759389" cy="5317288"/>
            </a:xfrm>
            <a:prstGeom prst="rect">
              <a:avLst/>
            </a:prstGeom>
            <a:noFill/>
            <a:ln>
              <a:noFill/>
            </a:ln>
          </p:spPr>
        </p:pic>
        <p:pic>
          <p:nvPicPr>
            <p:cNvPr id="86" name="Google Shape;86;p1" descr="Dibujo en blanco y negro&#10;&#10;Descripción generada automáticamente con confianza media"/>
            <p:cNvPicPr preferRelativeResize="0"/>
            <p:nvPr/>
          </p:nvPicPr>
          <p:blipFill rotWithShape="1">
            <a:blip r:embed="rId4">
              <a:alphaModFix/>
            </a:blip>
            <a:srcRect/>
            <a:stretch/>
          </p:blipFill>
          <p:spPr>
            <a:xfrm rot="-6086691">
              <a:off x="8415967" y="-1291990"/>
              <a:ext cx="3766582" cy="4874400"/>
            </a:xfrm>
            <a:prstGeom prst="rect">
              <a:avLst/>
            </a:prstGeom>
            <a:noFill/>
            <a:ln>
              <a:noFill/>
            </a:ln>
          </p:spPr>
        </p:pic>
        <p:sp>
          <p:nvSpPr>
            <p:cNvPr id="87" name="Google Shape;87;p1"/>
            <p:cNvSpPr/>
            <p:nvPr/>
          </p:nvSpPr>
          <p:spPr>
            <a:xfrm>
              <a:off x="8113884" y="3783531"/>
              <a:ext cx="4078116" cy="3074469"/>
            </a:xfrm>
            <a:custGeom>
              <a:avLst/>
              <a:gdLst/>
              <a:ahLst/>
              <a:cxnLst/>
              <a:rect l="l" t="t" r="r" b="b"/>
              <a:pathLst>
                <a:path w="4078116" h="3074469" extrusionOk="0">
                  <a:moveTo>
                    <a:pt x="1416" y="2845869"/>
                  </a:moveTo>
                  <a:cubicBezTo>
                    <a:pt x="-4934" y="2798244"/>
                    <a:pt x="11619" y="2769168"/>
                    <a:pt x="20466" y="2731569"/>
                  </a:cubicBezTo>
                  <a:cubicBezTo>
                    <a:pt x="49513" y="2608118"/>
                    <a:pt x="101799" y="2428063"/>
                    <a:pt x="153816" y="2312469"/>
                  </a:cubicBezTo>
                  <a:cubicBezTo>
                    <a:pt x="180645" y="2252850"/>
                    <a:pt x="218477" y="2198799"/>
                    <a:pt x="249066" y="2141019"/>
                  </a:cubicBezTo>
                  <a:cubicBezTo>
                    <a:pt x="275640" y="2090823"/>
                    <a:pt x="293089" y="2035421"/>
                    <a:pt x="325266" y="1988619"/>
                  </a:cubicBezTo>
                  <a:cubicBezTo>
                    <a:pt x="448208" y="1809794"/>
                    <a:pt x="472313" y="1854531"/>
                    <a:pt x="611016" y="1683819"/>
                  </a:cubicBezTo>
                  <a:cubicBezTo>
                    <a:pt x="648792" y="1637325"/>
                    <a:pt x="665633" y="1575438"/>
                    <a:pt x="706266" y="1531419"/>
                  </a:cubicBezTo>
                  <a:cubicBezTo>
                    <a:pt x="743317" y="1491281"/>
                    <a:pt x="799478" y="1473220"/>
                    <a:pt x="839616" y="1436169"/>
                  </a:cubicBezTo>
                  <a:cubicBezTo>
                    <a:pt x="938177" y="1345189"/>
                    <a:pt x="995708" y="1228649"/>
                    <a:pt x="1087266" y="1131369"/>
                  </a:cubicBezTo>
                  <a:cubicBezTo>
                    <a:pt x="1139672" y="1075688"/>
                    <a:pt x="1198500" y="1026094"/>
                    <a:pt x="1258716" y="978969"/>
                  </a:cubicBezTo>
                  <a:cubicBezTo>
                    <a:pt x="1344751" y="911638"/>
                    <a:pt x="1425959" y="833677"/>
                    <a:pt x="1525416" y="788469"/>
                  </a:cubicBezTo>
                  <a:cubicBezTo>
                    <a:pt x="1735506" y="692973"/>
                    <a:pt x="1742160" y="696073"/>
                    <a:pt x="1944516" y="578919"/>
                  </a:cubicBezTo>
                  <a:cubicBezTo>
                    <a:pt x="2460538" y="280170"/>
                    <a:pt x="1744251" y="674856"/>
                    <a:pt x="2249316" y="407469"/>
                  </a:cubicBezTo>
                  <a:cubicBezTo>
                    <a:pt x="2307096" y="376880"/>
                    <a:pt x="2360675" y="337972"/>
                    <a:pt x="2420766" y="312219"/>
                  </a:cubicBezTo>
                  <a:cubicBezTo>
                    <a:pt x="2591420" y="239082"/>
                    <a:pt x="2743460" y="186797"/>
                    <a:pt x="2916066" y="140769"/>
                  </a:cubicBezTo>
                  <a:cubicBezTo>
                    <a:pt x="2966661" y="127277"/>
                    <a:pt x="3017349" y="114028"/>
                    <a:pt x="3068466" y="102669"/>
                  </a:cubicBezTo>
                  <a:cubicBezTo>
                    <a:pt x="3131681" y="88621"/>
                    <a:pt x="3194802" y="73319"/>
                    <a:pt x="3258966" y="64569"/>
                  </a:cubicBezTo>
                  <a:cubicBezTo>
                    <a:pt x="3334729" y="54238"/>
                    <a:pt x="3411366" y="51869"/>
                    <a:pt x="3487566" y="45519"/>
                  </a:cubicBezTo>
                  <a:cubicBezTo>
                    <a:pt x="3659016" y="51869"/>
                    <a:pt x="3841235" y="-72240"/>
                    <a:pt x="3944766" y="64569"/>
                  </a:cubicBezTo>
                  <a:cubicBezTo>
                    <a:pt x="4082766" y="246926"/>
                    <a:pt x="4005091" y="626544"/>
                    <a:pt x="4020966" y="750369"/>
                  </a:cubicBezTo>
                  <a:cubicBezTo>
                    <a:pt x="4036841" y="874194"/>
                    <a:pt x="4035146" y="788038"/>
                    <a:pt x="4040016" y="807519"/>
                  </a:cubicBezTo>
                  <a:cubicBezTo>
                    <a:pt x="4047869" y="838931"/>
                    <a:pt x="4054787" y="870674"/>
                    <a:pt x="4059066" y="902769"/>
                  </a:cubicBezTo>
                  <a:cubicBezTo>
                    <a:pt x="4067500" y="966026"/>
                    <a:pt x="4071766" y="1029769"/>
                    <a:pt x="4078116" y="1093269"/>
                  </a:cubicBezTo>
                  <a:cubicBezTo>
                    <a:pt x="4071766" y="1709219"/>
                    <a:pt x="4083934" y="2325638"/>
                    <a:pt x="4059066" y="2941119"/>
                  </a:cubicBezTo>
                  <a:cubicBezTo>
                    <a:pt x="4058142" y="2963996"/>
                    <a:pt x="4020966" y="2963344"/>
                    <a:pt x="4001916" y="2979219"/>
                  </a:cubicBezTo>
                  <a:cubicBezTo>
                    <a:pt x="3982866" y="2995094"/>
                    <a:pt x="4008266" y="3055419"/>
                    <a:pt x="3944766" y="3036369"/>
                  </a:cubicBezTo>
                  <a:lnTo>
                    <a:pt x="3125616" y="3036369"/>
                  </a:lnTo>
                  <a:cubicBezTo>
                    <a:pt x="2928766" y="3033194"/>
                    <a:pt x="2979566" y="3010969"/>
                    <a:pt x="2763666" y="3017319"/>
                  </a:cubicBezTo>
                  <a:cubicBezTo>
                    <a:pt x="2547766" y="3023669"/>
                    <a:pt x="2924448" y="3040274"/>
                    <a:pt x="1830216" y="3074469"/>
                  </a:cubicBezTo>
                  <a:lnTo>
                    <a:pt x="725316" y="3055419"/>
                  </a:lnTo>
                  <a:cubicBezTo>
                    <a:pt x="636224" y="3052944"/>
                    <a:pt x="547597" y="3041454"/>
                    <a:pt x="458616" y="3036369"/>
                  </a:cubicBezTo>
                  <a:lnTo>
                    <a:pt x="58566" y="3017319"/>
                  </a:lnTo>
                  <a:cubicBezTo>
                    <a:pt x="13391" y="2904382"/>
                    <a:pt x="7766" y="2893494"/>
                    <a:pt x="1416" y="284586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21657" y="0"/>
              <a:ext cx="4412343" cy="1219200"/>
            </a:xfrm>
            <a:custGeom>
              <a:avLst/>
              <a:gdLst/>
              <a:ahLst/>
              <a:cxnLst/>
              <a:rect l="l" t="t" r="r" b="b"/>
              <a:pathLst>
                <a:path w="4412343" h="1219200" extrusionOk="0">
                  <a:moveTo>
                    <a:pt x="0" y="1219200"/>
                  </a:moveTo>
                  <a:cubicBezTo>
                    <a:pt x="120952" y="1195009"/>
                    <a:pt x="241449" y="1168419"/>
                    <a:pt x="362857" y="1146628"/>
                  </a:cubicBezTo>
                  <a:cubicBezTo>
                    <a:pt x="430202" y="1134540"/>
                    <a:pt x="498965" y="1131018"/>
                    <a:pt x="566057" y="1117600"/>
                  </a:cubicBezTo>
                  <a:cubicBezTo>
                    <a:pt x="752449" y="1080322"/>
                    <a:pt x="713498" y="1069262"/>
                    <a:pt x="899886" y="1001485"/>
                  </a:cubicBezTo>
                  <a:cubicBezTo>
                    <a:pt x="1033474" y="952907"/>
                    <a:pt x="1202025" y="930577"/>
                    <a:pt x="1320800" y="856343"/>
                  </a:cubicBezTo>
                  <a:cubicBezTo>
                    <a:pt x="1553171" y="711111"/>
                    <a:pt x="1517409" y="764592"/>
                    <a:pt x="1654629" y="595085"/>
                  </a:cubicBezTo>
                  <a:cubicBezTo>
                    <a:pt x="1704556" y="533410"/>
                    <a:pt x="1771102" y="453001"/>
                    <a:pt x="1799772" y="406400"/>
                  </a:cubicBezTo>
                  <a:cubicBezTo>
                    <a:pt x="1828442" y="359799"/>
                    <a:pt x="1824454" y="350690"/>
                    <a:pt x="1826646" y="315482"/>
                  </a:cubicBezTo>
                  <a:cubicBezTo>
                    <a:pt x="1829202" y="274427"/>
                    <a:pt x="1767737" y="196589"/>
                    <a:pt x="1741487" y="166574"/>
                  </a:cubicBezTo>
                  <a:cubicBezTo>
                    <a:pt x="1715237" y="136559"/>
                    <a:pt x="1688495" y="140228"/>
                    <a:pt x="1669143" y="135390"/>
                  </a:cubicBezTo>
                  <a:cubicBezTo>
                    <a:pt x="1620837" y="145142"/>
                    <a:pt x="1570001" y="153344"/>
                    <a:pt x="1536134" y="164646"/>
                  </a:cubicBezTo>
                  <a:cubicBezTo>
                    <a:pt x="1502267" y="175948"/>
                    <a:pt x="1488905" y="188289"/>
                    <a:pt x="1465943" y="203200"/>
                  </a:cubicBezTo>
                  <a:cubicBezTo>
                    <a:pt x="1442981" y="218111"/>
                    <a:pt x="1417713" y="234762"/>
                    <a:pt x="1398361" y="254114"/>
                  </a:cubicBezTo>
                  <a:cubicBezTo>
                    <a:pt x="1393523" y="273466"/>
                    <a:pt x="1372886" y="296352"/>
                    <a:pt x="1364797" y="319314"/>
                  </a:cubicBezTo>
                  <a:cubicBezTo>
                    <a:pt x="1356708" y="342276"/>
                    <a:pt x="1349905" y="358018"/>
                    <a:pt x="1349829" y="391885"/>
                  </a:cubicBezTo>
                  <a:cubicBezTo>
                    <a:pt x="1349753" y="425752"/>
                    <a:pt x="1358147" y="479143"/>
                    <a:pt x="1364343" y="522514"/>
                  </a:cubicBezTo>
                  <a:cubicBezTo>
                    <a:pt x="1372770" y="581502"/>
                    <a:pt x="1376885" y="603542"/>
                    <a:pt x="1407886" y="653143"/>
                  </a:cubicBezTo>
                  <a:cubicBezTo>
                    <a:pt x="1429498" y="687721"/>
                    <a:pt x="1477715" y="745429"/>
                    <a:pt x="1509486" y="769257"/>
                  </a:cubicBezTo>
                  <a:cubicBezTo>
                    <a:pt x="1526795" y="782239"/>
                    <a:pt x="1546739" y="792341"/>
                    <a:pt x="1567543" y="798285"/>
                  </a:cubicBezTo>
                  <a:cubicBezTo>
                    <a:pt x="1724272" y="843065"/>
                    <a:pt x="1845137" y="833621"/>
                    <a:pt x="2017486" y="841828"/>
                  </a:cubicBezTo>
                  <a:cubicBezTo>
                    <a:pt x="2125226" y="836931"/>
                    <a:pt x="2363577" y="830920"/>
                    <a:pt x="2496457" y="812800"/>
                  </a:cubicBezTo>
                  <a:cubicBezTo>
                    <a:pt x="2550053" y="805491"/>
                    <a:pt x="2603997" y="798248"/>
                    <a:pt x="2656115" y="783771"/>
                  </a:cubicBezTo>
                  <a:cubicBezTo>
                    <a:pt x="3037217" y="677909"/>
                    <a:pt x="2924818" y="696908"/>
                    <a:pt x="3207657" y="595085"/>
                  </a:cubicBezTo>
                  <a:cubicBezTo>
                    <a:pt x="3265237" y="574356"/>
                    <a:pt x="3326522" y="563226"/>
                    <a:pt x="3381829" y="537028"/>
                  </a:cubicBezTo>
                  <a:cubicBezTo>
                    <a:pt x="3510943" y="475869"/>
                    <a:pt x="3628646" y="391852"/>
                    <a:pt x="3759200" y="333828"/>
                  </a:cubicBezTo>
                  <a:cubicBezTo>
                    <a:pt x="3846286" y="295123"/>
                    <a:pt x="3937714" y="264996"/>
                    <a:pt x="4020457" y="217714"/>
                  </a:cubicBezTo>
                  <a:cubicBezTo>
                    <a:pt x="4054324" y="198362"/>
                    <a:pt x="4087169" y="177101"/>
                    <a:pt x="4122057" y="159657"/>
                  </a:cubicBezTo>
                  <a:cubicBezTo>
                    <a:pt x="4155013" y="143179"/>
                    <a:pt x="4191093" y="133354"/>
                    <a:pt x="4223657" y="116114"/>
                  </a:cubicBezTo>
                  <a:cubicBezTo>
                    <a:pt x="4273522" y="89715"/>
                    <a:pt x="4321854" y="60325"/>
                    <a:pt x="4368800" y="29028"/>
                  </a:cubicBezTo>
                  <a:lnTo>
                    <a:pt x="4412343" y="0"/>
                  </a:ln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517532" y="3966847"/>
              <a:ext cx="5642042" cy="2939791"/>
            </a:xfrm>
            <a:custGeom>
              <a:avLst/>
              <a:gdLst/>
              <a:ahLst/>
              <a:cxnLst/>
              <a:rect l="l" t="t" r="r" b="b"/>
              <a:pathLst>
                <a:path w="5642042" h="2939791" extrusionOk="0">
                  <a:moveTo>
                    <a:pt x="0" y="2939791"/>
                  </a:moveTo>
                  <a:cubicBezTo>
                    <a:pt x="16033" y="2827556"/>
                    <a:pt x="28885" y="2719602"/>
                    <a:pt x="58366" y="2609051"/>
                  </a:cubicBezTo>
                  <a:cubicBezTo>
                    <a:pt x="67365" y="2575307"/>
                    <a:pt x="82407" y="2543373"/>
                    <a:pt x="97277" y="2511774"/>
                  </a:cubicBezTo>
                  <a:cubicBezTo>
                    <a:pt x="259167" y="2167756"/>
                    <a:pt x="152713" y="2387643"/>
                    <a:pt x="291830" y="2161579"/>
                  </a:cubicBezTo>
                  <a:cubicBezTo>
                    <a:pt x="362291" y="2047081"/>
                    <a:pt x="369161" y="1989249"/>
                    <a:pt x="486383" y="1908659"/>
                  </a:cubicBezTo>
                  <a:cubicBezTo>
                    <a:pt x="546131" y="1867583"/>
                    <a:pt x="616085" y="1843808"/>
                    <a:pt x="680936" y="1811383"/>
                  </a:cubicBezTo>
                  <a:cubicBezTo>
                    <a:pt x="1021472" y="1470847"/>
                    <a:pt x="718648" y="1745535"/>
                    <a:pt x="1089498" y="1480642"/>
                  </a:cubicBezTo>
                  <a:cubicBezTo>
                    <a:pt x="1157078" y="1432370"/>
                    <a:pt x="1209347" y="1361285"/>
                    <a:pt x="1284051" y="1325000"/>
                  </a:cubicBezTo>
                  <a:cubicBezTo>
                    <a:pt x="1774071" y="1086991"/>
                    <a:pt x="1770393" y="1183959"/>
                    <a:pt x="2295728" y="1052625"/>
                  </a:cubicBezTo>
                  <a:lnTo>
                    <a:pt x="2529191" y="994259"/>
                  </a:lnTo>
                  <a:cubicBezTo>
                    <a:pt x="2620369" y="969711"/>
                    <a:pt x="2709237" y="936223"/>
                    <a:pt x="2801566" y="916438"/>
                  </a:cubicBezTo>
                  <a:cubicBezTo>
                    <a:pt x="2891243" y="897221"/>
                    <a:pt x="2983149" y="890497"/>
                    <a:pt x="3073940" y="877527"/>
                  </a:cubicBezTo>
                  <a:cubicBezTo>
                    <a:pt x="4018160" y="602130"/>
                    <a:pt x="3172596" y="826667"/>
                    <a:pt x="3793787" y="702430"/>
                  </a:cubicBezTo>
                  <a:cubicBezTo>
                    <a:pt x="4235793" y="614029"/>
                    <a:pt x="3812472" y="674498"/>
                    <a:pt x="4299625" y="566242"/>
                  </a:cubicBezTo>
                  <a:cubicBezTo>
                    <a:pt x="4382892" y="547738"/>
                    <a:pt x="4468407" y="541355"/>
                    <a:pt x="4552545" y="527332"/>
                  </a:cubicBezTo>
                  <a:cubicBezTo>
                    <a:pt x="4624064" y="515412"/>
                    <a:pt x="4695217" y="501391"/>
                    <a:pt x="4766553" y="488421"/>
                  </a:cubicBezTo>
                  <a:cubicBezTo>
                    <a:pt x="5174089" y="329935"/>
                    <a:pt x="4997928" y="391841"/>
                    <a:pt x="5291847" y="293868"/>
                  </a:cubicBezTo>
                  <a:cubicBezTo>
                    <a:pt x="5317787" y="274413"/>
                    <a:pt x="5345049" y="256604"/>
                    <a:pt x="5369668" y="235502"/>
                  </a:cubicBezTo>
                  <a:cubicBezTo>
                    <a:pt x="5390558" y="217596"/>
                    <a:pt x="5405645" y="193128"/>
                    <a:pt x="5428034" y="177136"/>
                  </a:cubicBezTo>
                  <a:cubicBezTo>
                    <a:pt x="5451634" y="160279"/>
                    <a:pt x="5482653" y="155626"/>
                    <a:pt x="5505855" y="138225"/>
                  </a:cubicBezTo>
                  <a:cubicBezTo>
                    <a:pt x="5691804" y="-1236"/>
                    <a:pt x="5504949" y="119678"/>
                    <a:pt x="5622587" y="2038"/>
                  </a:cubicBezTo>
                  <a:cubicBezTo>
                    <a:pt x="5627173" y="-2548"/>
                    <a:pt x="5635557" y="2038"/>
                    <a:pt x="5642042" y="2038"/>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txBox="1"/>
            <p:nvPr/>
          </p:nvSpPr>
          <p:spPr>
            <a:xfrm>
              <a:off x="1535754" y="2105029"/>
              <a:ext cx="9162083"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6600" i="1" dirty="0">
                  <a:solidFill>
                    <a:schemeClr val="accent4">
                      <a:lumMod val="60000"/>
                      <a:lumOff val="40000"/>
                    </a:schemeClr>
                  </a:solidFill>
                </a:rPr>
                <a:t>PROCESUAL HITO 3</a:t>
              </a:r>
              <a:endParaRPr sz="6600" dirty="0">
                <a:solidFill>
                  <a:schemeClr val="accent4">
                    <a:lumMod val="60000"/>
                    <a:lumOff val="40000"/>
                  </a:schemeClr>
                </a:solidFill>
              </a:endParaRPr>
            </a:p>
          </p:txBody>
        </p:sp>
        <p:sp>
          <p:nvSpPr>
            <p:cNvPr id="91" name="Google Shape;91;p1"/>
            <p:cNvSpPr txBox="1"/>
            <p:nvPr/>
          </p:nvSpPr>
          <p:spPr>
            <a:xfrm>
              <a:off x="5055796" y="3464272"/>
              <a:ext cx="5642041"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000" dirty="0">
                  <a:solidFill>
                    <a:srgbClr val="D0A172"/>
                  </a:solidFill>
                  <a:latin typeface="Abril Fatface"/>
                  <a:sym typeface="Abril Fatface"/>
                </a:rPr>
                <a:t>PRESENCIAL</a:t>
              </a:r>
            </a:p>
            <a:p>
              <a:pPr marL="0" marR="0" lvl="0" indent="0" algn="ctr" rtl="0">
                <a:spcBef>
                  <a:spcPts val="0"/>
                </a:spcBef>
                <a:spcAft>
                  <a:spcPts val="0"/>
                </a:spcAft>
                <a:buNone/>
              </a:pPr>
              <a:r>
                <a:rPr lang="es-MX" sz="2000" dirty="0">
                  <a:solidFill>
                    <a:srgbClr val="D0A172"/>
                  </a:solidFill>
                  <a:latin typeface="Abril Fatface"/>
                  <a:sym typeface="Abril Fatface"/>
                </a:rPr>
                <a:t>ILIA ARACELI  SARZO LAURA – SIS14125434</a:t>
              </a:r>
            </a:p>
            <a:p>
              <a:pPr marL="0" marR="0" lvl="0" indent="0" algn="ctr" rtl="0">
                <a:spcBef>
                  <a:spcPts val="0"/>
                </a:spcBef>
                <a:spcAft>
                  <a:spcPts val="0"/>
                </a:spcAft>
                <a:buNone/>
              </a:pPr>
              <a:r>
                <a:rPr lang="es-MX" sz="2000" dirty="0">
                  <a:solidFill>
                    <a:srgbClr val="D0A172"/>
                  </a:solidFill>
                  <a:latin typeface="Abril Fatface"/>
                  <a:sym typeface="Abril Fatface"/>
                </a:rPr>
                <a:t>2do SEMESTRE INGENIERIA DE SISTEMAS</a:t>
              </a:r>
              <a:endParaRPr dirty="0"/>
            </a:p>
          </p:txBody>
        </p:sp>
      </p:grpSp>
      <p:sp>
        <p:nvSpPr>
          <p:cNvPr id="10" name="Google Shape;91;p1">
            <a:extLst>
              <a:ext uri="{FF2B5EF4-FFF2-40B4-BE49-F238E27FC236}">
                <a16:creationId xmlns:a16="http://schemas.microsoft.com/office/drawing/2014/main" id="{E95E34F3-35BA-D1DA-3DFF-0A1DFB5A2977}"/>
              </a:ext>
            </a:extLst>
          </p:cNvPr>
          <p:cNvSpPr txBox="1"/>
          <p:nvPr/>
        </p:nvSpPr>
        <p:spPr>
          <a:xfrm>
            <a:off x="1198534" y="3407752"/>
            <a:ext cx="407811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000" b="0" i="0" u="none" strike="noStrike" cap="none" dirty="0">
                <a:solidFill>
                  <a:srgbClr val="D0A172"/>
                </a:solidFill>
                <a:latin typeface="Abril Fatface"/>
                <a:ea typeface="Abril Fatface"/>
                <a:cs typeface="Abril Fatface"/>
                <a:sym typeface="Abril Fatface"/>
              </a:rPr>
              <a:t>BASE DE DATOS I</a:t>
            </a:r>
            <a:endParaRPr dirty="0"/>
          </a:p>
        </p:txBody>
      </p:sp>
      <p:pic>
        <p:nvPicPr>
          <p:cNvPr id="12" name="Picture 4" descr="Unifranz Postgrado | Bienvenid@ a la Universidad Franz Tamayo">
            <a:extLst>
              <a:ext uri="{FF2B5EF4-FFF2-40B4-BE49-F238E27FC236}">
                <a16:creationId xmlns:a16="http://schemas.microsoft.com/office/drawing/2014/main" id="{A5BB70BF-3878-838E-55B8-D5CEC4B276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21" t="-9575" r="50261" b="9575"/>
          <a:stretch/>
        </p:blipFill>
        <p:spPr bwMode="auto">
          <a:xfrm>
            <a:off x="7874001" y="5134710"/>
            <a:ext cx="4318000" cy="1629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86267" y="-39893"/>
            <a:ext cx="12046181"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903956" y="582478"/>
              <a:ext cx="597877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BO" sz="4000" dirty="0">
                  <a:solidFill>
                    <a:schemeClr val="dk1"/>
                  </a:solidFill>
                  <a:latin typeface="Abril Fatface"/>
                  <a:ea typeface="Abril Fatface"/>
                  <a:cs typeface="Abril Fatface"/>
                  <a:sym typeface="Abril Fatface"/>
                </a:rPr>
                <a:t>Ejemplo de LEFT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3" name="Elipse 2">
            <a:extLst>
              <a:ext uri="{FF2B5EF4-FFF2-40B4-BE49-F238E27FC236}">
                <a16:creationId xmlns:a16="http://schemas.microsoft.com/office/drawing/2014/main" id="{FF03B9A1-4651-0F98-4D9E-3F6D0118D74F}"/>
              </a:ext>
            </a:extLst>
          </p:cNvPr>
          <p:cNvSpPr/>
          <p:nvPr/>
        </p:nvSpPr>
        <p:spPr>
          <a:xfrm>
            <a:off x="476434" y="476547"/>
            <a:ext cx="900591" cy="83992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1600" dirty="0"/>
              <a:t>2.9</a:t>
            </a:r>
            <a:endParaRPr lang="es-419" sz="1600" dirty="0"/>
          </a:p>
        </p:txBody>
      </p:sp>
      <p:pic>
        <p:nvPicPr>
          <p:cNvPr id="5" name="Imagen 4">
            <a:extLst>
              <a:ext uri="{FF2B5EF4-FFF2-40B4-BE49-F238E27FC236}">
                <a16:creationId xmlns:a16="http://schemas.microsoft.com/office/drawing/2014/main" id="{8CB02B06-CD69-6F03-2EB7-1B1E08D4B30D}"/>
              </a:ext>
            </a:extLst>
          </p:cNvPr>
          <p:cNvPicPr>
            <a:picLocks noChangeAspect="1"/>
          </p:cNvPicPr>
          <p:nvPr/>
        </p:nvPicPr>
        <p:blipFill>
          <a:blip r:embed="rId4"/>
          <a:stretch>
            <a:fillRect/>
          </a:stretch>
        </p:blipFill>
        <p:spPr>
          <a:xfrm>
            <a:off x="396932" y="2109458"/>
            <a:ext cx="7408597" cy="1840899"/>
          </a:xfrm>
          <a:prstGeom prst="rect">
            <a:avLst/>
          </a:prstGeom>
        </p:spPr>
      </p:pic>
    </p:spTree>
    <p:extLst>
      <p:ext uri="{BB962C8B-B14F-4D97-AF65-F5344CB8AC3E}">
        <p14:creationId xmlns:p14="http://schemas.microsoft.com/office/powerpoint/2010/main" val="864210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509325" y="602804"/>
              <a:ext cx="669661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BO" sz="4000" dirty="0">
                  <a:solidFill>
                    <a:schemeClr val="dk1"/>
                  </a:solidFill>
                  <a:latin typeface="Abril Fatface"/>
                  <a:ea typeface="Abril Fatface"/>
                  <a:cs typeface="Abril Fatface"/>
                  <a:sym typeface="Abril Fatface"/>
                </a:rPr>
                <a:t>EJEMPLO DE RIGHT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Elipse 1">
            <a:extLst>
              <a:ext uri="{FF2B5EF4-FFF2-40B4-BE49-F238E27FC236}">
                <a16:creationId xmlns:a16="http://schemas.microsoft.com/office/drawing/2014/main" id="{26069FA6-851E-04F8-D6ED-C70BEEC6EB5A}"/>
              </a:ext>
            </a:extLst>
          </p:cNvPr>
          <p:cNvSpPr/>
          <p:nvPr/>
        </p:nvSpPr>
        <p:spPr>
          <a:xfrm>
            <a:off x="481781" y="609600"/>
            <a:ext cx="1012304" cy="8805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dirty="0"/>
              <a:t>2.10</a:t>
            </a:r>
            <a:endParaRPr lang="es-419" dirty="0"/>
          </a:p>
        </p:txBody>
      </p:sp>
      <p:pic>
        <p:nvPicPr>
          <p:cNvPr id="10" name="Imagen 9">
            <a:extLst>
              <a:ext uri="{FF2B5EF4-FFF2-40B4-BE49-F238E27FC236}">
                <a16:creationId xmlns:a16="http://schemas.microsoft.com/office/drawing/2014/main" id="{ACB97710-11FE-7B49-B5B5-C1B624692C79}"/>
              </a:ext>
            </a:extLst>
          </p:cNvPr>
          <p:cNvPicPr>
            <a:picLocks noChangeAspect="1"/>
          </p:cNvPicPr>
          <p:nvPr/>
        </p:nvPicPr>
        <p:blipFill>
          <a:blip r:embed="rId4"/>
          <a:stretch>
            <a:fillRect/>
          </a:stretch>
        </p:blipFill>
        <p:spPr>
          <a:xfrm>
            <a:off x="702471" y="2149351"/>
            <a:ext cx="7408597" cy="2659716"/>
          </a:xfrm>
          <a:prstGeom prst="rect">
            <a:avLst/>
          </a:prstGeom>
        </p:spPr>
      </p:pic>
    </p:spTree>
    <p:extLst>
      <p:ext uri="{BB962C8B-B14F-4D97-AF65-F5344CB8AC3E}">
        <p14:creationId xmlns:p14="http://schemas.microsoft.com/office/powerpoint/2010/main" val="283164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 name="Imagen 2">
            <a:extLst>
              <a:ext uri="{FF2B5EF4-FFF2-40B4-BE49-F238E27FC236}">
                <a16:creationId xmlns:a16="http://schemas.microsoft.com/office/drawing/2014/main" id="{24310F3C-FAD4-3494-A03B-0A874512A2E2}"/>
              </a:ext>
            </a:extLst>
          </p:cNvPr>
          <p:cNvPicPr>
            <a:picLocks noChangeAspect="1"/>
          </p:cNvPicPr>
          <p:nvPr/>
        </p:nvPicPr>
        <p:blipFill>
          <a:blip r:embed="rId3"/>
          <a:stretch>
            <a:fillRect/>
          </a:stretch>
        </p:blipFill>
        <p:spPr>
          <a:xfrm>
            <a:off x="1862666" y="1309279"/>
            <a:ext cx="6277022" cy="1623565"/>
          </a:xfrm>
          <a:prstGeom prst="rect">
            <a:avLst/>
          </a:prstGeom>
        </p:spPr>
      </p:pic>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3.1</a:t>
            </a:r>
            <a:endParaRPr lang="es-419" dirty="0"/>
          </a:p>
        </p:txBody>
      </p:sp>
      <p:pic>
        <p:nvPicPr>
          <p:cNvPr id="6" name="Imagen 5">
            <a:extLst>
              <a:ext uri="{FF2B5EF4-FFF2-40B4-BE49-F238E27FC236}">
                <a16:creationId xmlns:a16="http://schemas.microsoft.com/office/drawing/2014/main" id="{5EE43C1F-8722-95F7-F1C0-565403702030}"/>
              </a:ext>
            </a:extLst>
          </p:cNvPr>
          <p:cNvPicPr>
            <a:picLocks noChangeAspect="1"/>
          </p:cNvPicPr>
          <p:nvPr/>
        </p:nvPicPr>
        <p:blipFill>
          <a:blip r:embed="rId4"/>
          <a:stretch>
            <a:fillRect/>
          </a:stretch>
        </p:blipFill>
        <p:spPr>
          <a:xfrm>
            <a:off x="4353454" y="3727530"/>
            <a:ext cx="7217561" cy="1676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6258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3.2</a:t>
            </a:r>
            <a:endParaRPr lang="es-419" dirty="0"/>
          </a:p>
        </p:txBody>
      </p:sp>
      <p:pic>
        <p:nvPicPr>
          <p:cNvPr id="5" name="Imagen 4">
            <a:extLst>
              <a:ext uri="{FF2B5EF4-FFF2-40B4-BE49-F238E27FC236}">
                <a16:creationId xmlns:a16="http://schemas.microsoft.com/office/drawing/2014/main" id="{C1AEE388-81A4-3ABE-0351-97701E84AB8A}"/>
              </a:ext>
            </a:extLst>
          </p:cNvPr>
          <p:cNvPicPr>
            <a:picLocks noChangeAspect="1"/>
          </p:cNvPicPr>
          <p:nvPr/>
        </p:nvPicPr>
        <p:blipFill>
          <a:blip r:embed="rId3"/>
          <a:stretch>
            <a:fillRect/>
          </a:stretch>
        </p:blipFill>
        <p:spPr>
          <a:xfrm>
            <a:off x="1862666" y="1333866"/>
            <a:ext cx="6384692" cy="1097369"/>
          </a:xfrm>
          <a:prstGeom prst="rect">
            <a:avLst/>
          </a:prstGeom>
        </p:spPr>
      </p:pic>
      <p:pic>
        <p:nvPicPr>
          <p:cNvPr id="8" name="Imagen 7">
            <a:extLst>
              <a:ext uri="{FF2B5EF4-FFF2-40B4-BE49-F238E27FC236}">
                <a16:creationId xmlns:a16="http://schemas.microsoft.com/office/drawing/2014/main" id="{0A73D7D6-47CA-DCC7-5EF6-D353BA130885}"/>
              </a:ext>
            </a:extLst>
          </p:cNvPr>
          <p:cNvPicPr>
            <a:picLocks noChangeAspect="1"/>
          </p:cNvPicPr>
          <p:nvPr/>
        </p:nvPicPr>
        <p:blipFill>
          <a:blip r:embed="rId4"/>
          <a:stretch>
            <a:fillRect/>
          </a:stretch>
        </p:blipFill>
        <p:spPr>
          <a:xfrm>
            <a:off x="4578350" y="3445362"/>
            <a:ext cx="6591300" cy="1933575"/>
          </a:xfrm>
          <a:prstGeom prst="rect">
            <a:avLst/>
          </a:prstGeom>
        </p:spPr>
      </p:pic>
    </p:spTree>
    <p:extLst>
      <p:ext uri="{BB962C8B-B14F-4D97-AF65-F5344CB8AC3E}">
        <p14:creationId xmlns:p14="http://schemas.microsoft.com/office/powerpoint/2010/main" val="490026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102076"/>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3.3</a:t>
            </a:r>
            <a:endParaRPr lang="es-419" dirty="0"/>
          </a:p>
        </p:txBody>
      </p:sp>
      <p:pic>
        <p:nvPicPr>
          <p:cNvPr id="5" name="Imagen 4">
            <a:extLst>
              <a:ext uri="{FF2B5EF4-FFF2-40B4-BE49-F238E27FC236}">
                <a16:creationId xmlns:a16="http://schemas.microsoft.com/office/drawing/2014/main" id="{083AF74A-57A6-320D-2530-D036048C4FA9}"/>
              </a:ext>
            </a:extLst>
          </p:cNvPr>
          <p:cNvPicPr>
            <a:picLocks noChangeAspect="1"/>
          </p:cNvPicPr>
          <p:nvPr/>
        </p:nvPicPr>
        <p:blipFill>
          <a:blip r:embed="rId3"/>
          <a:stretch>
            <a:fillRect/>
          </a:stretch>
        </p:blipFill>
        <p:spPr>
          <a:xfrm>
            <a:off x="1862666" y="1225712"/>
            <a:ext cx="6809446" cy="1581012"/>
          </a:xfrm>
          <a:prstGeom prst="rect">
            <a:avLst/>
          </a:prstGeom>
        </p:spPr>
      </p:pic>
      <p:pic>
        <p:nvPicPr>
          <p:cNvPr id="8" name="Imagen 7">
            <a:extLst>
              <a:ext uri="{FF2B5EF4-FFF2-40B4-BE49-F238E27FC236}">
                <a16:creationId xmlns:a16="http://schemas.microsoft.com/office/drawing/2014/main" id="{56F7E8B6-824B-44FB-34CF-D14B8F7EE1F7}"/>
              </a:ext>
            </a:extLst>
          </p:cNvPr>
          <p:cNvPicPr>
            <a:picLocks noChangeAspect="1"/>
          </p:cNvPicPr>
          <p:nvPr/>
        </p:nvPicPr>
        <p:blipFill>
          <a:blip r:embed="rId4"/>
          <a:stretch>
            <a:fillRect/>
          </a:stretch>
        </p:blipFill>
        <p:spPr>
          <a:xfrm>
            <a:off x="2910458" y="3742964"/>
            <a:ext cx="8812619" cy="1889324"/>
          </a:xfrm>
          <a:prstGeom prst="rect">
            <a:avLst/>
          </a:prstGeom>
        </p:spPr>
      </p:pic>
    </p:spTree>
    <p:extLst>
      <p:ext uri="{BB962C8B-B14F-4D97-AF65-F5344CB8AC3E}">
        <p14:creationId xmlns:p14="http://schemas.microsoft.com/office/powerpoint/2010/main" val="44806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6258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3.4</a:t>
            </a:r>
            <a:endParaRPr lang="es-419" dirty="0"/>
          </a:p>
        </p:txBody>
      </p:sp>
      <p:pic>
        <p:nvPicPr>
          <p:cNvPr id="5" name="Imagen 4">
            <a:extLst>
              <a:ext uri="{FF2B5EF4-FFF2-40B4-BE49-F238E27FC236}">
                <a16:creationId xmlns:a16="http://schemas.microsoft.com/office/drawing/2014/main" id="{0EA882CA-944F-5167-6966-A78ECFE03E19}"/>
              </a:ext>
            </a:extLst>
          </p:cNvPr>
          <p:cNvPicPr>
            <a:picLocks noChangeAspect="1"/>
          </p:cNvPicPr>
          <p:nvPr/>
        </p:nvPicPr>
        <p:blipFill>
          <a:blip r:embed="rId3"/>
          <a:stretch>
            <a:fillRect/>
          </a:stretch>
        </p:blipFill>
        <p:spPr>
          <a:xfrm>
            <a:off x="1839987" y="1171413"/>
            <a:ext cx="7135228" cy="1453662"/>
          </a:xfrm>
          <a:prstGeom prst="rect">
            <a:avLst/>
          </a:prstGeom>
        </p:spPr>
      </p:pic>
      <p:pic>
        <p:nvPicPr>
          <p:cNvPr id="8" name="Imagen 7">
            <a:extLst>
              <a:ext uri="{FF2B5EF4-FFF2-40B4-BE49-F238E27FC236}">
                <a16:creationId xmlns:a16="http://schemas.microsoft.com/office/drawing/2014/main" id="{923903E5-430F-9446-F063-2DF4CACCC491}"/>
              </a:ext>
            </a:extLst>
          </p:cNvPr>
          <p:cNvPicPr>
            <a:picLocks noChangeAspect="1"/>
          </p:cNvPicPr>
          <p:nvPr/>
        </p:nvPicPr>
        <p:blipFill>
          <a:blip r:embed="rId4"/>
          <a:stretch>
            <a:fillRect/>
          </a:stretch>
        </p:blipFill>
        <p:spPr>
          <a:xfrm>
            <a:off x="2464858" y="3486721"/>
            <a:ext cx="8976908" cy="1841417"/>
          </a:xfrm>
          <a:prstGeom prst="rect">
            <a:avLst/>
          </a:prstGeom>
        </p:spPr>
      </p:pic>
    </p:spTree>
    <p:extLst>
      <p:ext uri="{BB962C8B-B14F-4D97-AF65-F5344CB8AC3E}">
        <p14:creationId xmlns:p14="http://schemas.microsoft.com/office/powerpoint/2010/main" val="414490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3.5</a:t>
            </a:r>
            <a:endParaRPr lang="es-419" dirty="0"/>
          </a:p>
        </p:txBody>
      </p:sp>
      <p:pic>
        <p:nvPicPr>
          <p:cNvPr id="5" name="Imagen 4">
            <a:extLst>
              <a:ext uri="{FF2B5EF4-FFF2-40B4-BE49-F238E27FC236}">
                <a16:creationId xmlns:a16="http://schemas.microsoft.com/office/drawing/2014/main" id="{1039DDB7-E623-D88D-9CDE-8C323A1E1C0C}"/>
              </a:ext>
            </a:extLst>
          </p:cNvPr>
          <p:cNvPicPr>
            <a:picLocks noChangeAspect="1"/>
          </p:cNvPicPr>
          <p:nvPr/>
        </p:nvPicPr>
        <p:blipFill>
          <a:blip r:embed="rId3"/>
          <a:stretch>
            <a:fillRect/>
          </a:stretch>
        </p:blipFill>
        <p:spPr>
          <a:xfrm>
            <a:off x="1221701" y="1723291"/>
            <a:ext cx="10247376" cy="1847240"/>
          </a:xfrm>
          <a:prstGeom prst="rect">
            <a:avLst/>
          </a:prstGeom>
        </p:spPr>
      </p:pic>
      <p:pic>
        <p:nvPicPr>
          <p:cNvPr id="8" name="Imagen 7">
            <a:extLst>
              <a:ext uri="{FF2B5EF4-FFF2-40B4-BE49-F238E27FC236}">
                <a16:creationId xmlns:a16="http://schemas.microsoft.com/office/drawing/2014/main" id="{636A42BF-D0D9-55CF-0BC4-A786E8A005F8}"/>
              </a:ext>
            </a:extLst>
          </p:cNvPr>
          <p:cNvPicPr>
            <a:picLocks noChangeAspect="1"/>
          </p:cNvPicPr>
          <p:nvPr/>
        </p:nvPicPr>
        <p:blipFill>
          <a:blip r:embed="rId4"/>
          <a:stretch>
            <a:fillRect/>
          </a:stretch>
        </p:blipFill>
        <p:spPr>
          <a:xfrm>
            <a:off x="4602800" y="4089480"/>
            <a:ext cx="5562600" cy="1171575"/>
          </a:xfrm>
          <a:prstGeom prst="rect">
            <a:avLst/>
          </a:prstGeom>
        </p:spPr>
      </p:pic>
    </p:spTree>
    <p:extLst>
      <p:ext uri="{BB962C8B-B14F-4D97-AF65-F5344CB8AC3E}">
        <p14:creationId xmlns:p14="http://schemas.microsoft.com/office/powerpoint/2010/main" val="3279295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702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3.6</a:t>
            </a:r>
            <a:endParaRPr lang="es-419" dirty="0"/>
          </a:p>
        </p:txBody>
      </p:sp>
      <p:pic>
        <p:nvPicPr>
          <p:cNvPr id="5" name="Imagen 4">
            <a:extLst>
              <a:ext uri="{FF2B5EF4-FFF2-40B4-BE49-F238E27FC236}">
                <a16:creationId xmlns:a16="http://schemas.microsoft.com/office/drawing/2014/main" id="{FE680E56-9C6D-69B5-F397-76ED859267CE}"/>
              </a:ext>
            </a:extLst>
          </p:cNvPr>
          <p:cNvPicPr>
            <a:picLocks noChangeAspect="1"/>
          </p:cNvPicPr>
          <p:nvPr/>
        </p:nvPicPr>
        <p:blipFill>
          <a:blip r:embed="rId3"/>
          <a:stretch>
            <a:fillRect/>
          </a:stretch>
        </p:blipFill>
        <p:spPr>
          <a:xfrm>
            <a:off x="2053743" y="1015404"/>
            <a:ext cx="9494789" cy="1886127"/>
          </a:xfrm>
          <a:prstGeom prst="rect">
            <a:avLst/>
          </a:prstGeom>
        </p:spPr>
      </p:pic>
      <p:pic>
        <p:nvPicPr>
          <p:cNvPr id="8" name="Imagen 7">
            <a:extLst>
              <a:ext uri="{FF2B5EF4-FFF2-40B4-BE49-F238E27FC236}">
                <a16:creationId xmlns:a16="http://schemas.microsoft.com/office/drawing/2014/main" id="{3FD11304-C41F-D3C5-97F7-2FBE6752C9B1}"/>
              </a:ext>
            </a:extLst>
          </p:cNvPr>
          <p:cNvPicPr>
            <a:picLocks noChangeAspect="1"/>
          </p:cNvPicPr>
          <p:nvPr/>
        </p:nvPicPr>
        <p:blipFill>
          <a:blip r:embed="rId4"/>
          <a:stretch>
            <a:fillRect/>
          </a:stretch>
        </p:blipFill>
        <p:spPr>
          <a:xfrm>
            <a:off x="3258006" y="3909279"/>
            <a:ext cx="5553075" cy="1266825"/>
          </a:xfrm>
          <a:prstGeom prst="rect">
            <a:avLst/>
          </a:prstGeom>
        </p:spPr>
      </p:pic>
    </p:spTree>
    <p:extLst>
      <p:ext uri="{BB962C8B-B14F-4D97-AF65-F5344CB8AC3E}">
        <p14:creationId xmlns:p14="http://schemas.microsoft.com/office/powerpoint/2010/main" val="484333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3.7</a:t>
            </a:r>
            <a:endParaRPr lang="es-419" dirty="0"/>
          </a:p>
        </p:txBody>
      </p:sp>
      <p:pic>
        <p:nvPicPr>
          <p:cNvPr id="5" name="Imagen 4">
            <a:extLst>
              <a:ext uri="{FF2B5EF4-FFF2-40B4-BE49-F238E27FC236}">
                <a16:creationId xmlns:a16="http://schemas.microsoft.com/office/drawing/2014/main" id="{D4EE3D72-D4AF-A32B-5CB5-DFC9467E461B}"/>
              </a:ext>
            </a:extLst>
          </p:cNvPr>
          <p:cNvPicPr>
            <a:picLocks noChangeAspect="1"/>
          </p:cNvPicPr>
          <p:nvPr/>
        </p:nvPicPr>
        <p:blipFill>
          <a:blip r:embed="rId3"/>
          <a:stretch>
            <a:fillRect/>
          </a:stretch>
        </p:blipFill>
        <p:spPr>
          <a:xfrm>
            <a:off x="1862666" y="995728"/>
            <a:ext cx="8856134" cy="2207541"/>
          </a:xfrm>
          <a:prstGeom prst="rect">
            <a:avLst/>
          </a:prstGeom>
        </p:spPr>
      </p:pic>
      <p:pic>
        <p:nvPicPr>
          <p:cNvPr id="8" name="Imagen 7">
            <a:extLst>
              <a:ext uri="{FF2B5EF4-FFF2-40B4-BE49-F238E27FC236}">
                <a16:creationId xmlns:a16="http://schemas.microsoft.com/office/drawing/2014/main" id="{2C7736C7-C009-151C-5E46-5815E4818B98}"/>
              </a:ext>
            </a:extLst>
          </p:cNvPr>
          <p:cNvPicPr>
            <a:picLocks noChangeAspect="1"/>
          </p:cNvPicPr>
          <p:nvPr/>
        </p:nvPicPr>
        <p:blipFill>
          <a:blip r:embed="rId4"/>
          <a:stretch>
            <a:fillRect/>
          </a:stretch>
        </p:blipFill>
        <p:spPr>
          <a:xfrm>
            <a:off x="1862665" y="4095913"/>
            <a:ext cx="5335167" cy="1552049"/>
          </a:xfrm>
          <a:prstGeom prst="rect">
            <a:avLst/>
          </a:prstGeom>
        </p:spPr>
      </p:pic>
    </p:spTree>
    <p:extLst>
      <p:ext uri="{BB962C8B-B14F-4D97-AF65-F5344CB8AC3E}">
        <p14:creationId xmlns:p14="http://schemas.microsoft.com/office/powerpoint/2010/main" val="54451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57508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3.8</a:t>
            </a:r>
            <a:endParaRPr lang="es-419" dirty="0"/>
          </a:p>
        </p:txBody>
      </p:sp>
      <p:pic>
        <p:nvPicPr>
          <p:cNvPr id="5" name="Imagen 4">
            <a:extLst>
              <a:ext uri="{FF2B5EF4-FFF2-40B4-BE49-F238E27FC236}">
                <a16:creationId xmlns:a16="http://schemas.microsoft.com/office/drawing/2014/main" id="{9E3332A9-406C-A714-1182-82DD0D9C5A07}"/>
              </a:ext>
            </a:extLst>
          </p:cNvPr>
          <p:cNvPicPr>
            <a:picLocks noChangeAspect="1"/>
          </p:cNvPicPr>
          <p:nvPr/>
        </p:nvPicPr>
        <p:blipFill>
          <a:blip r:embed="rId3"/>
          <a:stretch>
            <a:fillRect/>
          </a:stretch>
        </p:blipFill>
        <p:spPr>
          <a:xfrm>
            <a:off x="1982299" y="902676"/>
            <a:ext cx="8448634" cy="2610737"/>
          </a:xfrm>
          <a:prstGeom prst="rect">
            <a:avLst/>
          </a:prstGeom>
        </p:spPr>
      </p:pic>
      <p:pic>
        <p:nvPicPr>
          <p:cNvPr id="8" name="Imagen 7">
            <a:extLst>
              <a:ext uri="{FF2B5EF4-FFF2-40B4-BE49-F238E27FC236}">
                <a16:creationId xmlns:a16="http://schemas.microsoft.com/office/drawing/2014/main" id="{2365FA25-D461-1061-5723-E1DF400269AC}"/>
              </a:ext>
            </a:extLst>
          </p:cNvPr>
          <p:cNvPicPr>
            <a:picLocks noChangeAspect="1"/>
          </p:cNvPicPr>
          <p:nvPr/>
        </p:nvPicPr>
        <p:blipFill>
          <a:blip r:embed="rId4"/>
          <a:stretch>
            <a:fillRect/>
          </a:stretch>
        </p:blipFill>
        <p:spPr>
          <a:xfrm>
            <a:off x="4441824" y="3799978"/>
            <a:ext cx="6386889" cy="1998133"/>
          </a:xfrm>
          <a:prstGeom prst="rect">
            <a:avLst/>
          </a:prstGeom>
        </p:spPr>
      </p:pic>
    </p:spTree>
    <p:extLst>
      <p:ext uri="{BB962C8B-B14F-4D97-AF65-F5344CB8AC3E}">
        <p14:creationId xmlns:p14="http://schemas.microsoft.com/office/powerpoint/2010/main" val="254515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D5"/>
        </a:solidFill>
        <a:effectLst/>
      </p:bgPr>
    </p:bg>
    <p:spTree>
      <p:nvGrpSpPr>
        <p:cNvPr id="1" name="Shape 95"/>
        <p:cNvGrpSpPr/>
        <p:nvPr/>
      </p:nvGrpSpPr>
      <p:grpSpPr>
        <a:xfrm>
          <a:off x="0" y="0"/>
          <a:ext cx="0" cy="0"/>
          <a:chOff x="0" y="0"/>
          <a:chExt cx="0" cy="0"/>
        </a:xfrm>
      </p:grpSpPr>
      <p:grpSp>
        <p:nvGrpSpPr>
          <p:cNvPr id="96" name="Google Shape;96;p2"/>
          <p:cNvGrpSpPr/>
          <p:nvPr/>
        </p:nvGrpSpPr>
        <p:grpSpPr>
          <a:xfrm>
            <a:off x="-3638" y="19455"/>
            <a:ext cx="12262406" cy="7586131"/>
            <a:chOff x="-3638" y="19455"/>
            <a:chExt cx="12262406"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8" y="247831"/>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2.1    DIAGRAMA E-R GENERADO </a:t>
              </a:r>
              <a:endParaRPr dirty="0"/>
            </a:p>
          </p:txBody>
        </p:sp>
      </p:grpSp>
      <p:pic>
        <p:nvPicPr>
          <p:cNvPr id="3" name="Imagen 2">
            <a:extLst>
              <a:ext uri="{FF2B5EF4-FFF2-40B4-BE49-F238E27FC236}">
                <a16:creationId xmlns:a16="http://schemas.microsoft.com/office/drawing/2014/main" id="{01CC8780-2252-5311-3AF6-278FE7F4CAD7}"/>
              </a:ext>
            </a:extLst>
          </p:cNvPr>
          <p:cNvPicPr>
            <a:picLocks noChangeAspect="1"/>
          </p:cNvPicPr>
          <p:nvPr/>
        </p:nvPicPr>
        <p:blipFill rotWithShape="1">
          <a:blip r:embed="rId4"/>
          <a:srcRect l="21283" r="26196"/>
          <a:stretch/>
        </p:blipFill>
        <p:spPr>
          <a:xfrm>
            <a:off x="855049" y="1096110"/>
            <a:ext cx="4106417" cy="5381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11466" y="577137"/>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3.9</a:t>
            </a:r>
            <a:endParaRPr lang="es-419" dirty="0"/>
          </a:p>
        </p:txBody>
      </p:sp>
      <p:pic>
        <p:nvPicPr>
          <p:cNvPr id="5" name="Imagen 4">
            <a:extLst>
              <a:ext uri="{FF2B5EF4-FFF2-40B4-BE49-F238E27FC236}">
                <a16:creationId xmlns:a16="http://schemas.microsoft.com/office/drawing/2014/main" id="{DB174C95-3664-DF82-ECEB-A387CD719939}"/>
              </a:ext>
            </a:extLst>
          </p:cNvPr>
          <p:cNvPicPr>
            <a:picLocks noChangeAspect="1"/>
          </p:cNvPicPr>
          <p:nvPr/>
        </p:nvPicPr>
        <p:blipFill>
          <a:blip r:embed="rId3"/>
          <a:stretch>
            <a:fillRect/>
          </a:stretch>
        </p:blipFill>
        <p:spPr>
          <a:xfrm>
            <a:off x="1773271" y="1015404"/>
            <a:ext cx="8645458" cy="1453661"/>
          </a:xfrm>
          <a:prstGeom prst="rect">
            <a:avLst/>
          </a:prstGeom>
        </p:spPr>
      </p:pic>
      <p:pic>
        <p:nvPicPr>
          <p:cNvPr id="8" name="Imagen 7">
            <a:extLst>
              <a:ext uri="{FF2B5EF4-FFF2-40B4-BE49-F238E27FC236}">
                <a16:creationId xmlns:a16="http://schemas.microsoft.com/office/drawing/2014/main" id="{EC3F2297-FBA3-18E0-4971-65FEA102939E}"/>
              </a:ext>
            </a:extLst>
          </p:cNvPr>
          <p:cNvPicPr>
            <a:picLocks noChangeAspect="1"/>
          </p:cNvPicPr>
          <p:nvPr/>
        </p:nvPicPr>
        <p:blipFill>
          <a:blip r:embed="rId4"/>
          <a:stretch>
            <a:fillRect/>
          </a:stretch>
        </p:blipFill>
        <p:spPr>
          <a:xfrm>
            <a:off x="2697691" y="2666999"/>
            <a:ext cx="5904441" cy="3042779"/>
          </a:xfrm>
          <a:prstGeom prst="rect">
            <a:avLst/>
          </a:prstGeom>
        </p:spPr>
      </p:pic>
    </p:spTree>
    <p:extLst>
      <p:ext uri="{BB962C8B-B14F-4D97-AF65-F5344CB8AC3E}">
        <p14:creationId xmlns:p14="http://schemas.microsoft.com/office/powerpoint/2010/main" val="2578991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Elipse 3">
            <a:extLst>
              <a:ext uri="{FF2B5EF4-FFF2-40B4-BE49-F238E27FC236}">
                <a16:creationId xmlns:a16="http://schemas.microsoft.com/office/drawing/2014/main" id="{BE86FCA3-960E-2B4F-C9BE-6E645640B592}"/>
              </a:ext>
            </a:extLst>
          </p:cNvPr>
          <p:cNvSpPr/>
          <p:nvPr/>
        </p:nvSpPr>
        <p:spPr>
          <a:xfrm>
            <a:off x="277845" y="711201"/>
            <a:ext cx="1584821" cy="101665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BO" dirty="0"/>
              <a:t>3.10</a:t>
            </a:r>
            <a:endParaRPr lang="es-419" dirty="0"/>
          </a:p>
        </p:txBody>
      </p:sp>
      <p:pic>
        <p:nvPicPr>
          <p:cNvPr id="5" name="Imagen 4">
            <a:extLst>
              <a:ext uri="{FF2B5EF4-FFF2-40B4-BE49-F238E27FC236}">
                <a16:creationId xmlns:a16="http://schemas.microsoft.com/office/drawing/2014/main" id="{2517C077-31B7-A795-EABF-3E911078A54A}"/>
              </a:ext>
            </a:extLst>
          </p:cNvPr>
          <p:cNvPicPr>
            <a:picLocks noChangeAspect="1"/>
          </p:cNvPicPr>
          <p:nvPr/>
        </p:nvPicPr>
        <p:blipFill>
          <a:blip r:embed="rId3"/>
          <a:stretch>
            <a:fillRect/>
          </a:stretch>
        </p:blipFill>
        <p:spPr>
          <a:xfrm>
            <a:off x="1690460" y="1140923"/>
            <a:ext cx="9617468" cy="4263414"/>
          </a:xfrm>
          <a:prstGeom prst="rect">
            <a:avLst/>
          </a:prstGeom>
        </p:spPr>
      </p:pic>
    </p:spTree>
    <p:extLst>
      <p:ext uri="{BB962C8B-B14F-4D97-AF65-F5344CB8AC3E}">
        <p14:creationId xmlns:p14="http://schemas.microsoft.com/office/powerpoint/2010/main" val="1046806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0" y="0"/>
            <a:ext cx="12192000" cy="6858000"/>
            <a:chOff x="0" y="0"/>
            <a:chExt cx="12192000" cy="6858000"/>
          </a:xfrm>
        </p:grpSpPr>
        <p:sp>
          <p:nvSpPr>
            <p:cNvPr id="119" name="Google Shape;119;p4"/>
            <p:cNvSpPr/>
            <p:nvPr/>
          </p:nvSpPr>
          <p:spPr>
            <a:xfrm>
              <a:off x="468923" y="861646"/>
              <a:ext cx="11277600" cy="5134708"/>
            </a:xfrm>
            <a:prstGeom prst="rect">
              <a:avLst/>
            </a:prstGeom>
            <a:solidFill>
              <a:srgbClr val="B3D79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23" name="Google Shape;123;p4"/>
            <p:cNvSpPr txBox="1"/>
            <p:nvPr/>
          </p:nvSpPr>
          <p:spPr>
            <a:xfrm>
              <a:off x="2144054" y="153759"/>
              <a:ext cx="6667027"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4000" dirty="0">
                  <a:solidFill>
                    <a:srgbClr val="595959"/>
                  </a:solidFill>
                  <a:latin typeface="Arial"/>
                  <a:ea typeface="Arial"/>
                  <a:cs typeface="Arial"/>
                  <a:sym typeface="Arial"/>
                </a:rPr>
                <a:t>3. Manejo de consultas</a:t>
              </a:r>
              <a:endParaRPr dirty="0"/>
            </a:p>
          </p:txBody>
        </p:sp>
        <p:sp>
          <p:nvSpPr>
            <p:cNvPr id="124" name="Google Shape;124;p4"/>
            <p:cNvSpPr/>
            <p:nvPr/>
          </p:nvSpPr>
          <p:spPr>
            <a:xfrm>
              <a:off x="0" y="0"/>
              <a:ext cx="3380921" cy="1805354"/>
            </a:xfrm>
            <a:custGeom>
              <a:avLst/>
              <a:gdLst/>
              <a:ahLst/>
              <a:cxnLst/>
              <a:rect l="l" t="t" r="r" b="b"/>
              <a:pathLst>
                <a:path w="4384431" h="2555631" extrusionOk="0">
                  <a:moveTo>
                    <a:pt x="0" y="2555631"/>
                  </a:moveTo>
                  <a:cubicBezTo>
                    <a:pt x="18378" y="2371852"/>
                    <a:pt x="13817" y="2303163"/>
                    <a:pt x="70338" y="2133600"/>
                  </a:cubicBezTo>
                  <a:cubicBezTo>
                    <a:pt x="81391" y="2100442"/>
                    <a:pt x="92516" y="2064530"/>
                    <a:pt x="117231" y="2039815"/>
                  </a:cubicBezTo>
                  <a:cubicBezTo>
                    <a:pt x="251987" y="1905059"/>
                    <a:pt x="297219" y="1882711"/>
                    <a:pt x="445477" y="1828800"/>
                  </a:cubicBezTo>
                  <a:cubicBezTo>
                    <a:pt x="491930" y="1811908"/>
                    <a:pt x="540261" y="1800266"/>
                    <a:pt x="586154" y="1781908"/>
                  </a:cubicBezTo>
                  <a:cubicBezTo>
                    <a:pt x="846955" y="1677587"/>
                    <a:pt x="462829" y="1806362"/>
                    <a:pt x="820615" y="1641231"/>
                  </a:cubicBezTo>
                  <a:cubicBezTo>
                    <a:pt x="872275" y="1617388"/>
                    <a:pt x="930030" y="1609970"/>
                    <a:pt x="984738" y="1594339"/>
                  </a:cubicBezTo>
                  <a:lnTo>
                    <a:pt x="1406769" y="1336431"/>
                  </a:lnTo>
                  <a:cubicBezTo>
                    <a:pt x="1469562" y="1297789"/>
                    <a:pt x="1528392" y="1252173"/>
                    <a:pt x="1594338" y="1219200"/>
                  </a:cubicBezTo>
                  <a:cubicBezTo>
                    <a:pt x="1735015" y="1148862"/>
                    <a:pt x="1898815" y="1112677"/>
                    <a:pt x="2016369" y="1008185"/>
                  </a:cubicBezTo>
                  <a:cubicBezTo>
                    <a:pt x="2156312" y="883791"/>
                    <a:pt x="2261788" y="807047"/>
                    <a:pt x="2368062" y="656492"/>
                  </a:cubicBezTo>
                  <a:cubicBezTo>
                    <a:pt x="2420622" y="582032"/>
                    <a:pt x="2508738" y="422031"/>
                    <a:pt x="2508738" y="422031"/>
                  </a:cubicBezTo>
                  <a:cubicBezTo>
                    <a:pt x="2565296" y="195801"/>
                    <a:pt x="2618827" y="247102"/>
                    <a:pt x="2438400" y="211015"/>
                  </a:cubicBezTo>
                  <a:cubicBezTo>
                    <a:pt x="2414955" y="226645"/>
                    <a:pt x="2313354" y="281356"/>
                    <a:pt x="2321169" y="328246"/>
                  </a:cubicBezTo>
                  <a:cubicBezTo>
                    <a:pt x="2326620" y="360953"/>
                    <a:pt x="2368062" y="375139"/>
                    <a:pt x="2391508" y="398585"/>
                  </a:cubicBezTo>
                  <a:cubicBezTo>
                    <a:pt x="3331233" y="362442"/>
                    <a:pt x="2690593" y="412798"/>
                    <a:pt x="3282462" y="328246"/>
                  </a:cubicBezTo>
                  <a:lnTo>
                    <a:pt x="3610708" y="281354"/>
                  </a:lnTo>
                  <a:lnTo>
                    <a:pt x="3774831" y="257908"/>
                  </a:lnTo>
                  <a:cubicBezTo>
                    <a:pt x="3813908" y="242277"/>
                    <a:pt x="3853602" y="228108"/>
                    <a:pt x="3892062" y="211015"/>
                  </a:cubicBezTo>
                  <a:cubicBezTo>
                    <a:pt x="3924001" y="196820"/>
                    <a:pt x="3953120" y="176395"/>
                    <a:pt x="3985846" y="164123"/>
                  </a:cubicBezTo>
                  <a:cubicBezTo>
                    <a:pt x="4016018" y="152809"/>
                    <a:pt x="4048369" y="148492"/>
                    <a:pt x="4079631" y="140677"/>
                  </a:cubicBezTo>
                  <a:cubicBezTo>
                    <a:pt x="4110892" y="125046"/>
                    <a:pt x="4143069" y="111126"/>
                    <a:pt x="4173415" y="93785"/>
                  </a:cubicBezTo>
                  <a:cubicBezTo>
                    <a:pt x="4197881" y="79804"/>
                    <a:pt x="4218004" y="58337"/>
                    <a:pt x="4243754" y="46892"/>
                  </a:cubicBezTo>
                  <a:cubicBezTo>
                    <a:pt x="4288923" y="26817"/>
                    <a:pt x="4384431" y="0"/>
                    <a:pt x="43844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4"/>
            <p:cNvSpPr/>
            <p:nvPr/>
          </p:nvSpPr>
          <p:spPr>
            <a:xfrm>
              <a:off x="7197833" y="5404338"/>
              <a:ext cx="4994167" cy="1453662"/>
            </a:xfrm>
            <a:custGeom>
              <a:avLst/>
              <a:gdLst/>
              <a:ahLst/>
              <a:cxnLst/>
              <a:rect l="l" t="t" r="r" b="b"/>
              <a:pathLst>
                <a:path w="4994167" h="1453662" extrusionOk="0">
                  <a:moveTo>
                    <a:pt x="0" y="1453662"/>
                  </a:moveTo>
                  <a:cubicBezTo>
                    <a:pt x="23446" y="1406770"/>
                    <a:pt x="33267" y="1350057"/>
                    <a:pt x="70338" y="1312985"/>
                  </a:cubicBezTo>
                  <a:cubicBezTo>
                    <a:pt x="100098" y="1283225"/>
                    <a:pt x="149925" y="1284914"/>
                    <a:pt x="187569" y="1266092"/>
                  </a:cubicBezTo>
                  <a:cubicBezTo>
                    <a:pt x="243926" y="1237913"/>
                    <a:pt x="292882" y="1194927"/>
                    <a:pt x="351692" y="1172308"/>
                  </a:cubicBezTo>
                  <a:cubicBezTo>
                    <a:pt x="396062" y="1155243"/>
                    <a:pt x="445753" y="1158185"/>
                    <a:pt x="492369" y="1148862"/>
                  </a:cubicBezTo>
                  <a:cubicBezTo>
                    <a:pt x="523967" y="1142542"/>
                    <a:pt x="554698" y="1132405"/>
                    <a:pt x="586154" y="1125415"/>
                  </a:cubicBezTo>
                  <a:cubicBezTo>
                    <a:pt x="625056" y="1116770"/>
                    <a:pt x="664482" y="1110614"/>
                    <a:pt x="703384" y="1101969"/>
                  </a:cubicBezTo>
                  <a:cubicBezTo>
                    <a:pt x="734840" y="1094979"/>
                    <a:pt x="765012" y="1080598"/>
                    <a:pt x="797169" y="1078523"/>
                  </a:cubicBezTo>
                  <a:cubicBezTo>
                    <a:pt x="1007891" y="1064928"/>
                    <a:pt x="1219200" y="1062892"/>
                    <a:pt x="1430215" y="1055077"/>
                  </a:cubicBezTo>
                  <a:lnTo>
                    <a:pt x="1969477" y="1008185"/>
                  </a:lnTo>
                  <a:lnTo>
                    <a:pt x="2579077" y="961292"/>
                  </a:lnTo>
                  <a:cubicBezTo>
                    <a:pt x="2699895" y="950309"/>
                    <a:pt x="2792639" y="931913"/>
                    <a:pt x="2907323" y="890954"/>
                  </a:cubicBezTo>
                  <a:cubicBezTo>
                    <a:pt x="2989290" y="861680"/>
                    <a:pt x="3133020" y="792871"/>
                    <a:pt x="3212123" y="750277"/>
                  </a:cubicBezTo>
                  <a:cubicBezTo>
                    <a:pt x="3267601" y="720404"/>
                    <a:pt x="3320768" y="686365"/>
                    <a:pt x="3376246" y="656492"/>
                  </a:cubicBezTo>
                  <a:cubicBezTo>
                    <a:pt x="3422407" y="631636"/>
                    <a:pt x="3469195" y="607848"/>
                    <a:pt x="3516923" y="586154"/>
                  </a:cubicBezTo>
                  <a:cubicBezTo>
                    <a:pt x="3672776" y="515312"/>
                    <a:pt x="3609036" y="563663"/>
                    <a:pt x="3774831" y="468923"/>
                  </a:cubicBezTo>
                  <a:cubicBezTo>
                    <a:pt x="4025540" y="325660"/>
                    <a:pt x="3875218" y="373487"/>
                    <a:pt x="4056184" y="328246"/>
                  </a:cubicBezTo>
                  <a:cubicBezTo>
                    <a:pt x="4102174" y="300652"/>
                    <a:pt x="4210282" y="231713"/>
                    <a:pt x="4267200" y="211015"/>
                  </a:cubicBezTo>
                  <a:cubicBezTo>
                    <a:pt x="4454554" y="142886"/>
                    <a:pt x="4536315" y="154440"/>
                    <a:pt x="4759569" y="117231"/>
                  </a:cubicBezTo>
                  <a:cubicBezTo>
                    <a:pt x="4782112" y="113474"/>
                    <a:pt x="4895813" y="84278"/>
                    <a:pt x="4923692" y="70338"/>
                  </a:cubicBezTo>
                  <a:cubicBezTo>
                    <a:pt x="5000534" y="31917"/>
                    <a:pt x="4994031" y="48073"/>
                    <a:pt x="4994031" y="0"/>
                  </a:cubicBezTo>
                </a:path>
              </a:pathLst>
            </a:custGeom>
            <a:noFill/>
            <a:ln w="34925" cap="flat" cmpd="sng">
              <a:solidFill>
                <a:srgbClr val="D0A17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5" name="Imagen 4">
            <a:extLst>
              <a:ext uri="{FF2B5EF4-FFF2-40B4-BE49-F238E27FC236}">
                <a16:creationId xmlns:a16="http://schemas.microsoft.com/office/drawing/2014/main" id="{09537017-E2D4-8B7E-7AAF-D08C6479B91E}"/>
              </a:ext>
            </a:extLst>
          </p:cNvPr>
          <p:cNvPicPr>
            <a:picLocks noChangeAspect="1"/>
          </p:cNvPicPr>
          <p:nvPr/>
        </p:nvPicPr>
        <p:blipFill>
          <a:blip r:embed="rId3"/>
          <a:stretch>
            <a:fillRect/>
          </a:stretch>
        </p:blipFill>
        <p:spPr>
          <a:xfrm>
            <a:off x="874053" y="1723291"/>
            <a:ext cx="9473035" cy="2737338"/>
          </a:xfrm>
          <a:prstGeom prst="rect">
            <a:avLst/>
          </a:prstGeom>
        </p:spPr>
      </p:pic>
    </p:spTree>
    <p:extLst>
      <p:ext uri="{BB962C8B-B14F-4D97-AF65-F5344CB8AC3E}">
        <p14:creationId xmlns:p14="http://schemas.microsoft.com/office/powerpoint/2010/main" val="47412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29"/>
        <p:cNvGrpSpPr/>
        <p:nvPr/>
      </p:nvGrpSpPr>
      <p:grpSpPr>
        <a:xfrm>
          <a:off x="0" y="0"/>
          <a:ext cx="0" cy="0"/>
          <a:chOff x="0" y="0"/>
          <a:chExt cx="0" cy="0"/>
        </a:xfrm>
      </p:grpSpPr>
      <p:grpSp>
        <p:nvGrpSpPr>
          <p:cNvPr id="130" name="Google Shape;130;p5"/>
          <p:cNvGrpSpPr/>
          <p:nvPr/>
        </p:nvGrpSpPr>
        <p:grpSpPr>
          <a:xfrm>
            <a:off x="0" y="0"/>
            <a:ext cx="12192000" cy="6858000"/>
            <a:chOff x="0" y="0"/>
            <a:chExt cx="12192000" cy="6858000"/>
          </a:xfrm>
        </p:grpSpPr>
        <p:sp>
          <p:nvSpPr>
            <p:cNvPr id="131" name="Google Shape;131;p5"/>
            <p:cNvSpPr/>
            <p:nvPr/>
          </p:nvSpPr>
          <p:spPr>
            <a:xfrm>
              <a:off x="0" y="0"/>
              <a:ext cx="737419" cy="68580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a:stretch/>
          </p:blipFill>
          <p:spPr>
            <a:xfrm>
              <a:off x="521724" y="0"/>
              <a:ext cx="3853324" cy="6858000"/>
            </a:xfrm>
            <a:prstGeom prst="rect">
              <a:avLst/>
            </a:prstGeom>
            <a:noFill/>
            <a:ln>
              <a:noFill/>
            </a:ln>
          </p:spPr>
        </p:pic>
        <p:sp>
          <p:nvSpPr>
            <p:cNvPr id="133" name="Google Shape;133;p5"/>
            <p:cNvSpPr/>
            <p:nvPr/>
          </p:nvSpPr>
          <p:spPr>
            <a:xfrm>
              <a:off x="3888580" y="5840361"/>
              <a:ext cx="8303420" cy="1017639"/>
            </a:xfrm>
            <a:custGeom>
              <a:avLst/>
              <a:gdLst/>
              <a:ahLst/>
              <a:cxnLst/>
              <a:rect l="l" t="t" r="r" b="b"/>
              <a:pathLst>
                <a:path w="21613" h="21600" extrusionOk="0">
                  <a:moveTo>
                    <a:pt x="2247" y="0"/>
                  </a:moveTo>
                  <a:lnTo>
                    <a:pt x="19129" y="0"/>
                  </a:lnTo>
                  <a:cubicBezTo>
                    <a:pt x="21048" y="0"/>
                    <a:pt x="21579" y="7200"/>
                    <a:pt x="21612" y="10800"/>
                  </a:cubicBezTo>
                  <a:cubicBezTo>
                    <a:pt x="21645" y="14400"/>
                    <a:pt x="21246" y="21600"/>
                    <a:pt x="19327" y="21600"/>
                  </a:cubicBezTo>
                  <a:lnTo>
                    <a:pt x="2793" y="21600"/>
                  </a:lnTo>
                  <a:cubicBezTo>
                    <a:pt x="874" y="21600"/>
                    <a:pt x="103" y="14400"/>
                    <a:pt x="12" y="10800"/>
                  </a:cubicBezTo>
                  <a:cubicBezTo>
                    <a:pt x="-79" y="7200"/>
                    <a:pt x="328" y="0"/>
                    <a:pt x="2247" y="0"/>
                  </a:cubicBezTo>
                  <a:close/>
                </a:path>
              </a:pathLst>
            </a:custGeom>
            <a:solidFill>
              <a:srgbClr val="A8D0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5"/>
            <p:cNvSpPr txBox="1"/>
            <p:nvPr/>
          </p:nvSpPr>
          <p:spPr>
            <a:xfrm>
              <a:off x="4383515" y="2096587"/>
              <a:ext cx="7286761"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BO" sz="4800" dirty="0">
                  <a:solidFill>
                    <a:srgbClr val="D0A172"/>
                  </a:solidFill>
                  <a:latin typeface="Algerian" panose="04020705040A02060702" pitchFamily="82" charset="0"/>
                  <a:cs typeface="Amatic SC" panose="00000500000000000000" pitchFamily="2" charset="-79"/>
                  <a:sym typeface="Arial"/>
                </a:rPr>
                <a:t>GRACIAS POR SU ATENCION </a:t>
              </a:r>
              <a:endParaRPr sz="4800" dirty="0">
                <a:latin typeface="Algerian" panose="04020705040A02060702" pitchFamily="82" charset="0"/>
                <a:cs typeface="Amatic SC" panose="00000500000000000000" pitchFamily="2" charset="-79"/>
              </a:endParaRPr>
            </a:p>
          </p:txBody>
        </p:sp>
        <p:sp>
          <p:nvSpPr>
            <p:cNvPr id="135" name="Google Shape;135;p5"/>
            <p:cNvSpPr txBox="1"/>
            <p:nvPr/>
          </p:nvSpPr>
          <p:spPr>
            <a:xfrm>
              <a:off x="5869857" y="3058640"/>
              <a:ext cx="5309419" cy="55395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endParaRPr sz="2000" dirty="0">
                <a:solidFill>
                  <a:schemeClr val="dk1"/>
                </a:solidFill>
                <a:latin typeface="Arial"/>
                <a:ea typeface="Arial"/>
                <a:cs typeface="Arial"/>
                <a:sym typeface="Arial"/>
              </a:endParaRPr>
            </a:p>
          </p:txBody>
        </p:sp>
      </p:grpSp>
      <p:pic>
        <p:nvPicPr>
          <p:cNvPr id="9" name="Picture 4" descr="Unifranz Postgrado | Bienvenid@ a la Universidad Franz Tamayo">
            <a:extLst>
              <a:ext uri="{FF2B5EF4-FFF2-40B4-BE49-F238E27FC236}">
                <a16:creationId xmlns:a16="http://schemas.microsoft.com/office/drawing/2014/main" id="{99C0FFD4-3039-6A02-F173-BED77F8120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1" t="-9575" r="50261" b="9575"/>
          <a:stretch/>
        </p:blipFill>
        <p:spPr bwMode="auto">
          <a:xfrm>
            <a:off x="8094534" y="5485874"/>
            <a:ext cx="3822161" cy="1442126"/>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DB370B14-E3C6-6AF6-9B37-93051571A04D}"/>
              </a:ext>
            </a:extLst>
          </p:cNvPr>
          <p:cNvSpPr txBox="1"/>
          <p:nvPr/>
        </p:nvSpPr>
        <p:spPr>
          <a:xfrm>
            <a:off x="6587067" y="3675992"/>
            <a:ext cx="7289800" cy="400110"/>
          </a:xfrm>
          <a:prstGeom prst="rect">
            <a:avLst/>
          </a:prstGeom>
          <a:noFill/>
        </p:spPr>
        <p:txBody>
          <a:bodyPr wrap="square">
            <a:spAutoFit/>
          </a:bodyPr>
          <a:lstStyle/>
          <a:p>
            <a:r>
              <a:rPr lang="es-419" sz="2000" b="1" i="0" u="none" strike="noStrike" dirty="0">
                <a:solidFill>
                  <a:srgbClr val="FE6141"/>
                </a:solidFill>
                <a:effectLst/>
                <a:latin typeface="Nunito Sans" panose="020B0604020202020204" pitchFamily="2" charset="0"/>
                <a:hlinkClick r:id="rId5"/>
              </a:rPr>
              <a:t>eate.iliaaraceli.sarzo.la@unifranz.edu.bo</a:t>
            </a:r>
            <a:endParaRPr lang="es-419" sz="2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3638" y="19455"/>
            <a:ext cx="12262406" cy="7586131"/>
            <a:chOff x="-3638" y="19455"/>
            <a:chExt cx="12262406"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8" y="247831"/>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2.2 Que es DDL </a:t>
              </a:r>
              <a:endParaRPr dirty="0"/>
            </a:p>
          </p:txBody>
        </p:sp>
      </p:grpSp>
      <p:sp>
        <p:nvSpPr>
          <p:cNvPr id="2" name="CuadroTexto 1">
            <a:extLst>
              <a:ext uri="{FF2B5EF4-FFF2-40B4-BE49-F238E27FC236}">
                <a16:creationId xmlns:a16="http://schemas.microsoft.com/office/drawing/2014/main" id="{96F090E5-7F3B-95F9-B172-358A743583DB}"/>
              </a:ext>
            </a:extLst>
          </p:cNvPr>
          <p:cNvSpPr txBox="1"/>
          <p:nvPr/>
        </p:nvSpPr>
        <p:spPr>
          <a:xfrm>
            <a:off x="778932" y="1744133"/>
            <a:ext cx="3224649" cy="2862322"/>
          </a:xfrm>
          <a:prstGeom prst="rect">
            <a:avLst/>
          </a:prstGeom>
          <a:noFill/>
        </p:spPr>
        <p:txBody>
          <a:bodyPr wrap="square" rtlCol="0">
            <a:spAutoFit/>
          </a:bodyPr>
          <a:lstStyle/>
          <a:p>
            <a:r>
              <a:rPr lang="es-419" sz="2000" dirty="0">
                <a:latin typeface="+mn-lt"/>
              </a:rPr>
              <a:t>DDL es, por tanto, lo primero que se debe de ejecutar al implementar una base de datos ya que crea la misma base de datos, las tablas, índices, restricciones o reglas, vistas y otras estructuras de la base de datos</a:t>
            </a:r>
          </a:p>
        </p:txBody>
      </p:sp>
      <p:pic>
        <p:nvPicPr>
          <p:cNvPr id="10" name="Imagen 9">
            <a:extLst>
              <a:ext uri="{FF2B5EF4-FFF2-40B4-BE49-F238E27FC236}">
                <a16:creationId xmlns:a16="http://schemas.microsoft.com/office/drawing/2014/main" id="{E358B234-D295-DF23-E428-563720553BA1}"/>
              </a:ext>
            </a:extLst>
          </p:cNvPr>
          <p:cNvPicPr>
            <a:picLocks noChangeAspect="1"/>
          </p:cNvPicPr>
          <p:nvPr/>
        </p:nvPicPr>
        <p:blipFill rotWithShape="1">
          <a:blip r:embed="rId4"/>
          <a:srcRect l="21283" r="26196"/>
          <a:stretch/>
        </p:blipFill>
        <p:spPr>
          <a:xfrm>
            <a:off x="4272125" y="1115825"/>
            <a:ext cx="4106417" cy="5381625"/>
          </a:xfrm>
          <a:prstGeom prst="rect">
            <a:avLst/>
          </a:prstGeom>
        </p:spPr>
      </p:pic>
    </p:spTree>
    <p:extLst>
      <p:ext uri="{BB962C8B-B14F-4D97-AF65-F5344CB8AC3E}">
        <p14:creationId xmlns:p14="http://schemas.microsoft.com/office/powerpoint/2010/main" val="260850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373029" y="19455"/>
            <a:ext cx="12631797" cy="7586131"/>
            <a:chOff x="-373029" y="19455"/>
            <a:chExt cx="12631797"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73029" y="282732"/>
              <a:ext cx="830107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200" b="0" i="0" u="none" strike="noStrike" cap="none" dirty="0">
                  <a:solidFill>
                    <a:srgbClr val="A5A5A5"/>
                  </a:solidFill>
                  <a:latin typeface="Arial"/>
                  <a:ea typeface="Arial"/>
                  <a:cs typeface="Arial"/>
                  <a:sym typeface="Arial"/>
                </a:rPr>
                <a:t>2.3 DML </a:t>
              </a:r>
              <a:endParaRPr dirty="0"/>
            </a:p>
          </p:txBody>
        </p:sp>
      </p:grpSp>
      <p:sp>
        <p:nvSpPr>
          <p:cNvPr id="4" name="CuadroTexto 3">
            <a:extLst>
              <a:ext uri="{FF2B5EF4-FFF2-40B4-BE49-F238E27FC236}">
                <a16:creationId xmlns:a16="http://schemas.microsoft.com/office/drawing/2014/main" id="{18B35AF6-518F-B7DC-BC51-61BBB35A9D62}"/>
              </a:ext>
            </a:extLst>
          </p:cNvPr>
          <p:cNvSpPr txBox="1"/>
          <p:nvPr/>
        </p:nvSpPr>
        <p:spPr>
          <a:xfrm>
            <a:off x="5767266" y="1298796"/>
            <a:ext cx="4673520" cy="4401205"/>
          </a:xfrm>
          <a:prstGeom prst="rect">
            <a:avLst/>
          </a:prstGeom>
          <a:noFill/>
        </p:spPr>
        <p:txBody>
          <a:bodyPr wrap="square" rtlCol="0">
            <a:spAutoFit/>
          </a:bodyPr>
          <a:lstStyle/>
          <a:p>
            <a:pPr algn="l"/>
            <a:r>
              <a:rPr lang="es-419" sz="2000" dirty="0"/>
              <a:t>Un lenguaje de manipulación de datos (Data Manipulation Language, o DML en inglés) es un lenguaje proporcionado por el sistema de gestión de base de datos que permite a los usuarios llevar a cabo las tareas de consulta o manipulación de los datos, organizados por el modelo de datos adecuado.</a:t>
            </a:r>
          </a:p>
          <a:p>
            <a:pPr algn="l"/>
            <a:r>
              <a:rPr lang="es-419" sz="2000" dirty="0"/>
              <a:t>El lenguaje de manipulación de datos más popular hoy día es SQL, usado para recuperar y manipular datos en una base de datos relacional.</a:t>
            </a:r>
          </a:p>
          <a:p>
            <a:endParaRPr lang="es-419" sz="2000" dirty="0">
              <a:latin typeface="+mn-lt"/>
            </a:endParaRPr>
          </a:p>
        </p:txBody>
      </p:sp>
      <p:pic>
        <p:nvPicPr>
          <p:cNvPr id="6" name="Imagen 5">
            <a:extLst>
              <a:ext uri="{FF2B5EF4-FFF2-40B4-BE49-F238E27FC236}">
                <a16:creationId xmlns:a16="http://schemas.microsoft.com/office/drawing/2014/main" id="{EB032944-56C8-FA21-C95D-EEA724ACA59D}"/>
              </a:ext>
            </a:extLst>
          </p:cNvPr>
          <p:cNvPicPr>
            <a:picLocks noChangeAspect="1"/>
          </p:cNvPicPr>
          <p:nvPr/>
        </p:nvPicPr>
        <p:blipFill rotWithShape="1">
          <a:blip r:embed="rId4"/>
          <a:srcRect b="21334"/>
          <a:stretch/>
        </p:blipFill>
        <p:spPr>
          <a:xfrm>
            <a:off x="237067" y="1608144"/>
            <a:ext cx="5511968" cy="1820856"/>
          </a:xfrm>
          <a:prstGeom prst="rect">
            <a:avLst/>
          </a:prstGeom>
        </p:spPr>
      </p:pic>
    </p:spTree>
    <p:extLst>
      <p:ext uri="{BB962C8B-B14F-4D97-AF65-F5344CB8AC3E}">
        <p14:creationId xmlns:p14="http://schemas.microsoft.com/office/powerpoint/2010/main" val="111507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0" y="188788"/>
            <a:ext cx="12262407" cy="7586131"/>
            <a:chOff x="-3639" y="19455"/>
            <a:chExt cx="12262407" cy="7586131"/>
          </a:xfrm>
        </p:grpSpPr>
        <p:sp>
          <p:nvSpPr>
            <p:cNvPr id="97" name="Google Shape;97;p2"/>
            <p:cNvSpPr/>
            <p:nvPr/>
          </p:nvSpPr>
          <p:spPr>
            <a:xfrm>
              <a:off x="8622805" y="3102901"/>
              <a:ext cx="3635963" cy="3793199"/>
            </a:xfrm>
            <a:custGeom>
              <a:avLst/>
              <a:gdLst/>
              <a:ahLst/>
              <a:cxnLst/>
              <a:rect l="l" t="t" r="r" b="b"/>
              <a:pathLst>
                <a:path w="3635963" h="3793199" extrusionOk="0">
                  <a:moveTo>
                    <a:pt x="3588245" y="2249"/>
                  </a:moveTo>
                  <a:cubicBezTo>
                    <a:pt x="3515220" y="-4101"/>
                    <a:pt x="3281749" y="-444"/>
                    <a:pt x="3150095" y="59399"/>
                  </a:cubicBezTo>
                  <a:cubicBezTo>
                    <a:pt x="3121191" y="72537"/>
                    <a:pt x="3099906" y="98342"/>
                    <a:pt x="3073895" y="116549"/>
                  </a:cubicBezTo>
                  <a:cubicBezTo>
                    <a:pt x="3036382" y="142808"/>
                    <a:pt x="2995035" y="163753"/>
                    <a:pt x="2959595" y="192749"/>
                  </a:cubicBezTo>
                  <a:cubicBezTo>
                    <a:pt x="2865845" y="269454"/>
                    <a:pt x="2852698" y="312724"/>
                    <a:pt x="2769095" y="402299"/>
                  </a:cubicBezTo>
                  <a:cubicBezTo>
                    <a:pt x="2713948" y="461385"/>
                    <a:pt x="2640481" y="505212"/>
                    <a:pt x="2597645" y="573749"/>
                  </a:cubicBezTo>
                  <a:cubicBezTo>
                    <a:pt x="2565895" y="624549"/>
                    <a:pt x="2532768" y="674514"/>
                    <a:pt x="2502395" y="726149"/>
                  </a:cubicBezTo>
                  <a:cubicBezTo>
                    <a:pt x="2469247" y="782500"/>
                    <a:pt x="2443410" y="843202"/>
                    <a:pt x="2407145" y="897599"/>
                  </a:cubicBezTo>
                  <a:cubicBezTo>
                    <a:pt x="2366984" y="957840"/>
                    <a:pt x="2321213" y="1014336"/>
                    <a:pt x="2273795" y="1069049"/>
                  </a:cubicBezTo>
                  <a:cubicBezTo>
                    <a:pt x="2238506" y="1109767"/>
                    <a:pt x="2189383" y="1138517"/>
                    <a:pt x="2159495" y="1183349"/>
                  </a:cubicBezTo>
                  <a:cubicBezTo>
                    <a:pt x="2112238" y="1254235"/>
                    <a:pt x="2087115" y="1337782"/>
                    <a:pt x="2045195" y="1411949"/>
                  </a:cubicBezTo>
                  <a:cubicBezTo>
                    <a:pt x="1942706" y="1593276"/>
                    <a:pt x="1911658" y="1628630"/>
                    <a:pt x="1778495" y="1773899"/>
                  </a:cubicBezTo>
                  <a:cubicBezTo>
                    <a:pt x="1600431" y="1968151"/>
                    <a:pt x="1819501" y="1729761"/>
                    <a:pt x="1587995" y="1907249"/>
                  </a:cubicBezTo>
                  <a:cubicBezTo>
                    <a:pt x="1430559" y="2027950"/>
                    <a:pt x="1298161" y="2181743"/>
                    <a:pt x="1130795" y="2288249"/>
                  </a:cubicBezTo>
                  <a:cubicBezTo>
                    <a:pt x="1060266" y="2333131"/>
                    <a:pt x="625793" y="2597440"/>
                    <a:pt x="502145" y="2707349"/>
                  </a:cubicBezTo>
                  <a:cubicBezTo>
                    <a:pt x="451694" y="2752195"/>
                    <a:pt x="413245" y="2808949"/>
                    <a:pt x="368795" y="2859749"/>
                  </a:cubicBezTo>
                  <a:cubicBezTo>
                    <a:pt x="343395" y="2923249"/>
                    <a:pt x="329578" y="2992719"/>
                    <a:pt x="292595" y="3050249"/>
                  </a:cubicBezTo>
                  <a:cubicBezTo>
                    <a:pt x="270608" y="3084451"/>
                    <a:pt x="226096" y="3097698"/>
                    <a:pt x="197345" y="3126449"/>
                  </a:cubicBezTo>
                  <a:cubicBezTo>
                    <a:pt x="168594" y="3155200"/>
                    <a:pt x="143699" y="3187868"/>
                    <a:pt x="121145" y="3221699"/>
                  </a:cubicBezTo>
                  <a:cubicBezTo>
                    <a:pt x="74690" y="3291381"/>
                    <a:pt x="86840" y="3297948"/>
                    <a:pt x="63995" y="3374099"/>
                  </a:cubicBezTo>
                  <a:cubicBezTo>
                    <a:pt x="-5574" y="3605996"/>
                    <a:pt x="50753" y="3388966"/>
                    <a:pt x="6845" y="3564599"/>
                  </a:cubicBezTo>
                  <a:cubicBezTo>
                    <a:pt x="13195" y="3615399"/>
                    <a:pt x="-22673" y="3700810"/>
                    <a:pt x="25895" y="3716999"/>
                  </a:cubicBezTo>
                  <a:cubicBezTo>
                    <a:pt x="201010" y="3775371"/>
                    <a:pt x="394053" y="3744667"/>
                    <a:pt x="578345" y="3755099"/>
                  </a:cubicBezTo>
                  <a:cubicBezTo>
                    <a:pt x="730633" y="3763719"/>
                    <a:pt x="883177" y="3767062"/>
                    <a:pt x="1035545" y="3774149"/>
                  </a:cubicBezTo>
                  <a:lnTo>
                    <a:pt x="1397495" y="3793199"/>
                  </a:lnTo>
                  <a:cubicBezTo>
                    <a:pt x="1473695" y="3786849"/>
                    <a:pt x="1550221" y="3783633"/>
                    <a:pt x="1626095" y="3774149"/>
                  </a:cubicBezTo>
                  <a:cubicBezTo>
                    <a:pt x="1702750" y="3764567"/>
                    <a:pt x="1778767" y="3750285"/>
                    <a:pt x="1854695" y="3736049"/>
                  </a:cubicBezTo>
                  <a:cubicBezTo>
                    <a:pt x="1880428" y="3731224"/>
                    <a:pt x="1904771" y="3718741"/>
                    <a:pt x="1930895" y="3716999"/>
                  </a:cubicBezTo>
                  <a:cubicBezTo>
                    <a:pt x="2095751" y="3706009"/>
                    <a:pt x="2261095" y="3704299"/>
                    <a:pt x="2426195" y="3697949"/>
                  </a:cubicBezTo>
                  <a:cubicBezTo>
                    <a:pt x="2476995" y="3691599"/>
                    <a:pt x="2527426" y="3680550"/>
                    <a:pt x="2578595" y="3678899"/>
                  </a:cubicBezTo>
                  <a:cubicBezTo>
                    <a:pt x="2921375" y="3667842"/>
                    <a:pt x="3272803" y="3735583"/>
                    <a:pt x="3607295" y="3659849"/>
                  </a:cubicBezTo>
                  <a:cubicBezTo>
                    <a:pt x="3675702" y="3644361"/>
                    <a:pt x="3602000" y="3519075"/>
                    <a:pt x="3588245" y="3450299"/>
                  </a:cubicBezTo>
                  <a:cubicBezTo>
                    <a:pt x="3582676" y="3422452"/>
                    <a:pt x="3562845" y="3399499"/>
                    <a:pt x="3550145" y="3374099"/>
                  </a:cubicBezTo>
                  <a:cubicBezTo>
                    <a:pt x="3543795" y="3075649"/>
                    <a:pt x="3542352" y="2777054"/>
                    <a:pt x="3531095" y="2478749"/>
                  </a:cubicBezTo>
                  <a:cubicBezTo>
                    <a:pt x="3529638" y="2440151"/>
                    <a:pt x="3512045" y="2403075"/>
                    <a:pt x="3512045" y="2364449"/>
                  </a:cubicBezTo>
                  <a:cubicBezTo>
                    <a:pt x="3512045" y="1933294"/>
                    <a:pt x="3523530" y="1834150"/>
                    <a:pt x="3550145" y="1488149"/>
                  </a:cubicBezTo>
                  <a:cubicBezTo>
                    <a:pt x="3562845" y="1024599"/>
                    <a:pt x="3441603" y="537426"/>
                    <a:pt x="3588245" y="97499"/>
                  </a:cubicBezTo>
                  <a:cubicBezTo>
                    <a:pt x="3609303" y="34325"/>
                    <a:pt x="3661270" y="8599"/>
                    <a:pt x="3588245" y="2249"/>
                  </a:cubicBezTo>
                  <a:close/>
                </a:path>
              </a:pathLst>
            </a:cu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p:nvPr/>
          </p:nvSpPr>
          <p:spPr>
            <a:xfrm>
              <a:off x="4610911" y="5184843"/>
              <a:ext cx="6634264" cy="1673157"/>
            </a:xfrm>
            <a:custGeom>
              <a:avLst/>
              <a:gdLst/>
              <a:ahLst/>
              <a:cxnLst/>
              <a:rect l="l" t="t" r="r" b="b"/>
              <a:pathLst>
                <a:path w="6634264" h="1673157" extrusionOk="0">
                  <a:moveTo>
                    <a:pt x="0" y="1673157"/>
                  </a:moveTo>
                  <a:cubicBezTo>
                    <a:pt x="6485" y="1640731"/>
                    <a:pt x="14779" y="1608615"/>
                    <a:pt x="19455" y="1575880"/>
                  </a:cubicBezTo>
                  <a:cubicBezTo>
                    <a:pt x="27760" y="1517745"/>
                    <a:pt x="21226" y="1456782"/>
                    <a:pt x="38910" y="1400783"/>
                  </a:cubicBezTo>
                  <a:cubicBezTo>
                    <a:pt x="60744" y="1331643"/>
                    <a:pt x="105148" y="1271755"/>
                    <a:pt x="136187" y="1206229"/>
                  </a:cubicBezTo>
                  <a:cubicBezTo>
                    <a:pt x="163529" y="1148506"/>
                    <a:pt x="179310" y="1084755"/>
                    <a:pt x="214008" y="1031131"/>
                  </a:cubicBezTo>
                  <a:cubicBezTo>
                    <a:pt x="251459" y="973253"/>
                    <a:pt x="307605" y="929696"/>
                    <a:pt x="350196" y="875489"/>
                  </a:cubicBezTo>
                  <a:cubicBezTo>
                    <a:pt x="379088" y="838717"/>
                    <a:pt x="398528" y="795052"/>
                    <a:pt x="428017" y="758757"/>
                  </a:cubicBezTo>
                  <a:cubicBezTo>
                    <a:pt x="582877" y="568160"/>
                    <a:pt x="645375" y="516197"/>
                    <a:pt x="856034" y="369651"/>
                  </a:cubicBezTo>
                  <a:cubicBezTo>
                    <a:pt x="970187" y="290240"/>
                    <a:pt x="1302294" y="109587"/>
                    <a:pt x="1400783" y="97276"/>
                  </a:cubicBezTo>
                  <a:cubicBezTo>
                    <a:pt x="1452664" y="90791"/>
                    <a:pt x="1504719" y="85577"/>
                    <a:pt x="1556425" y="77821"/>
                  </a:cubicBezTo>
                  <a:cubicBezTo>
                    <a:pt x="1634447" y="66118"/>
                    <a:pt x="1711603" y="48696"/>
                    <a:pt x="1789889" y="38910"/>
                  </a:cubicBezTo>
                  <a:cubicBezTo>
                    <a:pt x="1951164" y="18751"/>
                    <a:pt x="2280624" y="6592"/>
                    <a:pt x="2412459" y="0"/>
                  </a:cubicBezTo>
                  <a:cubicBezTo>
                    <a:pt x="2594042" y="6485"/>
                    <a:pt x="2777424" y="-6855"/>
                    <a:pt x="2957208" y="19455"/>
                  </a:cubicBezTo>
                  <a:cubicBezTo>
                    <a:pt x="3046583" y="32534"/>
                    <a:pt x="3123665" y="90591"/>
                    <a:pt x="3210127" y="116731"/>
                  </a:cubicBezTo>
                  <a:cubicBezTo>
                    <a:pt x="3311719" y="147445"/>
                    <a:pt x="3879583" y="276362"/>
                    <a:pt x="4066161" y="369651"/>
                  </a:cubicBezTo>
                  <a:cubicBezTo>
                    <a:pt x="4394128" y="533634"/>
                    <a:pt x="4221985" y="502612"/>
                    <a:pt x="4494178" y="739302"/>
                  </a:cubicBezTo>
                  <a:cubicBezTo>
                    <a:pt x="4571554" y="806586"/>
                    <a:pt x="4661210" y="858387"/>
                    <a:pt x="4747098" y="914400"/>
                  </a:cubicBezTo>
                  <a:cubicBezTo>
                    <a:pt x="4810445" y="955713"/>
                    <a:pt x="4872929" y="999556"/>
                    <a:pt x="4941651" y="1031131"/>
                  </a:cubicBezTo>
                  <a:cubicBezTo>
                    <a:pt x="5113456" y="1110068"/>
                    <a:pt x="5307431" y="1143632"/>
                    <a:pt x="5466944" y="1245140"/>
                  </a:cubicBezTo>
                  <a:cubicBezTo>
                    <a:pt x="5996134" y="1581896"/>
                    <a:pt x="5265190" y="1134537"/>
                    <a:pt x="6108970" y="1556425"/>
                  </a:cubicBezTo>
                  <a:cubicBezTo>
                    <a:pt x="6160851" y="1582365"/>
                    <a:pt x="6207578" y="1623684"/>
                    <a:pt x="6264613" y="1634246"/>
                  </a:cubicBezTo>
                  <a:cubicBezTo>
                    <a:pt x="6385938" y="1656714"/>
                    <a:pt x="6511047" y="1647217"/>
                    <a:pt x="6634264" y="1653702"/>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p:nvPr/>
          </p:nvSpPr>
          <p:spPr>
            <a:xfrm>
              <a:off x="5855295" y="19455"/>
              <a:ext cx="6362646" cy="1458956"/>
            </a:xfrm>
            <a:custGeom>
              <a:avLst/>
              <a:gdLst/>
              <a:ahLst/>
              <a:cxnLst/>
              <a:rect l="l" t="t" r="r" b="b"/>
              <a:pathLst>
                <a:path w="6362646" h="1458956" extrusionOk="0">
                  <a:moveTo>
                    <a:pt x="3483259" y="0"/>
                  </a:moveTo>
                  <a:cubicBezTo>
                    <a:pt x="3373012" y="110247"/>
                    <a:pt x="3277249" y="237193"/>
                    <a:pt x="3152519" y="330741"/>
                  </a:cubicBezTo>
                  <a:cubicBezTo>
                    <a:pt x="2618262" y="731435"/>
                    <a:pt x="3074332" y="414668"/>
                    <a:pt x="2510493" y="739302"/>
                  </a:cubicBezTo>
                  <a:cubicBezTo>
                    <a:pt x="2404452" y="800356"/>
                    <a:pt x="2307422" y="876743"/>
                    <a:pt x="2199208" y="933856"/>
                  </a:cubicBezTo>
                  <a:cubicBezTo>
                    <a:pt x="1911967" y="1085456"/>
                    <a:pt x="1637858" y="1177335"/>
                    <a:pt x="1323719" y="1264596"/>
                  </a:cubicBezTo>
                  <a:cubicBezTo>
                    <a:pt x="1137308" y="1316377"/>
                    <a:pt x="915158" y="1368493"/>
                    <a:pt x="759515" y="1400783"/>
                  </a:cubicBezTo>
                  <a:cubicBezTo>
                    <a:pt x="603872" y="1433073"/>
                    <a:pt x="513011" y="1450642"/>
                    <a:pt x="389863" y="1458339"/>
                  </a:cubicBezTo>
                  <a:cubicBezTo>
                    <a:pt x="305472" y="1463613"/>
                    <a:pt x="221250" y="1433209"/>
                    <a:pt x="136944" y="1439694"/>
                  </a:cubicBezTo>
                  <a:cubicBezTo>
                    <a:pt x="98033" y="1420239"/>
                    <a:pt x="56077" y="1419632"/>
                    <a:pt x="35452" y="1381328"/>
                  </a:cubicBezTo>
                  <a:cubicBezTo>
                    <a:pt x="4553" y="1323944"/>
                    <a:pt x="3297" y="1245141"/>
                    <a:pt x="757" y="1186775"/>
                  </a:cubicBezTo>
                  <a:cubicBezTo>
                    <a:pt x="-1783" y="1128409"/>
                    <a:pt x="1443" y="1079932"/>
                    <a:pt x="20212" y="1031132"/>
                  </a:cubicBezTo>
                  <a:cubicBezTo>
                    <a:pt x="44919" y="966893"/>
                    <a:pt x="156201" y="878559"/>
                    <a:pt x="214766" y="856034"/>
                  </a:cubicBezTo>
                  <a:cubicBezTo>
                    <a:pt x="257566" y="839572"/>
                    <a:pt x="305882" y="845030"/>
                    <a:pt x="350953" y="836579"/>
                  </a:cubicBezTo>
                  <a:cubicBezTo>
                    <a:pt x="409719" y="825560"/>
                    <a:pt x="466862" y="806124"/>
                    <a:pt x="526051" y="797668"/>
                  </a:cubicBezTo>
                  <a:cubicBezTo>
                    <a:pt x="603357" y="786624"/>
                    <a:pt x="681654" y="784202"/>
                    <a:pt x="759515" y="778213"/>
                  </a:cubicBezTo>
                  <a:cubicBezTo>
                    <a:pt x="1079394" y="753607"/>
                    <a:pt x="1058012" y="757452"/>
                    <a:pt x="1420995" y="739302"/>
                  </a:cubicBezTo>
                  <a:cubicBezTo>
                    <a:pt x="1583123" y="752272"/>
                    <a:pt x="1745596" y="761477"/>
                    <a:pt x="1907378" y="778213"/>
                  </a:cubicBezTo>
                  <a:cubicBezTo>
                    <a:pt x="2312152" y="820086"/>
                    <a:pt x="2987412" y="913683"/>
                    <a:pt x="3366527" y="972766"/>
                  </a:cubicBezTo>
                  <a:cubicBezTo>
                    <a:pt x="3897291" y="1055483"/>
                    <a:pt x="4303893" y="1148826"/>
                    <a:pt x="4845132" y="1206230"/>
                  </a:cubicBezTo>
                  <a:cubicBezTo>
                    <a:pt x="5006484" y="1223343"/>
                    <a:pt x="5169387" y="1219200"/>
                    <a:pt x="5331515" y="1225685"/>
                  </a:cubicBezTo>
                  <a:cubicBezTo>
                    <a:pt x="5441762" y="1212715"/>
                    <a:pt x="5552862" y="1205636"/>
                    <a:pt x="5662255" y="1186775"/>
                  </a:cubicBezTo>
                  <a:cubicBezTo>
                    <a:pt x="5731123" y="1174901"/>
                    <a:pt x="5942421" y="1116343"/>
                    <a:pt x="6031906" y="1089498"/>
                  </a:cubicBezTo>
                  <a:cubicBezTo>
                    <a:pt x="6051549" y="1083605"/>
                    <a:pt x="6070553" y="1075677"/>
                    <a:pt x="6090272" y="1070043"/>
                  </a:cubicBezTo>
                  <a:cubicBezTo>
                    <a:pt x="6115982" y="1062697"/>
                    <a:pt x="6142153" y="1057073"/>
                    <a:pt x="6168093" y="1050588"/>
                  </a:cubicBezTo>
                  <a:cubicBezTo>
                    <a:pt x="6194034" y="1037618"/>
                    <a:pt x="6219257" y="1023102"/>
                    <a:pt x="6245915" y="1011677"/>
                  </a:cubicBezTo>
                  <a:cubicBezTo>
                    <a:pt x="6264764" y="1003599"/>
                    <a:pt x="6285938" y="1001393"/>
                    <a:pt x="6304280" y="992222"/>
                  </a:cubicBezTo>
                  <a:cubicBezTo>
                    <a:pt x="6325194" y="981765"/>
                    <a:pt x="6362646" y="953311"/>
                    <a:pt x="6362646" y="953311"/>
                  </a:cubicBezTo>
                </a:path>
              </a:pathLst>
            </a:custGeom>
            <a:noFill/>
            <a:ln w="28575" cap="flat" cmpd="sng">
              <a:solidFill>
                <a:srgbClr val="DEBC9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8039756" y="2393414"/>
              <a:ext cx="3646855" cy="5212172"/>
            </a:xfrm>
            <a:prstGeom prst="rect">
              <a:avLst/>
            </a:prstGeom>
            <a:noFill/>
            <a:ln>
              <a:noFill/>
            </a:ln>
          </p:spPr>
        </p:pic>
        <p:sp>
          <p:nvSpPr>
            <p:cNvPr id="101" name="Google Shape;101;p2"/>
            <p:cNvSpPr txBox="1"/>
            <p:nvPr/>
          </p:nvSpPr>
          <p:spPr>
            <a:xfrm>
              <a:off x="-3639" y="247831"/>
              <a:ext cx="10705505"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600" b="0" i="0" u="none" strike="noStrike" cap="none" dirty="0">
                  <a:solidFill>
                    <a:srgbClr val="A5A5A5"/>
                  </a:solidFill>
                  <a:latin typeface="Arial"/>
                  <a:ea typeface="Arial"/>
                  <a:cs typeface="Arial"/>
                  <a:sym typeface="Arial"/>
                </a:rPr>
                <a:t>2.4  PRIMARY KEY  Y FOREIGN KEY</a:t>
              </a:r>
              <a:endParaRPr sz="3600" dirty="0"/>
            </a:p>
          </p:txBody>
        </p:sp>
      </p:grpSp>
      <p:sp>
        <p:nvSpPr>
          <p:cNvPr id="10" name="CuadroTexto 9">
            <a:extLst>
              <a:ext uri="{FF2B5EF4-FFF2-40B4-BE49-F238E27FC236}">
                <a16:creationId xmlns:a16="http://schemas.microsoft.com/office/drawing/2014/main" id="{B9AC059A-785E-DE00-8F9E-4F68C8431578}"/>
              </a:ext>
            </a:extLst>
          </p:cNvPr>
          <p:cNvSpPr txBox="1"/>
          <p:nvPr/>
        </p:nvSpPr>
        <p:spPr>
          <a:xfrm>
            <a:off x="5764710" y="2064325"/>
            <a:ext cx="2861734" cy="461665"/>
          </a:xfrm>
          <a:prstGeom prst="rect">
            <a:avLst/>
          </a:prstGeom>
          <a:noFill/>
        </p:spPr>
        <p:txBody>
          <a:bodyPr wrap="square" rtlCol="0">
            <a:spAutoFit/>
          </a:bodyPr>
          <a:lstStyle/>
          <a:p>
            <a:r>
              <a:rPr lang="es-BO" sz="2400" dirty="0"/>
              <a:t>FOREIGN KEY </a:t>
            </a:r>
            <a:endParaRPr lang="es-419" sz="2400" dirty="0"/>
          </a:p>
        </p:txBody>
      </p:sp>
      <p:sp>
        <p:nvSpPr>
          <p:cNvPr id="11" name="CuadroTexto 10">
            <a:extLst>
              <a:ext uri="{FF2B5EF4-FFF2-40B4-BE49-F238E27FC236}">
                <a16:creationId xmlns:a16="http://schemas.microsoft.com/office/drawing/2014/main" id="{AB8CD18A-D0DD-A40C-D9BF-B2FDE567AEAB}"/>
              </a:ext>
            </a:extLst>
          </p:cNvPr>
          <p:cNvSpPr txBox="1"/>
          <p:nvPr/>
        </p:nvSpPr>
        <p:spPr>
          <a:xfrm>
            <a:off x="1184830" y="2064325"/>
            <a:ext cx="2861734" cy="461665"/>
          </a:xfrm>
          <a:prstGeom prst="rect">
            <a:avLst/>
          </a:prstGeom>
          <a:noFill/>
        </p:spPr>
        <p:txBody>
          <a:bodyPr wrap="square" rtlCol="0">
            <a:spAutoFit/>
          </a:bodyPr>
          <a:lstStyle/>
          <a:p>
            <a:r>
              <a:rPr lang="es-BO" sz="2400" dirty="0"/>
              <a:t>PRIMARY KEY </a:t>
            </a:r>
            <a:endParaRPr lang="es-419" sz="2400" dirty="0"/>
          </a:p>
        </p:txBody>
      </p:sp>
      <p:sp>
        <p:nvSpPr>
          <p:cNvPr id="4" name="Rectángulo: esquinas redondeadas 3">
            <a:extLst>
              <a:ext uri="{FF2B5EF4-FFF2-40B4-BE49-F238E27FC236}">
                <a16:creationId xmlns:a16="http://schemas.microsoft.com/office/drawing/2014/main" id="{E7CE79CB-28B3-CCA0-9638-C284883103FB}"/>
              </a:ext>
            </a:extLst>
          </p:cNvPr>
          <p:cNvSpPr/>
          <p:nvPr/>
        </p:nvSpPr>
        <p:spPr>
          <a:xfrm>
            <a:off x="592667" y="2562747"/>
            <a:ext cx="3646855" cy="32914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419" sz="1800" dirty="0"/>
              <a:t>PRIMARY KEY En el diseño de bases de datos relacionales, se llama clave primaria a un campo o a una combinación de campos que identifica de forma única a cada fila de una tabla. Una clave primaria comprende de esta manera una columna o conjunto de columnas</a:t>
            </a:r>
          </a:p>
        </p:txBody>
      </p:sp>
      <p:sp>
        <p:nvSpPr>
          <p:cNvPr id="14" name="Rectángulo: esquinas redondeadas 13">
            <a:extLst>
              <a:ext uri="{FF2B5EF4-FFF2-40B4-BE49-F238E27FC236}">
                <a16:creationId xmlns:a16="http://schemas.microsoft.com/office/drawing/2014/main" id="{E6DB1C13-5F1E-1B9E-DA81-F20F39158BBE}"/>
              </a:ext>
            </a:extLst>
          </p:cNvPr>
          <p:cNvSpPr/>
          <p:nvPr/>
        </p:nvSpPr>
        <p:spPr>
          <a:xfrm>
            <a:off x="4614551" y="2647056"/>
            <a:ext cx="4011894" cy="329141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419" sz="2400" dirty="0"/>
              <a:t>En el contexto de bases de datos relacionales, una clave foránea o llave foránea o clave ajena (o Foreign Key FK) es una limitación referencial entre dos tablas.</a:t>
            </a:r>
          </a:p>
        </p:txBody>
      </p:sp>
    </p:spTree>
    <p:extLst>
      <p:ext uri="{BB962C8B-B14F-4D97-AF65-F5344CB8AC3E}">
        <p14:creationId xmlns:p14="http://schemas.microsoft.com/office/powerpoint/2010/main" val="241540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961291" y="984264"/>
              <a:ext cx="5978771"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dirty="0">
                  <a:latin typeface="Algerian" panose="04020705040A02060702" pitchFamily="82" charset="0"/>
                  <a:sym typeface="Abril Fatface"/>
                </a:rPr>
                <a:t>2.5 DEFINA QUE ES UNA TABLA Y QUE ES UNA VISTA </a:t>
              </a:r>
              <a:endParaRPr sz="3200" dirty="0">
                <a:latin typeface="Algerian" panose="04020705040A02060702" pitchFamily="82" charset="0"/>
                <a:sym typeface="Abril Fatface"/>
              </a:endParaRPr>
            </a:p>
          </p:txBody>
        </p:sp>
        <p:sp>
          <p:nvSpPr>
            <p:cNvPr id="112" name="Google Shape;112;p3"/>
            <p:cNvSpPr txBox="1"/>
            <p:nvPr/>
          </p:nvSpPr>
          <p:spPr>
            <a:xfrm>
              <a:off x="961291" y="2990073"/>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CuadroTexto 1">
            <a:extLst>
              <a:ext uri="{FF2B5EF4-FFF2-40B4-BE49-F238E27FC236}">
                <a16:creationId xmlns:a16="http://schemas.microsoft.com/office/drawing/2014/main" id="{CE7A50DA-F527-E337-BBB9-A1873F41D2E5}"/>
              </a:ext>
            </a:extLst>
          </p:cNvPr>
          <p:cNvSpPr txBox="1"/>
          <p:nvPr/>
        </p:nvSpPr>
        <p:spPr>
          <a:xfrm>
            <a:off x="688622" y="2947969"/>
            <a:ext cx="3752193" cy="2585323"/>
          </a:xfrm>
          <a:prstGeom prst="rect">
            <a:avLst/>
          </a:prstGeom>
          <a:noFill/>
        </p:spPr>
        <p:txBody>
          <a:bodyPr wrap="square" rtlCol="0">
            <a:spAutoFit/>
          </a:bodyPr>
          <a:lstStyle/>
          <a:p>
            <a:r>
              <a:rPr lang="es-419" sz="1800" dirty="0">
                <a:latin typeface="+mn-lt"/>
              </a:rPr>
              <a:t>Una vista es una tabla virtual que actúa como una tabla derivada y una tabla base persistente. Una tabla derivada no es mas que el resultado de una consulta SELECT, mientras que una tabla base persistente son las que manejan los datos reales en SQL.</a:t>
            </a:r>
          </a:p>
        </p:txBody>
      </p:sp>
      <p:sp>
        <p:nvSpPr>
          <p:cNvPr id="3" name="CuadroTexto 2">
            <a:extLst>
              <a:ext uri="{FF2B5EF4-FFF2-40B4-BE49-F238E27FC236}">
                <a16:creationId xmlns:a16="http://schemas.microsoft.com/office/drawing/2014/main" id="{4F34A534-AB46-883B-B083-4E9DF7AF381C}"/>
              </a:ext>
            </a:extLst>
          </p:cNvPr>
          <p:cNvSpPr txBox="1"/>
          <p:nvPr/>
        </p:nvSpPr>
        <p:spPr>
          <a:xfrm>
            <a:off x="4779648" y="2735113"/>
            <a:ext cx="3263462" cy="3416320"/>
          </a:xfrm>
          <a:prstGeom prst="rect">
            <a:avLst/>
          </a:prstGeom>
          <a:noFill/>
        </p:spPr>
        <p:txBody>
          <a:bodyPr wrap="square" rtlCol="0">
            <a:spAutoFit/>
          </a:bodyPr>
          <a:lstStyle/>
          <a:p>
            <a:r>
              <a:rPr lang="es-419" sz="1800" dirty="0">
                <a:latin typeface="+mn-lt"/>
              </a:rPr>
              <a:t>Las tablas a menudo son incluidas en bases de datos u hojas de cálculo, pero también pueden incorporarse a documentos de texto y otros programas. Una tabla típica está compuesta por filas horizontales y columnas verticales. El campo es el nombre de cada columna, debe ser único y con un tipo de dato asociado.</a:t>
            </a:r>
          </a:p>
        </p:txBody>
      </p:sp>
      <p:sp>
        <p:nvSpPr>
          <p:cNvPr id="4" name="CuadroTexto 3">
            <a:extLst>
              <a:ext uri="{FF2B5EF4-FFF2-40B4-BE49-F238E27FC236}">
                <a16:creationId xmlns:a16="http://schemas.microsoft.com/office/drawing/2014/main" id="{F3704EE2-3702-00FC-3B3B-E45F68AEFCC3}"/>
              </a:ext>
            </a:extLst>
          </p:cNvPr>
          <p:cNvSpPr txBox="1"/>
          <p:nvPr/>
        </p:nvSpPr>
        <p:spPr>
          <a:xfrm>
            <a:off x="1186116" y="2400137"/>
            <a:ext cx="2755263" cy="400110"/>
          </a:xfrm>
          <a:prstGeom prst="rect">
            <a:avLst/>
          </a:prstGeom>
          <a:noFill/>
        </p:spPr>
        <p:txBody>
          <a:bodyPr wrap="square" rtlCol="0">
            <a:spAutoFit/>
          </a:bodyPr>
          <a:lstStyle/>
          <a:p>
            <a:r>
              <a:rPr lang="es-BO" sz="2000" dirty="0">
                <a:latin typeface="+mj-lt"/>
              </a:rPr>
              <a:t>VISTA</a:t>
            </a:r>
            <a:endParaRPr lang="es-419" sz="2000" dirty="0">
              <a:latin typeface="+mj-lt"/>
            </a:endParaRPr>
          </a:p>
        </p:txBody>
      </p:sp>
      <p:sp>
        <p:nvSpPr>
          <p:cNvPr id="5" name="CuadroTexto 4">
            <a:extLst>
              <a:ext uri="{FF2B5EF4-FFF2-40B4-BE49-F238E27FC236}">
                <a16:creationId xmlns:a16="http://schemas.microsoft.com/office/drawing/2014/main" id="{4FE15EF1-E7BC-E808-1612-2DACD3EC969D}"/>
              </a:ext>
            </a:extLst>
          </p:cNvPr>
          <p:cNvSpPr txBox="1"/>
          <p:nvPr/>
        </p:nvSpPr>
        <p:spPr>
          <a:xfrm>
            <a:off x="4938309" y="2061442"/>
            <a:ext cx="2706088" cy="461665"/>
          </a:xfrm>
          <a:prstGeom prst="rect">
            <a:avLst/>
          </a:prstGeom>
          <a:noFill/>
        </p:spPr>
        <p:txBody>
          <a:bodyPr wrap="square" rtlCol="0">
            <a:spAutoFit/>
          </a:bodyPr>
          <a:lstStyle/>
          <a:p>
            <a:r>
              <a:rPr lang="es-BO" sz="2400" dirty="0">
                <a:latin typeface="+mj-lt"/>
              </a:rPr>
              <a:t>TABLA</a:t>
            </a:r>
            <a:endParaRPr lang="es-419" sz="2400"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494085" y="1205491"/>
              <a:ext cx="59787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200" dirty="0">
                  <a:latin typeface="+mj-lt"/>
                  <a:sym typeface="Abril Fatface"/>
                </a:rPr>
                <a:t>2.6  LIKE EN SQL</a:t>
              </a:r>
              <a:endParaRPr sz="3200" dirty="0">
                <a:latin typeface="+mj-lt"/>
                <a:sym typeface="Abril Fatface"/>
              </a:endParaRPr>
            </a:p>
          </p:txBody>
        </p:sp>
        <p:sp>
          <p:nvSpPr>
            <p:cNvPr id="112" name="Google Shape;112;p3"/>
            <p:cNvSpPr txBox="1"/>
            <p:nvPr/>
          </p:nvSpPr>
          <p:spPr>
            <a:xfrm>
              <a:off x="1494085" y="2220268"/>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11" name="CuadroTexto 10">
            <a:extLst>
              <a:ext uri="{FF2B5EF4-FFF2-40B4-BE49-F238E27FC236}">
                <a16:creationId xmlns:a16="http://schemas.microsoft.com/office/drawing/2014/main" id="{508AB2D4-4D71-6CB2-E86D-BE1FFC5306E0}"/>
              </a:ext>
            </a:extLst>
          </p:cNvPr>
          <p:cNvSpPr txBox="1"/>
          <p:nvPr/>
        </p:nvSpPr>
        <p:spPr>
          <a:xfrm>
            <a:off x="1342191" y="2368995"/>
            <a:ext cx="6282558" cy="1754326"/>
          </a:xfrm>
          <a:prstGeom prst="rect">
            <a:avLst/>
          </a:prstGeom>
          <a:noFill/>
        </p:spPr>
        <p:txBody>
          <a:bodyPr wrap="square">
            <a:spAutoFit/>
          </a:bodyPr>
          <a:lstStyle/>
          <a:p>
            <a:r>
              <a:rPr lang="es-419" sz="1800" dirty="0">
                <a:latin typeface="+mn-lt"/>
              </a:rPr>
              <a:t>LIKE es un operador lógico de SQL Server que determina si una cadena de caracteres coincide con un patrón especificado. Un patrón puede incluir caracteres regulares y caracteres comodín. El operador LIKE se usa en la cláusula WHERE de las instrucciones SELECT, UPDATE y DELETE para filtrar filas en función de la coincidencia de patrones.</a:t>
            </a:r>
          </a:p>
        </p:txBody>
      </p:sp>
    </p:spTree>
    <p:extLst>
      <p:ext uri="{BB962C8B-B14F-4D97-AF65-F5344CB8AC3E}">
        <p14:creationId xmlns:p14="http://schemas.microsoft.com/office/powerpoint/2010/main" val="35164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186116" y="918175"/>
              <a:ext cx="597877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dirty="0">
                  <a:solidFill>
                    <a:schemeClr val="dk1"/>
                  </a:solidFill>
                  <a:latin typeface="Abril Fatface"/>
                  <a:ea typeface="Abril Fatface"/>
                  <a:cs typeface="Abril Fatface"/>
                  <a:sym typeface="Abril Fatface"/>
                </a:rPr>
                <a:t>2.7 clausula   </a:t>
              </a:r>
              <a:r>
                <a:rPr lang="es-MX" sz="4000" dirty="0" err="1">
                  <a:solidFill>
                    <a:schemeClr val="dk1"/>
                  </a:solidFill>
                  <a:latin typeface="Abril Fatface"/>
                  <a:ea typeface="Abril Fatface"/>
                  <a:cs typeface="Abril Fatface"/>
                  <a:sym typeface="Abril Fatface"/>
                </a:rPr>
                <a:t>Where</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10" name="CuadroTexto 9">
            <a:extLst>
              <a:ext uri="{FF2B5EF4-FFF2-40B4-BE49-F238E27FC236}">
                <a16:creationId xmlns:a16="http://schemas.microsoft.com/office/drawing/2014/main" id="{10698FC9-FE22-8B82-B535-88FEC492130B}"/>
              </a:ext>
            </a:extLst>
          </p:cNvPr>
          <p:cNvSpPr txBox="1"/>
          <p:nvPr/>
        </p:nvSpPr>
        <p:spPr>
          <a:xfrm>
            <a:off x="820614" y="2455333"/>
            <a:ext cx="5978771" cy="1569660"/>
          </a:xfrm>
          <a:prstGeom prst="rect">
            <a:avLst/>
          </a:prstGeom>
          <a:noFill/>
        </p:spPr>
        <p:txBody>
          <a:bodyPr wrap="square">
            <a:spAutoFit/>
          </a:bodyPr>
          <a:lstStyle/>
          <a:p>
            <a:r>
              <a:rPr lang="es-419" sz="2400" dirty="0">
                <a:latin typeface="+mn-lt"/>
              </a:rPr>
              <a:t>La cláusula WHERE de SQL se utiliza para especificar una condición al recuperar un conjunto de datos de una tabla o de un conjunto de tablas</a:t>
            </a:r>
            <a:r>
              <a:rPr lang="es-419" b="0" i="0" dirty="0">
                <a:solidFill>
                  <a:srgbClr val="111111"/>
                </a:solidFill>
                <a:effectLst/>
                <a:latin typeface="Roboto" panose="02000000000000000000" pitchFamily="2" charset="0"/>
              </a:rPr>
              <a:t>.</a:t>
            </a:r>
            <a:endParaRPr lang="es-419" dirty="0"/>
          </a:p>
        </p:txBody>
      </p:sp>
    </p:spTree>
    <p:extLst>
      <p:ext uri="{BB962C8B-B14F-4D97-AF65-F5344CB8AC3E}">
        <p14:creationId xmlns:p14="http://schemas.microsoft.com/office/powerpoint/2010/main" val="297378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3"/>
          <p:cNvGrpSpPr/>
          <p:nvPr/>
        </p:nvGrpSpPr>
        <p:grpSpPr>
          <a:xfrm>
            <a:off x="164123" y="0"/>
            <a:ext cx="11546096" cy="6858000"/>
            <a:chOff x="164123" y="0"/>
            <a:chExt cx="11546096" cy="6858000"/>
          </a:xfrm>
        </p:grpSpPr>
        <p:sp>
          <p:nvSpPr>
            <p:cNvPr id="108" name="Google Shape;108;p3"/>
            <p:cNvSpPr/>
            <p:nvPr/>
          </p:nvSpPr>
          <p:spPr>
            <a:xfrm>
              <a:off x="481781" y="471948"/>
              <a:ext cx="11228438" cy="5928851"/>
            </a:xfrm>
            <a:prstGeom prst="rect">
              <a:avLst/>
            </a:prstGeom>
            <a:noFill/>
            <a:ln w="12700" cap="flat" cmpd="sng">
              <a:solidFill>
                <a:srgbClr val="AEABA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8065478" y="0"/>
              <a:ext cx="3305908" cy="4149969"/>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p:nvPr/>
          </p:nvSpPr>
          <p:spPr>
            <a:xfrm>
              <a:off x="164123" y="5533292"/>
              <a:ext cx="3634154" cy="1324708"/>
            </a:xfrm>
            <a:prstGeom prst="rect">
              <a:avLst/>
            </a:prstGeom>
            <a:solidFill>
              <a:srgbClr val="E1EF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3"/>
            <p:cNvSpPr txBox="1"/>
            <p:nvPr/>
          </p:nvSpPr>
          <p:spPr>
            <a:xfrm>
              <a:off x="1494085" y="602804"/>
              <a:ext cx="6891085"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4000" b="0" i="0" u="none" strike="noStrike" cap="none" dirty="0">
                  <a:solidFill>
                    <a:schemeClr val="dk1"/>
                  </a:solidFill>
                  <a:latin typeface="Abril Fatface"/>
                  <a:ea typeface="Abril Fatface"/>
                  <a:cs typeface="Abril Fatface"/>
                  <a:sym typeface="Abril Fatface"/>
                </a:rPr>
                <a:t>EJEMPLO DE INNER JOIN</a:t>
              </a:r>
              <a:endParaRPr sz="4000" dirty="0">
                <a:solidFill>
                  <a:schemeClr val="dk1"/>
                </a:solidFill>
                <a:latin typeface="Abril Fatface"/>
                <a:ea typeface="Abril Fatface"/>
                <a:cs typeface="Abril Fatface"/>
                <a:sym typeface="Abril Fatface"/>
              </a:endParaRPr>
            </a:p>
          </p:txBody>
        </p:sp>
        <p:sp>
          <p:nvSpPr>
            <p:cNvPr id="112" name="Google Shape;112;p3"/>
            <p:cNvSpPr txBox="1"/>
            <p:nvPr/>
          </p:nvSpPr>
          <p:spPr>
            <a:xfrm>
              <a:off x="1494085" y="2149351"/>
              <a:ext cx="6489331" cy="5539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endParaRPr sz="2000" dirty="0">
                <a:solidFill>
                  <a:schemeClr val="dk1"/>
                </a:solidFill>
                <a:latin typeface="Arial"/>
                <a:ea typeface="Arial"/>
                <a:cs typeface="Arial"/>
                <a:sym typeface="Arial"/>
              </a:endParaRPr>
            </a:p>
          </p:txBody>
        </p:sp>
        <p:pic>
          <p:nvPicPr>
            <p:cNvPr id="113" name="Google Shape;113;p3"/>
            <p:cNvPicPr preferRelativeResize="0"/>
            <p:nvPr/>
          </p:nvPicPr>
          <p:blipFill rotWithShape="1">
            <a:blip r:embed="rId3">
              <a:alphaModFix/>
            </a:blip>
            <a:srcRect/>
            <a:stretch/>
          </p:blipFill>
          <p:spPr>
            <a:xfrm>
              <a:off x="8430980" y="133253"/>
              <a:ext cx="2574904" cy="3883462"/>
            </a:xfrm>
            <a:prstGeom prst="rect">
              <a:avLst/>
            </a:prstGeom>
            <a:noFill/>
            <a:ln>
              <a:noFill/>
            </a:ln>
          </p:spPr>
        </p:pic>
      </p:grpSp>
      <p:sp>
        <p:nvSpPr>
          <p:cNvPr id="2" name="Elipse 1">
            <a:extLst>
              <a:ext uri="{FF2B5EF4-FFF2-40B4-BE49-F238E27FC236}">
                <a16:creationId xmlns:a16="http://schemas.microsoft.com/office/drawing/2014/main" id="{739C6984-6D51-B0C9-7C86-0F61A2BBF11B}"/>
              </a:ext>
            </a:extLst>
          </p:cNvPr>
          <p:cNvSpPr/>
          <p:nvPr/>
        </p:nvSpPr>
        <p:spPr>
          <a:xfrm>
            <a:off x="481782" y="471948"/>
            <a:ext cx="1012304" cy="10351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BO" sz="1600" dirty="0"/>
              <a:t>2.8</a:t>
            </a:r>
            <a:endParaRPr lang="es-419" sz="1600" dirty="0"/>
          </a:p>
        </p:txBody>
      </p:sp>
      <p:pic>
        <p:nvPicPr>
          <p:cNvPr id="4" name="Imagen 3">
            <a:extLst>
              <a:ext uri="{FF2B5EF4-FFF2-40B4-BE49-F238E27FC236}">
                <a16:creationId xmlns:a16="http://schemas.microsoft.com/office/drawing/2014/main" id="{2CCDC829-63FE-D579-3BC9-9E77B9EC6A01}"/>
              </a:ext>
            </a:extLst>
          </p:cNvPr>
          <p:cNvPicPr>
            <a:picLocks noChangeAspect="1"/>
          </p:cNvPicPr>
          <p:nvPr/>
        </p:nvPicPr>
        <p:blipFill>
          <a:blip r:embed="rId4"/>
          <a:stretch>
            <a:fillRect/>
          </a:stretch>
        </p:blipFill>
        <p:spPr>
          <a:xfrm>
            <a:off x="623887" y="2074984"/>
            <a:ext cx="7359529" cy="2446216"/>
          </a:xfrm>
          <a:prstGeom prst="rect">
            <a:avLst/>
          </a:prstGeom>
        </p:spPr>
      </p:pic>
    </p:spTree>
    <p:extLst>
      <p:ext uri="{BB962C8B-B14F-4D97-AF65-F5344CB8AC3E}">
        <p14:creationId xmlns:p14="http://schemas.microsoft.com/office/powerpoint/2010/main" val="142510006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557</Words>
  <Application>Microsoft Office PowerPoint</Application>
  <PresentationFormat>Panorámica</PresentationFormat>
  <Paragraphs>54</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Calibri</vt:lpstr>
      <vt:lpstr>Algerian</vt:lpstr>
      <vt:lpstr>Abril Fatface</vt:lpstr>
      <vt:lpstr>Nunito Sans</vt:lpstr>
      <vt:lpstr>Roboto</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 Alfaro</dc:creator>
  <cp:lastModifiedBy>SARZO</cp:lastModifiedBy>
  <cp:revision>3</cp:revision>
  <dcterms:created xsi:type="dcterms:W3CDTF">2022-01-21T19:13:26Z</dcterms:created>
  <dcterms:modified xsi:type="dcterms:W3CDTF">2022-05-20T02:45:36Z</dcterms:modified>
</cp:coreProperties>
</file>