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81" r:id="rId4"/>
    <p:sldId id="270" r:id="rId5"/>
    <p:sldId id="340" r:id="rId6"/>
    <p:sldId id="341" r:id="rId7"/>
    <p:sldId id="296" r:id="rId8"/>
    <p:sldId id="343" r:id="rId9"/>
    <p:sldId id="345" r:id="rId10"/>
    <p:sldId id="317" r:id="rId11"/>
    <p:sldId id="346" r:id="rId12"/>
    <p:sldId id="342" r:id="rId13"/>
    <p:sldId id="347" r:id="rId14"/>
    <p:sldId id="344" r:id="rId15"/>
    <p:sldId id="348" r:id="rId16"/>
    <p:sldId id="315" r:id="rId17"/>
    <p:sldId id="349" r:id="rId18"/>
    <p:sldId id="350" r:id="rId19"/>
    <p:sldId id="352" r:id="rId20"/>
    <p:sldId id="351"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114" d="100"/>
          <a:sy n="114" d="100"/>
        </p:scale>
        <p:origin x="726" y="11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mailto:eate.iliaaraceli.sarzo.la@unifranz.edu.bo"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s://profile.es/blog/que-son-los-paradigmas-de-programac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153A9F-2C4A-45AC-A502-A09FD356C802}"/>
              </a:ext>
            </a:extLst>
          </p:cNvPr>
          <p:cNvSpPr txBox="1"/>
          <p:nvPr/>
        </p:nvSpPr>
        <p:spPr>
          <a:xfrm>
            <a:off x="2188203" y="2998113"/>
            <a:ext cx="7815594" cy="430887"/>
          </a:xfrm>
          <a:prstGeom prst="rect">
            <a:avLst/>
          </a:prstGeom>
          <a:noFill/>
        </p:spPr>
        <p:txBody>
          <a:bodyPr wrap="square" lIns="36000" tIns="0" rIns="36000" bIns="0" rtlCol="0" anchor="ctr">
            <a:spAutoFit/>
          </a:bodyPr>
          <a:lstStyle/>
          <a:p>
            <a:r>
              <a:rPr lang="es-BO" altLang="ko-KR" sz="2800" dirty="0">
                <a:solidFill>
                  <a:schemeClr val="bg1"/>
                </a:solidFill>
                <a:latin typeface="+mj-lt"/>
              </a:rPr>
              <a:t>ESTRUCTURA DE DATOS </a:t>
            </a:r>
            <a:endParaRPr lang="ko-KR" altLang="en-US" sz="2800" dirty="0">
              <a:solidFill>
                <a:schemeClr val="bg1"/>
              </a:solidFill>
              <a:latin typeface="+mj-lt"/>
            </a:endParaRPr>
          </a:p>
        </p:txBody>
      </p:sp>
      <p:pic>
        <p:nvPicPr>
          <p:cNvPr id="2" name="Picture 4" descr="Unifranz Postgrado | Bienvenid@ a la Universidad Franz Tamayo">
            <a:extLst>
              <a:ext uri="{FF2B5EF4-FFF2-40B4-BE49-F238E27FC236}">
                <a16:creationId xmlns:a16="http://schemas.microsoft.com/office/drawing/2014/main" id="{0B34E09D-5D15-4649-AB54-ECC3FD0EE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1" t="-9575" r="50261" b="9575"/>
          <a:stretch/>
        </p:blipFill>
        <p:spPr bwMode="auto">
          <a:xfrm>
            <a:off x="8262562" y="5258540"/>
            <a:ext cx="4239154" cy="159946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9">
            <a:extLst>
              <a:ext uri="{FF2B5EF4-FFF2-40B4-BE49-F238E27FC236}">
                <a16:creationId xmlns:a16="http://schemas.microsoft.com/office/drawing/2014/main" id="{FDCBF953-BE33-8F9C-930D-7B6E447E5D5E}"/>
              </a:ext>
            </a:extLst>
          </p:cNvPr>
          <p:cNvSpPr txBox="1"/>
          <p:nvPr/>
        </p:nvSpPr>
        <p:spPr>
          <a:xfrm>
            <a:off x="1947839" y="1982450"/>
            <a:ext cx="7815594" cy="1015663"/>
          </a:xfrm>
          <a:prstGeom prst="rect">
            <a:avLst/>
          </a:prstGeom>
          <a:noFill/>
        </p:spPr>
        <p:txBody>
          <a:bodyPr wrap="square" lIns="36000" tIns="0" rIns="36000" bIns="0" rtlCol="0" anchor="ctr">
            <a:spAutoFit/>
          </a:bodyPr>
          <a:lstStyle/>
          <a:p>
            <a:r>
              <a:rPr lang="es-BO" altLang="ko-KR" sz="6600" dirty="0">
                <a:solidFill>
                  <a:schemeClr val="bg1"/>
                </a:solidFill>
                <a:latin typeface="+mj-lt"/>
              </a:rPr>
              <a:t>DEFENSA HITO 2 </a:t>
            </a:r>
            <a:endParaRPr lang="ko-KR" altLang="en-US" sz="6600" dirty="0">
              <a:solidFill>
                <a:schemeClr val="bg1"/>
              </a:solidFill>
              <a:latin typeface="+mj-lt"/>
            </a:endParaRPr>
          </a:p>
        </p:txBody>
      </p:sp>
      <p:sp>
        <p:nvSpPr>
          <p:cNvPr id="34" name="TextBox 29">
            <a:extLst>
              <a:ext uri="{FF2B5EF4-FFF2-40B4-BE49-F238E27FC236}">
                <a16:creationId xmlns:a16="http://schemas.microsoft.com/office/drawing/2014/main" id="{739A7144-9DFA-AAF2-79F1-BC4DE8155AAD}"/>
              </a:ext>
            </a:extLst>
          </p:cNvPr>
          <p:cNvSpPr txBox="1"/>
          <p:nvPr/>
        </p:nvSpPr>
        <p:spPr>
          <a:xfrm>
            <a:off x="-206478" y="4444663"/>
            <a:ext cx="7599810" cy="1107996"/>
          </a:xfrm>
          <a:prstGeom prst="rect">
            <a:avLst/>
          </a:prstGeom>
          <a:noFill/>
        </p:spPr>
        <p:txBody>
          <a:bodyPr wrap="square" lIns="36000" tIns="0" rIns="36000" bIns="0" rtlCol="0" anchor="ctr">
            <a:spAutoFit/>
          </a:bodyPr>
          <a:lstStyle/>
          <a:p>
            <a:pPr algn="ctr"/>
            <a:r>
              <a:rPr lang="es-BO" altLang="ko-KR" sz="2400" dirty="0">
                <a:solidFill>
                  <a:schemeClr val="bg1"/>
                </a:solidFill>
                <a:latin typeface="+mj-lt"/>
              </a:rPr>
              <a:t>PRESENTA:</a:t>
            </a:r>
          </a:p>
          <a:p>
            <a:pPr algn="ctr"/>
            <a:r>
              <a:rPr lang="es-BO" altLang="ko-KR" sz="2400" dirty="0">
                <a:solidFill>
                  <a:schemeClr val="bg1"/>
                </a:solidFill>
                <a:latin typeface="+mj-lt"/>
              </a:rPr>
              <a:t>ILIA ARACELI SARZO LAURA</a:t>
            </a:r>
          </a:p>
          <a:p>
            <a:pPr algn="ctr"/>
            <a:r>
              <a:rPr lang="es-BO" altLang="ko-KR" sz="2400">
                <a:solidFill>
                  <a:schemeClr val="bg1"/>
                </a:solidFill>
                <a:latin typeface="+mj-lt"/>
              </a:rPr>
              <a:t>3er </a:t>
            </a:r>
            <a:r>
              <a:rPr lang="es-BO" altLang="ko-KR" sz="2400" dirty="0">
                <a:solidFill>
                  <a:schemeClr val="bg1"/>
                </a:solidFill>
                <a:latin typeface="+mj-lt"/>
              </a:rPr>
              <a:t>SEMESTRE INGENIERIA DE SISTEMAS</a:t>
            </a:r>
            <a:endParaRPr lang="ko-KR" altLang="en-US" sz="2400" dirty="0">
              <a:solidFill>
                <a:schemeClr val="bg1"/>
              </a:solidFill>
              <a:latin typeface="+mj-lt"/>
            </a:endParaRPr>
          </a:p>
        </p:txBody>
      </p:sp>
    </p:spTree>
    <p:extLst>
      <p:ext uri="{BB962C8B-B14F-4D97-AF65-F5344CB8AC3E}">
        <p14:creationId xmlns:p14="http://schemas.microsoft.com/office/powerpoint/2010/main" val="224135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89072"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6071494" y="205157"/>
            <a:ext cx="5629606" cy="3970318"/>
          </a:xfrm>
          <a:prstGeom prst="rect">
            <a:avLst/>
          </a:prstGeom>
          <a:noFill/>
        </p:spPr>
        <p:txBody>
          <a:bodyPr wrap="square" lIns="108000" rIns="108000" rtlCol="0">
            <a:spAutoFit/>
          </a:bodyPr>
          <a:lstStyle/>
          <a:p>
            <a:endParaRPr lang="es-419" sz="2800" dirty="0">
              <a:solidFill>
                <a:schemeClr val="bg1"/>
              </a:solidFill>
            </a:endParaRPr>
          </a:p>
          <a:p>
            <a:r>
              <a:rPr lang="es-419" sz="2800" dirty="0">
                <a:solidFill>
                  <a:schemeClr val="bg1"/>
                </a:solidFill>
              </a:rPr>
              <a:t>¿Cómo se define una clase main en JAVA y muestre un ejemplo?</a:t>
            </a:r>
          </a:p>
          <a:p>
            <a:endParaRPr lang="es-419" sz="2800" dirty="0">
              <a:solidFill>
                <a:schemeClr val="bg1"/>
              </a:solidFill>
            </a:endParaRPr>
          </a:p>
          <a:p>
            <a:endParaRPr lang="es-419" sz="2800" dirty="0">
              <a:solidFill>
                <a:schemeClr val="bg1"/>
              </a:solidFill>
            </a:endParaRPr>
          </a:p>
          <a:p>
            <a:r>
              <a:rPr lang="es-419" sz="2800" dirty="0">
                <a:solidFill>
                  <a:schemeClr val="bg1"/>
                </a:solidFill>
              </a:rPr>
              <a:t> El método main es el punto de entrada de un programa ejecutable, es donde se inicia y finaliza el control del programa.</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1127" y="1662906"/>
            <a:ext cx="4625080" cy="461665"/>
          </a:xfrm>
          <a:prstGeom prst="rect">
            <a:avLst/>
          </a:prstGeom>
          <a:noFill/>
        </p:spPr>
        <p:txBody>
          <a:bodyPr wrap="square" rtlCol="0">
            <a:spAutoFit/>
          </a:bodyPr>
          <a:lstStyle/>
          <a:p>
            <a:endParaRPr lang="ko-KR" altLang="en-US" sz="2400" dirty="0">
              <a:solidFill>
                <a:schemeClr val="bg1"/>
              </a:solidFill>
            </a:endParaRPr>
          </a:p>
        </p:txBody>
      </p:sp>
    </p:spTree>
    <p:extLst>
      <p:ext uri="{BB962C8B-B14F-4D97-AF65-F5344CB8AC3E}">
        <p14:creationId xmlns:p14="http://schemas.microsoft.com/office/powerpoint/2010/main" val="112404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54751"/>
            <a:ext cx="11641394" cy="1865126"/>
          </a:xfrm>
          <a:prstGeom prst="rect">
            <a:avLst/>
          </a:prstGeom>
          <a:noFill/>
        </p:spPr>
        <p:txBody>
          <a:bodyPr wrap="square" rtlCol="0">
            <a:spAutoFit/>
          </a:bodyPr>
          <a:lstStyle/>
          <a:p>
            <a:pPr>
              <a:lnSpc>
                <a:spcPct val="80000"/>
              </a:lnSpc>
            </a:pPr>
            <a:r>
              <a:rPr lang="es-419" sz="3200" dirty="0">
                <a:solidFill>
                  <a:schemeClr val="bg1"/>
                </a:solidFill>
              </a:rPr>
              <a:t>¿Cómo se define una clase main en JAVA y muestre un ejemplo?</a:t>
            </a:r>
          </a:p>
          <a:p>
            <a:pPr>
              <a:lnSpc>
                <a:spcPct val="80000"/>
              </a:lnSpc>
            </a:pPr>
            <a:endParaRPr lang="es-419" sz="3200" dirty="0">
              <a:solidFill>
                <a:schemeClr val="bg1"/>
              </a:solidFill>
            </a:endParaRPr>
          </a:p>
          <a:p>
            <a:pPr>
              <a:lnSpc>
                <a:spcPct val="80000"/>
              </a:lnSpc>
            </a:pPr>
            <a:r>
              <a:rPr lang="es-419" sz="2400" dirty="0">
                <a:solidFill>
                  <a:schemeClr val="bg1"/>
                </a:solidFill>
              </a:rPr>
              <a:t> El método main es el punto de entrada de un programa ejecutable, es donde se inicia y finaliza el control del programa</a:t>
            </a:r>
            <a:endParaRPr lang="en-US" altLang="ko-KR" sz="2400" dirty="0">
              <a:solidFill>
                <a:schemeClr val="bg1"/>
              </a:solidFill>
              <a:cs typeface="Arial" pitchFamily="34" charset="0"/>
            </a:endParaRPr>
          </a:p>
        </p:txBody>
      </p:sp>
      <p:pic>
        <p:nvPicPr>
          <p:cNvPr id="4" name="Imagen 3">
            <a:extLst>
              <a:ext uri="{FF2B5EF4-FFF2-40B4-BE49-F238E27FC236}">
                <a16:creationId xmlns:a16="http://schemas.microsoft.com/office/drawing/2014/main" id="{BE82F68C-E253-3550-91BA-34E09A4DE0E3}"/>
              </a:ext>
            </a:extLst>
          </p:cNvPr>
          <p:cNvPicPr>
            <a:picLocks noChangeAspect="1"/>
          </p:cNvPicPr>
          <p:nvPr/>
        </p:nvPicPr>
        <p:blipFill>
          <a:blip r:embed="rId2"/>
          <a:stretch>
            <a:fillRect/>
          </a:stretch>
        </p:blipFill>
        <p:spPr>
          <a:xfrm>
            <a:off x="5801032" y="2011676"/>
            <a:ext cx="4604570" cy="4591573"/>
          </a:xfrm>
          <a:prstGeom prst="rect">
            <a:avLst/>
          </a:prstGeom>
        </p:spPr>
      </p:pic>
    </p:spTree>
    <p:extLst>
      <p:ext uri="{BB962C8B-B14F-4D97-AF65-F5344CB8AC3E}">
        <p14:creationId xmlns:p14="http://schemas.microsoft.com/office/powerpoint/2010/main" val="322801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34995"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244491" y="324756"/>
            <a:ext cx="8088347"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Abstraction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5152" y="1013064"/>
            <a:ext cx="4625080" cy="4524315"/>
          </a:xfrm>
          <a:prstGeom prst="rect">
            <a:avLst/>
          </a:prstGeom>
          <a:noFill/>
        </p:spPr>
        <p:txBody>
          <a:bodyPr wrap="square" rtlCol="0">
            <a:spAutoFit/>
          </a:bodyPr>
          <a:lstStyle/>
          <a:p>
            <a:pPr algn="l"/>
            <a:r>
              <a:rPr lang="es-419" sz="2400" b="0" i="0" dirty="0">
                <a:solidFill>
                  <a:srgbClr val="E8EAED"/>
                </a:solidFill>
                <a:effectLst/>
                <a:latin typeface="inherit"/>
              </a:rPr>
              <a:t>La </a:t>
            </a:r>
            <a:r>
              <a:rPr lang="es-419" sz="2400" b="1" i="0" dirty="0">
                <a:solidFill>
                  <a:srgbClr val="E8EAED"/>
                </a:solidFill>
                <a:effectLst/>
                <a:latin typeface="inherit"/>
              </a:rPr>
              <a:t>abstracción</a:t>
            </a:r>
            <a:r>
              <a:rPr lang="es-419" sz="2400" b="0" i="0" dirty="0">
                <a:solidFill>
                  <a:srgbClr val="E8EAED"/>
                </a:solidFill>
                <a:effectLst/>
                <a:latin typeface="inherit"/>
              </a:rPr>
              <a:t> consiste en seleccionar datos de un conjunto más grande para mostrar solo los detalles relevantes del objeto. Ayuda a reducir la complejidad y el esfuerzo de </a:t>
            </a:r>
            <a:r>
              <a:rPr lang="es-419" sz="2400" b="1" i="0" dirty="0">
                <a:solidFill>
                  <a:srgbClr val="E8EAED"/>
                </a:solidFill>
                <a:effectLst/>
                <a:latin typeface="inherit"/>
              </a:rPr>
              <a:t>programación</a:t>
            </a:r>
            <a:r>
              <a:rPr lang="es-419" sz="2400" b="0" i="0" dirty="0">
                <a:solidFill>
                  <a:srgbClr val="E8EAED"/>
                </a:solidFill>
                <a:effectLst/>
                <a:latin typeface="inherit"/>
              </a:rPr>
              <a:t>. En Java, la </a:t>
            </a:r>
            <a:r>
              <a:rPr lang="es-419" sz="2400" b="1" i="0" dirty="0">
                <a:solidFill>
                  <a:srgbClr val="E8EAED"/>
                </a:solidFill>
                <a:effectLst/>
                <a:latin typeface="inherit"/>
              </a:rPr>
              <a:t>abstracción</a:t>
            </a:r>
            <a:r>
              <a:rPr lang="es-419" sz="2400" b="0" i="0" dirty="0">
                <a:solidFill>
                  <a:srgbClr val="E8EAED"/>
                </a:solidFill>
                <a:effectLst/>
                <a:latin typeface="inherit"/>
              </a:rPr>
              <a:t> se logra usando clases e interfaces abstractas. Es uno de los conceptos más importantes .</a:t>
            </a:r>
            <a:endParaRPr lang="es-419" sz="2400" b="0" i="0" dirty="0">
              <a:solidFill>
                <a:srgbClr val="BDC1C6"/>
              </a:solidFill>
              <a:effectLst/>
              <a:latin typeface="arial" panose="020B0604020202020204" pitchFamily="34" charset="0"/>
            </a:endParaRPr>
          </a:p>
          <a:p>
            <a:br>
              <a:rPr lang="es-419" sz="2400" b="0" i="0" dirty="0">
                <a:solidFill>
                  <a:srgbClr val="BDC1C6"/>
                </a:solidFill>
                <a:effectLst/>
                <a:latin typeface="arial" panose="020B0604020202020204" pitchFamily="34" charset="0"/>
              </a:rPr>
            </a:br>
            <a:endParaRPr lang="ko-KR" altLang="en-US" sz="2400" dirty="0">
              <a:solidFill>
                <a:schemeClr val="bg1"/>
              </a:solidFill>
            </a:endParaRPr>
          </a:p>
        </p:txBody>
      </p:sp>
      <p:pic>
        <p:nvPicPr>
          <p:cNvPr id="2050" name="Picture 2" descr="Paradigma de la programación orientada a objetos">
            <a:extLst>
              <a:ext uri="{FF2B5EF4-FFF2-40B4-BE49-F238E27FC236}">
                <a16:creationId xmlns:a16="http://schemas.microsoft.com/office/drawing/2014/main" id="{16721D64-7061-CEE4-3614-631C1402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62" y="1330867"/>
            <a:ext cx="43624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9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661578" y="443185"/>
            <a:ext cx="5857260" cy="1077218"/>
          </a:xfrm>
          <a:prstGeom prst="rect">
            <a:avLst/>
          </a:prstGeom>
          <a:noFill/>
        </p:spPr>
        <p:txBody>
          <a:bodyPr wrap="square" rtlCol="0">
            <a:spAutoFit/>
          </a:bodyPr>
          <a:lstStyle/>
          <a:p>
            <a:r>
              <a:rPr lang="en-US" altLang="ko-KR" sz="3200" b="1" dirty="0">
                <a:solidFill>
                  <a:schemeClr val="bg1"/>
                </a:solidFill>
                <a:cs typeface="Arial" pitchFamily="34" charset="0"/>
              </a:rPr>
              <a:t>Practica</a:t>
            </a:r>
          </a:p>
          <a:p>
            <a:r>
              <a:rPr lang="es-BO" altLang="ko-KR" sz="3200" dirty="0">
                <a:solidFill>
                  <a:schemeClr val="bg1"/>
                </a:solidFill>
                <a:cs typeface="Arial" pitchFamily="34" charset="0"/>
              </a:rPr>
              <a:t>Generación  la clase Provincia</a:t>
            </a:r>
            <a:endParaRPr lang="ko-KR" altLang="en-US" sz="3200"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stretch>
            <a:fillRect/>
          </a:stretch>
        </p:blipFill>
        <p:spPr>
          <a:xfrm>
            <a:off x="1877061" y="1940334"/>
            <a:ext cx="3426294" cy="2977331"/>
          </a:xfrm>
          <a:prstGeom prst="rect">
            <a:avLst/>
          </a:prstGeom>
        </p:spPr>
      </p:pic>
      <p:pic>
        <p:nvPicPr>
          <p:cNvPr id="11" name="Imagen 10">
            <a:extLst>
              <a:ext uri="{FF2B5EF4-FFF2-40B4-BE49-F238E27FC236}">
                <a16:creationId xmlns:a16="http://schemas.microsoft.com/office/drawing/2014/main" id="{ECD3BE35-9D56-5D69-6ADF-133784372253}"/>
              </a:ext>
            </a:extLst>
          </p:cNvPr>
          <p:cNvPicPr>
            <a:picLocks noChangeAspect="1"/>
          </p:cNvPicPr>
          <p:nvPr/>
        </p:nvPicPr>
        <p:blipFill>
          <a:blip r:embed="rId3"/>
          <a:stretch>
            <a:fillRect/>
          </a:stretch>
        </p:blipFill>
        <p:spPr>
          <a:xfrm>
            <a:off x="6096000" y="1520403"/>
            <a:ext cx="5434422" cy="4673920"/>
          </a:xfrm>
          <a:prstGeom prst="rect">
            <a:avLst/>
          </a:prstGeom>
        </p:spPr>
      </p:pic>
    </p:spTree>
    <p:extLst>
      <p:ext uri="{BB962C8B-B14F-4D97-AF65-F5344CB8AC3E}">
        <p14:creationId xmlns:p14="http://schemas.microsoft.com/office/powerpoint/2010/main" val="255999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68005" y="436660"/>
            <a:ext cx="5857260" cy="523220"/>
          </a:xfrm>
          <a:prstGeom prst="rect">
            <a:avLst/>
          </a:prstGeom>
          <a:noFill/>
        </p:spPr>
        <p:txBody>
          <a:bodyPr wrap="square" rtlCol="0">
            <a:spAutoFit/>
          </a:bodyPr>
          <a:lstStyle/>
          <a:p>
            <a:r>
              <a:rPr lang="en-US" altLang="ko-KR" sz="2800" dirty="0">
                <a:solidFill>
                  <a:schemeClr val="bg1"/>
                </a:solidFill>
                <a:cs typeface="Arial" pitchFamily="34" charset="0"/>
              </a:rPr>
              <a:t>General la clase Departamento</a:t>
            </a:r>
          </a:p>
        </p:txBody>
      </p:sp>
      <p:pic>
        <p:nvPicPr>
          <p:cNvPr id="13" name="Imagen 12">
            <a:extLst>
              <a:ext uri="{FF2B5EF4-FFF2-40B4-BE49-F238E27FC236}">
                <a16:creationId xmlns:a16="http://schemas.microsoft.com/office/drawing/2014/main" id="{200F56EC-7E3B-6F76-D48A-CCD5697AB7D9}"/>
              </a:ext>
            </a:extLst>
          </p:cNvPr>
          <p:cNvPicPr>
            <a:picLocks noChangeAspect="1"/>
          </p:cNvPicPr>
          <p:nvPr/>
        </p:nvPicPr>
        <p:blipFill>
          <a:blip r:embed="rId2"/>
          <a:stretch>
            <a:fillRect/>
          </a:stretch>
        </p:blipFill>
        <p:spPr>
          <a:xfrm>
            <a:off x="301422" y="1492122"/>
            <a:ext cx="4415054" cy="3551826"/>
          </a:xfrm>
          <a:prstGeom prst="rect">
            <a:avLst/>
          </a:prstGeom>
        </p:spPr>
      </p:pic>
      <p:pic>
        <p:nvPicPr>
          <p:cNvPr id="15" name="Imagen 14">
            <a:extLst>
              <a:ext uri="{FF2B5EF4-FFF2-40B4-BE49-F238E27FC236}">
                <a16:creationId xmlns:a16="http://schemas.microsoft.com/office/drawing/2014/main" id="{EFC0A240-958C-D087-EE4D-72D7E5CBB005}"/>
              </a:ext>
            </a:extLst>
          </p:cNvPr>
          <p:cNvPicPr>
            <a:picLocks noChangeAspect="1"/>
          </p:cNvPicPr>
          <p:nvPr/>
        </p:nvPicPr>
        <p:blipFill>
          <a:blip r:embed="rId3"/>
          <a:stretch>
            <a:fillRect/>
          </a:stretch>
        </p:blipFill>
        <p:spPr>
          <a:xfrm>
            <a:off x="4858671" y="1197155"/>
            <a:ext cx="6191250" cy="5024130"/>
          </a:xfrm>
          <a:prstGeom prst="rect">
            <a:avLst/>
          </a:prstGeom>
        </p:spPr>
      </p:pic>
    </p:spTree>
    <p:extLst>
      <p:ext uri="{BB962C8B-B14F-4D97-AF65-F5344CB8AC3E}">
        <p14:creationId xmlns:p14="http://schemas.microsoft.com/office/powerpoint/2010/main" val="88524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789FB03-B43C-7E90-0FB1-5E30F89106E4}"/>
              </a:ext>
            </a:extLst>
          </p:cNvPr>
          <p:cNvPicPr>
            <a:picLocks noChangeAspect="1"/>
          </p:cNvPicPr>
          <p:nvPr/>
        </p:nvPicPr>
        <p:blipFill>
          <a:blip r:embed="rId2"/>
          <a:stretch>
            <a:fillRect/>
          </a:stretch>
        </p:blipFill>
        <p:spPr>
          <a:xfrm>
            <a:off x="1519084" y="1122567"/>
            <a:ext cx="8113610" cy="5060233"/>
          </a:xfrm>
          <a:prstGeom prst="rect">
            <a:avLst/>
          </a:prstGeom>
        </p:spPr>
      </p:pic>
    </p:spTree>
    <p:extLst>
      <p:ext uri="{BB962C8B-B14F-4D97-AF65-F5344CB8AC3E}">
        <p14:creationId xmlns:p14="http://schemas.microsoft.com/office/powerpoint/2010/main" val="43924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s-BO" altLang="ko-KR" sz="3200" dirty="0">
                <a:solidFill>
                  <a:schemeClr val="bg1"/>
                </a:solidFill>
                <a:cs typeface="Arial" pitchFamily="34" charset="0"/>
              </a:rPr>
              <a:t>Generar la clase País</a:t>
            </a:r>
            <a:endParaRPr lang="ko-KR" altLang="en-US" sz="3200" dirty="0">
              <a:solidFill>
                <a:schemeClr val="bg1"/>
              </a:solidFill>
              <a:cs typeface="Arial" pitchFamily="34" charset="0"/>
            </a:endParaRPr>
          </a:p>
        </p:txBody>
      </p:sp>
      <p:pic>
        <p:nvPicPr>
          <p:cNvPr id="4" name="Imagen 3">
            <a:extLst>
              <a:ext uri="{FF2B5EF4-FFF2-40B4-BE49-F238E27FC236}">
                <a16:creationId xmlns:a16="http://schemas.microsoft.com/office/drawing/2014/main" id="{F528B15D-5E9C-D179-DB50-5D339CBE0DFF}"/>
              </a:ext>
            </a:extLst>
          </p:cNvPr>
          <p:cNvPicPr>
            <a:picLocks noChangeAspect="1"/>
          </p:cNvPicPr>
          <p:nvPr/>
        </p:nvPicPr>
        <p:blipFill>
          <a:blip r:embed="rId2"/>
          <a:stretch>
            <a:fillRect/>
          </a:stretch>
        </p:blipFill>
        <p:spPr>
          <a:xfrm>
            <a:off x="5705167" y="1391569"/>
            <a:ext cx="4985569" cy="4873281"/>
          </a:xfrm>
          <a:prstGeom prst="rect">
            <a:avLst/>
          </a:prstGeom>
        </p:spPr>
      </p:pic>
      <p:pic>
        <p:nvPicPr>
          <p:cNvPr id="12" name="Imagen 11">
            <a:extLst>
              <a:ext uri="{FF2B5EF4-FFF2-40B4-BE49-F238E27FC236}">
                <a16:creationId xmlns:a16="http://schemas.microsoft.com/office/drawing/2014/main" id="{64A5383A-A7FD-B162-9C3A-CB89EF305F30}"/>
              </a:ext>
            </a:extLst>
          </p:cNvPr>
          <p:cNvPicPr>
            <a:picLocks noChangeAspect="1"/>
          </p:cNvPicPr>
          <p:nvPr/>
        </p:nvPicPr>
        <p:blipFill>
          <a:blip r:embed="rId3"/>
          <a:stretch>
            <a:fillRect/>
          </a:stretch>
        </p:blipFill>
        <p:spPr>
          <a:xfrm>
            <a:off x="770911" y="1557337"/>
            <a:ext cx="4514850" cy="3743325"/>
          </a:xfrm>
          <a:prstGeom prst="rect">
            <a:avLst/>
          </a:prstGeom>
        </p:spPr>
      </p:pic>
    </p:spTree>
    <p:extLst>
      <p:ext uri="{BB962C8B-B14F-4D97-AF65-F5344CB8AC3E}">
        <p14:creationId xmlns:p14="http://schemas.microsoft.com/office/powerpoint/2010/main" val="380283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s-BO" altLang="ko-KR" sz="3200" dirty="0">
                <a:solidFill>
                  <a:schemeClr val="bg1"/>
                </a:solidFill>
                <a:cs typeface="Arial" pitchFamily="34" charset="0"/>
              </a:rPr>
              <a:t>Generar la clase País</a:t>
            </a:r>
            <a:endParaRPr lang="ko-KR" altLang="en-US" sz="3200" dirty="0">
              <a:solidFill>
                <a:schemeClr val="bg1"/>
              </a:solidFill>
              <a:cs typeface="Arial" pitchFamily="34" charset="0"/>
            </a:endParaRPr>
          </a:p>
        </p:txBody>
      </p:sp>
      <p:pic>
        <p:nvPicPr>
          <p:cNvPr id="7" name="Imagen 6">
            <a:extLst>
              <a:ext uri="{FF2B5EF4-FFF2-40B4-BE49-F238E27FC236}">
                <a16:creationId xmlns:a16="http://schemas.microsoft.com/office/drawing/2014/main" id="{2E9E9083-B2ED-6DDA-06D5-B87D13303775}"/>
              </a:ext>
            </a:extLst>
          </p:cNvPr>
          <p:cNvPicPr>
            <a:picLocks noChangeAspect="1"/>
          </p:cNvPicPr>
          <p:nvPr/>
        </p:nvPicPr>
        <p:blipFill>
          <a:blip r:embed="rId2"/>
          <a:stretch>
            <a:fillRect/>
          </a:stretch>
        </p:blipFill>
        <p:spPr>
          <a:xfrm>
            <a:off x="1649822" y="1516483"/>
            <a:ext cx="5857260" cy="4873281"/>
          </a:xfrm>
          <a:prstGeom prst="rect">
            <a:avLst/>
          </a:prstGeom>
        </p:spPr>
      </p:pic>
    </p:spTree>
    <p:extLst>
      <p:ext uri="{BB962C8B-B14F-4D97-AF65-F5344CB8AC3E}">
        <p14:creationId xmlns:p14="http://schemas.microsoft.com/office/powerpoint/2010/main" val="202004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1" y="468236"/>
            <a:ext cx="8275995" cy="584775"/>
          </a:xfrm>
          <a:prstGeom prst="rect">
            <a:avLst/>
          </a:prstGeom>
          <a:noFill/>
        </p:spPr>
        <p:txBody>
          <a:bodyPr wrap="square" rtlCol="0">
            <a:spAutoFit/>
          </a:bodyPr>
          <a:lstStyle/>
          <a:p>
            <a:r>
              <a:rPr lang="es-BO" altLang="ko-KR" sz="3200" dirty="0">
                <a:solidFill>
                  <a:schemeClr val="bg1"/>
                </a:solidFill>
                <a:cs typeface="Arial" pitchFamily="34" charset="0"/>
              </a:rPr>
              <a:t>Crear el diseño completo de las clases</a:t>
            </a:r>
            <a:endParaRPr lang="ko-KR" altLang="en-US" sz="3200" dirty="0">
              <a:solidFill>
                <a:schemeClr val="bg1"/>
              </a:solidFill>
              <a:cs typeface="Arial" pitchFamily="34" charset="0"/>
            </a:endParaRPr>
          </a:p>
        </p:txBody>
      </p:sp>
      <p:pic>
        <p:nvPicPr>
          <p:cNvPr id="4" name="Imagen 3">
            <a:extLst>
              <a:ext uri="{FF2B5EF4-FFF2-40B4-BE49-F238E27FC236}">
                <a16:creationId xmlns:a16="http://schemas.microsoft.com/office/drawing/2014/main" id="{1932C61E-5F4F-CDAB-E17E-25FAB055DF7B}"/>
              </a:ext>
            </a:extLst>
          </p:cNvPr>
          <p:cNvPicPr>
            <a:picLocks noChangeAspect="1"/>
          </p:cNvPicPr>
          <p:nvPr/>
        </p:nvPicPr>
        <p:blipFill>
          <a:blip r:embed="rId2"/>
          <a:stretch>
            <a:fillRect/>
          </a:stretch>
        </p:blipFill>
        <p:spPr>
          <a:xfrm>
            <a:off x="1066953" y="1409853"/>
            <a:ext cx="4724829" cy="4348416"/>
          </a:xfrm>
          <a:prstGeom prst="rect">
            <a:avLst/>
          </a:prstGeom>
        </p:spPr>
      </p:pic>
      <p:pic>
        <p:nvPicPr>
          <p:cNvPr id="7" name="Imagen 6">
            <a:extLst>
              <a:ext uri="{FF2B5EF4-FFF2-40B4-BE49-F238E27FC236}">
                <a16:creationId xmlns:a16="http://schemas.microsoft.com/office/drawing/2014/main" id="{746995D3-BB67-41D7-6F53-A42DBD220121}"/>
              </a:ext>
            </a:extLst>
          </p:cNvPr>
          <p:cNvPicPr>
            <a:picLocks noChangeAspect="1"/>
          </p:cNvPicPr>
          <p:nvPr/>
        </p:nvPicPr>
        <p:blipFill>
          <a:blip r:embed="rId3"/>
          <a:stretch>
            <a:fillRect/>
          </a:stretch>
        </p:blipFill>
        <p:spPr>
          <a:xfrm>
            <a:off x="6400219" y="1495425"/>
            <a:ext cx="4724827" cy="4262844"/>
          </a:xfrm>
          <a:prstGeom prst="rect">
            <a:avLst/>
          </a:prstGeom>
        </p:spPr>
      </p:pic>
    </p:spTree>
    <p:extLst>
      <p:ext uri="{BB962C8B-B14F-4D97-AF65-F5344CB8AC3E}">
        <p14:creationId xmlns:p14="http://schemas.microsoft.com/office/powerpoint/2010/main" val="131576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217643" y="2598003"/>
            <a:ext cx="9872956"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GRACIAS POR SU ATENCION</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7077489" y="3429000"/>
            <a:ext cx="4777096" cy="656655"/>
          </a:xfrm>
          <a:prstGeom prst="rect">
            <a:avLst/>
          </a:prstGeom>
          <a:noFill/>
        </p:spPr>
        <p:txBody>
          <a:bodyPr wrap="square" rtlCol="0" anchor="ctr">
            <a:spAutoFit/>
          </a:bodyPr>
          <a:lstStyle/>
          <a:p>
            <a:r>
              <a:rPr lang="es-419" b="1" i="0" u="none" strike="noStrike" dirty="0">
                <a:solidFill>
                  <a:schemeClr val="bg1"/>
                </a:solidFill>
                <a:effectLst/>
                <a:latin typeface="Nunito Sans" panose="020B0604020202020204" pitchFamily="2" charset="0"/>
                <a:hlinkClick r:id="rId2">
                  <a:extLst>
                    <a:ext uri="{A12FA001-AC4F-418D-AE19-62706E023703}">
                      <ahyp:hlinkClr xmlns:ahyp="http://schemas.microsoft.com/office/drawing/2018/hyperlinkcolor" val="tx"/>
                    </a:ext>
                  </a:extLst>
                </a:hlinkClick>
              </a:rPr>
              <a:t>eate.iliaaraceli.sarzo.la@unifranz.edu.bo</a:t>
            </a:r>
            <a:endParaRPr lang="es-419" dirty="0">
              <a:solidFill>
                <a:schemeClr val="bg1"/>
              </a:solidFill>
            </a:endParaRPr>
          </a:p>
          <a:p>
            <a:endParaRPr lang="ko-KR" altLang="en-US" sz="1867" dirty="0">
              <a:solidFill>
                <a:schemeClr val="bg1"/>
              </a:solidFill>
              <a:cs typeface="Arial" pitchFamily="34" charset="0"/>
            </a:endParaRPr>
          </a:p>
        </p:txBody>
      </p:sp>
      <p:pic>
        <p:nvPicPr>
          <p:cNvPr id="2" name="Imagen 1">
            <a:extLst>
              <a:ext uri="{FF2B5EF4-FFF2-40B4-BE49-F238E27FC236}">
                <a16:creationId xmlns:a16="http://schemas.microsoft.com/office/drawing/2014/main" id="{F680D3A6-798A-1289-12CB-F65F2C2242F3}"/>
              </a:ext>
            </a:extLst>
          </p:cNvPr>
          <p:cNvPicPr>
            <a:picLocks noChangeAspect="1"/>
          </p:cNvPicPr>
          <p:nvPr/>
        </p:nvPicPr>
        <p:blipFill>
          <a:blip r:embed="rId3"/>
          <a:stretch>
            <a:fillRect/>
          </a:stretch>
        </p:blipFill>
        <p:spPr>
          <a:xfrm>
            <a:off x="9097158" y="5494901"/>
            <a:ext cx="3200677" cy="1207113"/>
          </a:xfrm>
          <a:prstGeom prst="rect">
            <a:avLst/>
          </a:prstGeom>
        </p:spPr>
      </p:pic>
    </p:spTree>
    <p:extLst>
      <p:ext uri="{BB962C8B-B14F-4D97-AF65-F5344CB8AC3E}">
        <p14:creationId xmlns:p14="http://schemas.microsoft.com/office/powerpoint/2010/main" val="211630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737551" y="475094"/>
            <a:ext cx="11325727" cy="707886"/>
          </a:xfrm>
          <a:prstGeom prst="rect">
            <a:avLst/>
          </a:prstGeom>
          <a:noFill/>
        </p:spPr>
        <p:txBody>
          <a:bodyPr wrap="square" rtlCol="0" anchor="ctr">
            <a:spAutoFit/>
          </a:bodyPr>
          <a:lstStyle/>
          <a:p>
            <a:pPr algn="r"/>
            <a:r>
              <a:rPr lang="en-US" sz="4000" dirty="0">
                <a:solidFill>
                  <a:schemeClr val="bg1"/>
                </a:solidFill>
                <a:latin typeface="+mj-lt"/>
              </a:rPr>
              <a:t>1¿A que se refiere cuando se habla de POO?</a:t>
            </a:r>
            <a:endParaRPr lang="ko-KR" altLang="en-US" sz="40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10645" y="952148"/>
            <a:ext cx="6576852" cy="2492990"/>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r>
              <a:rPr lang="es-419" sz="2400" dirty="0">
                <a:solidFill>
                  <a:schemeClr val="bg1"/>
                </a:solidFill>
              </a:rPr>
              <a:t>La Programación Orientada a Objetos (POO) es un </a:t>
            </a:r>
            <a:r>
              <a:rPr lang="es-419" sz="2400" dirty="0">
                <a:solidFill>
                  <a:schemeClr val="bg1"/>
                </a:solidFill>
                <a:hlinkClick r:id="rId2">
                  <a:extLst>
                    <a:ext uri="{A12FA001-AC4F-418D-AE19-62706E023703}">
                      <ahyp:hlinkClr xmlns:ahyp="http://schemas.microsoft.com/office/drawing/2018/hyperlinkcolor" val="tx"/>
                    </a:ext>
                  </a:extLst>
                </a:hlinkClick>
              </a:rPr>
              <a:t>paradigma de programación</a:t>
            </a:r>
            <a:r>
              <a:rPr lang="es-419" sz="2400" dirty="0">
                <a:solidFill>
                  <a:schemeClr val="bg1"/>
                </a:solidFill>
              </a:rPr>
              <a:t>, es decir, un modelo o un estilo de programación que nos da unas guías sobre cómo trabajar con él. Se basa en el concepto de clases y objetos. </a:t>
            </a:r>
            <a:endParaRPr lang="ko-KR" altLang="en-US" sz="2400" dirty="0">
              <a:solidFill>
                <a:schemeClr val="bg1"/>
              </a:solidFill>
            </a:endParaRPr>
          </a:p>
        </p:txBody>
      </p:sp>
      <p:sp>
        <p:nvSpPr>
          <p:cNvPr id="25" name="TextBox 21">
            <a:extLst>
              <a:ext uri="{FF2B5EF4-FFF2-40B4-BE49-F238E27FC236}">
                <a16:creationId xmlns:a16="http://schemas.microsoft.com/office/drawing/2014/main" id="{92E60253-9D6F-5C19-DCFB-A9403EB2C997}"/>
              </a:ext>
            </a:extLst>
          </p:cNvPr>
          <p:cNvSpPr txBox="1"/>
          <p:nvPr/>
        </p:nvSpPr>
        <p:spPr>
          <a:xfrm>
            <a:off x="692950" y="4808339"/>
            <a:ext cx="6576852" cy="1015663"/>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endParaRPr lang="ko-KR" altLang="en-US" sz="2400" dirty="0">
              <a:solidFill>
                <a:schemeClr val="bg1"/>
              </a:solidFill>
            </a:endParaRPr>
          </a:p>
        </p:txBody>
      </p:sp>
    </p:spTree>
    <p:extLst>
      <p:ext uri="{BB962C8B-B14F-4D97-AF65-F5344CB8AC3E}">
        <p14:creationId xmlns:p14="http://schemas.microsoft.com/office/powerpoint/2010/main" val="308668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173323" y="502256"/>
            <a:ext cx="12106969" cy="707886"/>
          </a:xfrm>
          <a:prstGeom prst="rect">
            <a:avLst/>
          </a:prstGeom>
          <a:noFill/>
        </p:spPr>
        <p:txBody>
          <a:bodyPr wrap="square" rtlCol="0" anchor="ctr">
            <a:spAutoFit/>
          </a:bodyPr>
          <a:lstStyle/>
          <a:p>
            <a:r>
              <a:rPr lang="en-US" sz="4000" dirty="0">
                <a:solidFill>
                  <a:schemeClr val="bg1"/>
                </a:solidFill>
                <a:latin typeface="+mj-lt"/>
              </a:rPr>
              <a:t>2¿Cuales son </a:t>
            </a:r>
            <a:r>
              <a:rPr lang="en-US" sz="4000" dirty="0" err="1">
                <a:solidFill>
                  <a:schemeClr val="bg1"/>
                </a:solidFill>
                <a:latin typeface="+mj-lt"/>
              </a:rPr>
              <a:t>los</a:t>
            </a:r>
            <a:r>
              <a:rPr lang="en-US" sz="4000" dirty="0">
                <a:solidFill>
                  <a:schemeClr val="bg1"/>
                </a:solidFill>
                <a:latin typeface="+mj-lt"/>
              </a:rPr>
              <a:t> 4 componen que componen POO?</a:t>
            </a:r>
            <a:endParaRPr lang="ko-KR" altLang="en-US" sz="40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10645" y="1967810"/>
            <a:ext cx="6576852" cy="461665"/>
          </a:xfrm>
          <a:prstGeom prst="rect">
            <a:avLst/>
          </a:prstGeom>
          <a:noFill/>
        </p:spPr>
        <p:txBody>
          <a:bodyPr wrap="square" rtlCol="0" anchor="ctr">
            <a:spAutoFit/>
          </a:bodyPr>
          <a:lstStyle/>
          <a:p>
            <a:endParaRPr lang="ko-KR" altLang="en-US" sz="2400" dirty="0">
              <a:solidFill>
                <a:schemeClr val="bg1"/>
              </a:solidFill>
            </a:endParaRPr>
          </a:p>
        </p:txBody>
      </p:sp>
      <p:sp>
        <p:nvSpPr>
          <p:cNvPr id="25" name="TextBox 21">
            <a:extLst>
              <a:ext uri="{FF2B5EF4-FFF2-40B4-BE49-F238E27FC236}">
                <a16:creationId xmlns:a16="http://schemas.microsoft.com/office/drawing/2014/main" id="{92E60253-9D6F-5C19-DCFB-A9403EB2C997}"/>
              </a:ext>
            </a:extLst>
          </p:cNvPr>
          <p:cNvSpPr txBox="1"/>
          <p:nvPr/>
        </p:nvSpPr>
        <p:spPr>
          <a:xfrm>
            <a:off x="692950" y="4808339"/>
            <a:ext cx="6576852" cy="1015663"/>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endParaRPr lang="ko-KR" altLang="en-US" sz="2400" dirty="0">
              <a:solidFill>
                <a:schemeClr val="bg1"/>
              </a:solidFill>
            </a:endParaRPr>
          </a:p>
        </p:txBody>
      </p:sp>
      <p:sp>
        <p:nvSpPr>
          <p:cNvPr id="3" name="TextBox 21">
            <a:extLst>
              <a:ext uri="{FF2B5EF4-FFF2-40B4-BE49-F238E27FC236}">
                <a16:creationId xmlns:a16="http://schemas.microsoft.com/office/drawing/2014/main" id="{951AA5D8-47A5-9C47-A64D-C92C35BAE7BA}"/>
              </a:ext>
            </a:extLst>
          </p:cNvPr>
          <p:cNvSpPr txBox="1"/>
          <p:nvPr/>
        </p:nvSpPr>
        <p:spPr>
          <a:xfrm>
            <a:off x="692950" y="1967810"/>
            <a:ext cx="6576852" cy="1938992"/>
          </a:xfrm>
          <a:prstGeom prst="rect">
            <a:avLst/>
          </a:prstGeom>
          <a:noFill/>
        </p:spPr>
        <p:txBody>
          <a:bodyPr wrap="square" rtlCol="0" anchor="ctr">
            <a:spAutoFit/>
          </a:bodyPr>
          <a:lstStyle/>
          <a:p>
            <a:r>
              <a:rPr lang="es-BO" altLang="ko-KR" sz="2400" dirty="0">
                <a:solidFill>
                  <a:schemeClr val="bg1"/>
                </a:solidFill>
              </a:rPr>
              <a:t>SON LOS SIGUIENTES:</a:t>
            </a:r>
          </a:p>
          <a:p>
            <a:r>
              <a:rPr lang="es-BO" altLang="ko-KR" sz="2400" dirty="0">
                <a:solidFill>
                  <a:schemeClr val="bg1"/>
                </a:solidFill>
              </a:rPr>
              <a:t>CLASE </a:t>
            </a:r>
          </a:p>
          <a:p>
            <a:r>
              <a:rPr lang="es-BO" altLang="ko-KR" sz="2400" dirty="0">
                <a:solidFill>
                  <a:schemeClr val="bg1"/>
                </a:solidFill>
              </a:rPr>
              <a:t>PROPIDAD </a:t>
            </a:r>
          </a:p>
          <a:p>
            <a:r>
              <a:rPr lang="es-BO" altLang="ko-KR" sz="2400" dirty="0">
                <a:solidFill>
                  <a:schemeClr val="bg1"/>
                </a:solidFill>
              </a:rPr>
              <a:t>METODOS </a:t>
            </a:r>
          </a:p>
          <a:p>
            <a:r>
              <a:rPr lang="es-BO" altLang="ko-KR" sz="2400" dirty="0">
                <a:solidFill>
                  <a:schemeClr val="bg1"/>
                </a:solidFill>
              </a:rPr>
              <a:t>OBJETOS</a:t>
            </a:r>
            <a:endParaRPr lang="ko-KR" altLang="en-US" sz="2400" dirty="0">
              <a:solidFill>
                <a:schemeClr val="bg1"/>
              </a:solidFill>
            </a:endParaRPr>
          </a:p>
        </p:txBody>
      </p:sp>
    </p:spTree>
    <p:extLst>
      <p:ext uri="{BB962C8B-B14F-4D97-AF65-F5344CB8AC3E}">
        <p14:creationId xmlns:p14="http://schemas.microsoft.com/office/powerpoint/2010/main" val="162215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BE665F2-CFA0-4673-99B6-8659323A3C50}"/>
              </a:ext>
            </a:extLst>
          </p:cNvPr>
          <p:cNvSpPr txBox="1"/>
          <p:nvPr/>
        </p:nvSpPr>
        <p:spPr>
          <a:xfrm>
            <a:off x="607035" y="375111"/>
            <a:ext cx="10469004" cy="584775"/>
          </a:xfrm>
          <a:prstGeom prst="rect">
            <a:avLst/>
          </a:prstGeom>
          <a:noFill/>
        </p:spPr>
        <p:txBody>
          <a:bodyPr wrap="square" rtlCol="0">
            <a:spAutoFit/>
          </a:bodyPr>
          <a:lstStyle/>
          <a:p>
            <a:pPr>
              <a:lnSpc>
                <a:spcPct val="80000"/>
              </a:lnSpc>
            </a:pPr>
            <a:r>
              <a:rPr lang="en-US" altLang="ko-KR" sz="3600" dirty="0">
                <a:solidFill>
                  <a:schemeClr val="bg1"/>
                </a:solidFill>
                <a:cs typeface="Arial" pitchFamily="34" charset="0"/>
              </a:rPr>
              <a:t>3.-</a:t>
            </a:r>
            <a:r>
              <a:rPr lang="en-US" altLang="ko-KR" sz="4000" dirty="0">
                <a:solidFill>
                  <a:schemeClr val="bg1"/>
                </a:solidFill>
                <a:cs typeface="Arial" pitchFamily="34" charset="0"/>
              </a:rPr>
              <a:t>¿CUALES SON LOS PILARES DE POO?</a:t>
            </a:r>
          </a:p>
        </p:txBody>
      </p:sp>
      <p:sp>
        <p:nvSpPr>
          <p:cNvPr id="4" name="TextBox 21">
            <a:extLst>
              <a:ext uri="{FF2B5EF4-FFF2-40B4-BE49-F238E27FC236}">
                <a16:creationId xmlns:a16="http://schemas.microsoft.com/office/drawing/2014/main" id="{4E20367A-5ED9-4850-98BD-F4CE3BF0C620}"/>
              </a:ext>
            </a:extLst>
          </p:cNvPr>
          <p:cNvSpPr txBox="1"/>
          <p:nvPr/>
        </p:nvSpPr>
        <p:spPr>
          <a:xfrm>
            <a:off x="1164898" y="1553907"/>
            <a:ext cx="6576852" cy="2062103"/>
          </a:xfrm>
          <a:prstGeom prst="rect">
            <a:avLst/>
          </a:prstGeom>
          <a:noFill/>
        </p:spPr>
        <p:txBody>
          <a:bodyPr wrap="square" rtlCol="0" anchor="ctr">
            <a:spAutoFit/>
          </a:bodyPr>
          <a:lstStyle/>
          <a:p>
            <a:pPr algn="l">
              <a:buFont typeface="+mj-lt"/>
              <a:buAutoNum type="arabicPeriod"/>
            </a:pPr>
            <a:r>
              <a:rPr lang="es-419" sz="3200" dirty="0">
                <a:solidFill>
                  <a:schemeClr val="bg1"/>
                </a:solidFill>
              </a:rPr>
              <a:t>Abstracción</a:t>
            </a:r>
          </a:p>
          <a:p>
            <a:pPr algn="l">
              <a:buFont typeface="+mj-lt"/>
              <a:buAutoNum type="arabicPeriod"/>
            </a:pPr>
            <a:r>
              <a:rPr lang="es-419" sz="3200" dirty="0">
                <a:solidFill>
                  <a:schemeClr val="bg1"/>
                </a:solidFill>
              </a:rPr>
              <a:t>Encapsulamiento: .</a:t>
            </a:r>
          </a:p>
          <a:p>
            <a:pPr algn="l">
              <a:buFont typeface="+mj-lt"/>
              <a:buAutoNum type="arabicPeriod"/>
            </a:pPr>
            <a:r>
              <a:rPr lang="es-419" sz="3200" dirty="0">
                <a:solidFill>
                  <a:schemeClr val="bg1"/>
                </a:solidFill>
              </a:rPr>
              <a:t>Herencia: .</a:t>
            </a:r>
          </a:p>
          <a:p>
            <a:pPr algn="l">
              <a:buFont typeface="+mj-lt"/>
              <a:buAutoNum type="arabicPeriod"/>
            </a:pPr>
            <a:r>
              <a:rPr lang="es-419" sz="3200" dirty="0">
                <a:solidFill>
                  <a:schemeClr val="bg1"/>
                </a:solidFill>
              </a:rPr>
              <a:t>Polimorfismo: </a:t>
            </a:r>
            <a:endParaRPr lang="ko-KR" altLang="en-US" sz="3200" dirty="0">
              <a:solidFill>
                <a:schemeClr val="bg1"/>
              </a:solidFill>
            </a:endParaRPr>
          </a:p>
        </p:txBody>
      </p:sp>
    </p:spTree>
    <p:extLst>
      <p:ext uri="{BB962C8B-B14F-4D97-AF65-F5344CB8AC3E}">
        <p14:creationId xmlns:p14="http://schemas.microsoft.com/office/powerpoint/2010/main" val="246893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23553"/>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4 ¿Que es Encapsulamiento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59759" y="1477501"/>
            <a:ext cx="4625080" cy="3046988"/>
          </a:xfrm>
          <a:prstGeom prst="rect">
            <a:avLst/>
          </a:prstGeom>
          <a:noFill/>
        </p:spPr>
        <p:txBody>
          <a:bodyPr wrap="square" rtlCol="0">
            <a:spAutoFit/>
          </a:bodyPr>
          <a:lstStyle/>
          <a:p>
            <a:r>
              <a:rPr lang="es-419" sz="2400" dirty="0">
                <a:solidFill>
                  <a:schemeClr val="bg1"/>
                </a:solidFill>
              </a:rPr>
              <a:t>Es el proceso de almacenar en una misma sección los elementos de una abstracción que constituyen su estructura y su comportamiento; sirve para separar el interfaz contractual de una abstracción y su implantación.</a:t>
            </a:r>
            <a:endParaRPr lang="ko-KR" altLang="en-US" sz="2400" dirty="0">
              <a:solidFill>
                <a:schemeClr val="bg1"/>
              </a:solidFill>
            </a:endParaRPr>
          </a:p>
        </p:txBody>
      </p:sp>
      <p:pic>
        <p:nvPicPr>
          <p:cNvPr id="1026" name="Picture 2" descr="🥇🥇 Encapsulacion en Java">
            <a:extLst>
              <a:ext uri="{FF2B5EF4-FFF2-40B4-BE49-F238E27FC236}">
                <a16:creationId xmlns:a16="http://schemas.microsoft.com/office/drawing/2014/main" id="{C152E26C-93CD-333E-9DA2-69AF7133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42" y="942323"/>
            <a:ext cx="46482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34995"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244491" y="324756"/>
            <a:ext cx="8088347"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Abstraction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45152" y="1013064"/>
            <a:ext cx="4625080" cy="4524315"/>
          </a:xfrm>
          <a:prstGeom prst="rect">
            <a:avLst/>
          </a:prstGeom>
          <a:noFill/>
        </p:spPr>
        <p:txBody>
          <a:bodyPr wrap="square" rtlCol="0">
            <a:spAutoFit/>
          </a:bodyPr>
          <a:lstStyle/>
          <a:p>
            <a:pPr algn="l"/>
            <a:r>
              <a:rPr lang="es-419" sz="2400" b="0" i="0" dirty="0">
                <a:solidFill>
                  <a:srgbClr val="E8EAED"/>
                </a:solidFill>
                <a:effectLst/>
                <a:latin typeface="inherit"/>
              </a:rPr>
              <a:t>La </a:t>
            </a:r>
            <a:r>
              <a:rPr lang="es-419" sz="2400" b="1" i="0" dirty="0">
                <a:solidFill>
                  <a:srgbClr val="E8EAED"/>
                </a:solidFill>
                <a:effectLst/>
                <a:latin typeface="inherit"/>
              </a:rPr>
              <a:t>abstracción</a:t>
            </a:r>
            <a:r>
              <a:rPr lang="es-419" sz="2400" b="0" i="0" dirty="0">
                <a:solidFill>
                  <a:srgbClr val="E8EAED"/>
                </a:solidFill>
                <a:effectLst/>
                <a:latin typeface="inherit"/>
              </a:rPr>
              <a:t> consiste en seleccionar datos de un conjunto más grande para mostrar solo los detalles relevantes del objeto. Ayuda a reducir la complejidad y el esfuerzo de </a:t>
            </a:r>
            <a:r>
              <a:rPr lang="es-419" sz="2400" b="1" i="0" dirty="0">
                <a:solidFill>
                  <a:srgbClr val="E8EAED"/>
                </a:solidFill>
                <a:effectLst/>
                <a:latin typeface="inherit"/>
              </a:rPr>
              <a:t>programación</a:t>
            </a:r>
            <a:r>
              <a:rPr lang="es-419" sz="2400" b="0" i="0" dirty="0">
                <a:solidFill>
                  <a:srgbClr val="E8EAED"/>
                </a:solidFill>
                <a:effectLst/>
                <a:latin typeface="inherit"/>
              </a:rPr>
              <a:t>. En Java, la </a:t>
            </a:r>
            <a:r>
              <a:rPr lang="es-419" sz="2400" b="1" i="0" dirty="0">
                <a:solidFill>
                  <a:srgbClr val="E8EAED"/>
                </a:solidFill>
                <a:effectLst/>
                <a:latin typeface="inherit"/>
              </a:rPr>
              <a:t>abstracción</a:t>
            </a:r>
            <a:r>
              <a:rPr lang="es-419" sz="2400" b="0" i="0" dirty="0">
                <a:solidFill>
                  <a:srgbClr val="E8EAED"/>
                </a:solidFill>
                <a:effectLst/>
                <a:latin typeface="inherit"/>
              </a:rPr>
              <a:t> se logra usando clases e interfaces abstractas. Es uno de los conceptos más importantes .</a:t>
            </a:r>
            <a:endParaRPr lang="es-419" sz="2400" b="0" i="0" dirty="0">
              <a:solidFill>
                <a:srgbClr val="BDC1C6"/>
              </a:solidFill>
              <a:effectLst/>
              <a:latin typeface="arial" panose="020B0604020202020204" pitchFamily="34" charset="0"/>
            </a:endParaRPr>
          </a:p>
          <a:p>
            <a:br>
              <a:rPr lang="es-419" sz="2400" b="0" i="0" dirty="0">
                <a:solidFill>
                  <a:srgbClr val="BDC1C6"/>
                </a:solidFill>
                <a:effectLst/>
                <a:latin typeface="arial" panose="020B0604020202020204" pitchFamily="34" charset="0"/>
              </a:rPr>
            </a:br>
            <a:endParaRPr lang="ko-KR" altLang="en-US" sz="2400" dirty="0">
              <a:solidFill>
                <a:schemeClr val="bg1"/>
              </a:solidFill>
            </a:endParaRPr>
          </a:p>
        </p:txBody>
      </p:sp>
      <p:pic>
        <p:nvPicPr>
          <p:cNvPr id="2050" name="Picture 2" descr="Paradigma de la programación orientada a objetos">
            <a:extLst>
              <a:ext uri="{FF2B5EF4-FFF2-40B4-BE49-F238E27FC236}">
                <a16:creationId xmlns:a16="http://schemas.microsoft.com/office/drawing/2014/main" id="{16721D64-7061-CEE4-3614-631C1402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62" y="1330867"/>
            <a:ext cx="43624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75303" y="223553"/>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¿Que es </a:t>
            </a:r>
            <a:r>
              <a:rPr lang="en-US" altLang="ko-KR" sz="3200" dirty="0" err="1">
                <a:solidFill>
                  <a:schemeClr val="bg1"/>
                </a:solidFill>
                <a:cs typeface="Arial" pitchFamily="34" charset="0"/>
              </a:rPr>
              <a:t>Herencia</a:t>
            </a:r>
            <a:r>
              <a:rPr lang="en-US" altLang="ko-KR" sz="3200" dirty="0">
                <a:solidFill>
                  <a:schemeClr val="bg1"/>
                </a:solidFill>
                <a:cs typeface="Arial" pitchFamily="34" charset="0"/>
              </a:rPr>
              <a:t>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59759" y="1477501"/>
            <a:ext cx="4625080" cy="4154984"/>
          </a:xfrm>
          <a:prstGeom prst="rect">
            <a:avLst/>
          </a:prstGeom>
          <a:noFill/>
        </p:spPr>
        <p:txBody>
          <a:bodyPr wrap="square" rtlCol="0">
            <a:spAutoFit/>
          </a:bodyPr>
          <a:lstStyle/>
          <a:p>
            <a:r>
              <a:rPr lang="es-419" sz="2400" b="0" i="0" dirty="0">
                <a:solidFill>
                  <a:srgbClr val="E8EAED"/>
                </a:solidFill>
                <a:effectLst/>
                <a:latin typeface="arial" panose="020B0604020202020204" pitchFamily="34" charset="0"/>
              </a:rPr>
              <a:t>La </a:t>
            </a:r>
            <a:r>
              <a:rPr lang="es-419" sz="2400" b="1" i="0" dirty="0">
                <a:solidFill>
                  <a:srgbClr val="E8EAED"/>
                </a:solidFill>
                <a:effectLst/>
                <a:latin typeface="arial" panose="020B0604020202020204" pitchFamily="34" charset="0"/>
              </a:rPr>
              <a:t>herencia permite</a:t>
            </a:r>
            <a:r>
              <a:rPr lang="es-419" sz="2400" b="0" i="0" dirty="0">
                <a:solidFill>
                  <a:srgbClr val="E8EAED"/>
                </a:solidFill>
                <a:effectLst/>
                <a:latin typeface="arial" panose="020B0604020202020204" pitchFamily="34" charset="0"/>
              </a:rPr>
              <a:t> que se puedan definir nuevas clases basadas de unas ya existentes a fin de reutilizar el código, generando así una jerarquía de clases dentro de una aplicación. Si una clase deriva de otra, esta hereda sus atributos y métodos y puede añadir nuevos atributos, métodos o redefinir los heredados.</a:t>
            </a:r>
            <a:endParaRPr lang="ko-KR" altLang="en-US" sz="2400" dirty="0">
              <a:solidFill>
                <a:schemeClr val="bg1"/>
              </a:solidFill>
            </a:endParaRPr>
          </a:p>
        </p:txBody>
      </p:sp>
      <p:pic>
        <p:nvPicPr>
          <p:cNvPr id="2" name="Imagen 1">
            <a:extLst>
              <a:ext uri="{FF2B5EF4-FFF2-40B4-BE49-F238E27FC236}">
                <a16:creationId xmlns:a16="http://schemas.microsoft.com/office/drawing/2014/main" id="{59078F42-7700-098F-18B3-441955CFB5A4}"/>
              </a:ext>
            </a:extLst>
          </p:cNvPr>
          <p:cNvPicPr>
            <a:picLocks noChangeAspect="1"/>
          </p:cNvPicPr>
          <p:nvPr/>
        </p:nvPicPr>
        <p:blipFill>
          <a:blip r:embed="rId2"/>
          <a:stretch>
            <a:fillRect/>
          </a:stretch>
        </p:blipFill>
        <p:spPr>
          <a:xfrm>
            <a:off x="6727040" y="1477501"/>
            <a:ext cx="4602293" cy="3359849"/>
          </a:xfrm>
          <a:prstGeom prst="rect">
            <a:avLst/>
          </a:prstGeom>
        </p:spPr>
      </p:pic>
    </p:spTree>
    <p:extLst>
      <p:ext uri="{BB962C8B-B14F-4D97-AF65-F5344CB8AC3E}">
        <p14:creationId xmlns:p14="http://schemas.microsoft.com/office/powerpoint/2010/main" val="280981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89072"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91A18A-7559-4485-BC2C-6ACBBA9F87DF}"/>
              </a:ext>
            </a:extLst>
          </p:cNvPr>
          <p:cNvSpPr txBox="1"/>
          <p:nvPr/>
        </p:nvSpPr>
        <p:spPr>
          <a:xfrm>
            <a:off x="6272236" y="545594"/>
            <a:ext cx="5305364"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¿Que es </a:t>
            </a:r>
            <a:r>
              <a:rPr lang="en-US" altLang="ko-KR" sz="2700" b="1" dirty="0" err="1">
                <a:solidFill>
                  <a:schemeClr val="bg1"/>
                </a:solidFill>
                <a:cs typeface="Arial" pitchFamily="34" charset="0"/>
              </a:rPr>
              <a:t>Polimorfismo</a:t>
            </a:r>
            <a:r>
              <a:rPr lang="en-US" altLang="ko-KR" sz="2700" b="1" dirty="0">
                <a:solidFill>
                  <a:schemeClr val="bg1"/>
                </a:solidFill>
                <a:cs typeface="Arial" pitchFamily="34" charset="0"/>
              </a:rPr>
              <a:t> y muestra un ejemplo?</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6485372" y="1662906"/>
            <a:ext cx="4625080" cy="3416320"/>
          </a:xfrm>
          <a:prstGeom prst="rect">
            <a:avLst/>
          </a:prstGeom>
          <a:noFill/>
        </p:spPr>
        <p:txBody>
          <a:bodyPr wrap="square" rtlCol="0">
            <a:spAutoFit/>
          </a:bodyPr>
          <a:lstStyle/>
          <a:p>
            <a:r>
              <a:rPr lang="es-419" sz="2400" b="0" i="0" dirty="0">
                <a:solidFill>
                  <a:srgbClr val="E8EAED"/>
                </a:solidFill>
                <a:effectLst/>
                <a:latin typeface="Google Sans"/>
              </a:rPr>
              <a:t> </a:t>
            </a:r>
            <a:r>
              <a:rPr lang="es-419" sz="2400" b="1" i="0" dirty="0">
                <a:solidFill>
                  <a:srgbClr val="E8EAED"/>
                </a:solidFill>
                <a:effectLst/>
                <a:latin typeface="Google Sans"/>
              </a:rPr>
              <a:t>polimorfismo (en POO</a:t>
            </a:r>
            <a:r>
              <a:rPr lang="es-419" sz="2400" b="0" i="0" dirty="0">
                <a:solidFill>
                  <a:srgbClr val="E8EAED"/>
                </a:solidFill>
                <a:effectLst/>
                <a:latin typeface="Google Sans"/>
              </a:rPr>
              <a:t>) es la capacidad que tienen ciertos lenguajes para hacer que, al enviar el mismo mensaje (o, en otras palabras, invocar al mismo método) desde distintos objetos, cada uno de esos objetos pueda responder a ese mensaje (o a esa invocación) de forma distinta.</a:t>
            </a:r>
            <a:endParaRPr lang="ko-KR" altLang="en-US" sz="2400" dirty="0">
              <a:solidFill>
                <a:schemeClr val="bg1"/>
              </a:solidFill>
            </a:endParaRPr>
          </a:p>
        </p:txBody>
      </p:sp>
      <p:pic>
        <p:nvPicPr>
          <p:cNvPr id="22" name="Imagen 21">
            <a:extLst>
              <a:ext uri="{FF2B5EF4-FFF2-40B4-BE49-F238E27FC236}">
                <a16:creationId xmlns:a16="http://schemas.microsoft.com/office/drawing/2014/main" id="{13815138-CCE7-C5CE-A2B4-F4BCA074C714}"/>
              </a:ext>
            </a:extLst>
          </p:cNvPr>
          <p:cNvPicPr>
            <a:picLocks noChangeAspect="1"/>
          </p:cNvPicPr>
          <p:nvPr/>
        </p:nvPicPr>
        <p:blipFill>
          <a:blip r:embed="rId2"/>
          <a:stretch>
            <a:fillRect/>
          </a:stretch>
        </p:blipFill>
        <p:spPr>
          <a:xfrm>
            <a:off x="233684" y="1662906"/>
            <a:ext cx="5636534" cy="3120272"/>
          </a:xfrm>
          <a:prstGeom prst="rect">
            <a:avLst/>
          </a:prstGeom>
        </p:spPr>
      </p:pic>
    </p:spTree>
    <p:extLst>
      <p:ext uri="{BB962C8B-B14F-4D97-AF65-F5344CB8AC3E}">
        <p14:creationId xmlns:p14="http://schemas.microsoft.com/office/powerpoint/2010/main" val="140130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18398"/>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6A02FDC1-52C6-4100-966A-ED98AF241361}"/>
              </a:ext>
            </a:extLst>
          </p:cNvPr>
          <p:cNvSpPr txBox="1"/>
          <p:nvPr/>
        </p:nvSpPr>
        <p:spPr>
          <a:xfrm>
            <a:off x="732503" y="504806"/>
            <a:ext cx="11054030" cy="486287"/>
          </a:xfrm>
          <a:prstGeom prst="rect">
            <a:avLst/>
          </a:prstGeom>
          <a:noFill/>
        </p:spPr>
        <p:txBody>
          <a:bodyPr wrap="square" rtlCol="0">
            <a:spAutoFit/>
          </a:bodyPr>
          <a:lstStyle/>
          <a:p>
            <a:pPr>
              <a:lnSpc>
                <a:spcPct val="80000"/>
              </a:lnSpc>
            </a:pPr>
            <a:r>
              <a:rPr lang="en-US" altLang="ko-KR" sz="3200" dirty="0">
                <a:solidFill>
                  <a:schemeClr val="bg1"/>
                </a:solidFill>
                <a:cs typeface="Arial" pitchFamily="34" charset="0"/>
              </a:rPr>
              <a:t>¿Que es Array?</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00766" y="1477501"/>
            <a:ext cx="4625080" cy="3416320"/>
          </a:xfrm>
          <a:prstGeom prst="rect">
            <a:avLst/>
          </a:prstGeom>
          <a:noFill/>
        </p:spPr>
        <p:txBody>
          <a:bodyPr wrap="square" rtlCol="0">
            <a:spAutoFit/>
          </a:bodyPr>
          <a:lstStyle/>
          <a:p>
            <a:r>
              <a:rPr lang="es-419" sz="2400" b="0" i="0" dirty="0">
                <a:solidFill>
                  <a:srgbClr val="E8EAED"/>
                </a:solidFill>
                <a:effectLst/>
                <a:latin typeface="Google Sans"/>
              </a:rPr>
              <a:t>Cuando hablamos de programación orientada a objetos, </a:t>
            </a:r>
            <a:r>
              <a:rPr lang="es-419" sz="2400" b="1" i="0" dirty="0">
                <a:solidFill>
                  <a:srgbClr val="E8EAED"/>
                </a:solidFill>
                <a:effectLst/>
                <a:latin typeface="Google Sans"/>
              </a:rPr>
              <a:t>una array se considera un objeto</a:t>
            </a:r>
            <a:r>
              <a:rPr lang="es-419" sz="2400" b="0" i="0" dirty="0">
                <a:solidFill>
                  <a:srgbClr val="E8EAED"/>
                </a:solidFill>
                <a:effectLst/>
                <a:latin typeface="Google Sans"/>
              </a:rPr>
              <a:t>. Eso quiere decir que si la declaramos tal y como hemos hecho, no estamos creando el objeto, sino que crea una referencia para poder utilizarlo. Para inicializar una array solemos utilizar la palabra reservada new .</a:t>
            </a:r>
            <a:endParaRPr lang="ko-KR" altLang="en-US" sz="2400" dirty="0">
              <a:solidFill>
                <a:schemeClr val="bg1"/>
              </a:solidFill>
            </a:endParaRPr>
          </a:p>
        </p:txBody>
      </p:sp>
      <p:pic>
        <p:nvPicPr>
          <p:cNvPr id="3" name="Imagen 2">
            <a:extLst>
              <a:ext uri="{FF2B5EF4-FFF2-40B4-BE49-F238E27FC236}">
                <a16:creationId xmlns:a16="http://schemas.microsoft.com/office/drawing/2014/main" id="{4477C5F8-795A-5E72-FA3D-08F3B101C7A4}"/>
              </a:ext>
            </a:extLst>
          </p:cNvPr>
          <p:cNvPicPr>
            <a:picLocks noChangeAspect="1"/>
          </p:cNvPicPr>
          <p:nvPr/>
        </p:nvPicPr>
        <p:blipFill>
          <a:blip r:embed="rId2"/>
          <a:stretch>
            <a:fillRect/>
          </a:stretch>
        </p:blipFill>
        <p:spPr>
          <a:xfrm>
            <a:off x="6827625" y="2260322"/>
            <a:ext cx="4501708" cy="2633499"/>
          </a:xfrm>
          <a:prstGeom prst="rect">
            <a:avLst/>
          </a:prstGeom>
        </p:spPr>
      </p:pic>
    </p:spTree>
    <p:extLst>
      <p:ext uri="{BB962C8B-B14F-4D97-AF65-F5344CB8AC3E}">
        <p14:creationId xmlns:p14="http://schemas.microsoft.com/office/powerpoint/2010/main" val="223649270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TotalTime>
  <Words>636</Words>
  <Application>Microsoft Office PowerPoint</Application>
  <PresentationFormat>Panorámica</PresentationFormat>
  <Paragraphs>62</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19</vt:i4>
      </vt:variant>
    </vt:vector>
  </HeadingPairs>
  <TitlesOfParts>
    <vt:vector size="27" baseType="lpstr">
      <vt:lpstr>Arial</vt:lpstr>
      <vt:lpstr>Arial</vt:lpstr>
      <vt:lpstr>Google Sans</vt:lpstr>
      <vt:lpstr>inherit</vt:lpstr>
      <vt:lpstr>Nunito Sans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Ilia Araceli Sarzo Laura</cp:lastModifiedBy>
  <cp:revision>124</cp:revision>
  <dcterms:created xsi:type="dcterms:W3CDTF">2019-01-14T06:35:35Z</dcterms:created>
  <dcterms:modified xsi:type="dcterms:W3CDTF">2022-09-12T11:24:12Z</dcterms:modified>
</cp:coreProperties>
</file>