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Telegraf" charset="1" panose="00000500000000000000"/>
      <p:regular r:id="rId13"/>
    </p:embeddedFont>
    <p:embeddedFont>
      <p:font typeface="Telegraf Bold" charset="1" panose="00000800000000000000"/>
      <p:regular r:id="rId14"/>
    </p:embeddedFont>
    <p:embeddedFont>
      <p:font typeface="Be Vietnam" charset="1" panose="00000500000000000000"/>
      <p:regular r:id="rId15"/>
    </p:embeddedFont>
    <p:embeddedFont>
      <p:font typeface="Be Vietnam Bold" charset="1" panose="00000900000000000000"/>
      <p:regular r:id="rId16"/>
    </p:embeddedFont>
    <p:embeddedFont>
      <p:font typeface="Be Vietnam Italics" charset="1" panose="00000500000000000000"/>
      <p:regular r:id="rId17"/>
    </p:embeddedFont>
    <p:embeddedFont>
      <p:font typeface="Be Vietnam Bold Italics" charset="1" panose="00000900000000000000"/>
      <p:regular r:id="rId18"/>
    </p:embeddedFont>
    <p:embeddedFont>
      <p:font typeface="Public Sans" charset="1" panose="00000000000000000000"/>
      <p:regular r:id="rId19"/>
    </p:embeddedFont>
    <p:embeddedFont>
      <p:font typeface="Public Sans Bold" charset="1" panose="00000000000000000000"/>
      <p:regular r:id="rId20"/>
    </p:embeddedFont>
    <p:embeddedFont>
      <p:font typeface="Public Sans Italics" charset="1" panose="00000000000000000000"/>
      <p:regular r:id="rId21"/>
    </p:embeddedFont>
    <p:embeddedFont>
      <p:font typeface="Public Sans Bold Italics" charset="1" panose="00000000000000000000"/>
      <p:regular r:id="rId22"/>
    </p:embeddedFont>
    <p:embeddedFont>
      <p:font typeface="Gagalin" charset="1" panose="00000500000000000000"/>
      <p:regular r:id="rId23"/>
    </p:embeddedFont>
    <p:embeddedFont>
      <p:font typeface="Open Sauce Light" charset="1" panose="00000400000000000000"/>
      <p:regular r:id="rId24"/>
    </p:embeddedFont>
    <p:embeddedFont>
      <p:font typeface="Open Sauce Light Bold" charset="1" panose="00000600000000000000"/>
      <p:regular r:id="rId25"/>
    </p:embeddedFont>
    <p:embeddedFont>
      <p:font typeface="Open Sauce Light Italics" charset="1" panose="00000400000000000000"/>
      <p:regular r:id="rId26"/>
    </p:embeddedFont>
    <p:embeddedFont>
      <p:font typeface="Open Sauce Light Bold Italics" charset="1" panose="000006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88" r="5828" b="16893"/>
          <a:stretch>
            <a:fillRect/>
          </a:stretch>
        </p:blipFill>
        <p:spPr>
          <a:xfrm>
            <a:off x="0" y="0"/>
            <a:ext cx="18288000" cy="10287000"/>
          </a:xfrm>
          <a:prstGeom prst="rect">
            <a:avLst/>
          </a:prstGeom>
        </p:spPr>
      </p:pic>
      <p:sp>
        <p:nvSpPr>
          <p:cNvPr name="AutoShape 3" id="3"/>
          <p:cNvSpPr/>
          <p:nvPr/>
        </p:nvSpPr>
        <p:spPr>
          <a:xfrm rot="0">
            <a:off x="-323138" y="-309351"/>
            <a:ext cx="10274760" cy="10905703"/>
          </a:xfrm>
          <a:prstGeom prst="rect">
            <a:avLst/>
          </a:prstGeom>
          <a:solidFill>
            <a:srgbClr val="FFFFFF"/>
          </a:solidFill>
        </p:spPr>
      </p:sp>
      <p:sp>
        <p:nvSpPr>
          <p:cNvPr name="TextBox 4" id="4"/>
          <p:cNvSpPr txBox="true"/>
          <p:nvPr/>
        </p:nvSpPr>
        <p:spPr>
          <a:xfrm rot="0">
            <a:off x="418744" y="5367053"/>
            <a:ext cx="9437272" cy="3042952"/>
          </a:xfrm>
          <a:prstGeom prst="rect">
            <a:avLst/>
          </a:prstGeom>
        </p:spPr>
        <p:txBody>
          <a:bodyPr anchor="t" rtlCol="false" tIns="0" lIns="0" bIns="0" rIns="0">
            <a:spAutoFit/>
          </a:bodyPr>
          <a:lstStyle/>
          <a:p>
            <a:pPr>
              <a:lnSpc>
                <a:spcPts val="4869"/>
              </a:lnSpc>
            </a:pPr>
            <a:r>
              <a:rPr lang="en-US" sz="3774">
                <a:solidFill>
                  <a:srgbClr val="000000"/>
                </a:solidFill>
                <a:latin typeface="Open Sauce Light Bold"/>
              </a:rPr>
              <a:t>CALLE VAQUIATA MARCO ANTONIO LEON LUIS JOSIAS JONATHAN QUIROGA HUARISTE ANDRES VLADIMIR SARZO LAURA ILIA ARACELI </a:t>
            </a:r>
          </a:p>
          <a:p>
            <a:pPr>
              <a:lnSpc>
                <a:spcPts val="4869"/>
              </a:lnSpc>
            </a:pPr>
            <a:r>
              <a:rPr lang="en-US" sz="3774">
                <a:solidFill>
                  <a:srgbClr val="000000"/>
                </a:solidFill>
                <a:latin typeface="Open Sauce Light Bold"/>
              </a:rPr>
              <a:t>VELASCO ARUQUIPA IRIS MICHELLE</a:t>
            </a:r>
          </a:p>
        </p:txBody>
      </p:sp>
      <p:grpSp>
        <p:nvGrpSpPr>
          <p:cNvPr name="Group 5" id="5"/>
          <p:cNvGrpSpPr/>
          <p:nvPr/>
        </p:nvGrpSpPr>
        <p:grpSpPr>
          <a:xfrm rot="0">
            <a:off x="16735994" y="4881847"/>
            <a:ext cx="523306" cy="523306"/>
            <a:chOff x="0" y="0"/>
            <a:chExt cx="697741" cy="697741"/>
          </a:xfrm>
        </p:grpSpPr>
        <p:grpSp>
          <p:nvGrpSpPr>
            <p:cNvPr name="Group 6" id="6"/>
            <p:cNvGrpSpPr>
              <a:grpSpLocks noChangeAspect="true"/>
            </p:cNvGrpSpPr>
            <p:nvPr/>
          </p:nvGrpSpPr>
          <p:grpSpPr>
            <a:xfrm rot="0">
              <a:off x="0" y="0"/>
              <a:ext cx="697741" cy="697741"/>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8" id="8"/>
            <p:cNvGrpSpPr/>
            <p:nvPr/>
          </p:nvGrpSpPr>
          <p:grpSpPr>
            <a:xfrm rot="0">
              <a:off x="178621" y="255190"/>
              <a:ext cx="340500" cy="187361"/>
              <a:chOff x="0" y="0"/>
              <a:chExt cx="780113" cy="429260"/>
            </a:xfrm>
          </p:grpSpPr>
          <p:sp>
            <p:nvSpPr>
              <p:cNvPr name="Freeform 9" id="9"/>
              <p:cNvSpPr/>
              <p:nvPr/>
            </p:nvSpPr>
            <p:spPr>
              <a:xfrm>
                <a:off x="0" y="-5080"/>
                <a:ext cx="780113" cy="434340"/>
              </a:xfrm>
              <a:custGeom>
                <a:avLst/>
                <a:gdLst/>
                <a:ahLst/>
                <a:cxnLst/>
                <a:rect r="r" b="b" t="t" l="l"/>
                <a:pathLst>
                  <a:path h="434340" w="780113">
                    <a:moveTo>
                      <a:pt x="762333" y="187960"/>
                    </a:moveTo>
                    <a:lnTo>
                      <a:pt x="500713" y="11430"/>
                    </a:lnTo>
                    <a:cubicBezTo>
                      <a:pt x="482933" y="0"/>
                      <a:pt x="460073" y="3810"/>
                      <a:pt x="447373" y="21590"/>
                    </a:cubicBezTo>
                    <a:cubicBezTo>
                      <a:pt x="435943" y="39370"/>
                      <a:pt x="439753" y="62230"/>
                      <a:pt x="457533" y="74930"/>
                    </a:cubicBezTo>
                    <a:lnTo>
                      <a:pt x="616283" y="181610"/>
                    </a:lnTo>
                    <a:lnTo>
                      <a:pt x="0" y="181610"/>
                    </a:lnTo>
                    <a:lnTo>
                      <a:pt x="0" y="257810"/>
                    </a:lnTo>
                    <a:lnTo>
                      <a:pt x="616283" y="257810"/>
                    </a:lnTo>
                    <a:lnTo>
                      <a:pt x="457533" y="364490"/>
                    </a:lnTo>
                    <a:cubicBezTo>
                      <a:pt x="439753" y="375920"/>
                      <a:pt x="435943" y="400050"/>
                      <a:pt x="447373" y="417830"/>
                    </a:cubicBezTo>
                    <a:cubicBezTo>
                      <a:pt x="454993" y="429260"/>
                      <a:pt x="466423" y="434340"/>
                      <a:pt x="479123" y="434340"/>
                    </a:cubicBezTo>
                    <a:cubicBezTo>
                      <a:pt x="486743" y="434340"/>
                      <a:pt x="494363" y="431800"/>
                      <a:pt x="500713" y="427990"/>
                    </a:cubicBezTo>
                    <a:lnTo>
                      <a:pt x="763603" y="251460"/>
                    </a:lnTo>
                    <a:cubicBezTo>
                      <a:pt x="773763" y="243840"/>
                      <a:pt x="780113" y="232410"/>
                      <a:pt x="780113" y="219710"/>
                    </a:cubicBezTo>
                    <a:cubicBezTo>
                      <a:pt x="780113" y="207010"/>
                      <a:pt x="773763" y="195580"/>
                      <a:pt x="762333" y="187960"/>
                    </a:cubicBezTo>
                    <a:close/>
                  </a:path>
                </a:pathLst>
              </a:custGeom>
              <a:solidFill>
                <a:srgbClr val="FFFFFF"/>
              </a:solidFill>
            </p:spPr>
          </p:sp>
        </p:grpSp>
      </p:grpSp>
      <p:grpSp>
        <p:nvGrpSpPr>
          <p:cNvPr name="Group 10" id="10"/>
          <p:cNvGrpSpPr/>
          <p:nvPr/>
        </p:nvGrpSpPr>
        <p:grpSpPr>
          <a:xfrm rot="0">
            <a:off x="0" y="-129634"/>
            <a:ext cx="10274760" cy="4719935"/>
            <a:chOff x="0" y="0"/>
            <a:chExt cx="13699680" cy="6293247"/>
          </a:xfrm>
        </p:grpSpPr>
        <p:sp>
          <p:nvSpPr>
            <p:cNvPr name="TextBox 11" id="11"/>
            <p:cNvSpPr txBox="true"/>
            <p:nvPr/>
          </p:nvSpPr>
          <p:spPr>
            <a:xfrm rot="0">
              <a:off x="0" y="577507"/>
              <a:ext cx="13699680" cy="5715740"/>
            </a:xfrm>
            <a:prstGeom prst="rect">
              <a:avLst/>
            </a:prstGeom>
          </p:spPr>
          <p:txBody>
            <a:bodyPr anchor="t" rtlCol="false" tIns="0" lIns="0" bIns="0" rIns="0">
              <a:spAutoFit/>
            </a:bodyPr>
            <a:lstStyle/>
            <a:p>
              <a:pPr algn="ctr">
                <a:lnSpc>
                  <a:spcPts val="11153"/>
                </a:lnSpc>
              </a:pPr>
              <a:r>
                <a:rPr lang="en-US" sz="10048">
                  <a:solidFill>
                    <a:srgbClr val="000000"/>
                  </a:solidFill>
                  <a:latin typeface="Gagalin"/>
                </a:rPr>
                <a:t> ESTRUCTURA </a:t>
              </a:r>
            </a:p>
            <a:p>
              <a:pPr algn="ctr">
                <a:lnSpc>
                  <a:spcPts val="11153"/>
                </a:lnSpc>
              </a:pPr>
              <a:r>
                <a:rPr lang="en-US" sz="10048">
                  <a:solidFill>
                    <a:srgbClr val="000000"/>
                  </a:solidFill>
                  <a:latin typeface="Gagalin"/>
                </a:rPr>
                <a:t>DE DATOS </a:t>
              </a:r>
            </a:p>
            <a:p>
              <a:pPr algn="ctr">
                <a:lnSpc>
                  <a:spcPts val="11153"/>
                </a:lnSpc>
              </a:pPr>
              <a:r>
                <a:rPr lang="en-US" sz="10048">
                  <a:solidFill>
                    <a:srgbClr val="000000"/>
                  </a:solidFill>
                  <a:latin typeface="Gagalin"/>
                </a:rPr>
                <a:t>BIBLIOTECA</a:t>
              </a:r>
            </a:p>
          </p:txBody>
        </p:sp>
        <p:sp>
          <p:nvSpPr>
            <p:cNvPr name="TextBox 12" id="12"/>
            <p:cNvSpPr txBox="true"/>
            <p:nvPr/>
          </p:nvSpPr>
          <p:spPr>
            <a:xfrm rot="0">
              <a:off x="0" y="-19050"/>
              <a:ext cx="2557071" cy="289854"/>
            </a:xfrm>
            <a:prstGeom prst="rect">
              <a:avLst/>
            </a:prstGeom>
          </p:spPr>
          <p:txBody>
            <a:bodyPr anchor="t" rtlCol="false" tIns="0" lIns="0" bIns="0" rIns="0">
              <a:spAutoFit/>
            </a:bodyPr>
            <a:lstStyle/>
            <a:p>
              <a:pPr>
                <a:lnSpc>
                  <a:spcPts val="1883"/>
                </a:lnSpc>
              </a:pPr>
              <a:r>
                <a:rPr lang="en-US" sz="1345">
                  <a:solidFill>
                    <a:srgbClr val="FFFFFF"/>
                  </a:solidFill>
                  <a:latin typeface="Open Sauce Light Bold"/>
                </a:rPr>
                <a:t>01</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sp>
        <p:nvSpPr>
          <p:cNvPr name="AutoShape 2" id="2"/>
          <p:cNvSpPr/>
          <p:nvPr/>
        </p:nvSpPr>
        <p:spPr>
          <a:xfrm rot="0">
            <a:off x="0" y="0"/>
            <a:ext cx="3808457" cy="10287000"/>
          </a:xfrm>
          <a:prstGeom prst="rect">
            <a:avLst/>
          </a:prstGeom>
          <a:solidFill>
            <a:srgbClr val="E8E8E8"/>
          </a:solidFill>
        </p:spPr>
      </p:sp>
      <p:grpSp>
        <p:nvGrpSpPr>
          <p:cNvPr name="Group 3" id="3"/>
          <p:cNvGrpSpPr/>
          <p:nvPr/>
        </p:nvGrpSpPr>
        <p:grpSpPr>
          <a:xfrm rot="0">
            <a:off x="3041919" y="1414295"/>
            <a:ext cx="1323477" cy="1323477"/>
            <a:chOff x="0" y="0"/>
            <a:chExt cx="1764635" cy="1764635"/>
          </a:xfrm>
        </p:grpSpPr>
        <p:grpSp>
          <p:nvGrpSpPr>
            <p:cNvPr name="Group 4" id="4"/>
            <p:cNvGrpSpPr/>
            <p:nvPr/>
          </p:nvGrpSpPr>
          <p:grpSpPr>
            <a:xfrm rot="0">
              <a:off x="0" y="0"/>
              <a:ext cx="1764635" cy="1764635"/>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25444" y="508560"/>
              <a:ext cx="513747" cy="747516"/>
            </a:xfrm>
            <a:prstGeom prst="rect">
              <a:avLst/>
            </a:prstGeom>
          </p:spPr>
        </p:pic>
      </p:grpSp>
      <p:grpSp>
        <p:nvGrpSpPr>
          <p:cNvPr name="Group 7" id="7"/>
          <p:cNvGrpSpPr/>
          <p:nvPr/>
        </p:nvGrpSpPr>
        <p:grpSpPr>
          <a:xfrm rot="0">
            <a:off x="3221012" y="3159695"/>
            <a:ext cx="1174890" cy="1174890"/>
            <a:chOff x="0" y="0"/>
            <a:chExt cx="1566520" cy="1566520"/>
          </a:xfrm>
        </p:grpSpPr>
        <p:grpSp>
          <p:nvGrpSpPr>
            <p:cNvPr name="Group 8" id="8"/>
            <p:cNvGrpSpPr/>
            <p:nvPr/>
          </p:nvGrpSpPr>
          <p:grpSpPr>
            <a:xfrm rot="0">
              <a:off x="0" y="0"/>
              <a:ext cx="1566520" cy="156652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74207" y="502303"/>
              <a:ext cx="618106" cy="561915"/>
            </a:xfrm>
            <a:prstGeom prst="rect">
              <a:avLst/>
            </a:prstGeom>
          </p:spPr>
        </p:pic>
      </p:grpSp>
      <p:sp>
        <p:nvSpPr>
          <p:cNvPr name="TextBox 11" id="11"/>
          <p:cNvSpPr txBox="true"/>
          <p:nvPr/>
        </p:nvSpPr>
        <p:spPr>
          <a:xfrm rot="0">
            <a:off x="4754240" y="861762"/>
            <a:ext cx="14177315" cy="2805430"/>
          </a:xfrm>
          <a:prstGeom prst="rect">
            <a:avLst/>
          </a:prstGeom>
        </p:spPr>
        <p:txBody>
          <a:bodyPr anchor="t" rtlCol="false" tIns="0" lIns="0" bIns="0" rIns="0">
            <a:spAutoFit/>
          </a:bodyPr>
          <a:lstStyle/>
          <a:p>
            <a:pPr>
              <a:lnSpc>
                <a:spcPts val="5494"/>
              </a:lnSpc>
            </a:pPr>
          </a:p>
          <a:p>
            <a:pPr>
              <a:lnSpc>
                <a:spcPts val="5494"/>
              </a:lnSpc>
            </a:pPr>
            <a:r>
              <a:rPr lang="en-US" sz="3924">
                <a:solidFill>
                  <a:srgbClr val="1C1D20"/>
                </a:solidFill>
                <a:latin typeface="Telegraf"/>
              </a:rPr>
              <a:t>Este método sirve para mover de un libro de su posición actual al inicio de la pila</a:t>
            </a:r>
          </a:p>
          <a:p>
            <a:pPr>
              <a:lnSpc>
                <a:spcPts val="5494"/>
              </a:lnSpc>
            </a:pPr>
          </a:p>
        </p:txBody>
      </p:sp>
      <p:sp>
        <p:nvSpPr>
          <p:cNvPr name="TextBox 12" id="12"/>
          <p:cNvSpPr txBox="true"/>
          <p:nvPr/>
        </p:nvSpPr>
        <p:spPr>
          <a:xfrm rot="0">
            <a:off x="4754240" y="3035870"/>
            <a:ext cx="13222469" cy="1414780"/>
          </a:xfrm>
          <a:prstGeom prst="rect">
            <a:avLst/>
          </a:prstGeom>
        </p:spPr>
        <p:txBody>
          <a:bodyPr anchor="t" rtlCol="false" tIns="0" lIns="0" bIns="0" rIns="0">
            <a:spAutoFit/>
          </a:bodyPr>
          <a:lstStyle/>
          <a:p>
            <a:pPr>
              <a:lnSpc>
                <a:spcPts val="5494"/>
              </a:lnSpc>
            </a:pPr>
            <a:r>
              <a:rPr lang="en-US" sz="3924">
                <a:solidFill>
                  <a:srgbClr val="1C1D20"/>
                </a:solidFill>
                <a:latin typeface="Telegraf"/>
              </a:rPr>
              <a:t>Este método cambia sentido el último libro se va al inicio</a:t>
            </a:r>
            <a:r>
              <a:rPr lang="en-US" sz="3924">
                <a:solidFill>
                  <a:srgbClr val="1C1D20"/>
                </a:solidFill>
                <a:latin typeface="Telegraf"/>
              </a:rPr>
              <a:t> y el primero libro se va al final</a:t>
            </a:r>
          </a:p>
        </p:txBody>
      </p:sp>
      <p:sp>
        <p:nvSpPr>
          <p:cNvPr name="TextBox 13" id="13"/>
          <p:cNvSpPr txBox="true"/>
          <p:nvPr/>
        </p:nvSpPr>
        <p:spPr>
          <a:xfrm rot="0">
            <a:off x="7485919" y="298849"/>
            <a:ext cx="4496933" cy="1307301"/>
          </a:xfrm>
          <a:prstGeom prst="rect">
            <a:avLst/>
          </a:prstGeom>
        </p:spPr>
        <p:txBody>
          <a:bodyPr anchor="t" rtlCol="false" tIns="0" lIns="0" bIns="0" rIns="0">
            <a:spAutoFit/>
          </a:bodyPr>
          <a:lstStyle/>
          <a:p>
            <a:pPr algn="ctr">
              <a:lnSpc>
                <a:spcPts val="10617"/>
              </a:lnSpc>
            </a:pPr>
            <a:r>
              <a:rPr lang="en-US" sz="7584">
                <a:solidFill>
                  <a:srgbClr val="1C1D20"/>
                </a:solidFill>
                <a:latin typeface="Gagalin"/>
              </a:rPr>
              <a:t>Usabilidad</a:t>
            </a:r>
          </a:p>
        </p:txBody>
      </p:sp>
      <p:grpSp>
        <p:nvGrpSpPr>
          <p:cNvPr name="Group 14" id="14"/>
          <p:cNvGrpSpPr/>
          <p:nvPr/>
        </p:nvGrpSpPr>
        <p:grpSpPr>
          <a:xfrm rot="0">
            <a:off x="3305315" y="4753685"/>
            <a:ext cx="1090587" cy="1090587"/>
            <a:chOff x="0" y="0"/>
            <a:chExt cx="1454116" cy="1454116"/>
          </a:xfrm>
        </p:grpSpPr>
        <p:grpSp>
          <p:nvGrpSpPr>
            <p:cNvPr name="Group 15" id="15"/>
            <p:cNvGrpSpPr/>
            <p:nvPr/>
          </p:nvGrpSpPr>
          <p:grpSpPr>
            <a:xfrm rot="0">
              <a:off x="0" y="0"/>
              <a:ext cx="1454116" cy="1454116"/>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15386" y="419070"/>
              <a:ext cx="423344" cy="615977"/>
            </a:xfrm>
            <a:prstGeom prst="rect">
              <a:avLst/>
            </a:prstGeom>
          </p:spPr>
        </p:pic>
      </p:grpSp>
      <p:grpSp>
        <p:nvGrpSpPr>
          <p:cNvPr name="Group 18" id="18"/>
          <p:cNvGrpSpPr/>
          <p:nvPr/>
        </p:nvGrpSpPr>
        <p:grpSpPr>
          <a:xfrm rot="0">
            <a:off x="3261768" y="6263372"/>
            <a:ext cx="1093379" cy="1093379"/>
            <a:chOff x="0" y="0"/>
            <a:chExt cx="1457838" cy="1457838"/>
          </a:xfrm>
        </p:grpSpPr>
        <p:grpSp>
          <p:nvGrpSpPr>
            <p:cNvPr name="Group 19" id="19"/>
            <p:cNvGrpSpPr/>
            <p:nvPr/>
          </p:nvGrpSpPr>
          <p:grpSpPr>
            <a:xfrm rot="0">
              <a:off x="0" y="0"/>
              <a:ext cx="1457838" cy="1457838"/>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21" id="2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41307" y="467454"/>
              <a:ext cx="575223" cy="522930"/>
            </a:xfrm>
            <a:prstGeom prst="rect">
              <a:avLst/>
            </a:prstGeom>
          </p:spPr>
        </p:pic>
      </p:grpSp>
      <p:grpSp>
        <p:nvGrpSpPr>
          <p:cNvPr name="Group 22" id="22"/>
          <p:cNvGrpSpPr/>
          <p:nvPr/>
        </p:nvGrpSpPr>
        <p:grpSpPr>
          <a:xfrm rot="0">
            <a:off x="3261768" y="8054696"/>
            <a:ext cx="1028539" cy="1028539"/>
            <a:chOff x="0" y="0"/>
            <a:chExt cx="1371385" cy="1371385"/>
          </a:xfrm>
        </p:grpSpPr>
        <p:grpSp>
          <p:nvGrpSpPr>
            <p:cNvPr name="Group 23" id="23"/>
            <p:cNvGrpSpPr/>
            <p:nvPr/>
          </p:nvGrpSpPr>
          <p:grpSpPr>
            <a:xfrm rot="0">
              <a:off x="0" y="0"/>
              <a:ext cx="1371385" cy="1371385"/>
              <a:chOff x="0" y="0"/>
              <a:chExt cx="6350000" cy="6350000"/>
            </a:xfrm>
          </p:grpSpPr>
          <p:sp>
            <p:nvSpPr>
              <p:cNvPr name="Freeform 24" id="2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86063" y="395227"/>
              <a:ext cx="399258" cy="580932"/>
            </a:xfrm>
            <a:prstGeom prst="rect">
              <a:avLst/>
            </a:prstGeom>
          </p:spPr>
        </p:pic>
      </p:grpSp>
      <p:sp>
        <p:nvSpPr>
          <p:cNvPr name="TextBox 26" id="26"/>
          <p:cNvSpPr txBox="true"/>
          <p:nvPr/>
        </p:nvSpPr>
        <p:spPr>
          <a:xfrm rot="0">
            <a:off x="4754240" y="4429492"/>
            <a:ext cx="13222469" cy="1414780"/>
          </a:xfrm>
          <a:prstGeom prst="rect">
            <a:avLst/>
          </a:prstGeom>
        </p:spPr>
        <p:txBody>
          <a:bodyPr anchor="t" rtlCol="false" tIns="0" lIns="0" bIns="0" rIns="0">
            <a:spAutoFit/>
          </a:bodyPr>
          <a:lstStyle/>
          <a:p>
            <a:pPr>
              <a:lnSpc>
                <a:spcPts val="5494"/>
              </a:lnSpc>
            </a:pPr>
            <a:r>
              <a:rPr lang="en-US" sz="3924">
                <a:solidFill>
                  <a:srgbClr val="1C1D20"/>
                </a:solidFill>
                <a:latin typeface="Telegraf"/>
              </a:rPr>
              <a:t>Este método sirve para añadir un nuevo libro a la pila seleccionada</a:t>
            </a:r>
          </a:p>
        </p:txBody>
      </p:sp>
      <p:sp>
        <p:nvSpPr>
          <p:cNvPr name="TextBox 27" id="27"/>
          <p:cNvSpPr txBox="true"/>
          <p:nvPr/>
        </p:nvSpPr>
        <p:spPr>
          <a:xfrm rot="0">
            <a:off x="4591217" y="5941971"/>
            <a:ext cx="13222469" cy="1414780"/>
          </a:xfrm>
          <a:prstGeom prst="rect">
            <a:avLst/>
          </a:prstGeom>
        </p:spPr>
        <p:txBody>
          <a:bodyPr anchor="t" rtlCol="false" tIns="0" lIns="0" bIns="0" rIns="0">
            <a:spAutoFit/>
          </a:bodyPr>
          <a:lstStyle/>
          <a:p>
            <a:pPr>
              <a:lnSpc>
                <a:spcPts val="5494"/>
              </a:lnSpc>
            </a:pPr>
            <a:r>
              <a:rPr lang="en-US" sz="3924">
                <a:solidFill>
                  <a:srgbClr val="1C1D20"/>
                </a:solidFill>
                <a:latin typeface="Telegraf"/>
              </a:rPr>
              <a:t>Este método sirve para ordenar de mejor forma a los estudiantes de las colas, al ordenarlos por semestre</a:t>
            </a:r>
          </a:p>
        </p:txBody>
      </p:sp>
      <p:sp>
        <p:nvSpPr>
          <p:cNvPr name="TextBox 28" id="28"/>
          <p:cNvSpPr txBox="true"/>
          <p:nvPr/>
        </p:nvSpPr>
        <p:spPr>
          <a:xfrm rot="0">
            <a:off x="4591217" y="7452001"/>
            <a:ext cx="13222469" cy="2110105"/>
          </a:xfrm>
          <a:prstGeom prst="rect">
            <a:avLst/>
          </a:prstGeom>
        </p:spPr>
        <p:txBody>
          <a:bodyPr anchor="t" rtlCol="false" tIns="0" lIns="0" bIns="0" rIns="0">
            <a:spAutoFit/>
          </a:bodyPr>
          <a:lstStyle/>
          <a:p>
            <a:pPr>
              <a:lnSpc>
                <a:spcPts val="5494"/>
              </a:lnSpc>
            </a:pPr>
            <a:r>
              <a:rPr lang="en-US" sz="3924">
                <a:solidFill>
                  <a:srgbClr val="1C1D20"/>
                </a:solidFill>
                <a:latin typeface="Telegraf"/>
              </a:rPr>
              <a:t>Este método sirve para poder organizar Libros entre dos estantes moviendo de un estante al otro y viceversa por categoría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sp>
        <p:nvSpPr>
          <p:cNvPr name="AutoShape 2" id="2"/>
          <p:cNvSpPr/>
          <p:nvPr/>
        </p:nvSpPr>
        <p:spPr>
          <a:xfrm rot="0">
            <a:off x="0" y="0"/>
            <a:ext cx="3808457" cy="10287000"/>
          </a:xfrm>
          <a:prstGeom prst="rect">
            <a:avLst/>
          </a:prstGeom>
          <a:solidFill>
            <a:srgbClr val="E8E8E8"/>
          </a:solidFill>
        </p:spPr>
      </p:sp>
      <p:grpSp>
        <p:nvGrpSpPr>
          <p:cNvPr name="Group 3" id="3"/>
          <p:cNvGrpSpPr/>
          <p:nvPr/>
        </p:nvGrpSpPr>
        <p:grpSpPr>
          <a:xfrm rot="0">
            <a:off x="3041919" y="1414295"/>
            <a:ext cx="1323477" cy="1323477"/>
            <a:chOff x="0" y="0"/>
            <a:chExt cx="1764635" cy="1764635"/>
          </a:xfrm>
        </p:grpSpPr>
        <p:grpSp>
          <p:nvGrpSpPr>
            <p:cNvPr name="Group 4" id="4"/>
            <p:cNvGrpSpPr/>
            <p:nvPr/>
          </p:nvGrpSpPr>
          <p:grpSpPr>
            <a:xfrm rot="0">
              <a:off x="0" y="0"/>
              <a:ext cx="1764635" cy="1764635"/>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25444" y="508560"/>
              <a:ext cx="513747" cy="747516"/>
            </a:xfrm>
            <a:prstGeom prst="rect">
              <a:avLst/>
            </a:prstGeom>
          </p:spPr>
        </p:pic>
      </p:grpSp>
      <p:grpSp>
        <p:nvGrpSpPr>
          <p:cNvPr name="Group 7" id="7"/>
          <p:cNvGrpSpPr/>
          <p:nvPr/>
        </p:nvGrpSpPr>
        <p:grpSpPr>
          <a:xfrm rot="0">
            <a:off x="3221012" y="3159695"/>
            <a:ext cx="1174890" cy="1174890"/>
            <a:chOff x="0" y="0"/>
            <a:chExt cx="1566520" cy="1566520"/>
          </a:xfrm>
        </p:grpSpPr>
        <p:grpSp>
          <p:nvGrpSpPr>
            <p:cNvPr name="Group 8" id="8"/>
            <p:cNvGrpSpPr/>
            <p:nvPr/>
          </p:nvGrpSpPr>
          <p:grpSpPr>
            <a:xfrm rot="0">
              <a:off x="0" y="0"/>
              <a:ext cx="1566520" cy="156652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74207" y="502303"/>
              <a:ext cx="618106" cy="561915"/>
            </a:xfrm>
            <a:prstGeom prst="rect">
              <a:avLst/>
            </a:prstGeom>
          </p:spPr>
        </p:pic>
      </p:grpSp>
      <p:sp>
        <p:nvSpPr>
          <p:cNvPr name="TextBox 11" id="11"/>
          <p:cNvSpPr txBox="true"/>
          <p:nvPr/>
        </p:nvSpPr>
        <p:spPr>
          <a:xfrm rot="0">
            <a:off x="4754240" y="1188987"/>
            <a:ext cx="12781717" cy="1964979"/>
          </a:xfrm>
          <a:prstGeom prst="rect">
            <a:avLst/>
          </a:prstGeom>
        </p:spPr>
        <p:txBody>
          <a:bodyPr anchor="t" rtlCol="false" tIns="0" lIns="0" bIns="0" rIns="0">
            <a:spAutoFit/>
          </a:bodyPr>
          <a:lstStyle/>
          <a:p>
            <a:pPr>
              <a:lnSpc>
                <a:spcPts val="5234"/>
              </a:lnSpc>
            </a:pPr>
          </a:p>
          <a:p>
            <a:pPr>
              <a:lnSpc>
                <a:spcPts val="5234"/>
              </a:lnSpc>
            </a:pPr>
            <a:r>
              <a:rPr lang="en-US" sz="3738">
                <a:solidFill>
                  <a:srgbClr val="1C1D20"/>
                </a:solidFill>
                <a:latin typeface="Telegraf"/>
              </a:rPr>
              <a:t>Cambiar datos de un estudiante de una cola a otra</a:t>
            </a:r>
          </a:p>
          <a:p>
            <a:pPr>
              <a:lnSpc>
                <a:spcPts val="4954"/>
              </a:lnSpc>
            </a:pPr>
          </a:p>
        </p:txBody>
      </p:sp>
      <p:sp>
        <p:nvSpPr>
          <p:cNvPr name="TextBox 12" id="12"/>
          <p:cNvSpPr txBox="true"/>
          <p:nvPr/>
        </p:nvSpPr>
        <p:spPr>
          <a:xfrm rot="0">
            <a:off x="4754240" y="2682478"/>
            <a:ext cx="13222469" cy="2110105"/>
          </a:xfrm>
          <a:prstGeom prst="rect">
            <a:avLst/>
          </a:prstGeom>
        </p:spPr>
        <p:txBody>
          <a:bodyPr anchor="t" rtlCol="false" tIns="0" lIns="0" bIns="0" rIns="0">
            <a:spAutoFit/>
          </a:bodyPr>
          <a:lstStyle/>
          <a:p>
            <a:pPr>
              <a:lnSpc>
                <a:spcPts val="5494"/>
              </a:lnSpc>
            </a:pPr>
            <a:r>
              <a:rPr lang="en-US" sz="3924">
                <a:solidFill>
                  <a:srgbClr val="1C1D20"/>
                </a:solidFill>
                <a:latin typeface="Telegraf"/>
              </a:rPr>
              <a:t>crear un método que elimine un libro por su posición</a:t>
            </a:r>
          </a:p>
          <a:p>
            <a:pPr>
              <a:lnSpc>
                <a:spcPts val="5494"/>
              </a:lnSpc>
            </a:pPr>
            <a:r>
              <a:rPr lang="en-US" sz="3924">
                <a:solidFill>
                  <a:srgbClr val="1C1D20"/>
                </a:solidFill>
                <a:latin typeface="Telegraf"/>
              </a:rPr>
              <a:t> recibe como parámetro el estante y la posición del libro a eliminar</a:t>
            </a:r>
          </a:p>
        </p:txBody>
      </p:sp>
      <p:sp>
        <p:nvSpPr>
          <p:cNvPr name="TextBox 13" id="13"/>
          <p:cNvSpPr txBox="true"/>
          <p:nvPr/>
        </p:nvSpPr>
        <p:spPr>
          <a:xfrm rot="0">
            <a:off x="7485919" y="298849"/>
            <a:ext cx="4496933" cy="1307301"/>
          </a:xfrm>
          <a:prstGeom prst="rect">
            <a:avLst/>
          </a:prstGeom>
        </p:spPr>
        <p:txBody>
          <a:bodyPr anchor="t" rtlCol="false" tIns="0" lIns="0" bIns="0" rIns="0">
            <a:spAutoFit/>
          </a:bodyPr>
          <a:lstStyle/>
          <a:p>
            <a:pPr algn="ctr">
              <a:lnSpc>
                <a:spcPts val="10617"/>
              </a:lnSpc>
            </a:pPr>
            <a:r>
              <a:rPr lang="en-US" sz="7584">
                <a:solidFill>
                  <a:srgbClr val="1C1D20"/>
                </a:solidFill>
                <a:latin typeface="Gagalin"/>
              </a:rPr>
              <a:t>Usabilidad</a:t>
            </a:r>
          </a:p>
        </p:txBody>
      </p:sp>
      <p:grpSp>
        <p:nvGrpSpPr>
          <p:cNvPr name="Group 14" id="14"/>
          <p:cNvGrpSpPr/>
          <p:nvPr/>
        </p:nvGrpSpPr>
        <p:grpSpPr>
          <a:xfrm rot="0">
            <a:off x="3305315" y="4753685"/>
            <a:ext cx="1090587" cy="1090587"/>
            <a:chOff x="0" y="0"/>
            <a:chExt cx="1454116" cy="1454116"/>
          </a:xfrm>
        </p:grpSpPr>
        <p:grpSp>
          <p:nvGrpSpPr>
            <p:cNvPr name="Group 15" id="15"/>
            <p:cNvGrpSpPr/>
            <p:nvPr/>
          </p:nvGrpSpPr>
          <p:grpSpPr>
            <a:xfrm rot="0">
              <a:off x="0" y="0"/>
              <a:ext cx="1454116" cy="1454116"/>
              <a:chOff x="0" y="0"/>
              <a:chExt cx="6350000" cy="6350000"/>
            </a:xfrm>
          </p:grpSpPr>
          <p:sp>
            <p:nvSpPr>
              <p:cNvPr name="Freeform 16" id="1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15386" y="419070"/>
              <a:ext cx="423344" cy="615977"/>
            </a:xfrm>
            <a:prstGeom prst="rect">
              <a:avLst/>
            </a:prstGeom>
          </p:spPr>
        </p:pic>
      </p:grpSp>
      <p:grpSp>
        <p:nvGrpSpPr>
          <p:cNvPr name="Group 18" id="18"/>
          <p:cNvGrpSpPr/>
          <p:nvPr/>
        </p:nvGrpSpPr>
        <p:grpSpPr>
          <a:xfrm rot="0">
            <a:off x="3261768" y="6263372"/>
            <a:ext cx="1093379" cy="1093379"/>
            <a:chOff x="0" y="0"/>
            <a:chExt cx="1457838" cy="1457838"/>
          </a:xfrm>
        </p:grpSpPr>
        <p:grpSp>
          <p:nvGrpSpPr>
            <p:cNvPr name="Group 19" id="19"/>
            <p:cNvGrpSpPr/>
            <p:nvPr/>
          </p:nvGrpSpPr>
          <p:grpSpPr>
            <a:xfrm rot="0">
              <a:off x="0" y="0"/>
              <a:ext cx="1457838" cy="1457838"/>
              <a:chOff x="0" y="0"/>
              <a:chExt cx="6350000" cy="6350000"/>
            </a:xfrm>
          </p:grpSpPr>
          <p:sp>
            <p:nvSpPr>
              <p:cNvPr name="Freeform 20" id="2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21" id="2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41307" y="467454"/>
              <a:ext cx="575223" cy="522930"/>
            </a:xfrm>
            <a:prstGeom prst="rect">
              <a:avLst/>
            </a:prstGeom>
          </p:spPr>
        </p:pic>
      </p:grpSp>
      <p:grpSp>
        <p:nvGrpSpPr>
          <p:cNvPr name="Group 22" id="22"/>
          <p:cNvGrpSpPr/>
          <p:nvPr/>
        </p:nvGrpSpPr>
        <p:grpSpPr>
          <a:xfrm rot="0">
            <a:off x="3261768" y="8054696"/>
            <a:ext cx="1028539" cy="1028539"/>
            <a:chOff x="0" y="0"/>
            <a:chExt cx="1371385" cy="1371385"/>
          </a:xfrm>
        </p:grpSpPr>
        <p:grpSp>
          <p:nvGrpSpPr>
            <p:cNvPr name="Group 23" id="23"/>
            <p:cNvGrpSpPr/>
            <p:nvPr/>
          </p:nvGrpSpPr>
          <p:grpSpPr>
            <a:xfrm rot="0">
              <a:off x="0" y="0"/>
              <a:ext cx="1371385" cy="1371385"/>
              <a:chOff x="0" y="0"/>
              <a:chExt cx="6350000" cy="6350000"/>
            </a:xfrm>
          </p:grpSpPr>
          <p:sp>
            <p:nvSpPr>
              <p:cNvPr name="Freeform 24" id="2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86063" y="395227"/>
              <a:ext cx="399258" cy="580932"/>
            </a:xfrm>
            <a:prstGeom prst="rect">
              <a:avLst/>
            </a:prstGeom>
          </p:spPr>
        </p:pic>
      </p:grpSp>
      <p:sp>
        <p:nvSpPr>
          <p:cNvPr name="TextBox 26" id="26"/>
          <p:cNvSpPr txBox="true"/>
          <p:nvPr/>
        </p:nvSpPr>
        <p:spPr>
          <a:xfrm rot="0">
            <a:off x="4591217" y="5016421"/>
            <a:ext cx="13222469" cy="719455"/>
          </a:xfrm>
          <a:prstGeom prst="rect">
            <a:avLst/>
          </a:prstGeom>
        </p:spPr>
        <p:txBody>
          <a:bodyPr anchor="t" rtlCol="false" tIns="0" lIns="0" bIns="0" rIns="0">
            <a:spAutoFit/>
          </a:bodyPr>
          <a:lstStyle/>
          <a:p>
            <a:pPr>
              <a:lnSpc>
                <a:spcPts val="5494"/>
              </a:lnSpc>
            </a:pPr>
            <a:r>
              <a:rPr lang="en-US" sz="3924">
                <a:solidFill>
                  <a:srgbClr val="1C1D20"/>
                </a:solidFill>
                <a:latin typeface="Telegraf"/>
              </a:rPr>
              <a:t>Método que elimina el ultimo estudiante de la cola</a:t>
            </a:r>
          </a:p>
        </p:txBody>
      </p:sp>
      <p:sp>
        <p:nvSpPr>
          <p:cNvPr name="TextBox 27" id="27"/>
          <p:cNvSpPr txBox="true"/>
          <p:nvPr/>
        </p:nvSpPr>
        <p:spPr>
          <a:xfrm rot="0">
            <a:off x="4591217" y="5941971"/>
            <a:ext cx="13222469" cy="1414780"/>
          </a:xfrm>
          <a:prstGeom prst="rect">
            <a:avLst/>
          </a:prstGeom>
        </p:spPr>
        <p:txBody>
          <a:bodyPr anchor="t" rtlCol="false" tIns="0" lIns="0" bIns="0" rIns="0">
            <a:spAutoFit/>
          </a:bodyPr>
          <a:lstStyle/>
          <a:p>
            <a:pPr>
              <a:lnSpc>
                <a:spcPts val="5494"/>
              </a:lnSpc>
            </a:pPr>
            <a:r>
              <a:rPr lang="en-US" sz="3924">
                <a:solidFill>
                  <a:srgbClr val="1C1D20"/>
                </a:solidFill>
                <a:latin typeface="Telegraf"/>
              </a:rPr>
              <a:t>crear un método que busque libros por su categoría </a:t>
            </a:r>
            <a:r>
              <a:rPr lang="en-US" sz="3924">
                <a:solidFill>
                  <a:srgbClr val="1C1D20"/>
                </a:solidFill>
                <a:latin typeface="Telegraf"/>
              </a:rPr>
              <a:t>y muestre el número de libros que hay en el estante</a:t>
            </a:r>
          </a:p>
        </p:txBody>
      </p:sp>
      <p:sp>
        <p:nvSpPr>
          <p:cNvPr name="TextBox 28" id="28"/>
          <p:cNvSpPr txBox="true"/>
          <p:nvPr/>
        </p:nvSpPr>
        <p:spPr>
          <a:xfrm rot="0">
            <a:off x="4395902" y="7913963"/>
            <a:ext cx="13222469" cy="1414780"/>
          </a:xfrm>
          <a:prstGeom prst="rect">
            <a:avLst/>
          </a:prstGeom>
        </p:spPr>
        <p:txBody>
          <a:bodyPr anchor="t" rtlCol="false" tIns="0" lIns="0" bIns="0" rIns="0">
            <a:spAutoFit/>
          </a:bodyPr>
          <a:lstStyle/>
          <a:p>
            <a:pPr>
              <a:lnSpc>
                <a:spcPts val="5494"/>
              </a:lnSpc>
            </a:pPr>
            <a:r>
              <a:rPr lang="en-US" sz="3924">
                <a:solidFill>
                  <a:srgbClr val="1C1D20"/>
                </a:solidFill>
                <a:latin typeface="Telegraf"/>
              </a:rPr>
              <a:t>crear un método que busque libros por su autor </a:t>
            </a:r>
            <a:r>
              <a:rPr lang="en-US" sz="3924">
                <a:solidFill>
                  <a:srgbClr val="1C1D20"/>
                </a:solidFill>
                <a:latin typeface="Telegraf"/>
              </a:rPr>
              <a:t>y muestre el número de libros que hay en el estante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C2CB"/>
        </a:solidFill>
      </p:bgPr>
    </p:bg>
    <p:spTree>
      <p:nvGrpSpPr>
        <p:cNvPr id="1" name=""/>
        <p:cNvGrpSpPr/>
        <p:nvPr/>
      </p:nvGrpSpPr>
      <p:grpSpPr>
        <a:xfrm>
          <a:off x="0" y="0"/>
          <a:ext cx="0" cy="0"/>
          <a:chOff x="0" y="0"/>
          <a:chExt cx="0" cy="0"/>
        </a:xfrm>
      </p:grpSpPr>
      <p:grpSp>
        <p:nvGrpSpPr>
          <p:cNvPr name="Group 2" id="2"/>
          <p:cNvGrpSpPr/>
          <p:nvPr/>
        </p:nvGrpSpPr>
        <p:grpSpPr>
          <a:xfrm rot="0">
            <a:off x="527466" y="1707945"/>
            <a:ext cx="15176053" cy="2668755"/>
            <a:chOff x="0" y="0"/>
            <a:chExt cx="13658911" cy="2401961"/>
          </a:xfrm>
        </p:grpSpPr>
        <p:sp>
          <p:nvSpPr>
            <p:cNvPr name="Freeform 3" id="3"/>
            <p:cNvSpPr/>
            <p:nvPr/>
          </p:nvSpPr>
          <p:spPr>
            <a:xfrm>
              <a:off x="0" y="0"/>
              <a:ext cx="13658910" cy="2401961"/>
            </a:xfrm>
            <a:custGeom>
              <a:avLst/>
              <a:gdLst/>
              <a:ahLst/>
              <a:cxnLst/>
              <a:rect r="r" b="b" t="t" l="l"/>
              <a:pathLst>
                <a:path h="2401961" w="13658910">
                  <a:moveTo>
                    <a:pt x="13534451" y="2401961"/>
                  </a:moveTo>
                  <a:lnTo>
                    <a:pt x="124460" y="2401961"/>
                  </a:lnTo>
                  <a:cubicBezTo>
                    <a:pt x="55880" y="2401961"/>
                    <a:pt x="0" y="2346081"/>
                    <a:pt x="0" y="2277501"/>
                  </a:cubicBezTo>
                  <a:lnTo>
                    <a:pt x="0" y="124460"/>
                  </a:lnTo>
                  <a:cubicBezTo>
                    <a:pt x="0" y="55880"/>
                    <a:pt x="55880" y="0"/>
                    <a:pt x="124460" y="0"/>
                  </a:cubicBezTo>
                  <a:lnTo>
                    <a:pt x="13534451" y="0"/>
                  </a:lnTo>
                  <a:cubicBezTo>
                    <a:pt x="13603030" y="0"/>
                    <a:pt x="13658910" y="55880"/>
                    <a:pt x="13658910" y="124460"/>
                  </a:cubicBezTo>
                  <a:lnTo>
                    <a:pt x="13658910" y="2277501"/>
                  </a:lnTo>
                  <a:cubicBezTo>
                    <a:pt x="13658910" y="2346081"/>
                    <a:pt x="13603030" y="2401961"/>
                    <a:pt x="13534451" y="2401961"/>
                  </a:cubicBezTo>
                  <a:close/>
                </a:path>
              </a:pathLst>
            </a:custGeom>
            <a:solidFill>
              <a:srgbClr val="E8E8E8"/>
            </a:solidFill>
          </p:spPr>
        </p:sp>
      </p:grpSp>
      <p:sp>
        <p:nvSpPr>
          <p:cNvPr name="TextBox 4" id="4"/>
          <p:cNvSpPr txBox="true"/>
          <p:nvPr/>
        </p:nvSpPr>
        <p:spPr>
          <a:xfrm rot="0">
            <a:off x="2715832" y="542925"/>
            <a:ext cx="12245390" cy="971550"/>
          </a:xfrm>
          <a:prstGeom prst="rect">
            <a:avLst/>
          </a:prstGeom>
        </p:spPr>
        <p:txBody>
          <a:bodyPr anchor="t" rtlCol="false" tIns="0" lIns="0" bIns="0" rIns="0">
            <a:spAutoFit/>
          </a:bodyPr>
          <a:lstStyle/>
          <a:p>
            <a:pPr algn="ctr" marL="0" indent="0" lvl="0">
              <a:lnSpc>
                <a:spcPts val="7679"/>
              </a:lnSpc>
              <a:spcBef>
                <a:spcPct val="0"/>
              </a:spcBef>
            </a:pPr>
            <a:r>
              <a:rPr lang="en-US" sz="6399">
                <a:solidFill>
                  <a:srgbClr val="000000"/>
                </a:solidFill>
                <a:latin typeface="Gagalin"/>
              </a:rPr>
              <a:t>concluciones</a:t>
            </a:r>
          </a:p>
        </p:txBody>
      </p:sp>
      <p:grpSp>
        <p:nvGrpSpPr>
          <p:cNvPr name="Group 5" id="5"/>
          <p:cNvGrpSpPr/>
          <p:nvPr/>
        </p:nvGrpSpPr>
        <p:grpSpPr>
          <a:xfrm rot="0">
            <a:off x="2984754" y="4567200"/>
            <a:ext cx="14947883" cy="2526483"/>
            <a:chOff x="0" y="0"/>
            <a:chExt cx="13905464" cy="2350293"/>
          </a:xfrm>
        </p:grpSpPr>
        <p:sp>
          <p:nvSpPr>
            <p:cNvPr name="Freeform 6" id="6"/>
            <p:cNvSpPr/>
            <p:nvPr/>
          </p:nvSpPr>
          <p:spPr>
            <a:xfrm>
              <a:off x="0" y="0"/>
              <a:ext cx="13905464" cy="2350294"/>
            </a:xfrm>
            <a:custGeom>
              <a:avLst/>
              <a:gdLst/>
              <a:ahLst/>
              <a:cxnLst/>
              <a:rect r="r" b="b" t="t" l="l"/>
              <a:pathLst>
                <a:path h="2350294" w="13905464">
                  <a:moveTo>
                    <a:pt x="13781004" y="2350293"/>
                  </a:moveTo>
                  <a:lnTo>
                    <a:pt x="124460" y="2350293"/>
                  </a:lnTo>
                  <a:cubicBezTo>
                    <a:pt x="55880" y="2350293"/>
                    <a:pt x="0" y="2294413"/>
                    <a:pt x="0" y="2225833"/>
                  </a:cubicBezTo>
                  <a:lnTo>
                    <a:pt x="0" y="124460"/>
                  </a:lnTo>
                  <a:cubicBezTo>
                    <a:pt x="0" y="55880"/>
                    <a:pt x="55880" y="0"/>
                    <a:pt x="124460" y="0"/>
                  </a:cubicBezTo>
                  <a:lnTo>
                    <a:pt x="13781004" y="0"/>
                  </a:lnTo>
                  <a:cubicBezTo>
                    <a:pt x="13849584" y="0"/>
                    <a:pt x="13905464" y="55880"/>
                    <a:pt x="13905464" y="124460"/>
                  </a:cubicBezTo>
                  <a:lnTo>
                    <a:pt x="13905464" y="2225834"/>
                  </a:lnTo>
                  <a:cubicBezTo>
                    <a:pt x="13905464" y="2294413"/>
                    <a:pt x="13849584" y="2350294"/>
                    <a:pt x="13781004" y="2350294"/>
                  </a:cubicBezTo>
                  <a:close/>
                </a:path>
              </a:pathLst>
            </a:custGeom>
            <a:solidFill>
              <a:srgbClr val="E8E8E8"/>
            </a:solidFill>
          </p:spPr>
        </p:sp>
      </p:grpSp>
      <p:grpSp>
        <p:nvGrpSpPr>
          <p:cNvPr name="Group 7" id="7"/>
          <p:cNvGrpSpPr/>
          <p:nvPr/>
        </p:nvGrpSpPr>
        <p:grpSpPr>
          <a:xfrm rot="0">
            <a:off x="527466" y="7284182"/>
            <a:ext cx="15176053" cy="2642348"/>
            <a:chOff x="0" y="0"/>
            <a:chExt cx="13795412" cy="2401961"/>
          </a:xfrm>
        </p:grpSpPr>
        <p:sp>
          <p:nvSpPr>
            <p:cNvPr name="Freeform 8" id="8"/>
            <p:cNvSpPr/>
            <p:nvPr/>
          </p:nvSpPr>
          <p:spPr>
            <a:xfrm>
              <a:off x="0" y="0"/>
              <a:ext cx="13795412" cy="2401961"/>
            </a:xfrm>
            <a:custGeom>
              <a:avLst/>
              <a:gdLst/>
              <a:ahLst/>
              <a:cxnLst/>
              <a:rect r="r" b="b" t="t" l="l"/>
              <a:pathLst>
                <a:path h="2401961" w="13795412">
                  <a:moveTo>
                    <a:pt x="13670952" y="2401961"/>
                  </a:moveTo>
                  <a:lnTo>
                    <a:pt x="124460" y="2401961"/>
                  </a:lnTo>
                  <a:cubicBezTo>
                    <a:pt x="55880" y="2401961"/>
                    <a:pt x="0" y="2346081"/>
                    <a:pt x="0" y="2277501"/>
                  </a:cubicBezTo>
                  <a:lnTo>
                    <a:pt x="0" y="124460"/>
                  </a:lnTo>
                  <a:cubicBezTo>
                    <a:pt x="0" y="55880"/>
                    <a:pt x="55880" y="0"/>
                    <a:pt x="124460" y="0"/>
                  </a:cubicBezTo>
                  <a:lnTo>
                    <a:pt x="13670952" y="0"/>
                  </a:lnTo>
                  <a:cubicBezTo>
                    <a:pt x="13739532" y="0"/>
                    <a:pt x="13795412" y="55880"/>
                    <a:pt x="13795412" y="124460"/>
                  </a:cubicBezTo>
                  <a:lnTo>
                    <a:pt x="13795412" y="2277501"/>
                  </a:lnTo>
                  <a:cubicBezTo>
                    <a:pt x="13795412" y="2346081"/>
                    <a:pt x="13739532" y="2401961"/>
                    <a:pt x="13670952" y="2401961"/>
                  </a:cubicBezTo>
                  <a:close/>
                </a:path>
              </a:pathLst>
            </a:custGeom>
            <a:solidFill>
              <a:srgbClr val="E8E8E8"/>
            </a:solidFill>
          </p:spPr>
        </p:sp>
      </p:grpSp>
      <p:sp>
        <p:nvSpPr>
          <p:cNvPr name="TextBox 9" id="9"/>
          <p:cNvSpPr txBox="true"/>
          <p:nvPr/>
        </p:nvSpPr>
        <p:spPr>
          <a:xfrm rot="0">
            <a:off x="1110599" y="1821460"/>
            <a:ext cx="14009787" cy="2555240"/>
          </a:xfrm>
          <a:prstGeom prst="rect">
            <a:avLst/>
          </a:prstGeom>
        </p:spPr>
        <p:txBody>
          <a:bodyPr anchor="t" rtlCol="false" tIns="0" lIns="0" bIns="0" rIns="0">
            <a:spAutoFit/>
          </a:bodyPr>
          <a:lstStyle/>
          <a:p>
            <a:pPr algn="just">
              <a:lnSpc>
                <a:spcPts val="4060"/>
              </a:lnSpc>
            </a:pPr>
            <a:r>
              <a:rPr lang="en-US" sz="2900">
                <a:solidFill>
                  <a:srgbClr val="000000"/>
                </a:solidFill>
                <a:latin typeface="Libre Baskerville"/>
              </a:rPr>
              <a:t>Luego de haber concluido con el proyecto de Estructura de Datos sobre el </a:t>
            </a:r>
          </a:p>
          <a:p>
            <a:pPr algn="just">
              <a:lnSpc>
                <a:spcPts val="4060"/>
              </a:lnSpc>
            </a:pPr>
            <a:r>
              <a:rPr lang="en-US" sz="2900">
                <a:solidFill>
                  <a:srgbClr val="000000"/>
                </a:solidFill>
                <a:latin typeface="Libre Baskerville"/>
              </a:rPr>
              <a:t>programa de Proyecto Biblioteca fueron muchos los esfuerzos y</a:t>
            </a:r>
          </a:p>
          <a:p>
            <a:pPr algn="just">
              <a:lnSpc>
                <a:spcPts val="4060"/>
              </a:lnSpc>
            </a:pPr>
            <a:r>
              <a:rPr lang="en-US" sz="2900">
                <a:solidFill>
                  <a:srgbClr val="000000"/>
                </a:solidFill>
                <a:latin typeface="Libre Baskerville"/>
              </a:rPr>
              <a:t> conocimientos adquiridos durante el semestre y que fueron plasmados </a:t>
            </a:r>
          </a:p>
          <a:p>
            <a:pPr algn="just">
              <a:lnSpc>
                <a:spcPts val="4060"/>
              </a:lnSpc>
            </a:pPr>
            <a:r>
              <a:rPr lang="en-US" sz="2900">
                <a:solidFill>
                  <a:srgbClr val="000000"/>
                </a:solidFill>
                <a:latin typeface="Libre Baskerville"/>
              </a:rPr>
              <a:t>en este proyecto.</a:t>
            </a:r>
          </a:p>
          <a:p>
            <a:pPr algn="just">
              <a:lnSpc>
                <a:spcPts val="4060"/>
              </a:lnSpc>
            </a:pPr>
          </a:p>
        </p:txBody>
      </p:sp>
      <p:sp>
        <p:nvSpPr>
          <p:cNvPr name="TextBox 10" id="10"/>
          <p:cNvSpPr txBox="true"/>
          <p:nvPr/>
        </p:nvSpPr>
        <p:spPr>
          <a:xfrm rot="0">
            <a:off x="3154201" y="5086350"/>
            <a:ext cx="14608990" cy="2555240"/>
          </a:xfrm>
          <a:prstGeom prst="rect">
            <a:avLst/>
          </a:prstGeom>
        </p:spPr>
        <p:txBody>
          <a:bodyPr anchor="t" rtlCol="false" tIns="0" lIns="0" bIns="0" rIns="0">
            <a:spAutoFit/>
          </a:bodyPr>
          <a:lstStyle/>
          <a:p>
            <a:pPr algn="just">
              <a:lnSpc>
                <a:spcPts val="4060"/>
              </a:lnSpc>
            </a:pPr>
            <a:r>
              <a:rPr lang="en-US" sz="2900">
                <a:solidFill>
                  <a:srgbClr val="000000"/>
                </a:solidFill>
                <a:latin typeface="Libre Baskerville"/>
              </a:rPr>
              <a:t>Cada problema que nos establecimos fue realizado y solucionado hubo algunas dificultades, pero aun así se pudo cumplir con cada problema planteado.</a:t>
            </a:r>
          </a:p>
          <a:p>
            <a:pPr algn="just">
              <a:lnSpc>
                <a:spcPts val="4060"/>
              </a:lnSpc>
            </a:pPr>
          </a:p>
          <a:p>
            <a:pPr algn="just">
              <a:lnSpc>
                <a:spcPts val="4060"/>
              </a:lnSpc>
            </a:pPr>
          </a:p>
        </p:txBody>
      </p:sp>
      <p:sp>
        <p:nvSpPr>
          <p:cNvPr name="TextBox 11" id="11"/>
          <p:cNvSpPr txBox="true"/>
          <p:nvPr/>
        </p:nvSpPr>
        <p:spPr>
          <a:xfrm rot="0">
            <a:off x="1028700" y="7885641"/>
            <a:ext cx="13895636" cy="2040890"/>
          </a:xfrm>
          <a:prstGeom prst="rect">
            <a:avLst/>
          </a:prstGeom>
        </p:spPr>
        <p:txBody>
          <a:bodyPr anchor="t" rtlCol="false" tIns="0" lIns="0" bIns="0" rIns="0">
            <a:spAutoFit/>
          </a:bodyPr>
          <a:lstStyle/>
          <a:p>
            <a:pPr algn="just">
              <a:lnSpc>
                <a:spcPts val="4060"/>
              </a:lnSpc>
            </a:pPr>
            <a:r>
              <a:rPr lang="en-US" sz="2900">
                <a:solidFill>
                  <a:srgbClr val="000000"/>
                </a:solidFill>
                <a:latin typeface="Libre Baskerville"/>
              </a:rPr>
              <a:t>Al realizar el proyecto nos dimos cuenta de varios conceptos importantes </a:t>
            </a:r>
          </a:p>
          <a:p>
            <a:pPr algn="just">
              <a:lnSpc>
                <a:spcPts val="4060"/>
              </a:lnSpc>
            </a:pPr>
            <a:r>
              <a:rPr lang="en-US" sz="2900">
                <a:solidFill>
                  <a:srgbClr val="000000"/>
                </a:solidFill>
                <a:latin typeface="Libre Baskerville"/>
              </a:rPr>
              <a:t>que no serán de mucha ayuda a lo largo de nuestra carrera.</a:t>
            </a:r>
          </a:p>
          <a:p>
            <a:pPr algn="just">
              <a:lnSpc>
                <a:spcPts val="4060"/>
              </a:lnSpc>
            </a:pPr>
          </a:p>
          <a:p>
            <a:pPr algn="just">
              <a:lnSpc>
                <a:spcPts val="406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sp>
        <p:nvSpPr>
          <p:cNvPr name="TextBox 2" id="2"/>
          <p:cNvSpPr txBox="true"/>
          <p:nvPr/>
        </p:nvSpPr>
        <p:spPr>
          <a:xfrm rot="0">
            <a:off x="442156" y="1997463"/>
            <a:ext cx="11108200" cy="7774591"/>
          </a:xfrm>
          <a:prstGeom prst="rect">
            <a:avLst/>
          </a:prstGeom>
        </p:spPr>
        <p:txBody>
          <a:bodyPr anchor="t" rtlCol="false" tIns="0" lIns="0" bIns="0" rIns="0">
            <a:spAutoFit/>
          </a:bodyPr>
          <a:lstStyle/>
          <a:p>
            <a:pPr algn="just">
              <a:lnSpc>
                <a:spcPts val="5127"/>
              </a:lnSpc>
            </a:pPr>
            <a:r>
              <a:rPr lang="en-US" sz="3974">
                <a:solidFill>
                  <a:srgbClr val="090907"/>
                </a:solidFill>
                <a:latin typeface="Public Sans Bold"/>
              </a:rPr>
              <a:t>El problema a la que se enfrenta la biblioteca es el orden de los libros cuando se requiere algún tipo de información para el bibliotecario para agilizar las búsquedas de libros ya sea que solicite el administrador. Debido a que no cuenta con un sistema automatizado que ayude a tener acceso a la información oportuna, esto produce resultados negativos al factor social, económico y tecnológico. Es por aquello que la biblioteca necesita tener dicha información disponible de manera rápida y precisa.</a:t>
            </a:r>
          </a:p>
        </p:txBody>
      </p:sp>
      <p:grpSp>
        <p:nvGrpSpPr>
          <p:cNvPr name="Group 3" id="3"/>
          <p:cNvGrpSpPr>
            <a:grpSpLocks noChangeAspect="true"/>
          </p:cNvGrpSpPr>
          <p:nvPr/>
        </p:nvGrpSpPr>
        <p:grpSpPr>
          <a:xfrm rot="0">
            <a:off x="12156100" y="1316100"/>
            <a:ext cx="5103200" cy="7654801"/>
            <a:chOff x="0" y="0"/>
            <a:chExt cx="6350000" cy="9525000"/>
          </a:xfrm>
        </p:grpSpPr>
        <p:sp>
          <p:nvSpPr>
            <p:cNvPr name="Freeform 4" id="4"/>
            <p:cNvSpPr/>
            <p:nvPr/>
          </p:nvSpPr>
          <p:spPr>
            <a:xfrm>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6191" r="-6191" t="0" b="0"/>
              </a:stretch>
            </a:blipFill>
          </p:spPr>
        </p:sp>
      </p:grpSp>
      <p:grpSp>
        <p:nvGrpSpPr>
          <p:cNvPr name="Group 5" id="5"/>
          <p:cNvGrpSpPr/>
          <p:nvPr/>
        </p:nvGrpSpPr>
        <p:grpSpPr>
          <a:xfrm rot="0">
            <a:off x="16735994" y="4881847"/>
            <a:ext cx="523306" cy="523306"/>
            <a:chOff x="0" y="0"/>
            <a:chExt cx="697741" cy="697741"/>
          </a:xfrm>
        </p:grpSpPr>
        <p:grpSp>
          <p:nvGrpSpPr>
            <p:cNvPr name="Group 6" id="6"/>
            <p:cNvGrpSpPr>
              <a:grpSpLocks noChangeAspect="true"/>
            </p:cNvGrpSpPr>
            <p:nvPr/>
          </p:nvGrpSpPr>
          <p:grpSpPr>
            <a:xfrm rot="0">
              <a:off x="0" y="0"/>
              <a:ext cx="697741" cy="697741"/>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989897"/>
              </a:solidFill>
            </p:spPr>
          </p:sp>
        </p:grpSp>
        <p:grpSp>
          <p:nvGrpSpPr>
            <p:cNvPr name="Group 8" id="8"/>
            <p:cNvGrpSpPr/>
            <p:nvPr/>
          </p:nvGrpSpPr>
          <p:grpSpPr>
            <a:xfrm rot="0">
              <a:off x="178621" y="255190"/>
              <a:ext cx="340500" cy="187361"/>
              <a:chOff x="0" y="0"/>
              <a:chExt cx="780113" cy="429260"/>
            </a:xfrm>
          </p:grpSpPr>
          <p:sp>
            <p:nvSpPr>
              <p:cNvPr name="Freeform 9" id="9"/>
              <p:cNvSpPr/>
              <p:nvPr/>
            </p:nvSpPr>
            <p:spPr>
              <a:xfrm>
                <a:off x="0" y="-5080"/>
                <a:ext cx="780113" cy="434340"/>
              </a:xfrm>
              <a:custGeom>
                <a:avLst/>
                <a:gdLst/>
                <a:ahLst/>
                <a:cxnLst/>
                <a:rect r="r" b="b" t="t" l="l"/>
                <a:pathLst>
                  <a:path h="434340" w="780113">
                    <a:moveTo>
                      <a:pt x="762333" y="187960"/>
                    </a:moveTo>
                    <a:lnTo>
                      <a:pt x="500713" y="11430"/>
                    </a:lnTo>
                    <a:cubicBezTo>
                      <a:pt x="482933" y="0"/>
                      <a:pt x="460073" y="3810"/>
                      <a:pt x="447373" y="21590"/>
                    </a:cubicBezTo>
                    <a:cubicBezTo>
                      <a:pt x="435943" y="39370"/>
                      <a:pt x="439753" y="62230"/>
                      <a:pt x="457533" y="74930"/>
                    </a:cubicBezTo>
                    <a:lnTo>
                      <a:pt x="616283" y="181610"/>
                    </a:lnTo>
                    <a:lnTo>
                      <a:pt x="0" y="181610"/>
                    </a:lnTo>
                    <a:lnTo>
                      <a:pt x="0" y="257810"/>
                    </a:lnTo>
                    <a:lnTo>
                      <a:pt x="616283" y="257810"/>
                    </a:lnTo>
                    <a:lnTo>
                      <a:pt x="457533" y="364490"/>
                    </a:lnTo>
                    <a:cubicBezTo>
                      <a:pt x="439753" y="375920"/>
                      <a:pt x="435943" y="400050"/>
                      <a:pt x="447373" y="417830"/>
                    </a:cubicBezTo>
                    <a:cubicBezTo>
                      <a:pt x="454993" y="429260"/>
                      <a:pt x="466423" y="434340"/>
                      <a:pt x="479123" y="434340"/>
                    </a:cubicBezTo>
                    <a:cubicBezTo>
                      <a:pt x="486743" y="434340"/>
                      <a:pt x="494363" y="431800"/>
                      <a:pt x="500713" y="427990"/>
                    </a:cubicBezTo>
                    <a:lnTo>
                      <a:pt x="763603" y="251460"/>
                    </a:lnTo>
                    <a:cubicBezTo>
                      <a:pt x="773763" y="243840"/>
                      <a:pt x="780113" y="232410"/>
                      <a:pt x="780113" y="219710"/>
                    </a:cubicBezTo>
                    <a:cubicBezTo>
                      <a:pt x="780113" y="207010"/>
                      <a:pt x="773763" y="195580"/>
                      <a:pt x="762333" y="187960"/>
                    </a:cubicBezTo>
                    <a:close/>
                  </a:path>
                </a:pathLst>
              </a:custGeom>
              <a:solidFill>
                <a:srgbClr val="989897"/>
              </a:solidFill>
            </p:spPr>
          </p:sp>
        </p:grpSp>
      </p:grpSp>
      <p:sp>
        <p:nvSpPr>
          <p:cNvPr name="TextBox 10" id="10"/>
          <p:cNvSpPr txBox="true"/>
          <p:nvPr/>
        </p:nvSpPr>
        <p:spPr>
          <a:xfrm rot="0">
            <a:off x="1054377" y="447103"/>
            <a:ext cx="8609409" cy="1412188"/>
          </a:xfrm>
          <a:prstGeom prst="rect">
            <a:avLst/>
          </a:prstGeom>
        </p:spPr>
        <p:txBody>
          <a:bodyPr anchor="t" rtlCol="false" tIns="0" lIns="0" bIns="0" rIns="0">
            <a:spAutoFit/>
          </a:bodyPr>
          <a:lstStyle/>
          <a:p>
            <a:pPr algn="ctr">
              <a:lnSpc>
                <a:spcPts val="11412"/>
              </a:lnSpc>
            </a:pPr>
            <a:r>
              <a:rPr lang="en-US" sz="8152">
                <a:solidFill>
                  <a:srgbClr val="090907"/>
                </a:solidFill>
                <a:latin typeface="Gagalin"/>
              </a:rPr>
              <a:t>PROBLEMA GENERAL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249989" y="1028700"/>
            <a:ext cx="5103200" cy="7654801"/>
            <a:chOff x="0" y="0"/>
            <a:chExt cx="6350000" cy="9525000"/>
          </a:xfrm>
        </p:grpSpPr>
        <p:sp>
          <p:nvSpPr>
            <p:cNvPr name="Freeform 3" id="3"/>
            <p:cNvSpPr/>
            <p:nvPr/>
          </p:nvSpPr>
          <p:spPr>
            <a:xfrm>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25000" r="-25000" t="0" b="0"/>
              </a:stretch>
            </a:blipFill>
          </p:spPr>
        </p:sp>
      </p:grpSp>
      <p:sp>
        <p:nvSpPr>
          <p:cNvPr name="TextBox 4" id="4"/>
          <p:cNvSpPr txBox="true"/>
          <p:nvPr/>
        </p:nvSpPr>
        <p:spPr>
          <a:xfrm rot="0">
            <a:off x="7915072" y="1465881"/>
            <a:ext cx="8924423" cy="1325501"/>
          </a:xfrm>
          <a:prstGeom prst="rect">
            <a:avLst/>
          </a:prstGeom>
        </p:spPr>
        <p:txBody>
          <a:bodyPr anchor="t" rtlCol="false" tIns="0" lIns="0" bIns="0" rIns="0">
            <a:spAutoFit/>
          </a:bodyPr>
          <a:lstStyle/>
          <a:p>
            <a:pPr>
              <a:lnSpc>
                <a:spcPts val="10577"/>
              </a:lnSpc>
            </a:pPr>
            <a:r>
              <a:rPr lang="en-US" sz="8199">
                <a:solidFill>
                  <a:srgbClr val="000000"/>
                </a:solidFill>
                <a:latin typeface="Gagalin"/>
              </a:rPr>
              <a:t>OBJETIVO GENERAL</a:t>
            </a:r>
          </a:p>
        </p:txBody>
      </p:sp>
      <p:sp>
        <p:nvSpPr>
          <p:cNvPr name="TextBox 5" id="5"/>
          <p:cNvSpPr txBox="true"/>
          <p:nvPr/>
        </p:nvSpPr>
        <p:spPr>
          <a:xfrm rot="0">
            <a:off x="7495266" y="3578801"/>
            <a:ext cx="9764034" cy="3830379"/>
          </a:xfrm>
          <a:prstGeom prst="rect">
            <a:avLst/>
          </a:prstGeom>
        </p:spPr>
        <p:txBody>
          <a:bodyPr anchor="t" rtlCol="false" tIns="0" lIns="0" bIns="0" rIns="0">
            <a:spAutoFit/>
          </a:bodyPr>
          <a:lstStyle/>
          <a:p>
            <a:pPr algn="just">
              <a:lnSpc>
                <a:spcPts val="6126"/>
              </a:lnSpc>
            </a:pPr>
            <a:r>
              <a:rPr lang="en-US" sz="4376">
                <a:solidFill>
                  <a:srgbClr val="000000"/>
                </a:solidFill>
                <a:latin typeface="Libre Baskerville"/>
              </a:rPr>
              <a:t>Implementar un sistema de información para el bibliotecario que le permita tener una información de los libros de forma rápida y eficiente.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sp>
        <p:nvSpPr>
          <p:cNvPr name="TextBox 2" id="2"/>
          <p:cNvSpPr txBox="true"/>
          <p:nvPr/>
        </p:nvSpPr>
        <p:spPr>
          <a:xfrm rot="0">
            <a:off x="645663" y="2043801"/>
            <a:ext cx="10360943" cy="7193403"/>
          </a:xfrm>
          <a:prstGeom prst="rect">
            <a:avLst/>
          </a:prstGeom>
        </p:spPr>
        <p:txBody>
          <a:bodyPr anchor="t" rtlCol="false" tIns="0" lIns="0" bIns="0" rIns="0">
            <a:spAutoFit/>
          </a:bodyPr>
          <a:lstStyle/>
          <a:p>
            <a:pPr algn="just" marL="681363" indent="-340681" lvl="1">
              <a:lnSpc>
                <a:spcPts val="4071"/>
              </a:lnSpc>
              <a:buFont typeface="Arial"/>
              <a:buChar char="•"/>
            </a:pPr>
            <a:r>
              <a:rPr lang="en-US" sz="3155">
                <a:solidFill>
                  <a:srgbClr val="000000"/>
                </a:solidFill>
                <a:latin typeface="Libre Baskerville"/>
              </a:rPr>
              <a:t>Desarrollar un programa en INTELLI IDEA para facilitar la información de los libros de la biblioteca. Organizar y proporcionar información de manera sencilla. </a:t>
            </a:r>
          </a:p>
          <a:p>
            <a:pPr algn="just" marL="681363" indent="-340681" lvl="1">
              <a:lnSpc>
                <a:spcPts val="4071"/>
              </a:lnSpc>
              <a:buFont typeface="Arial"/>
              <a:buChar char="•"/>
            </a:pPr>
            <a:r>
              <a:rPr lang="en-US" sz="3155">
                <a:solidFill>
                  <a:srgbClr val="000000"/>
                </a:solidFill>
                <a:latin typeface="Libre Baskerville"/>
              </a:rPr>
              <a:t>Mediante este sistema obtener la información más rápida, tendrá la biblioteca mas organizada y clara ante el uso de la información del cliente como también el de los libros. </a:t>
            </a:r>
          </a:p>
          <a:p>
            <a:pPr algn="just" marL="681363" indent="-340681" lvl="1">
              <a:lnSpc>
                <a:spcPts val="4071"/>
              </a:lnSpc>
              <a:buFont typeface="Arial"/>
              <a:buChar char="•"/>
            </a:pPr>
            <a:r>
              <a:rPr lang="en-US" sz="3155">
                <a:solidFill>
                  <a:srgbClr val="000000"/>
                </a:solidFill>
                <a:latin typeface="Libre Baskerville"/>
              </a:rPr>
              <a:t>De esta manera el bibliotecario tendrá de manera digital y/o virtual de una biblioteca mas organizada con respecto al manejo de los libros.</a:t>
            </a:r>
          </a:p>
          <a:p>
            <a:pPr algn="just">
              <a:lnSpc>
                <a:spcPts val="4071"/>
              </a:lnSpc>
            </a:pPr>
          </a:p>
        </p:txBody>
      </p:sp>
      <p:grpSp>
        <p:nvGrpSpPr>
          <p:cNvPr name="Group 3" id="3"/>
          <p:cNvGrpSpPr>
            <a:grpSpLocks noChangeAspect="true"/>
          </p:cNvGrpSpPr>
          <p:nvPr/>
        </p:nvGrpSpPr>
        <p:grpSpPr>
          <a:xfrm rot="0">
            <a:off x="12263682" y="1895699"/>
            <a:ext cx="4733965" cy="7100948"/>
            <a:chOff x="0" y="0"/>
            <a:chExt cx="6350000" cy="9525000"/>
          </a:xfrm>
        </p:grpSpPr>
        <p:sp>
          <p:nvSpPr>
            <p:cNvPr name="Freeform 4" id="4"/>
            <p:cNvSpPr/>
            <p:nvPr/>
          </p:nvSpPr>
          <p:spPr>
            <a:xfrm>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26689" r="-26689" t="0" b="0"/>
              </a:stretch>
            </a:blipFill>
          </p:spPr>
        </p:sp>
      </p:grpSp>
      <p:grpSp>
        <p:nvGrpSpPr>
          <p:cNvPr name="Group 5" id="5"/>
          <p:cNvGrpSpPr/>
          <p:nvPr/>
        </p:nvGrpSpPr>
        <p:grpSpPr>
          <a:xfrm rot="0">
            <a:off x="16997647" y="8996647"/>
            <a:ext cx="523306" cy="523306"/>
            <a:chOff x="0" y="0"/>
            <a:chExt cx="697741" cy="697741"/>
          </a:xfrm>
        </p:grpSpPr>
        <p:grpSp>
          <p:nvGrpSpPr>
            <p:cNvPr name="Group 6" id="6"/>
            <p:cNvGrpSpPr>
              <a:grpSpLocks noChangeAspect="true"/>
            </p:cNvGrpSpPr>
            <p:nvPr/>
          </p:nvGrpSpPr>
          <p:grpSpPr>
            <a:xfrm rot="0">
              <a:off x="0" y="0"/>
              <a:ext cx="697741" cy="697741"/>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name="Group 8" id="8"/>
            <p:cNvGrpSpPr/>
            <p:nvPr/>
          </p:nvGrpSpPr>
          <p:grpSpPr>
            <a:xfrm rot="0">
              <a:off x="178621" y="255190"/>
              <a:ext cx="340500" cy="187361"/>
              <a:chOff x="0" y="0"/>
              <a:chExt cx="780113" cy="429260"/>
            </a:xfrm>
          </p:grpSpPr>
          <p:sp>
            <p:nvSpPr>
              <p:cNvPr name="Freeform 9" id="9"/>
              <p:cNvSpPr/>
              <p:nvPr/>
            </p:nvSpPr>
            <p:spPr>
              <a:xfrm>
                <a:off x="0" y="-5080"/>
                <a:ext cx="780113" cy="434340"/>
              </a:xfrm>
              <a:custGeom>
                <a:avLst/>
                <a:gdLst/>
                <a:ahLst/>
                <a:cxnLst/>
                <a:rect r="r" b="b" t="t" l="l"/>
                <a:pathLst>
                  <a:path h="434340" w="780113">
                    <a:moveTo>
                      <a:pt x="762333" y="187960"/>
                    </a:moveTo>
                    <a:lnTo>
                      <a:pt x="500713" y="11430"/>
                    </a:lnTo>
                    <a:cubicBezTo>
                      <a:pt x="482933" y="0"/>
                      <a:pt x="460073" y="3810"/>
                      <a:pt x="447373" y="21590"/>
                    </a:cubicBezTo>
                    <a:cubicBezTo>
                      <a:pt x="435943" y="39370"/>
                      <a:pt x="439753" y="62230"/>
                      <a:pt x="457533" y="74930"/>
                    </a:cubicBezTo>
                    <a:lnTo>
                      <a:pt x="616283" y="181610"/>
                    </a:lnTo>
                    <a:lnTo>
                      <a:pt x="0" y="181610"/>
                    </a:lnTo>
                    <a:lnTo>
                      <a:pt x="0" y="257810"/>
                    </a:lnTo>
                    <a:lnTo>
                      <a:pt x="616283" y="257810"/>
                    </a:lnTo>
                    <a:lnTo>
                      <a:pt x="457533" y="364490"/>
                    </a:lnTo>
                    <a:cubicBezTo>
                      <a:pt x="439753" y="375920"/>
                      <a:pt x="435943" y="400050"/>
                      <a:pt x="447373" y="417830"/>
                    </a:cubicBezTo>
                    <a:cubicBezTo>
                      <a:pt x="454993" y="429260"/>
                      <a:pt x="466423" y="434340"/>
                      <a:pt x="479123" y="434340"/>
                    </a:cubicBezTo>
                    <a:cubicBezTo>
                      <a:pt x="486743" y="434340"/>
                      <a:pt x="494363" y="431800"/>
                      <a:pt x="500713" y="427990"/>
                    </a:cubicBezTo>
                    <a:lnTo>
                      <a:pt x="763603" y="251460"/>
                    </a:lnTo>
                    <a:cubicBezTo>
                      <a:pt x="773763" y="243840"/>
                      <a:pt x="780113" y="232410"/>
                      <a:pt x="780113" y="219710"/>
                    </a:cubicBezTo>
                    <a:cubicBezTo>
                      <a:pt x="780113" y="207010"/>
                      <a:pt x="773763" y="195580"/>
                      <a:pt x="762333" y="187960"/>
                    </a:cubicBezTo>
                    <a:close/>
                  </a:path>
                </a:pathLst>
              </a:custGeom>
              <a:solidFill>
                <a:srgbClr val="000000"/>
              </a:solidFill>
            </p:spPr>
          </p:sp>
        </p:grpSp>
      </p:grpSp>
      <p:sp>
        <p:nvSpPr>
          <p:cNvPr name="TextBox 10" id="10"/>
          <p:cNvSpPr txBox="true"/>
          <p:nvPr/>
        </p:nvSpPr>
        <p:spPr>
          <a:xfrm rot="0">
            <a:off x="5034633" y="462153"/>
            <a:ext cx="7863287" cy="1075944"/>
          </a:xfrm>
          <a:prstGeom prst="rect">
            <a:avLst/>
          </a:prstGeom>
        </p:spPr>
        <p:txBody>
          <a:bodyPr anchor="t" rtlCol="false" tIns="0" lIns="0" bIns="0" rIns="0">
            <a:spAutoFit/>
          </a:bodyPr>
          <a:lstStyle/>
          <a:p>
            <a:pPr>
              <a:lnSpc>
                <a:spcPts val="8642"/>
              </a:lnSpc>
            </a:pPr>
            <a:r>
              <a:rPr lang="en-US" sz="6699">
                <a:solidFill>
                  <a:srgbClr val="000000"/>
                </a:solidFill>
                <a:latin typeface="Gagalin"/>
              </a:rPr>
              <a:t>OBJETIVO ESPECIFICO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srcRect l="0" t="2749" r="0" b="2749"/>
            <a:stretch>
              <a:fillRect/>
            </a:stretch>
          </p:blipFill>
          <p:spPr>
            <a:xfrm>
              <a:off x="0" y="0"/>
              <a:ext cx="24384000" cy="13716000"/>
            </a:xfrm>
            <a:prstGeom prst="rect">
              <a:avLst/>
            </a:prstGeom>
          </p:spPr>
        </p:pic>
      </p:grpSp>
      <p:sp>
        <p:nvSpPr>
          <p:cNvPr name="TextBox 4" id="4"/>
          <p:cNvSpPr txBox="true"/>
          <p:nvPr/>
        </p:nvSpPr>
        <p:spPr>
          <a:xfrm rot="0">
            <a:off x="5968678" y="4017002"/>
            <a:ext cx="6350645" cy="2024396"/>
          </a:xfrm>
          <a:prstGeom prst="rect">
            <a:avLst/>
          </a:prstGeom>
        </p:spPr>
        <p:txBody>
          <a:bodyPr anchor="t" rtlCol="false" tIns="0" lIns="0" bIns="0" rIns="0">
            <a:spAutoFit/>
          </a:bodyPr>
          <a:lstStyle/>
          <a:p>
            <a:pPr algn="ctr">
              <a:lnSpc>
                <a:spcPts val="16519"/>
              </a:lnSpc>
            </a:pPr>
            <a:r>
              <a:rPr lang="en-US" sz="11799">
                <a:solidFill>
                  <a:srgbClr val="FFFFFF"/>
                </a:solidFill>
                <a:latin typeface="Gagalin"/>
              </a:rPr>
              <a:t>PROYECTO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156772" y="1841236"/>
            <a:ext cx="10560120" cy="7580086"/>
          </a:xfrm>
          <a:prstGeom prst="rect">
            <a:avLst/>
          </a:prstGeom>
        </p:spPr>
      </p:pic>
      <p:sp>
        <p:nvSpPr>
          <p:cNvPr name="TextBox 3" id="3"/>
          <p:cNvSpPr txBox="true"/>
          <p:nvPr/>
        </p:nvSpPr>
        <p:spPr>
          <a:xfrm rot="0">
            <a:off x="1859901" y="409575"/>
            <a:ext cx="14568197" cy="12287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000000"/>
                </a:solidFill>
                <a:latin typeface="Gagalin"/>
              </a:rPr>
              <a:t> Entidades/ clases del sistema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grpSp>
        <p:nvGrpSpPr>
          <p:cNvPr name="Group 2" id="2"/>
          <p:cNvGrpSpPr/>
          <p:nvPr/>
        </p:nvGrpSpPr>
        <p:grpSpPr>
          <a:xfrm rot="0">
            <a:off x="1028700" y="9045659"/>
            <a:ext cx="798631" cy="212641"/>
            <a:chOff x="0" y="0"/>
            <a:chExt cx="1064842" cy="283522"/>
          </a:xfrm>
        </p:grpSpPr>
        <p:grpSp>
          <p:nvGrpSpPr>
            <p:cNvPr name="Group 3" id="3"/>
            <p:cNvGrpSpPr>
              <a:grpSpLocks noChangeAspect="true"/>
            </p:cNvGrpSpPr>
            <p:nvPr/>
          </p:nvGrpSpPr>
          <p:grpSpPr>
            <a:xfrm rot="5400000">
              <a:off x="0" y="0"/>
              <a:ext cx="283522" cy="283522"/>
              <a:chOff x="0" y="0"/>
              <a:chExt cx="6355080" cy="6355080"/>
            </a:xfrm>
          </p:grpSpPr>
          <p:sp>
            <p:nvSpPr>
              <p:cNvPr name="Freeform 4" id="4"/>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031CB"/>
              </a:solidFill>
            </p:spPr>
          </p:sp>
        </p:grpSp>
        <p:grpSp>
          <p:nvGrpSpPr>
            <p:cNvPr name="Group 5" id="5"/>
            <p:cNvGrpSpPr>
              <a:grpSpLocks noChangeAspect="true"/>
            </p:cNvGrpSpPr>
            <p:nvPr/>
          </p:nvGrpSpPr>
          <p:grpSpPr>
            <a:xfrm rot="-5400000">
              <a:off x="781320" y="0"/>
              <a:ext cx="283522" cy="283522"/>
              <a:chOff x="0" y="0"/>
              <a:chExt cx="6355080" cy="6355080"/>
            </a:xfrm>
          </p:grpSpPr>
          <p:sp>
            <p:nvSpPr>
              <p:cNvPr name="Freeform 6" id="6"/>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031CB"/>
              </a:solidFill>
            </p:spPr>
          </p:sp>
        </p:grpSp>
        <p:grpSp>
          <p:nvGrpSpPr>
            <p:cNvPr name="Group 7" id="7"/>
            <p:cNvGrpSpPr>
              <a:grpSpLocks noChangeAspect="true"/>
            </p:cNvGrpSpPr>
            <p:nvPr/>
          </p:nvGrpSpPr>
          <p:grpSpPr>
            <a:xfrm rot="5400000">
              <a:off x="390660" y="0"/>
              <a:ext cx="283522" cy="283522"/>
              <a:chOff x="0" y="0"/>
              <a:chExt cx="6355080" cy="6355080"/>
            </a:xfrm>
          </p:grpSpPr>
          <p:sp>
            <p:nvSpPr>
              <p:cNvPr name="Freeform 8" id="8"/>
              <p:cNvSpPr/>
              <p:nvPr/>
            </p:nvSpPr>
            <p:spPr>
              <a:xfrm>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031CB"/>
              </a:solidFill>
            </p:spPr>
          </p:sp>
        </p:grpSp>
        <p:grpSp>
          <p:nvGrpSpPr>
            <p:cNvPr name="Group 9" id="9"/>
            <p:cNvGrpSpPr/>
            <p:nvPr/>
          </p:nvGrpSpPr>
          <p:grpSpPr>
            <a:xfrm rot="5400000">
              <a:off x="455770" y="65110"/>
              <a:ext cx="153302" cy="153302"/>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031CB"/>
              </a:solidFill>
            </p:spPr>
          </p:sp>
        </p:grpSp>
      </p:grpSp>
      <p:grpSp>
        <p:nvGrpSpPr>
          <p:cNvPr name="Group 11" id="11"/>
          <p:cNvGrpSpPr/>
          <p:nvPr/>
        </p:nvGrpSpPr>
        <p:grpSpPr>
          <a:xfrm rot="0">
            <a:off x="16651836" y="1028700"/>
            <a:ext cx="607464" cy="607464"/>
            <a:chOff x="0" y="0"/>
            <a:chExt cx="809951" cy="809951"/>
          </a:xfrm>
        </p:grpSpPr>
        <p:grpSp>
          <p:nvGrpSpPr>
            <p:cNvPr name="Group 12" id="12"/>
            <p:cNvGrpSpPr/>
            <p:nvPr/>
          </p:nvGrpSpPr>
          <p:grpSpPr>
            <a:xfrm rot="0">
              <a:off x="0" y="0"/>
              <a:ext cx="809951" cy="809951"/>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031CB"/>
              </a:solidFill>
            </p:spPr>
          </p:sp>
        </p:grpSp>
        <p:sp>
          <p:nvSpPr>
            <p:cNvPr name="TextBox 14" id="14"/>
            <p:cNvSpPr txBox="true"/>
            <p:nvPr/>
          </p:nvSpPr>
          <p:spPr>
            <a:xfrm rot="0">
              <a:off x="138731" y="222299"/>
              <a:ext cx="532490" cy="308203"/>
            </a:xfrm>
            <a:prstGeom prst="rect">
              <a:avLst/>
            </a:prstGeom>
          </p:spPr>
          <p:txBody>
            <a:bodyPr anchor="t" rtlCol="false" tIns="0" lIns="0" bIns="0" rIns="0">
              <a:spAutoFit/>
            </a:bodyPr>
            <a:lstStyle/>
            <a:p>
              <a:pPr algn="ctr">
                <a:lnSpc>
                  <a:spcPts val="1771"/>
                </a:lnSpc>
              </a:pPr>
              <a:r>
                <a:rPr lang="en-US" sz="1610">
                  <a:solidFill>
                    <a:srgbClr val="FFFFFF"/>
                  </a:solidFill>
                  <a:latin typeface="Be Vietnam Bold"/>
                </a:rPr>
                <a:t>R|S</a:t>
              </a:r>
            </a:p>
          </p:txBody>
        </p:sp>
      </p:grpSp>
      <p:pic>
        <p:nvPicPr>
          <p:cNvPr name="Picture 15" id="15"/>
          <p:cNvPicPr>
            <a:picLocks noChangeAspect="true"/>
          </p:cNvPicPr>
          <p:nvPr/>
        </p:nvPicPr>
        <p:blipFill>
          <a:blip r:embed="rId2"/>
          <a:srcRect l="0" t="0" r="0" b="0"/>
          <a:stretch>
            <a:fillRect/>
          </a:stretch>
        </p:blipFill>
        <p:spPr>
          <a:xfrm flipH="false" flipV="false" rot="0">
            <a:off x="1557798" y="1962128"/>
            <a:ext cx="6612753" cy="6759703"/>
          </a:xfrm>
          <a:prstGeom prst="rect">
            <a:avLst/>
          </a:prstGeom>
        </p:spPr>
      </p:pic>
      <p:pic>
        <p:nvPicPr>
          <p:cNvPr name="Picture 16" id="16"/>
          <p:cNvPicPr>
            <a:picLocks noChangeAspect="true"/>
          </p:cNvPicPr>
          <p:nvPr/>
        </p:nvPicPr>
        <p:blipFill>
          <a:blip r:embed="rId3"/>
          <a:srcRect l="0" t="0" r="0" b="0"/>
          <a:stretch>
            <a:fillRect/>
          </a:stretch>
        </p:blipFill>
        <p:spPr>
          <a:xfrm flipH="false" flipV="false" rot="0">
            <a:off x="10211849" y="1962128"/>
            <a:ext cx="6439987" cy="6759703"/>
          </a:xfrm>
          <a:prstGeom prst="rect">
            <a:avLst/>
          </a:prstGeom>
        </p:spPr>
      </p:pic>
      <p:sp>
        <p:nvSpPr>
          <p:cNvPr name="TextBox 17" id="17"/>
          <p:cNvSpPr txBox="true"/>
          <p:nvPr/>
        </p:nvSpPr>
        <p:spPr>
          <a:xfrm rot="0">
            <a:off x="4864174" y="409575"/>
            <a:ext cx="8210318" cy="12287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000000"/>
                </a:solidFill>
                <a:latin typeface="Gagalin"/>
              </a:rPr>
              <a:t> Diseño de Clases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34212" y="1727609"/>
            <a:ext cx="5989836" cy="683178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116570" y="1727609"/>
            <a:ext cx="6238612" cy="6649683"/>
          </a:xfrm>
          <a:prstGeom prst="rect">
            <a:avLst/>
          </a:prstGeom>
        </p:spPr>
      </p:pic>
      <p:sp>
        <p:nvSpPr>
          <p:cNvPr name="TextBox 4" id="4"/>
          <p:cNvSpPr txBox="true"/>
          <p:nvPr/>
        </p:nvSpPr>
        <p:spPr>
          <a:xfrm rot="0">
            <a:off x="4864174" y="409575"/>
            <a:ext cx="8210318" cy="12287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000000"/>
                </a:solidFill>
                <a:latin typeface="Gagalin"/>
              </a:rPr>
              <a:t> Diseño de Clases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2C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26663" y="1962079"/>
            <a:ext cx="5403072" cy="658622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265009" y="1962079"/>
            <a:ext cx="5491838" cy="6586226"/>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1929098" y="2958644"/>
            <a:ext cx="6195879" cy="3211153"/>
          </a:xfrm>
          <a:prstGeom prst="rect">
            <a:avLst/>
          </a:prstGeom>
        </p:spPr>
      </p:pic>
      <p:sp>
        <p:nvSpPr>
          <p:cNvPr name="TextBox 5" id="5"/>
          <p:cNvSpPr txBox="true"/>
          <p:nvPr/>
        </p:nvSpPr>
        <p:spPr>
          <a:xfrm rot="0">
            <a:off x="4864174" y="409575"/>
            <a:ext cx="8210318" cy="12287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000000"/>
                </a:solidFill>
                <a:latin typeface="Gagalin"/>
              </a:rPr>
              <a:t> Diseño de Clases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DAFUJLVG5no</dc:identifier>
  <dcterms:modified xsi:type="dcterms:W3CDTF">2011-08-01T06:04:30Z</dcterms:modified>
  <cp:revision>1</cp:revision>
  <dc:title>ESTRUCTURA DE DATOS BIBLIOTECA</dc:title>
</cp:coreProperties>
</file>