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4" r:id="rId3"/>
    <p:sldId id="315" r:id="rId4"/>
    <p:sldId id="313" r:id="rId5"/>
    <p:sldId id="316" r:id="rId6"/>
    <p:sldId id="317" r:id="rId7"/>
    <p:sldId id="318" r:id="rId8"/>
    <p:sldId id="320" r:id="rId9"/>
    <p:sldId id="321" r:id="rId10"/>
    <p:sldId id="31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дотов Михаил" initials="Ф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000CC"/>
    <a:srgbClr val="000000"/>
    <a:srgbClr val="0032CC"/>
    <a:srgbClr val="001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 autoAdjust="0"/>
    <p:restoredTop sz="95400" autoAdjust="0"/>
  </p:normalViewPr>
  <p:slideViewPr>
    <p:cSldViewPr>
      <p:cViewPr varScale="1">
        <p:scale>
          <a:sx n="108" d="100"/>
          <a:sy n="108" d="100"/>
        </p:scale>
        <p:origin x="798" y="96"/>
      </p:cViewPr>
      <p:guideLst>
        <p:guide orient="horz" pos="1389"/>
        <p:guide pos="384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1958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45F5-819C-455F-A7F2-AC7EA89080D5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B1BC-69CE-4D88-94E2-BD1150788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6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3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5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8" name="Rectangle 1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6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069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r>
              <a:rPr lang="ru-RU" altLang="ru-RU"/>
              <a:t>06.02.02    About VMK faculty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fld id="{2E097C45-5180-42FF-9AA5-9B5387514F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27092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  <a:latin typeface="Times New Roman Cyr" charset="0"/>
              </a:rPr>
              <a:t>06.02.02    About VMK faculty</a:t>
            </a:r>
          </a:p>
        </p:txBody>
      </p:sp>
      <p:sp>
        <p:nvSpPr>
          <p:cNvPr id="21507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fld id="{27D87645-DD93-4C72-9A9A-C0000FE27758}" type="slidenum">
              <a:rPr lang="ru-RU" altLang="ru-RU">
                <a:solidFill>
                  <a:srgbClr val="000000"/>
                </a:solidFill>
                <a:latin typeface="Times New Roman Cyr" charset="0"/>
              </a:rPr>
              <a:pPr/>
              <a:t>1</a:t>
            </a:fld>
            <a:endParaRPr lang="ru-RU" altLang="ru-RU">
              <a:solidFill>
                <a:srgbClr val="000000"/>
              </a:solidFill>
              <a:latin typeface="Times New Roman Cyr" charset="0"/>
            </a:endParaRPr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BFC2B043-341F-4FE6-8F59-FFCC3D6E6F2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FBA2EA1-59FB-47E3-AF77-F63A32EF3879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0DE57C3F-E652-49D6-96DD-2B4D87A2A26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4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911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06.02.02    About VMK faculty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E097C45-5180-42FF-9AA5-9B5387514F9D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476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13BEF-80E4-46FF-A42D-93C91496B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6541BA-19B0-4CC2-9A12-9EC455D73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166F7-438E-49BC-B46A-FE89657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4AA72-CE50-49CD-BCA3-9BE29BD2401A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FCAE9-B682-4E6A-A4D0-2E2BA6E3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44037-9B0B-4815-B85F-FE6A2B44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9DEAF-70A3-4DF2-9638-AC5493C2FDF0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28515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B1FD3-86C1-44C0-917C-43AF1728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78BAA1-A54B-400A-9DB6-7F2BBD31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4CC06-0493-4967-848E-E97C7B89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F510A-137C-47AA-814F-7707BAFB6636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4ED302-EE83-4EE4-8EDD-CC3534D7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0E268-EDF5-45F9-9414-6CAFB298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FE6E0-B29F-4C34-8EA9-4C6E7168153A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5026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2FAD20-724D-44AB-B69F-54E25349D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FCE8D7-B9B5-4488-9404-7310E80A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92EE6-678F-4D5F-B431-EDAD0ED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CA1D64-A0AC-4B0B-9F38-109EEC1AF7CC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7F6EC-B680-47FF-A8A2-1CCFAAE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B1012-FAA8-4BAA-8D89-3E8D8AC8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3479F-7A0A-4420-BC74-CA0E4A5971F3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71854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EEB4B82-9B2D-4433-BE99-CA2F27AED138}" type="datetime1">
              <a:rPr lang="ru-RU" altLang="ru-RU" smtClean="0"/>
              <a:t>11.02.2025</a:t>
            </a:fld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FB5A1B3-4086-43E2-B107-840877AE1504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  <a:endParaRPr lang="ru-RU" alt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382709" y="1412874"/>
            <a:ext cx="11473931" cy="4896445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9104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13848-24C2-49F4-AA13-78686798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D1AD0-F91E-4A01-A5CA-36E8EDCE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4E7EA-8F8A-48C8-A8CE-371EEE2D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82011-DF65-474C-9957-3B2972673E2A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F2F07-8999-4FBE-B480-85C2F776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D8124-B57C-4592-A6CC-2DC3B15F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F1FCD-F50E-4949-84F3-96E59F47F368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9090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8F783-1CAF-4446-872C-EA8A8DC0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0F20AA-26DF-47F5-95F6-09827D40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9F48E-8AB4-4015-9019-D194712E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9B47B-395A-44AF-9300-4E3D022AF158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396106-AB11-4A21-908B-71BD5F9D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7A9F1-F7B1-464C-8374-07928BD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6A179-4E58-4363-8009-CF356D0A5036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58121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806ED-F234-4AE6-B648-BBEC53BE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3FA4E-BEC4-4309-8E01-16F2C6464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05848-7354-4270-8C9D-57A4EFEAD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3D603A-ACB3-49C9-B09F-A063C1E4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A1803-1760-4469-93F9-E4B4FCFB86DC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2B149-5E4A-441E-AA6F-85AAF6D0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433AC-0D36-4CC4-B723-E9EAD04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FEFBE-035E-4CF5-B0DC-127EE2CB03D8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245231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811FA-67B9-48DC-BF3C-B45CE1A0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CCAEA-BF14-490D-A6A6-811BC9FF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B15BF1-97BC-496A-A572-FFB546BE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9AA293-99A7-4497-981C-469ECE96B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07EF37-9EF0-4BEE-A54E-25D5A61A8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5919C0-9A61-4ECD-81BD-A9A25086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014C3-0184-4DA6-B667-5350C6FE36F1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C31BA3-B0A6-4F00-9D85-D13F9DFA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25BD8E-7921-460D-A8EC-08BABEEE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B592A-63D9-40AB-94E4-3C5F23772A2D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6724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73594-6246-41D8-BEE7-B4B42E5B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28AED-7C64-4E7C-9E0A-B0A2EC80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E4B62-E173-431F-B343-B3978A960B19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A5EB10-0742-4E68-B871-5B00FDAD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9731AE-76B3-459C-BED5-50D19B1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14E0D-0E24-4C1B-8A4A-CFC3380E01E5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85771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01EB29-E709-4EFE-80C5-F7C8C45E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8F6D96-F954-414A-A79D-E829EF999170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F43021-FF88-4F2F-A407-39482AC5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C93C81-A921-41CA-A422-EE98428E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4B442-A87F-46E2-8075-2F2EA435D5A2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224951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B10F1-176E-4F49-951D-B021BEA1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5AA4C-571D-4C87-BC2A-5014CC1A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93E399-37F1-4017-AF47-2A189CB6A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CE65FA-F4A6-4EAA-9777-B510499B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001DB-DFE1-4353-83AB-FF5873E54092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DF2107-7455-4C26-BB75-7D4D8D66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6F51D-04E6-4C3A-8240-C7395957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4F2D2-409A-4A4D-AE8C-2DE43A5610D6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24272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4EFF3-C236-4881-9F06-387A93B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F2230A-C678-4BFA-90C9-30554341C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C5164-E2E7-4203-86A4-D718317D0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9B3155-082A-4540-A1CC-843F3033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FB44A-C351-4B9E-A984-3DBB6ACE1930}" type="datetime1">
              <a:rPr lang="ru-RU" altLang="ru-RU" smtClean="0"/>
              <a:t>11.02.2025</a:t>
            </a:fld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BBFF1C-00EC-43A5-B7D0-66E4AB2C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AA6C17-AF86-4310-865D-E4A3EEC7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A17D0-1B48-4A90-A0B9-C9B597C8B8B0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42276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97ADE-48EC-4A4C-8882-42607612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92105B-2008-4567-B2B5-DC0A52B8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87E74-D2FD-4987-97A6-293F66758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184CEE-5D71-46DE-9D70-0043F1766535}" type="datetime1">
              <a:rPr lang="ru-RU" altLang="ru-RU" smtClean="0"/>
              <a:t>11.02.2025</a:t>
            </a:fld>
            <a:endParaRPr lang="ru-RU" alt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7F0AAF-7998-4B7F-8A4D-1C821C09C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ru-RU"/>
              <a:t>© Факультет ВМК МГУ, 2024</a:t>
            </a:r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ED8D8-60C3-40BE-A435-78CB722FB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B5A1B3-4086-43E2-B107-840877AE1504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/ 17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272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03DB61-3DCF-BC4F-9D0A-EC1FAB696134}"/>
              </a:ext>
            </a:extLst>
          </p:cNvPr>
          <p:cNvSpPr txBox="1"/>
          <p:nvPr/>
        </p:nvSpPr>
        <p:spPr>
          <a:xfrm>
            <a:off x="1487488" y="1828562"/>
            <a:ext cx="87129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0080"/>
                </a:solidFill>
              </a:rPr>
              <a:t>«Модель машинного обучения для прогнозирования запасов газа  по кривым ГИС»</a:t>
            </a:r>
          </a:p>
          <a:p>
            <a:pPr algn="ctr"/>
            <a:endParaRPr lang="ru-RU" sz="2800" b="1" dirty="0">
              <a:solidFill>
                <a:srgbClr val="000080"/>
              </a:solidFill>
            </a:endParaRPr>
          </a:p>
          <a:p>
            <a:pPr algn="ctr"/>
            <a:endParaRPr lang="ru-RU" sz="2800" b="1" dirty="0">
              <a:solidFill>
                <a:srgbClr val="000080"/>
              </a:solidFill>
            </a:endParaRPr>
          </a:p>
          <a:p>
            <a:pPr algn="ctr"/>
            <a:endParaRPr lang="ru-RU" sz="2800" b="1" dirty="0">
              <a:solidFill>
                <a:srgbClr val="000080"/>
              </a:solidFill>
            </a:endParaRPr>
          </a:p>
          <a:p>
            <a:pPr algn="ctr"/>
            <a:endParaRPr lang="ru-RU" sz="2800" b="1" dirty="0">
              <a:solidFill>
                <a:srgbClr val="000080"/>
              </a:solidFill>
            </a:endParaRPr>
          </a:p>
          <a:p>
            <a:pPr algn="ctr"/>
            <a:r>
              <a:rPr lang="ru-RU" sz="2400" dirty="0">
                <a:solidFill>
                  <a:srgbClr val="000080"/>
                </a:solidFill>
              </a:rPr>
              <a:t>Работу выполнил: </a:t>
            </a:r>
            <a:r>
              <a:rPr lang="ru-RU" sz="2400" b="1" dirty="0">
                <a:solidFill>
                  <a:srgbClr val="000080"/>
                </a:solidFill>
              </a:rPr>
              <a:t>Ильин Илья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Выводы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EC5AB225-D16B-4146-B921-0B5C7CB1D8AE}"/>
              </a:ext>
            </a:extLst>
          </p:cNvPr>
          <p:cNvSpPr txBox="1">
            <a:spLocks/>
          </p:cNvSpPr>
          <p:nvPr/>
        </p:nvSpPr>
        <p:spPr bwMode="auto">
          <a:xfrm>
            <a:off x="551384" y="1484784"/>
            <a:ext cx="110172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данной работе обоснована целесообразность использования машинного обучения для расчета емкостных характеристик горных пород на основе нескольких каротажных методов, обязательную калибровку по керну. Этот подход позволяет существенно повысить надежность прогнозов.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выполнены следующие задачи: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подготовлен набор данных для машинного обучения;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проведен разведочный анализ данных, что позволило выявить их статистические характеристики и определить применимость для построения моделей; 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выполнена обработка и подготовка признаков для обучения моделей;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определены метрики для объективной оценки результатов прогнозирования;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построены и проанализированы несколько моделей машинного обучения. Выбрана наиболее подходящая модель;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усилена выбранная модель, проведена оценка прогноза и сделан вывод о ее применимости в производственном процессе.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работы подтверждают, что использование машинного обучения позволяет улучшить качество оценки пористости и других ФЕС горных пород, обеспечивая более точные расчеты и повышая эффективность разработки углеводородных месторождений.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Перспективное развитие технологий машинного обучения в нефтегазовой геологии создаёт платформу для повышения эффективности операций, минимизации рисков и улучшения управления ресурсами, что в конечном итоге способствует росту экономической выгоды проектов.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63795"/>
            <a:ext cx="10515600" cy="1325563"/>
          </a:xfrm>
        </p:spPr>
        <p:txBody>
          <a:bodyPr/>
          <a:lstStyle/>
          <a:p>
            <a:r>
              <a:rPr lang="ru-RU" sz="3600" dirty="0">
                <a:solidFill>
                  <a:srgbClr val="000080"/>
                </a:solidFill>
                <a:latin typeface="+mn-lt"/>
                <a:ea typeface="+mn-ea"/>
                <a:cs typeface="+mn-cs"/>
              </a:rPr>
              <a:t>Актуальность. Цель. Задачи.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настоящей работы является повышение качества и скорости прогнозирования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фильтрационно-емкостных свойств горных пород месторождений углеводородов на основе машинного обучения.</a:t>
            </a:r>
          </a:p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цели необходимо выполнить следующие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подготовить набор данных для машинного обучения,</a:t>
            </a:r>
          </a:p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выполнить разведочный анализ данных, определив их статистические характеристики и применимость для обучения модели;</a:t>
            </a:r>
          </a:p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выполнить подготовку признаков для машинного обучения;</a:t>
            </a:r>
          </a:p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подобрать метрики оценки результатов работ с учетом специфики целевой переменной;</a:t>
            </a:r>
          </a:p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построить несколько моделей машинного обучения, выбрать наиболее подходящую модель;</a:t>
            </a:r>
          </a:p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усилить выбранную модель машинного обучения и выполнить оценку прогноза для применимости использования модели в производственном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297579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012" y="-4252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Геофизические исследования данных – источник знаний о месторождении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39E8ED79-BFEE-49F7-80E2-140D71AA43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344" y="1150294"/>
            <a:ext cx="2605353" cy="434976"/>
          </a:xfrm>
        </p:spPr>
        <p:txBody>
          <a:bodyPr>
            <a:normAutofit fontScale="85000" lnSpcReduction="10000"/>
          </a:bodyPr>
          <a:lstStyle/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Полевые работы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539065-5EE3-491F-8CF5-5FE58D94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6" y="1716221"/>
            <a:ext cx="2605353" cy="34255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1E12B8-2230-4AAD-BEBD-15E0E1DF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12" y="1867720"/>
            <a:ext cx="4039164" cy="2467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3360C8-24B5-4CB8-8C2E-005A6558B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17" y="1733595"/>
            <a:ext cx="3136895" cy="2232248"/>
          </a:xfrm>
          <a:prstGeom prst="rect">
            <a:avLst/>
          </a:prstGeom>
        </p:spPr>
      </p:pic>
      <p:sp>
        <p:nvSpPr>
          <p:cNvPr id="13" name="Текст 4">
            <a:extLst>
              <a:ext uri="{FF2B5EF4-FFF2-40B4-BE49-F238E27FC236}">
                <a16:creationId xmlns:a16="http://schemas.microsoft.com/office/drawing/2014/main" id="{00AEEA3F-7BC1-41C0-AEEF-EC18412696FB}"/>
              </a:ext>
            </a:extLst>
          </p:cNvPr>
          <p:cNvSpPr txBox="1">
            <a:spLocks/>
          </p:cNvSpPr>
          <p:nvPr/>
        </p:nvSpPr>
        <p:spPr bwMode="auto">
          <a:xfrm>
            <a:off x="3509917" y="1085171"/>
            <a:ext cx="3240360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Петрофизическая модель</a:t>
            </a: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Кп</a:t>
            </a:r>
            <a:r>
              <a:rPr lang="ru-RU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(% ), Кг, </a:t>
            </a:r>
            <a:r>
              <a:rPr lang="ru-RU" sz="1800" b="1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</a:t>
            </a:r>
            <a:endParaRPr lang="ru-RU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0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10A1E9E5-4161-476C-A548-F1565D04443E}"/>
              </a:ext>
            </a:extLst>
          </p:cNvPr>
          <p:cNvSpPr txBox="1">
            <a:spLocks/>
          </p:cNvSpPr>
          <p:nvPr/>
        </p:nvSpPr>
        <p:spPr bwMode="auto">
          <a:xfrm>
            <a:off x="7692223" y="1259970"/>
            <a:ext cx="3847881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Геологическая  модель (запасы)</a:t>
            </a:r>
            <a:endParaRPr lang="ru-RU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DE65E6-4425-4738-B0BF-920D01A70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813" y="4552697"/>
            <a:ext cx="2448267" cy="1848108"/>
          </a:xfrm>
          <a:prstGeom prst="rect">
            <a:avLst/>
          </a:prstGeom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3D5739CE-F99D-4503-8B83-7EED5BF47452}"/>
              </a:ext>
            </a:extLst>
          </p:cNvPr>
          <p:cNvSpPr/>
          <p:nvPr/>
        </p:nvSpPr>
        <p:spPr bwMode="auto">
          <a:xfrm>
            <a:off x="2796697" y="3212976"/>
            <a:ext cx="779023" cy="5040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D883120C-50C8-4412-9D23-72C536546599}"/>
              </a:ext>
            </a:extLst>
          </p:cNvPr>
          <p:cNvSpPr/>
          <p:nvPr/>
        </p:nvSpPr>
        <p:spPr bwMode="auto">
          <a:xfrm>
            <a:off x="7306667" y="2768824"/>
            <a:ext cx="779023" cy="5040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CF197507-D9DB-4228-9B9E-B844A8B1FED3}"/>
              </a:ext>
            </a:extLst>
          </p:cNvPr>
          <p:cNvSpPr/>
          <p:nvPr/>
        </p:nvSpPr>
        <p:spPr bwMode="auto">
          <a:xfrm rot="5400000">
            <a:off x="9311434" y="4007243"/>
            <a:ext cx="779023" cy="5040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EE473548-8CC7-480D-9DBD-205E49C6263B}"/>
              </a:ext>
            </a:extLst>
          </p:cNvPr>
          <p:cNvSpPr txBox="1">
            <a:spLocks/>
          </p:cNvSpPr>
          <p:nvPr/>
        </p:nvSpPr>
        <p:spPr bwMode="auto">
          <a:xfrm>
            <a:off x="-472665" y="5886176"/>
            <a:ext cx="8558355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Экономическая эффективность зависит от ошибки исходных данных</a:t>
            </a:r>
            <a:endParaRPr lang="ru-RU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B3FD026-000A-4E98-A3E7-95CAA5A90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824" y="4463944"/>
            <a:ext cx="2093941" cy="1476603"/>
          </a:xfrm>
          <a:prstGeom prst="rect">
            <a:avLst/>
          </a:prstGeom>
        </p:spPr>
      </p:pic>
      <p:sp>
        <p:nvSpPr>
          <p:cNvPr id="23" name="Текст 4">
            <a:extLst>
              <a:ext uri="{FF2B5EF4-FFF2-40B4-BE49-F238E27FC236}">
                <a16:creationId xmlns:a16="http://schemas.microsoft.com/office/drawing/2014/main" id="{55FB2299-FA26-41A0-B6AE-EC12AC04FA85}"/>
              </a:ext>
            </a:extLst>
          </p:cNvPr>
          <p:cNvSpPr txBox="1">
            <a:spLocks/>
          </p:cNvSpPr>
          <p:nvPr/>
        </p:nvSpPr>
        <p:spPr bwMode="auto">
          <a:xfrm>
            <a:off x="3314636" y="4926921"/>
            <a:ext cx="1722545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Керн</a:t>
            </a:r>
            <a:endParaRPr lang="ru-RU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0" dirty="0"/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544A5360-8712-45DE-9735-8D2F67D65BA2}"/>
              </a:ext>
            </a:extLst>
          </p:cNvPr>
          <p:cNvCxnSpPr/>
          <p:nvPr/>
        </p:nvCxnSpPr>
        <p:spPr bwMode="auto">
          <a:xfrm rot="16200000" flipH="1">
            <a:off x="4932690" y="3989594"/>
            <a:ext cx="1286046" cy="740922"/>
          </a:xfrm>
          <a:prstGeom prst="bentConnector3">
            <a:avLst/>
          </a:prstGeom>
          <a:solidFill>
            <a:srgbClr val="00B8FF"/>
          </a:solidFill>
          <a:ln w="11747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136" y="2405"/>
            <a:ext cx="10515600" cy="1325563"/>
          </a:xfrm>
        </p:spPr>
        <p:txBody>
          <a:bodyPr/>
          <a:lstStyle/>
          <a:p>
            <a:r>
              <a:rPr lang="ru-RU" dirty="0"/>
              <a:t>Разведочный анализ данных (</a:t>
            </a:r>
            <a:r>
              <a:rPr lang="en-US" dirty="0"/>
              <a:t>EDA).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3C9946-6924-40C2-996F-1A7D9099B6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7" y="1136905"/>
            <a:ext cx="4536504" cy="287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2A8CE7-0E40-410B-A3B0-0A1D13C056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66" y="1184677"/>
            <a:ext cx="4644517" cy="278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48C2CD-F690-48AE-97A2-572E2E57B8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26" y="3813648"/>
            <a:ext cx="4536504" cy="267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C889BD-5449-495A-8438-6913C9397C7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7" y="3841866"/>
            <a:ext cx="4536504" cy="2673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 4">
            <a:extLst>
              <a:ext uri="{FF2B5EF4-FFF2-40B4-BE49-F238E27FC236}">
                <a16:creationId xmlns:a16="http://schemas.microsoft.com/office/drawing/2014/main" id="{F61A2526-9FD2-4698-AB68-D0B7E8864DAB}"/>
              </a:ext>
            </a:extLst>
          </p:cNvPr>
          <p:cNvSpPr txBox="1">
            <a:spLocks/>
          </p:cNvSpPr>
          <p:nvPr/>
        </p:nvSpPr>
        <p:spPr bwMode="auto">
          <a:xfrm>
            <a:off x="9959752" y="2012047"/>
            <a:ext cx="2232248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Целевая переменная  - </a:t>
            </a:r>
            <a:r>
              <a:rPr lang="ru-RU" sz="1800" b="1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Кп</a:t>
            </a:r>
            <a:endParaRPr lang="ru-RU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0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CB14864C-BB54-46F5-8634-39B614215EBF}"/>
              </a:ext>
            </a:extLst>
          </p:cNvPr>
          <p:cNvSpPr txBox="1">
            <a:spLocks/>
          </p:cNvSpPr>
          <p:nvPr/>
        </p:nvSpPr>
        <p:spPr bwMode="auto">
          <a:xfrm>
            <a:off x="10036883" y="4243104"/>
            <a:ext cx="1756500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Один из признаков для обучения</a:t>
            </a:r>
            <a:endParaRPr lang="ru-RU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668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479" y="-84240"/>
            <a:ext cx="10515600" cy="1325563"/>
          </a:xfrm>
        </p:spPr>
        <p:txBody>
          <a:bodyPr/>
          <a:lstStyle/>
          <a:p>
            <a:r>
              <a:rPr lang="ru-RU" dirty="0"/>
              <a:t>Выбор модели для обучения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41C6067-317F-4EFB-B2C6-71CE07887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11837"/>
              </p:ext>
            </p:extLst>
          </p:nvPr>
        </p:nvGraphicFramePr>
        <p:xfrm>
          <a:off x="3071664" y="1257381"/>
          <a:ext cx="5934075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628466945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629707688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189199364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1636219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Модель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R²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4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Linear Regression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0.025873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0.039253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0.002252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48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0.527487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0.026535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0.001092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Gradient Boosting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0.387956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0.030904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0.001415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78910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3DD4B3-90B2-4CE5-A6D3-C238216F73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11" y="2369095"/>
            <a:ext cx="3016147" cy="2207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698567B1-E308-42EB-822D-D940E1568289}"/>
              </a:ext>
            </a:extLst>
          </p:cNvPr>
          <p:cNvSpPr txBox="1">
            <a:spLocks/>
          </p:cNvSpPr>
          <p:nvPr/>
        </p:nvSpPr>
        <p:spPr bwMode="auto">
          <a:xfrm>
            <a:off x="605911" y="4493113"/>
            <a:ext cx="3447992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детерминации моделей.</a:t>
            </a:r>
            <a:endParaRPr lang="ru-RU" kern="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70D5CE-DF27-47A6-BAAD-23E1513FAD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73" y="2387043"/>
            <a:ext cx="3187053" cy="217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Текст 4">
            <a:extLst>
              <a:ext uri="{FF2B5EF4-FFF2-40B4-BE49-F238E27FC236}">
                <a16:creationId xmlns:a16="http://schemas.microsoft.com/office/drawing/2014/main" id="{F0716CF8-9C58-4895-ADAF-CDD96A749317}"/>
              </a:ext>
            </a:extLst>
          </p:cNvPr>
          <p:cNvSpPr txBox="1">
            <a:spLocks/>
          </p:cNvSpPr>
          <p:nvPr/>
        </p:nvSpPr>
        <p:spPr bwMode="auto">
          <a:xfrm>
            <a:off x="4347424" y="4493113"/>
            <a:ext cx="3555409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ошибки  моделей.</a:t>
            </a:r>
            <a:endParaRPr lang="ru-RU" kern="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AA1BBE-2171-4CF6-A6CF-9FCAF25BC3D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61" y="2398224"/>
            <a:ext cx="3187053" cy="217807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Текст 4">
            <a:extLst>
              <a:ext uri="{FF2B5EF4-FFF2-40B4-BE49-F238E27FC236}">
                <a16:creationId xmlns:a16="http://schemas.microsoft.com/office/drawing/2014/main" id="{123B318F-E632-49B2-BEC7-9A7597F506D0}"/>
              </a:ext>
            </a:extLst>
          </p:cNvPr>
          <p:cNvSpPr txBox="1">
            <a:spLocks/>
          </p:cNvSpPr>
          <p:nvPr/>
        </p:nvSpPr>
        <p:spPr bwMode="auto">
          <a:xfrm>
            <a:off x="8023482" y="4493113"/>
            <a:ext cx="3555409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среднеквадрат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ошибки  моделей.</a:t>
            </a:r>
            <a:endParaRPr lang="ru-RU" kern="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AC05616-C694-4FB9-982A-CAACB94E0D4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9" y="4928089"/>
            <a:ext cx="2584201" cy="15972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Текст 4">
            <a:extLst>
              <a:ext uri="{FF2B5EF4-FFF2-40B4-BE49-F238E27FC236}">
                <a16:creationId xmlns:a16="http://schemas.microsoft.com/office/drawing/2014/main" id="{F5426ED3-08C2-4D5E-81FC-C9887157FC76}"/>
              </a:ext>
            </a:extLst>
          </p:cNvPr>
          <p:cNvSpPr txBox="1">
            <a:spLocks/>
          </p:cNvSpPr>
          <p:nvPr/>
        </p:nvSpPr>
        <p:spPr bwMode="auto">
          <a:xfrm>
            <a:off x="605911" y="6442159"/>
            <a:ext cx="3555409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Важность признаков</a:t>
            </a:r>
            <a:endParaRPr lang="ru-RU" kern="0" dirty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DA763820-281F-4E2F-A786-3723A3E2684B}"/>
              </a:ext>
            </a:extLst>
          </p:cNvPr>
          <p:cNvSpPr txBox="1">
            <a:spLocks/>
          </p:cNvSpPr>
          <p:nvPr/>
        </p:nvSpPr>
        <p:spPr bwMode="auto">
          <a:xfrm>
            <a:off x="3772100" y="5426282"/>
            <a:ext cx="7841328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 дальнейшего использования была выбрана модель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1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180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Подбор </a:t>
            </a:r>
            <a:r>
              <a:rPr lang="ru-RU" sz="3600" dirty="0" err="1"/>
              <a:t>гиперпараметров</a:t>
            </a:r>
            <a:r>
              <a:rPr lang="ru-RU" sz="3600" dirty="0"/>
              <a:t> для усовершенствования модели </a:t>
            </a:r>
            <a:r>
              <a:rPr lang="ru-RU" sz="3600" dirty="0" err="1"/>
              <a:t>Random</a:t>
            </a:r>
            <a:r>
              <a:rPr lang="ru-RU" sz="3600" dirty="0"/>
              <a:t> </a:t>
            </a:r>
            <a:r>
              <a:rPr lang="ru-RU" sz="3600" dirty="0" err="1"/>
              <a:t>Forest</a:t>
            </a:r>
            <a:r>
              <a:rPr lang="ru-RU" sz="3600" dirty="0"/>
              <a:t>.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4F6A180E-1C79-4207-AADC-DF078F5AD059}"/>
              </a:ext>
            </a:extLst>
          </p:cNvPr>
          <p:cNvSpPr txBox="1">
            <a:spLocks/>
          </p:cNvSpPr>
          <p:nvPr/>
        </p:nvSpPr>
        <p:spPr bwMode="auto">
          <a:xfrm>
            <a:off x="47327" y="1276040"/>
            <a:ext cx="417646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подбора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Forest,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 поиск по сетке 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случайный поиск 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оптимизации выбрано два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гиперпараметра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 деревьев).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глубина деревьев).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заданы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колиства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деревьев 50, 100, 200, 300 (чем больше деревьев, тем точнее, но медленнее обучение). Для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заданы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(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 ограничения), 5, 10, 20, 30.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099471AC-AE37-47CA-B902-78DAF7D0C8DA}"/>
              </a:ext>
            </a:extLst>
          </p:cNvPr>
          <p:cNvSpPr txBox="1">
            <a:spLocks/>
          </p:cNvSpPr>
          <p:nvPr/>
        </p:nvSpPr>
        <p:spPr bwMode="auto">
          <a:xfrm>
            <a:off x="77379" y="4100293"/>
            <a:ext cx="417646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 R2 на тестовой выборке (20% от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показывает, что модель объясняет 54.11% изменчивости целевой переменной. Это хороший результат для реальных данных.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 (MAE) составляет 0.02620, что указывает на низкую среднюю разницу между фактическими и предсказанными значениями.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Среднеквадратичная ошибка (MSE) также низкая, что подтверждает, что модель делает точные прогнозы.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ACB8B6-5EF4-4704-BC1C-1095C65B4D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98" y="1212025"/>
            <a:ext cx="3630453" cy="23875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 4">
            <a:extLst>
              <a:ext uri="{FF2B5EF4-FFF2-40B4-BE49-F238E27FC236}">
                <a16:creationId xmlns:a16="http://schemas.microsoft.com/office/drawing/2014/main" id="{052C0D7A-3DFE-4E31-9198-76D690E488B7}"/>
              </a:ext>
            </a:extLst>
          </p:cNvPr>
          <p:cNvSpPr txBox="1">
            <a:spLocks/>
          </p:cNvSpPr>
          <p:nvPr/>
        </p:nvSpPr>
        <p:spPr bwMode="auto">
          <a:xfrm>
            <a:off x="4271330" y="3583361"/>
            <a:ext cx="396044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Сравнение фактических и предсказываемых значений. Тестовая выборка 20% от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DA7A22-CF94-4DEB-BBC1-187BBD720F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5" y="1265435"/>
            <a:ext cx="3168353" cy="21635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 4">
            <a:extLst>
              <a:ext uri="{FF2B5EF4-FFF2-40B4-BE49-F238E27FC236}">
                <a16:creationId xmlns:a16="http://schemas.microsoft.com/office/drawing/2014/main" id="{2D6F03E8-4487-4CEE-A210-43A83202BF4F}"/>
              </a:ext>
            </a:extLst>
          </p:cNvPr>
          <p:cNvSpPr txBox="1">
            <a:spLocks/>
          </p:cNvSpPr>
          <p:nvPr/>
        </p:nvSpPr>
        <p:spPr bwMode="auto">
          <a:xfrm>
            <a:off x="8760295" y="3583360"/>
            <a:ext cx="396044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Гистограмма абсолютных ошибок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A7EEE0-1E98-4116-B1A4-070F0A3B2F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98" y="4058206"/>
            <a:ext cx="3615427" cy="204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Текст 4">
            <a:extLst>
              <a:ext uri="{FF2B5EF4-FFF2-40B4-BE49-F238E27FC236}">
                <a16:creationId xmlns:a16="http://schemas.microsoft.com/office/drawing/2014/main" id="{BCE7FEE8-82EF-491C-9297-8A6948549825}"/>
              </a:ext>
            </a:extLst>
          </p:cNvPr>
          <p:cNvSpPr txBox="1">
            <a:spLocks/>
          </p:cNvSpPr>
          <p:nvPr/>
        </p:nvSpPr>
        <p:spPr bwMode="auto">
          <a:xfrm>
            <a:off x="4331803" y="5978418"/>
            <a:ext cx="396044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Сравнение абсолютных ошибок и предсказанных значений.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5F992D-0A83-43FD-958A-E0E67D6F21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67998" y="4176800"/>
            <a:ext cx="3876675" cy="1009650"/>
          </a:xfrm>
          <a:prstGeom prst="rect">
            <a:avLst/>
          </a:prstGeom>
        </p:spPr>
      </p:pic>
      <p:sp>
        <p:nvSpPr>
          <p:cNvPr id="14" name="Текст 4">
            <a:extLst>
              <a:ext uri="{FF2B5EF4-FFF2-40B4-BE49-F238E27FC236}">
                <a16:creationId xmlns:a16="http://schemas.microsoft.com/office/drawing/2014/main" id="{03830F7A-23D5-4340-84A6-54C13C4EA93B}"/>
              </a:ext>
            </a:extLst>
          </p:cNvPr>
          <p:cNvSpPr txBox="1">
            <a:spLocks/>
          </p:cNvSpPr>
          <p:nvPr/>
        </p:nvSpPr>
        <p:spPr bwMode="auto">
          <a:xfrm>
            <a:off x="8185756" y="5182989"/>
            <a:ext cx="396044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стабильность на всех метриках говорит о хорошем обучении модели на имеющихся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446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680" y="29914"/>
            <a:ext cx="1188132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Оценка применимости результатов моделирования в производстве.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EF7EC8-95E3-44FC-96D2-C58EB7AD5B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9536" y="1268760"/>
            <a:ext cx="806489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16AC2B-BAB2-414D-AD8A-422A9959AD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5640" y="1483365"/>
            <a:ext cx="9251950" cy="47167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E06D99-E448-491F-BD9E-342551CD05A5}"/>
              </a:ext>
            </a:extLst>
          </p:cNvPr>
          <p:cNvPicPr/>
          <p:nvPr/>
        </p:nvPicPr>
        <p:blipFill rotWithShape="1">
          <a:blip r:embed="rId2"/>
          <a:srcRect t="40923" r="79764" b="16331"/>
          <a:stretch/>
        </p:blipFill>
        <p:spPr>
          <a:xfrm>
            <a:off x="263352" y="1925306"/>
            <a:ext cx="2304256" cy="2630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Текст 4">
            <a:extLst>
              <a:ext uri="{FF2B5EF4-FFF2-40B4-BE49-F238E27FC236}">
                <a16:creationId xmlns:a16="http://schemas.microsoft.com/office/drawing/2014/main" id="{EB9D2F0D-A389-4330-B235-6FAB34045B10}"/>
              </a:ext>
            </a:extLst>
          </p:cNvPr>
          <p:cNvSpPr txBox="1">
            <a:spLocks/>
          </p:cNvSpPr>
          <p:nvPr/>
        </p:nvSpPr>
        <p:spPr bwMode="auto">
          <a:xfrm>
            <a:off x="1451484" y="1169030"/>
            <a:ext cx="1368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Признаки для обучения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7413D8-3151-4D28-A0FA-8E3E1346A315}"/>
              </a:ext>
            </a:extLst>
          </p:cNvPr>
          <p:cNvSpPr/>
          <p:nvPr/>
        </p:nvSpPr>
        <p:spPr bwMode="auto">
          <a:xfrm>
            <a:off x="1559496" y="1145237"/>
            <a:ext cx="1152128" cy="36519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C5427BC-0585-4357-B26F-02EA73C18BF4}"/>
              </a:ext>
            </a:extLst>
          </p:cNvPr>
          <p:cNvCxnSpPr/>
          <p:nvPr/>
        </p:nvCxnSpPr>
        <p:spPr bwMode="auto">
          <a:xfrm flipV="1">
            <a:off x="551384" y="4556110"/>
            <a:ext cx="360040" cy="38505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A419B0C-C78D-4841-9777-9ADD7FF9F5F1}"/>
              </a:ext>
            </a:extLst>
          </p:cNvPr>
          <p:cNvCxnSpPr/>
          <p:nvPr/>
        </p:nvCxnSpPr>
        <p:spPr bwMode="auto">
          <a:xfrm flipV="1">
            <a:off x="551384" y="3501008"/>
            <a:ext cx="279301" cy="14401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Текст 4">
            <a:extLst>
              <a:ext uri="{FF2B5EF4-FFF2-40B4-BE49-F238E27FC236}">
                <a16:creationId xmlns:a16="http://schemas.microsoft.com/office/drawing/2014/main" id="{A3951A4E-124D-428C-AB0F-BE171923EC28}"/>
              </a:ext>
            </a:extLst>
          </p:cNvPr>
          <p:cNvSpPr txBox="1">
            <a:spLocks/>
          </p:cNvSpPr>
          <p:nvPr/>
        </p:nvSpPr>
        <p:spPr bwMode="auto">
          <a:xfrm>
            <a:off x="-27259" y="4941168"/>
            <a:ext cx="1368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Кп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керн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26CCD3A2-51C6-43D9-A25F-E5D0765BA639}"/>
              </a:ext>
            </a:extLst>
          </p:cNvPr>
          <p:cNvSpPr txBox="1">
            <a:spLocks/>
          </p:cNvSpPr>
          <p:nvPr/>
        </p:nvSpPr>
        <p:spPr bwMode="auto">
          <a:xfrm>
            <a:off x="12137" y="1386517"/>
            <a:ext cx="1368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Кп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FD4C4C7-0A09-4A5B-A704-25C13F965F45}"/>
              </a:ext>
            </a:extLst>
          </p:cNvPr>
          <p:cNvCxnSpPr/>
          <p:nvPr/>
        </p:nvCxnSpPr>
        <p:spPr bwMode="auto">
          <a:xfrm>
            <a:off x="551384" y="1684025"/>
            <a:ext cx="360040" cy="3275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98202DE-4D1B-4A94-8F65-53813134EBD0}"/>
              </a:ext>
            </a:extLst>
          </p:cNvPr>
          <p:cNvCxnSpPr/>
          <p:nvPr/>
        </p:nvCxnSpPr>
        <p:spPr bwMode="auto">
          <a:xfrm flipV="1">
            <a:off x="1109986" y="3933056"/>
            <a:ext cx="62023" cy="15384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Текст 4">
            <a:extLst>
              <a:ext uri="{FF2B5EF4-FFF2-40B4-BE49-F238E27FC236}">
                <a16:creationId xmlns:a16="http://schemas.microsoft.com/office/drawing/2014/main" id="{4280EAE6-D3D0-4BEF-97B1-E581B3BEF764}"/>
              </a:ext>
            </a:extLst>
          </p:cNvPr>
          <p:cNvSpPr txBox="1">
            <a:spLocks/>
          </p:cNvSpPr>
          <p:nvPr/>
        </p:nvSpPr>
        <p:spPr bwMode="auto">
          <a:xfrm>
            <a:off x="726364" y="5471483"/>
            <a:ext cx="218382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Кп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петрофизическая (математическая) модель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B297DFFF-18D4-4FE3-8801-F5A0BE076965}"/>
              </a:ext>
            </a:extLst>
          </p:cNvPr>
          <p:cNvSpPr txBox="1">
            <a:spLocks/>
          </p:cNvSpPr>
          <p:nvPr/>
        </p:nvSpPr>
        <p:spPr bwMode="auto">
          <a:xfrm>
            <a:off x="5951984" y="1065217"/>
            <a:ext cx="4548294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Планшеты по скважинам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F0EC55C-5861-40E1-8EE3-2BCEE6DE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80" y="29914"/>
            <a:ext cx="1188132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Оценка применимости результатов моделирования в производстве.</a:t>
            </a:r>
          </a:p>
        </p:txBody>
      </p:sp>
    </p:spTree>
    <p:extLst>
      <p:ext uri="{BB962C8B-B14F-4D97-AF65-F5344CB8AC3E}">
        <p14:creationId xmlns:p14="http://schemas.microsoft.com/office/powerpoint/2010/main" val="14125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7228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Перспективы использования машинного обучения в нефтегазовой геологии.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AD8A1268-A073-41D9-B63A-57F342FFBA1C}"/>
              </a:ext>
            </a:extLst>
          </p:cNvPr>
          <p:cNvSpPr txBox="1">
            <a:spLocks/>
          </p:cNvSpPr>
          <p:nvPr/>
        </p:nvSpPr>
        <p:spPr bwMode="auto">
          <a:xfrm>
            <a:off x="551384" y="1484784"/>
            <a:ext cx="110172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192881" indent="-192881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2pPr>
            <a:lvl3pPr marL="6429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3pPr>
            <a:lvl4pPr marL="9001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4pPr>
            <a:lvl5pPr marL="11572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0">
                <a:solidFill>
                  <a:srgbClr val="3905CD"/>
                </a:solidFill>
                <a:latin typeface="+mn-lt"/>
                <a:ea typeface="+mn-ea"/>
              </a:defRPr>
            </a:lvl5pPr>
            <a:lvl6pPr marL="141446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6pPr>
            <a:lvl7pPr marL="167163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7pPr>
            <a:lvl8pPr marL="1928813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8pPr>
            <a:lvl9pPr marL="2185988" indent="-128588" algn="l" defTabSz="252710" rtl="0" eaLnBrk="0" fontAlgn="base" hangingPunct="0">
              <a:lnSpc>
                <a:spcPct val="89000"/>
              </a:lnSpc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125" b="1">
                <a:solidFill>
                  <a:srgbClr val="3905CD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неопределённости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геолого-геофизических параметров при подсчете запасов на всех стадиях разведки и освоения месторождений. Появляется возможность оперативного расчета геологических моделей для оперативного анализа подтверждения прогнозов запасов в процессе получения новой геолого-геофизической информации.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альтернативных гидродинамических моделей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оценки всего нефтегазового актива и каждой скважины в отдельности. Например, использование проектных гидродинамических моделей для оценки дебита пробуренной скважины 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абсолютно неэффективно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Использование машинного обучения позволит учитывать весь набор имеющейся информации и получать более обоснованные прогнозы с возможностью их оперативной корректировки при накоплении информации.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Геонавигационное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сопровождение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горизонтальны скважин с помощью машинного обучения позволит быстрее предсказывать изменение прогнозов, а значит своевременного реагировать на изменения, тем самым повышая эффективность проводки скважин по коллекторам с лучшими ФЕС.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Инженерное и </a:t>
            </a:r>
            <a:r>
              <a:rPr lang="ru-RU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геомеханическое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сопровождение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скважин как вертикальных, так и горизонтальных, с использованием машинного обучения позволит выявить и предсказывать проблемы и 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осложнения бурения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акцентом на кривизну траекторий.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Оптимизация разработки месторождений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Машинное обучение способствует разработке интегрированных моделей, объединяющих данные геологии, гидродинамики, бурения и эксплуатации скважин. Это позволяет комплексно подходить к оптимизации разработки, снижая затраты и увеличивая рентабельность проектов.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принятия решений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Интеграция машинного обучения в производственные процессы предоставляет возможность автоматизированного анализа больших объемов данных, выявления скрытых закономерностей и предложений оптимальных решений, основанных на моделях, обученных на исторических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06435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</TotalTime>
  <Words>912</Words>
  <Application>Microsoft Office PowerPoint</Application>
  <PresentationFormat>Широкоэкранный</PresentationFormat>
  <Paragraphs>95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Times New Roman Cyr</vt:lpstr>
      <vt:lpstr>Тема Office</vt:lpstr>
      <vt:lpstr>Презентация PowerPoint</vt:lpstr>
      <vt:lpstr>Актуальность. Цель. Задачи.</vt:lpstr>
      <vt:lpstr>Геофизические исследования данных – источник знаний о месторождении</vt:lpstr>
      <vt:lpstr>Разведочный анализ данных (EDA).</vt:lpstr>
      <vt:lpstr>Выбор модели для обучения</vt:lpstr>
      <vt:lpstr>Подбор гиперпараметров для усовершенствования модели Random Forest.</vt:lpstr>
      <vt:lpstr>Оценка применимости результатов моделирования в производстве.</vt:lpstr>
      <vt:lpstr>Оценка применимости результатов моделирования в производстве.</vt:lpstr>
      <vt:lpstr>Перспективы использования машинного обучения в нефтегазовой геологии.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ФАКУЛЬТЕТЕ ВМК МГУ ИМ. М.В. ЛОМОНОСОВА</dc:title>
  <dc:creator>Berezin</dc:creator>
  <cp:lastModifiedBy>admin</cp:lastModifiedBy>
  <cp:revision>366</cp:revision>
  <cp:lastPrinted>1601-01-01T00:00:00Z</cp:lastPrinted>
  <dcterms:created xsi:type="dcterms:W3CDTF">2000-12-25T11:02:52Z</dcterms:created>
  <dcterms:modified xsi:type="dcterms:W3CDTF">2025-02-11T07:17:29Z</dcterms:modified>
</cp:coreProperties>
</file>