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  <p:sldMasterId id="2147483685" r:id="rId3"/>
  </p:sldMasterIdLst>
  <p:notesMasterIdLst>
    <p:notesMasterId r:id="rId61"/>
  </p:notesMasterIdLst>
  <p:handoutMasterIdLst>
    <p:handoutMasterId r:id="rId62"/>
  </p:handoutMasterIdLst>
  <p:sldIdLst>
    <p:sldId id="1137" r:id="rId4"/>
    <p:sldId id="1138" r:id="rId5"/>
    <p:sldId id="1201" r:id="rId6"/>
    <p:sldId id="1226" r:id="rId7"/>
    <p:sldId id="1198" r:id="rId8"/>
    <p:sldId id="1199" r:id="rId9"/>
    <p:sldId id="1200" r:id="rId10"/>
    <p:sldId id="1249" r:id="rId11"/>
    <p:sldId id="1202" r:id="rId12"/>
    <p:sldId id="1203" r:id="rId13"/>
    <p:sldId id="1204" r:id="rId14"/>
    <p:sldId id="1205" r:id="rId15"/>
    <p:sldId id="1208" r:id="rId16"/>
    <p:sldId id="1239" r:id="rId17"/>
    <p:sldId id="1139" r:id="rId18"/>
    <p:sldId id="1197" r:id="rId19"/>
    <p:sldId id="1209" r:id="rId20"/>
    <p:sldId id="1210" r:id="rId21"/>
    <p:sldId id="1211" r:id="rId22"/>
    <p:sldId id="1213" r:id="rId23"/>
    <p:sldId id="1220" r:id="rId24"/>
    <p:sldId id="1240" r:id="rId25"/>
    <p:sldId id="1218" r:id="rId26"/>
    <p:sldId id="1219" r:id="rId27"/>
    <p:sldId id="1217" r:id="rId28"/>
    <p:sldId id="1241" r:id="rId29"/>
    <p:sldId id="1222" r:id="rId30"/>
    <p:sldId id="1221" r:id="rId31"/>
    <p:sldId id="1192" r:id="rId32"/>
    <p:sldId id="1196" r:id="rId33"/>
    <p:sldId id="1195" r:id="rId34"/>
    <p:sldId id="1194" r:id="rId35"/>
    <p:sldId id="1242" r:id="rId36"/>
    <p:sldId id="1206" r:id="rId37"/>
    <p:sldId id="1248" r:id="rId38"/>
    <p:sldId id="1207" r:id="rId39"/>
    <p:sldId id="1247" r:id="rId40"/>
    <p:sldId id="1227" r:id="rId41"/>
    <p:sldId id="1228" r:id="rId42"/>
    <p:sldId id="1229" r:id="rId43"/>
    <p:sldId id="1230" r:id="rId44"/>
    <p:sldId id="1237" r:id="rId45"/>
    <p:sldId id="1238" r:id="rId46"/>
    <p:sldId id="1231" r:id="rId47"/>
    <p:sldId id="1232" r:id="rId48"/>
    <p:sldId id="1233" r:id="rId49"/>
    <p:sldId id="1234" r:id="rId50"/>
    <p:sldId id="1236" r:id="rId51"/>
    <p:sldId id="1243" r:id="rId52"/>
    <p:sldId id="1244" r:id="rId53"/>
    <p:sldId id="1245" r:id="rId54"/>
    <p:sldId id="1179" r:id="rId55"/>
    <p:sldId id="1180" r:id="rId56"/>
    <p:sldId id="1225" r:id="rId57"/>
    <p:sldId id="1182" r:id="rId58"/>
    <p:sldId id="1183" r:id="rId59"/>
    <p:sldId id="1184" r:id="rId6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1D922C-24D3-4B62-A94F-E8C57DA57B67}">
          <p14:sldIdLst>
            <p14:sldId id="1137"/>
            <p14:sldId id="1138"/>
          </p14:sldIdLst>
        </p14:section>
        <p14:section name="What is Reflection?" id="{93C1CB9A-8AB1-4ABE-BA96-CD70AC26FE31}">
          <p14:sldIdLst>
            <p14:sldId id="1201"/>
            <p14:sldId id="1226"/>
            <p14:sldId id="1198"/>
            <p14:sldId id="1199"/>
            <p14:sldId id="1200"/>
            <p14:sldId id="1249"/>
          </p14:sldIdLst>
        </p14:section>
        <p14:section name="Loading of Assemblies" id="{3A14A740-8436-418F-BBF8-7AF772B05FD3}">
          <p14:sldIdLst>
            <p14:sldId id="1202"/>
            <p14:sldId id="1203"/>
            <p14:sldId id="1204"/>
            <p14:sldId id="1205"/>
            <p14:sldId id="1208"/>
            <p14:sldId id="1239"/>
          </p14:sldIdLst>
        </p14:section>
        <p14:section name="What is GAC?" id="{5627D5DB-C572-4062-B650-6F65D66A28B1}">
          <p14:sldIdLst>
            <p14:sldId id="1139"/>
            <p14:sldId id="1197"/>
          </p14:sldIdLst>
        </p14:section>
        <p14:section name="System.Type" id="{8F93184A-D7C7-4D96-A3FA-A2F08CB3AB18}">
          <p14:sldIdLst>
            <p14:sldId id="1209"/>
            <p14:sldId id="1210"/>
            <p14:sldId id="1211"/>
            <p14:sldId id="1213"/>
            <p14:sldId id="1220"/>
            <p14:sldId id="1240"/>
          </p14:sldIdLst>
        </p14:section>
        <p14:section name="Instances and Invocations" id="{D3F99373-1292-416A-905D-2E9DFB5973AA}">
          <p14:sldIdLst>
            <p14:sldId id="1218"/>
            <p14:sldId id="1219"/>
            <p14:sldId id="1217"/>
            <p14:sldId id="1241"/>
          </p14:sldIdLst>
        </p14:section>
        <p14:section name="Generics Demo" id="{8E909D38-A71B-437E-BE76-652E045E2E5F}">
          <p14:sldIdLst>
            <p14:sldId id="1222"/>
            <p14:sldId id="1221"/>
          </p14:sldIdLst>
        </p14:section>
        <p14:section name="Reflection Emit" id="{26D79924-AA1A-4EB2-876D-6001246FB825}">
          <p14:sldIdLst>
            <p14:sldId id="1192"/>
            <p14:sldId id="1196"/>
            <p14:sldId id="1195"/>
            <p14:sldId id="1194"/>
            <p14:sldId id="1242"/>
          </p14:sldIdLst>
        </p14:section>
        <p14:section name="Decompilation and Obfuscation" id="{747407C6-A147-4303-92FD-DF38B9D65986}">
          <p14:sldIdLst>
            <p14:sldId id="1206"/>
            <p14:sldId id="1248"/>
            <p14:sldId id="1207"/>
            <p14:sldId id="1247"/>
            <p14:sldId id="1227"/>
          </p14:sldIdLst>
        </p14:section>
        <p14:section name="Roslyn" id="{EC11A718-2C9F-48A0-8539-EBC627C15AE9}">
          <p14:sldIdLst>
            <p14:sldId id="1228"/>
            <p14:sldId id="1229"/>
            <p14:sldId id="1230"/>
            <p14:sldId id="1237"/>
          </p14:sldIdLst>
        </p14:section>
        <p14:section name="Code Analyzer" id="{965205FF-BF18-4085-A8AA-44766F58F5CB}">
          <p14:sldIdLst>
            <p14:sldId id="1238"/>
            <p14:sldId id="1231"/>
            <p14:sldId id="1232"/>
            <p14:sldId id="1233"/>
            <p14:sldId id="1234"/>
            <p14:sldId id="1236"/>
          </p14:sldIdLst>
        </p14:section>
        <p14:section name="Mono.Cecil" id="{345B49BB-95EF-420D-8F31-BD7EB0B942CB}">
          <p14:sldIdLst>
            <p14:sldId id="1243"/>
            <p14:sldId id="1244"/>
            <p14:sldId id="1245"/>
          </p14:sldIdLst>
        </p14:section>
        <p14:section name="Conclusion" id="{63F5C426-1202-4D38-BCC3-6860069A52C2}">
          <p14:sldIdLst>
            <p14:sldId id="1179"/>
            <p14:sldId id="1180"/>
            <p14:sldId id="1225"/>
            <p14:sldId id="1182"/>
            <p14:sldId id="1183"/>
            <p14:sldId id="11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89435" autoAdjust="0"/>
  </p:normalViewPr>
  <p:slideViewPr>
    <p:cSldViewPr>
      <p:cViewPr varScale="1">
        <p:scale>
          <a:sx n="91" d="100"/>
          <a:sy n="91" d="100"/>
        </p:scale>
        <p:origin x="78" y="73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7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8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735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750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4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3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16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7639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3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892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7484FE-4AE5-402A-8F45-8233A8C35A0E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74E03154-67DD-4056-8907-5F7123F885B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4E03154-67DD-4056-8907-5F7123F885BB}" type="datetime1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9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  <p:sldLayoutId id="2147483701" r:id="rId16"/>
    <p:sldLayoutId id="214748370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5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runtime-stor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xd4d/dnSpy" TargetMode="External"/><Relationship Id="rId2" Type="http://schemas.openxmlformats.org/officeDocument/2006/relationships/hyperlink" Target="https://github.com/icsharpcode/ILSp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hyperlink" Target="https://www.telerik.com/products/decompiler.aspx" TargetMode="External"/><Relationship Id="rId4" Type="http://schemas.openxmlformats.org/officeDocument/2006/relationships/hyperlink" Target="https://www.jetbrains.com/decompiler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aring/ConfuserEx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github.com/yck1509/ConfuserEx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hyperlink" Target="https://www.obfuscar.com/" TargetMode="External"/><Relationship Id="rId4" Type="http://schemas.openxmlformats.org/officeDocument/2006/relationships/hyperlink" Target="https://github.com/XenocodeRCE/neo-ConfuserEx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evain/cecil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9.gif"/><Relationship Id="rId4" Type="http://schemas.openxmlformats.org/officeDocument/2006/relationships/image" Target="../media/image66.jpeg"/><Relationship Id="rId9" Type="http://schemas.openxmlformats.org/officeDocument/2006/relationships/hyperlink" Target="https://www.lukanet.com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 defTabSz="1218438"/>
            <a:r>
              <a:rPr lang="en-US" sz="1798" dirty="0">
                <a:solidFill>
                  <a:srgbClr val="234465">
                    <a:lumMod val="75000"/>
                  </a:srgbClr>
                </a:solidFill>
                <a:hlinkClick r:id="rId3"/>
              </a:rPr>
              <a:t>http://softuni.bg</a:t>
            </a:r>
            <a:endParaRPr lang="en-US" sz="1798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58" y="1524000"/>
            <a:ext cx="4117305" cy="29249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562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Loading via </a:t>
            </a:r>
            <a:r>
              <a:rPr lang="en-US" altLang="en-US" dirty="0">
                <a:latin typeface="Consolas" panose="020B0609020204030204" pitchFamily="49" charset="0"/>
              </a:rPr>
              <a:t>System.Reflection.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Asembly.Load</a:t>
            </a:r>
            <a:r>
              <a:rPr lang="en-US" altLang="en-US" dirty="0">
                <a:latin typeface="Consolas" panose="020B0609020204030204" pitchFamily="49" charset="0"/>
              </a:rPr>
              <a:t>(…)</a:t>
            </a:r>
          </a:p>
          <a:p>
            <a:pPr lvl="1"/>
            <a:r>
              <a:rPr lang="en-US" altLang="en-US" dirty="0"/>
              <a:t>Takes as a </a:t>
            </a:r>
            <a:r>
              <a:rPr lang="en-US" altLang="en-US" b="1" dirty="0">
                <a:solidFill>
                  <a:schemeClr val="bg1"/>
                </a:solidFill>
              </a:rPr>
              <a:t>parameter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The </a:t>
            </a:r>
            <a:r>
              <a:rPr lang="en-US" altLang="en-US" b="1" dirty="0">
                <a:solidFill>
                  <a:schemeClr val="bg1"/>
                </a:solidFill>
              </a:rPr>
              <a:t>name</a:t>
            </a:r>
            <a:r>
              <a:rPr lang="en-US" altLang="en-US" dirty="0"/>
              <a:t> of the assembly</a:t>
            </a:r>
          </a:p>
          <a:p>
            <a:pPr lvl="1"/>
            <a:r>
              <a:rPr lang="en-US" altLang="en-US" dirty="0"/>
              <a:t>It searches for assemblies with the </a:t>
            </a:r>
            <a:r>
              <a:rPr lang="en-US" altLang="en-US" b="1" dirty="0">
                <a:solidFill>
                  <a:schemeClr val="bg1"/>
                </a:solidFill>
              </a:rPr>
              <a:t>specified description </a:t>
            </a:r>
            <a:r>
              <a:rPr lang="en-US" altLang="en-US" dirty="0"/>
              <a:t>and </a:t>
            </a:r>
            <a:br>
              <a:rPr lang="en-US" altLang="en-US" dirty="0"/>
            </a:br>
            <a:r>
              <a:rPr lang="en-US" altLang="en-US" dirty="0"/>
              <a:t>if it </a:t>
            </a:r>
            <a:r>
              <a:rPr lang="en-US" altLang="en-US" b="1" dirty="0">
                <a:solidFill>
                  <a:schemeClr val="bg1"/>
                </a:solidFill>
              </a:rPr>
              <a:t>finds</a:t>
            </a:r>
            <a:r>
              <a:rPr lang="en-US" altLang="en-US" dirty="0"/>
              <a:t> it </a:t>
            </a:r>
            <a:r>
              <a:rPr lang="en-US" altLang="en-US" b="1" dirty="0">
                <a:solidFill>
                  <a:schemeClr val="bg1"/>
                </a:solidFill>
              </a:rPr>
              <a:t>loads</a:t>
            </a:r>
            <a:r>
              <a:rPr lang="en-US" altLang="en-US" dirty="0"/>
              <a:t> it</a:t>
            </a:r>
          </a:p>
          <a:p>
            <a:pPr lvl="1"/>
            <a:r>
              <a:rPr lang="en-US" altLang="en-US" dirty="0"/>
              <a:t>If the assembly is not found it triggers a </a:t>
            </a:r>
            <a:r>
              <a:rPr lang="en-US" altLang="en-US" sz="3100" b="1" dirty="0">
                <a:solidFill>
                  <a:schemeClr val="bg1"/>
                </a:solidFill>
              </a:rPr>
              <a:t>FileNotFoundException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Asembly.Load(…)</a:t>
            </a:r>
            <a:endParaRPr lang="bg-BG" dirty="0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912812" y="5638800"/>
            <a:ext cx="5105400" cy="525886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2812" y="5193721"/>
            <a:ext cx="571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</a:rPr>
              <a:t>Assembly.Load("</a:t>
            </a:r>
            <a:r>
              <a:rPr lang="en-US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ConsoleApp1</a:t>
            </a:r>
            <a:r>
              <a:rPr lang="en-US" altLang="en-US" sz="2400" b="1" dirty="0"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878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Loading via </a:t>
            </a:r>
            <a:r>
              <a:rPr lang="en-US" noProof="1">
                <a:latin typeface="Consolas" panose="020B0609020204030204" pitchFamily="49" charset="0"/>
              </a:rPr>
              <a:t>System.Reflection.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Asembly.LoadFrom</a:t>
            </a:r>
            <a:r>
              <a:rPr lang="en-US" noProof="1">
                <a:latin typeface="Consolas" panose="020B0609020204030204" pitchFamily="49" charset="0"/>
              </a:rPr>
              <a:t>(…)</a:t>
            </a:r>
          </a:p>
          <a:p>
            <a:pPr lvl="1"/>
            <a:r>
              <a:rPr lang="en-US" noProof="1"/>
              <a:t>Takes the </a:t>
            </a:r>
            <a:r>
              <a:rPr lang="en-US" b="1" noProof="1">
                <a:solidFill>
                  <a:schemeClr val="bg1"/>
                </a:solidFill>
              </a:rPr>
              <a:t>assembly path </a:t>
            </a:r>
            <a:r>
              <a:rPr lang="en-US" noProof="1"/>
              <a:t>as a parameter</a:t>
            </a:r>
          </a:p>
          <a:p>
            <a:pPr lvl="1"/>
            <a:r>
              <a:rPr lang="en-US" noProof="1"/>
              <a:t>Reads the </a:t>
            </a:r>
            <a:r>
              <a:rPr lang="en-US" b="1" noProof="1">
                <a:solidFill>
                  <a:schemeClr val="bg1"/>
                </a:solidFill>
              </a:rPr>
              <a:t>file specified</a:t>
            </a:r>
          </a:p>
          <a:p>
            <a:pPr lvl="1"/>
            <a:r>
              <a:rPr lang="en-US" noProof="1"/>
              <a:t>Invokes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en-US" noProof="1"/>
              <a:t> internally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Slower</a:t>
            </a:r>
            <a:r>
              <a:rPr lang="en-US" noProof="1"/>
              <a:t> than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en-US" noProof="1">
                <a:latin typeface="Consolas" panose="020B0609020204030204" pitchFamily="49" charset="0"/>
              </a:rPr>
              <a:t>(…)</a:t>
            </a:r>
          </a:p>
          <a:p>
            <a:pPr lvl="1"/>
            <a:r>
              <a:rPr lang="en-US" noProof="1"/>
              <a:t>If the assembly is not found, the </a:t>
            </a:r>
            <a:r>
              <a:rPr lang="en-US" b="1" noProof="1">
                <a:solidFill>
                  <a:schemeClr val="bg1"/>
                </a:solidFill>
              </a:rPr>
              <a:t>FileNotFoundException</a:t>
            </a:r>
            <a:r>
              <a:rPr lang="en-US" noProof="1"/>
              <a:t> </a:t>
            </a:r>
            <a:br>
              <a:rPr lang="en-US" noProof="1"/>
            </a:br>
            <a:r>
              <a:rPr lang="en-US" noProof="1"/>
              <a:t>is thrown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As</a:t>
            </a:r>
            <a:r>
              <a:rPr lang="en-US"/>
              <a:t>s</a:t>
            </a:r>
            <a:r>
              <a:rPr lang="bg-BG"/>
              <a:t>embly.Load</a:t>
            </a:r>
            <a:r>
              <a:rPr lang="en-US"/>
              <a:t>From(...)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812" y="5715000"/>
            <a:ext cx="9448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Assembly.LoadFrom(@"C:\Users\Repos\MyAssembly.dll");</a:t>
            </a:r>
          </a:p>
        </p:txBody>
      </p:sp>
    </p:spTree>
    <p:extLst>
      <p:ext uri="{BB962C8B-B14F-4D97-AF65-F5344CB8AC3E}">
        <p14:creationId xmlns:p14="http://schemas.microsoft.com/office/powerpoint/2010/main" val="41798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FullName</a:t>
            </a:r>
            <a:r>
              <a:rPr lang="bg-BG" dirty="0"/>
              <a:t> – </a:t>
            </a:r>
            <a:r>
              <a:rPr lang="en-US" dirty="0"/>
              <a:t>the assembly's full name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Including version, culture and key </a:t>
            </a:r>
            <a:r>
              <a:rPr lang="ru-RU" dirty="0"/>
              <a:t>(Public Key Token)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Path  from which the assembly was loaded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EntryPoint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method by which the assembly will start (Main() method)</a:t>
            </a:r>
          </a:p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GlobalAssemblyCache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Boolean value indicating whether the assembly was loaded by GAC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Retrieve Assembly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856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Assembly.GetAssembly()</a:t>
            </a:r>
          </a:p>
          <a:p>
            <a:pPr lvl="1"/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currently loaded assembly </a:t>
            </a:r>
            <a:r>
              <a:rPr lang="en-US" dirty="0"/>
              <a:t>in which the specified </a:t>
            </a:r>
            <a:r>
              <a:rPr lang="en-US" b="1" dirty="0">
                <a:solidFill>
                  <a:schemeClr val="bg1"/>
                </a:solidFill>
              </a:rPr>
              <a:t>type is defined</a:t>
            </a:r>
          </a:p>
          <a:p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Assembly.GetEntryAssembly()</a:t>
            </a:r>
          </a:p>
          <a:p>
            <a:pPr lvl="1"/>
            <a:r>
              <a:rPr lang="en-US" dirty="0"/>
              <a:t>Gets the process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dirty="0"/>
              <a:t> in the default </a:t>
            </a:r>
            <a:r>
              <a:rPr lang="en-US" sz="3200" b="1" dirty="0">
                <a:solidFill>
                  <a:schemeClr val="bg1"/>
                </a:solidFill>
              </a:rPr>
              <a:t>application domain</a:t>
            </a:r>
          </a:p>
          <a:p>
            <a:pPr lvl="1"/>
            <a:r>
              <a:rPr lang="en-US" dirty="0"/>
              <a:t>In other application </a:t>
            </a:r>
            <a:r>
              <a:rPr lang="en-US" sz="3200" b="1" dirty="0">
                <a:solidFill>
                  <a:schemeClr val="bg1"/>
                </a:solidFill>
              </a:rPr>
              <a:t>domains</a:t>
            </a:r>
            <a:r>
              <a:rPr lang="en-US" dirty="0"/>
              <a:t>, this is the </a:t>
            </a:r>
            <a:r>
              <a:rPr lang="en-US" sz="3200" b="1" dirty="0">
                <a:solidFill>
                  <a:schemeClr val="bg1"/>
                </a:solidFill>
              </a:rPr>
              <a:t>first executable </a:t>
            </a:r>
            <a:r>
              <a:rPr lang="en-US" dirty="0"/>
              <a:t>that was </a:t>
            </a:r>
            <a:r>
              <a:rPr lang="en-US" sz="3200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Assembly.GetCallingAssembly()</a:t>
            </a:r>
          </a:p>
          <a:p>
            <a:pPr lvl="1"/>
            <a:r>
              <a:rPr lang="en-US" dirty="0"/>
              <a:t>Returns the </a:t>
            </a:r>
            <a:r>
              <a:rPr lang="en-US" sz="3200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 of the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invoked the </a:t>
            </a:r>
            <a:r>
              <a:rPr lang="en-US" sz="3200" b="1" dirty="0">
                <a:solidFill>
                  <a:schemeClr val="bg1"/>
                </a:solidFill>
              </a:rPr>
              <a:t>currently</a:t>
            </a:r>
            <a:r>
              <a:rPr lang="en-US" dirty="0"/>
              <a:t> executing </a:t>
            </a:r>
            <a:br>
              <a:rPr lang="en-US" dirty="0"/>
            </a:br>
            <a:r>
              <a:rPr lang="en-US" dirty="0"/>
              <a:t>method</a:t>
            </a:r>
          </a:p>
          <a:p>
            <a:r>
              <a:rPr lang="en-US" dirty="0">
                <a:latin typeface="Consolas" panose="020B0609020204030204" pitchFamily="49" charset="0"/>
              </a:rPr>
              <a:t>GetExecutingAssembly()</a:t>
            </a:r>
          </a:p>
          <a:p>
            <a:pPr lvl="1"/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 the code that is </a:t>
            </a:r>
            <a:r>
              <a:rPr lang="en-US" sz="3200" b="1" dirty="0">
                <a:solidFill>
                  <a:schemeClr val="bg1"/>
                </a:solidFill>
              </a:rPr>
              <a:t>currently executing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Assemblies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GAC</a:t>
            </a:r>
            <a:r>
              <a:rPr lang="bg-BG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983404"/>
            <a:ext cx="9927138" cy="5645996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It is the central </a:t>
            </a:r>
            <a:r>
              <a:rPr lang="en-US" altLang="en-US" b="1" dirty="0">
                <a:solidFill>
                  <a:schemeClr val="bg1"/>
                </a:solidFill>
              </a:rPr>
              <a:t>repository</a:t>
            </a:r>
            <a:r>
              <a:rPr lang="en-US" altLang="en-US" dirty="0"/>
              <a:t> for </a:t>
            </a:r>
            <a:r>
              <a:rPr lang="en-US" altLang="en-US" b="1" dirty="0">
                <a:solidFill>
                  <a:schemeClr val="bg1"/>
                </a:solidFill>
              </a:rPr>
              <a:t>shared</a:t>
            </a:r>
            <a:r>
              <a:rPr lang="en-US" altLang="en-US" dirty="0"/>
              <a:t> assemblies</a:t>
            </a:r>
            <a:br>
              <a:rPr lang="en-US" altLang="en-US" dirty="0"/>
            </a:br>
            <a:r>
              <a:rPr lang="en-US" altLang="en-US" b="1" dirty="0">
                <a:solidFill>
                  <a:schemeClr val="bg1"/>
                </a:solidFill>
              </a:rPr>
              <a:t>available</a:t>
            </a:r>
            <a:r>
              <a:rPr lang="en-US" altLang="en-US" dirty="0"/>
              <a:t> for use with </a:t>
            </a:r>
            <a:r>
              <a:rPr lang="en-US" altLang="en-US" b="1" dirty="0">
                <a:solidFill>
                  <a:schemeClr val="bg1"/>
                </a:solidFill>
              </a:rPr>
              <a:t>.NET Framework </a:t>
            </a:r>
            <a:r>
              <a:rPr lang="en-US" altLang="en-US" dirty="0"/>
              <a:t>applications</a:t>
            </a:r>
          </a:p>
          <a:p>
            <a:pPr lvl="1"/>
            <a:r>
              <a:rPr lang="en-US" altLang="en-US" dirty="0"/>
              <a:t>They have a </a:t>
            </a:r>
            <a:r>
              <a:rPr lang="en-US" altLang="en-US" b="1" dirty="0">
                <a:solidFill>
                  <a:schemeClr val="bg1"/>
                </a:solidFill>
              </a:rPr>
              <a:t>uniquely</a:t>
            </a:r>
            <a:r>
              <a:rPr lang="en-US" altLang="en-US" dirty="0"/>
              <a:t> names that </a:t>
            </a:r>
            <a:r>
              <a:rPr lang="en-US" altLang="en-US" b="1" dirty="0">
                <a:solidFill>
                  <a:schemeClr val="bg1"/>
                </a:solidFill>
              </a:rPr>
              <a:t>identifies</a:t>
            </a:r>
            <a:r>
              <a:rPr lang="en-US" altLang="en-US" dirty="0"/>
              <a:t> them 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altLang="en-US" b="1" dirty="0">
                <a:solidFill>
                  <a:schemeClr val="bg1"/>
                </a:solidFill>
              </a:rPr>
              <a:t>Don't add </a:t>
            </a:r>
            <a:r>
              <a:rPr lang="en-US" altLang="en-US" dirty="0"/>
              <a:t>assemblies to the </a:t>
            </a:r>
            <a:r>
              <a:rPr lang="en-US" altLang="en-US" b="1" dirty="0">
                <a:solidFill>
                  <a:schemeClr val="bg1"/>
                </a:solidFill>
              </a:rPr>
              <a:t>GAC</a:t>
            </a:r>
            <a:r>
              <a:rPr lang="en-US" altLang="en-US" dirty="0"/>
              <a:t> unless necessary</a:t>
            </a:r>
          </a:p>
          <a:p>
            <a:pPr lvl="1"/>
            <a:r>
              <a:rPr lang="en-US" dirty="0"/>
              <a:t>Location: C:\Windows\assembly</a:t>
            </a:r>
          </a:p>
          <a:p>
            <a:r>
              <a:rPr lang="en-US" dirty="0"/>
              <a:t>.NET Core 2.0+ has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Runtime package store</a:t>
            </a:r>
            <a:endParaRPr lang="en-US" dirty="0"/>
          </a:p>
          <a:p>
            <a:r>
              <a:rPr lang="en-US" dirty="0"/>
              <a:t>.NET Core also has 2 types of deployment:</a:t>
            </a:r>
          </a:p>
          <a:p>
            <a:pPr lvl="1"/>
            <a:r>
              <a:rPr lang="en-US" dirty="0"/>
              <a:t>Framework-dependent deployment</a:t>
            </a:r>
          </a:p>
          <a:p>
            <a:pPr lvl="1"/>
            <a:r>
              <a:rPr lang="en-US" dirty="0"/>
              <a:t>Self-contained deployment (libraries and runtime)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altLang="en-US" dirty="0"/>
              <a:t>Global Assembly Cache?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System.Type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Primary way to access </a:t>
            </a:r>
            <a:r>
              <a:rPr lang="en-US" sz="3200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sz="3200" dirty="0"/>
              <a:t>Obtained at </a:t>
            </a:r>
            <a:r>
              <a:rPr lang="en-US" sz="3200" b="1" dirty="0">
                <a:solidFill>
                  <a:schemeClr val="bg1"/>
                </a:solidFill>
              </a:rPr>
              <a:t>compile time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you can specify </a:t>
            </a:r>
            <a:r>
              <a:rPr lang="en-US" sz="3200" b="1" dirty="0">
                <a:solidFill>
                  <a:schemeClr val="bg1"/>
                </a:solidFill>
              </a:rPr>
              <a:t>the type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Can be obtained at </a:t>
            </a:r>
            <a:r>
              <a:rPr lang="en-US" sz="3200" b="1" dirty="0">
                <a:solidFill>
                  <a:schemeClr val="bg1"/>
                </a:solidFill>
              </a:rPr>
              <a:t>runtime</a:t>
            </a:r>
            <a:r>
              <a:rPr lang="en-US" sz="3200" b="1" dirty="0"/>
              <a:t>,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if you know </a:t>
            </a:r>
            <a:r>
              <a:rPr lang="en-US" sz="3200" b="1" dirty="0">
                <a:solidFill>
                  <a:schemeClr val="bg1"/>
                </a:solidFill>
              </a:rPr>
              <a:t>the name</a:t>
            </a:r>
            <a:r>
              <a:rPr lang="en-US" sz="3200" dirty="0"/>
              <a:t>:</a:t>
            </a:r>
          </a:p>
          <a:p>
            <a:endParaRPr lang="bg-BG" sz="3200" dirty="0"/>
          </a:p>
          <a:p>
            <a:r>
              <a:rPr lang="en-US" sz="3200" dirty="0"/>
              <a:t>Provides access to all type members:</a:t>
            </a:r>
            <a:endParaRPr lang="bg-BG" sz="3200" dirty="0"/>
          </a:p>
          <a:p>
            <a:pPr lvl="1"/>
            <a:r>
              <a:rPr lang="en-US" dirty="0"/>
              <a:t>Fields</a:t>
            </a:r>
            <a:r>
              <a:rPr lang="ru-RU" dirty="0"/>
              <a:t>, </a:t>
            </a:r>
            <a:r>
              <a:rPr lang="en-US" dirty="0"/>
              <a:t>Methods</a:t>
            </a:r>
            <a:r>
              <a:rPr lang="ru-RU" dirty="0"/>
              <a:t>, </a:t>
            </a:r>
            <a:r>
              <a:rPr lang="en-US" dirty="0"/>
              <a:t>Properties</a:t>
            </a:r>
            <a:r>
              <a:rPr lang="ru-RU" dirty="0"/>
              <a:t>, </a:t>
            </a:r>
            <a:r>
              <a:rPr lang="en-US" dirty="0"/>
              <a:t>Events</a:t>
            </a:r>
            <a:r>
              <a:rPr lang="ru-RU" dirty="0"/>
              <a:t>, </a:t>
            </a:r>
            <a:r>
              <a:rPr lang="en-US" dirty="0"/>
              <a:t>Inner types</a:t>
            </a:r>
            <a:r>
              <a:rPr lang="bg-BG" dirty="0"/>
              <a:t>…</a:t>
            </a:r>
            <a:endParaRPr lang="en-US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409" y="2438400"/>
            <a:ext cx="9216991" cy="4985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41" y="3759168"/>
            <a:ext cx="9183059" cy="4985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</p:spTree>
    <p:extLst>
      <p:ext uri="{BB962C8B-B14F-4D97-AF65-F5344CB8AC3E}">
        <p14:creationId xmlns:p14="http://schemas.microsoft.com/office/powerpoint/2010/main" val="22951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FullName</a:t>
            </a:r>
            <a:r>
              <a:rPr lang="en-US" dirty="0"/>
              <a:t> - </a:t>
            </a:r>
            <a:r>
              <a:rPr lang="en-GB" dirty="0"/>
              <a:t>Fully qualified class name </a:t>
            </a:r>
          </a:p>
          <a:p>
            <a:endParaRPr lang="en-US" dirty="0"/>
          </a:p>
          <a:p>
            <a:r>
              <a:rPr lang="en-US" sz="3400" dirty="0">
                <a:latin typeface="Consolas" panose="020B0609020204030204" pitchFamily="49" charset="0"/>
              </a:rPr>
              <a:t>Name</a:t>
            </a:r>
            <a:r>
              <a:rPr lang="en-US" dirty="0"/>
              <a:t> - Class name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the namespace </a:t>
            </a:r>
          </a:p>
          <a:p>
            <a:endParaRPr lang="en-US" dirty="0"/>
          </a:p>
          <a:p>
            <a:r>
              <a:rPr lang="en-US" sz="3400" dirty="0">
                <a:latin typeface="Consolas" panose="020B0609020204030204" pitchFamily="49" charset="0"/>
              </a:rPr>
              <a:t>BaseType</a:t>
            </a:r>
          </a:p>
          <a:p>
            <a:endParaRPr lang="en-US" dirty="0"/>
          </a:p>
          <a:p>
            <a:r>
              <a:rPr lang="en-US" dirty="0"/>
              <a:t>Boolean properties</a:t>
            </a:r>
          </a:p>
          <a:p>
            <a:pPr lvl="1"/>
            <a:r>
              <a:rPr lang="en-US" noProof="1">
                <a:latin typeface="Consolas" panose="020B0609020204030204" pitchFamily="49" charset="0"/>
              </a:rPr>
              <a:t>IsAbstract, IsArray, IsByRef, IsClass, IsEnum, </a:t>
            </a:r>
            <a:br>
              <a:rPr lang="en-US" noProof="1">
                <a:latin typeface="Consolas" panose="020B0609020204030204" pitchFamily="49" charset="0"/>
              </a:rPr>
            </a:br>
            <a:r>
              <a:rPr lang="en-US" noProof="1">
                <a:latin typeface="Consolas" panose="020B0609020204030204" pitchFamily="49" charset="0"/>
              </a:rPr>
              <a:t>IsInterface, IsPublic, IsSealed, IsValueType, IsPointer, IsPrimitive, …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System.Type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500" y="3993762"/>
            <a:ext cx="9238112" cy="5663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baseType =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47500" y="1600200"/>
            <a:ext cx="9238112" cy="5663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fullName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47557" y="2758001"/>
            <a:ext cx="9238055" cy="5663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simpleName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05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219200"/>
            <a:ext cx="8180332" cy="55380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Reflection?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Using Reflection</a:t>
            </a:r>
            <a:endParaRPr lang="bg-BG" dirty="0"/>
          </a:p>
          <a:p>
            <a:pPr lvl="1"/>
            <a:r>
              <a:rPr lang="en-US" dirty="0"/>
              <a:t>Assembly</a:t>
            </a:r>
          </a:p>
          <a:p>
            <a:pPr lvl="1"/>
            <a:r>
              <a:rPr lang="en-US" dirty="0"/>
              <a:t>System.Type</a:t>
            </a:r>
          </a:p>
          <a:p>
            <a:pPr lvl="1"/>
            <a:r>
              <a:rPr lang="en-US" dirty="0"/>
              <a:t>Emit IL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Decompilation</a:t>
            </a:r>
            <a:r>
              <a:rPr lang="en-US" dirty="0"/>
              <a:t> and Obfuscation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Roslyn</a:t>
            </a:r>
          </a:p>
          <a:p>
            <a:pPr lvl="1"/>
            <a:r>
              <a:rPr lang="en-US" dirty="0"/>
              <a:t>C# code compilation</a:t>
            </a: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Demo: Code Analyzer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Mono.Cecil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Methods of System.Type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675460" cy="48241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GetField("fieldName");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GetMethod("methodName");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GetProperty("propName");</a:t>
            </a:r>
          </a:p>
          <a:p>
            <a:r>
              <a:rPr lang="en-US" sz="2800" noProof="1">
                <a:latin typeface="Consolas" panose="020B0609020204030204" pitchFamily="49" charset="0"/>
              </a:rPr>
              <a:t>GetConstructor(typeof</a:t>
            </a:r>
            <a:r>
              <a:rPr lang="en-US" sz="28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GetInterface("intfName");</a:t>
            </a:r>
          </a:p>
          <a:p>
            <a:r>
              <a:rPr lang="en-US" sz="2800" noProof="1">
                <a:latin typeface="Consolas" panose="020B0609020204030204" pitchFamily="49" charset="0"/>
              </a:rPr>
              <a:t>GetCustomAttribute(typeof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ObsoleteAttribute</a:t>
            </a:r>
            <a:r>
              <a:rPr lang="en-US" sz="28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GetMember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GetFields();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GetMethods();</a:t>
            </a:r>
            <a:endParaRPr lang="bg-BG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GetProperties();</a:t>
            </a:r>
            <a:endParaRPr lang="bg-BG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GetConstructors();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GetInterfaces();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GetCustomAttributes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GetMembers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BindingFlags.Public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all public </a:t>
            </a:r>
            <a:r>
              <a:rPr lang="en-US" dirty="0"/>
              <a:t>members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enumeration</a:t>
            </a:r>
          </a:p>
          <a:p>
            <a:pPr>
              <a:buClr>
                <a:schemeClr val="tx1"/>
              </a:buClr>
            </a:pPr>
            <a:r>
              <a:rPr lang="en-US" dirty="0"/>
              <a:t>BindingFlags.NonPublic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all private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protected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dirty="0"/>
              <a:t>BindingFlags.Instance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all methods which are </a:t>
            </a:r>
            <a:r>
              <a:rPr lang="en-US" sz="3200" b="1" dirty="0">
                <a:solidFill>
                  <a:schemeClr val="bg1"/>
                </a:solidFill>
              </a:rPr>
              <a:t>non-static</a:t>
            </a:r>
          </a:p>
          <a:p>
            <a:pPr>
              <a:buClr>
                <a:schemeClr val="tx1"/>
              </a:buClr>
            </a:pPr>
            <a:r>
              <a:rPr lang="en-US" dirty="0"/>
              <a:t>BindingFlags.Static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all </a:t>
            </a:r>
            <a:r>
              <a:rPr lang="en-US" sz="3200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System.Type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Instances and Invocations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desired constructor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 the constructor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desired objects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Invoked method </a:t>
            </a:r>
            <a:r>
              <a:rPr lang="en-US" dirty="0"/>
              <a:t>returns the instance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just simply call the static class </a:t>
            </a:r>
            <a:r>
              <a:rPr lang="en-US" b="1" dirty="0">
                <a:solidFill>
                  <a:schemeClr val="bg1"/>
                </a:solidFill>
              </a:rPr>
              <a:t>Activator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of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323" y="3276600"/>
            <a:ext cx="1110778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var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 = typeof(Person);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var ctor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.GetConstructor(new[] { typeof(string)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var instance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ctor</a:t>
            </a:r>
            <a:r>
              <a:rPr lang="en-US" sz="2400" b="1" dirty="0">
                <a:latin typeface="Consolas" panose="020B0609020204030204" pitchFamily="49" charset="0"/>
              </a:rPr>
              <a:t>.Invoke(new object[] { "Pesho"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518" y="5368154"/>
            <a:ext cx="1110778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var instance = Activator.CreateInstance(typeof(Person),"Pesho");</a:t>
            </a:r>
          </a:p>
        </p:txBody>
      </p:sp>
    </p:spTree>
    <p:extLst>
      <p:ext uri="{BB962C8B-B14F-4D97-AF65-F5344CB8AC3E}">
        <p14:creationId xmlns:p14="http://schemas.microsoft.com/office/powerpoint/2010/main" val="42015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Invocation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212" y="3276600"/>
            <a:ext cx="1112243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  <a:r>
              <a:rPr lang="en-US" sz="2000" b="1" noProof="1">
                <a:latin typeface="Consolas" panose="020B0609020204030204" pitchFamily="49" charset="0"/>
              </a:rPr>
              <a:t> = Activator.CreateInstance(typeof(Person),"Pesho");</a:t>
            </a:r>
            <a:endParaRPr lang="bg-BG" sz="2000" b="1" noProof="1">
              <a:latin typeface="Consolas" panose="020B0609020204030204" pitchFamily="49" charset="0"/>
            </a:endParaRP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calculateDateMethod</a:t>
            </a:r>
            <a:r>
              <a:rPr lang="en-US" sz="2000" b="1" noProof="1">
                <a:latin typeface="Consolas" panose="020B0609020204030204" pitchFamily="49" charset="0"/>
              </a:rPr>
              <a:t> = typeof(Person).GetMethod("CalculateDate", </a:t>
            </a:r>
            <a:r>
              <a:rPr lang="bg-BG" sz="2000" b="1" noProof="1">
                <a:latin typeface="Consolas" panose="020B0609020204030204" pitchFamily="49" charset="0"/>
              </a:rPr>
              <a:t>   </a:t>
            </a:r>
            <a:r>
              <a:rPr lang="en-US" sz="2000" b="1" noProof="1">
                <a:latin typeface="Consolas" panose="020B0609020204030204" pitchFamily="49" charset="0"/>
              </a:rPr>
              <a:t>BindingFlags.NonPublic | BindingFlags.Instance);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var calculateDateMethodResult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calculateDateMethod</a:t>
            </a:r>
            <a:r>
              <a:rPr lang="en-US" sz="2000" b="1" noProof="1">
                <a:latin typeface="Consolas" panose="020B0609020204030204" pitchFamily="49" charset="0"/>
              </a:rPr>
              <a:t>.Invoke(instance, null);</a:t>
            </a: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eatMethod</a:t>
            </a:r>
            <a:r>
              <a:rPr lang="en-US" sz="2000" b="1" noProof="1">
                <a:latin typeface="Consolas" panose="020B0609020204030204" pitchFamily="49" charset="0"/>
              </a:rPr>
              <a:t> = typeof(Person).GetMethod("Eat");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var eatMethodResult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eatMethod</a:t>
            </a:r>
            <a:r>
              <a:rPr lang="en-US" sz="2000" b="1" noProof="1">
                <a:latin typeface="Consolas" panose="020B0609020204030204" pitchFamily="49" charset="0"/>
              </a:rPr>
              <a:t>.Invoke(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instance</a:t>
            </a:r>
            <a:r>
              <a:rPr lang="en-US" sz="2000" b="1" noProof="1">
                <a:latin typeface="Consolas" panose="020B0609020204030204" pitchFamily="49" charset="0"/>
              </a:rPr>
              <a:t>, new object[] { "Burger" });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6" y="1219200"/>
            <a:ext cx="11815018" cy="195072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instance </a:t>
            </a:r>
            <a:r>
              <a:rPr lang="en-US" dirty="0"/>
              <a:t>of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Get the </a:t>
            </a:r>
            <a:r>
              <a:rPr lang="en-US" b="1" dirty="0">
                <a:solidFill>
                  <a:schemeClr val="bg1"/>
                </a:solidFill>
              </a:rPr>
              <a:t>desired method</a:t>
            </a:r>
          </a:p>
          <a:p>
            <a:pPr>
              <a:buClr>
                <a:schemeClr val="tx1"/>
              </a:buClr>
            </a:pPr>
            <a:r>
              <a:rPr lang="en-US" dirty="0"/>
              <a:t>Call the </a:t>
            </a:r>
            <a:r>
              <a:rPr lang="en-US" b="1" dirty="0">
                <a:solidFill>
                  <a:schemeClr val="bg1"/>
                </a:solidFill>
              </a:rPr>
              <a:t>invoke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Instances and Invocations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77092" y="1196131"/>
            <a:ext cx="11815018" cy="5201066"/>
          </a:xfrm>
        </p:spPr>
        <p:txBody>
          <a:bodyPr/>
          <a:lstStyle/>
          <a:p>
            <a:r>
              <a:rPr lang="en-US" dirty="0"/>
              <a:t>MakeGenericType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MakeGenericMethod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612" y="1905000"/>
            <a:ext cx="11107788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Type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genericLis</a:t>
            </a:r>
            <a:r>
              <a:rPr lang="en-US" sz="2400" b="1" dirty="0">
                <a:latin typeface="Consolas" panose="020B0609020204030204" pitchFamily="49" charset="0"/>
              </a:rPr>
              <a:t>t = typeof(List&lt;&gt;);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Type[]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genericArguments</a:t>
            </a:r>
            <a:r>
              <a:rPr lang="en-US" sz="2400" b="1" dirty="0">
                <a:latin typeface="Consolas" panose="020B0609020204030204" pitchFamily="49" charset="0"/>
              </a:rPr>
              <a:t> = { typeof(string) 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Type result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genericList</a:t>
            </a:r>
            <a:r>
              <a:rPr lang="en-US" sz="2400" b="1" dirty="0">
                <a:latin typeface="Consolas" panose="020B0609020204030204" pitchFamily="49" charset="0"/>
              </a:rPr>
              <a:t>.MakeGenericType(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genericArguments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612" y="3915264"/>
            <a:ext cx="1110778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static void Main(string[] args) {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latin typeface="Consolas" panose="020B0609020204030204" pitchFamily="49" charset="0"/>
              </a:rPr>
              <a:t>var type = typeof(Program);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myGenericMethodInfo</a:t>
            </a:r>
            <a:r>
              <a:rPr lang="en-US" sz="2400" b="1" noProof="1">
                <a:latin typeface="Consolas" panose="020B0609020204030204" pitchFamily="49" charset="0"/>
              </a:rPr>
              <a:t> = type.GetMethod("MyGenericMethod");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latin typeface="Consolas" panose="020B0609020204030204" pitchFamily="49" charset="0"/>
              </a:rPr>
              <a:t>var makeGenericMethod =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myGenericMethodInfo</a:t>
            </a:r>
            <a:r>
              <a:rPr lang="en-US" sz="2400" b="1" noProof="1">
                <a:latin typeface="Consolas" panose="020B0609020204030204" pitchFamily="49" charset="0"/>
              </a:rPr>
              <a:t>.MakeGenericMethod(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typeof(int)</a:t>
            </a:r>
            <a:r>
              <a:rPr lang="en-US" sz="2400" b="1" noProof="1">
                <a:latin typeface="Consolas" panose="020B0609020204030204" pitchFamily="49" charset="0"/>
              </a:rPr>
              <a:t>); 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public void MyGenericMethod&lt;T&gt;() {}</a:t>
            </a:r>
          </a:p>
        </p:txBody>
      </p:sp>
    </p:spTree>
    <p:extLst>
      <p:ext uri="{BB962C8B-B14F-4D97-AF65-F5344CB8AC3E}">
        <p14:creationId xmlns:p14="http://schemas.microsoft.com/office/powerpoint/2010/main" val="15346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Reflection</a:t>
            </a:r>
            <a:r>
              <a:rPr lang="bg-BG" altLang="en-US" dirty="0"/>
              <a:t> </a:t>
            </a:r>
            <a:r>
              <a:rPr lang="en-US" altLang="en-US" dirty="0"/>
              <a:t>Emit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Reflection</a:t>
            </a:r>
            <a:r>
              <a:rPr lang="bg-BG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828800"/>
            <a:ext cx="2667000" cy="16328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84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Reflection</a:t>
            </a:r>
            <a:r>
              <a:rPr lang="bg-BG" altLang="en-US"/>
              <a:t> </a:t>
            </a:r>
            <a:r>
              <a:rPr lang="en-US" altLang="en-US"/>
              <a:t>Emit</a:t>
            </a:r>
            <a:r>
              <a:rPr lang="bg-BG" altLang="en-US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entire assemblies runtime with IL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assembly to disk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assembly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preservation</a:t>
            </a:r>
            <a:r>
              <a:rPr lang="en-US" dirty="0"/>
              <a:t> of assemblies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us to create assemblies from scratch</a:t>
            </a:r>
          </a:p>
          <a:p>
            <a:pPr lvl="1"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Modules</a:t>
            </a:r>
          </a:p>
          <a:p>
            <a:pPr lvl="1"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Types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Fields, Methods, Events,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Emit provides a set of classes for creating assembly parts</a:t>
            </a:r>
          </a:p>
          <a:p>
            <a:pPr lvl="1"/>
            <a:r>
              <a:rPr lang="en-US" dirty="0"/>
              <a:t>Assemblies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AssemblyBuilder</a:t>
            </a:r>
          </a:p>
          <a:p>
            <a:pPr lvl="1"/>
            <a:r>
              <a:rPr lang="en-US" dirty="0"/>
              <a:t>Modules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ModuleBuilder</a:t>
            </a:r>
          </a:p>
          <a:p>
            <a:pPr lvl="1"/>
            <a:r>
              <a:rPr lang="en-US" dirty="0"/>
              <a:t>Types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TypeBuilder</a:t>
            </a:r>
          </a:p>
          <a:p>
            <a:pPr lvl="2"/>
            <a:r>
              <a:rPr lang="en-US" dirty="0"/>
              <a:t>Constructors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ConstructorBuilder</a:t>
            </a:r>
          </a:p>
          <a:p>
            <a:pPr lvl="2"/>
            <a:r>
              <a:rPr lang="en-US" dirty="0"/>
              <a:t>Methods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MethodBuilder</a:t>
            </a:r>
          </a:p>
          <a:p>
            <a:pPr lvl="2"/>
            <a:r>
              <a:rPr lang="en-US" dirty="0"/>
              <a:t>Properties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PropertyBuilder</a:t>
            </a:r>
          </a:p>
          <a:p>
            <a:pPr lvl="2"/>
            <a:r>
              <a:rPr lang="en-US" dirty="0"/>
              <a:t>Events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EventBuilder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Reflection</a:t>
            </a:r>
            <a:r>
              <a:rPr lang="bg-BG" altLang="en-US" dirty="0"/>
              <a:t> </a:t>
            </a:r>
            <a:r>
              <a:rPr lang="en-US" altLang="en-US" dirty="0"/>
              <a:t>Emit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MSIL</a:t>
            </a:r>
            <a:r>
              <a:rPr lang="en-US" dirty="0"/>
              <a:t> instructions are </a:t>
            </a:r>
            <a:r>
              <a:rPr lang="en-US" b="1" dirty="0">
                <a:solidFill>
                  <a:schemeClr val="bg1"/>
                </a:solidFill>
              </a:rPr>
              <a:t>generated</a:t>
            </a:r>
            <a:r>
              <a:rPr lang="bg-BG" dirty="0"/>
              <a:t>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Emit</a:t>
            </a:r>
            <a:r>
              <a:rPr lang="en-US" dirty="0"/>
              <a:t> class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They represent </a:t>
            </a:r>
            <a:r>
              <a:rPr lang="en-US" sz="3200" b="1" dirty="0">
                <a:solidFill>
                  <a:schemeClr val="bg1"/>
                </a:solidFill>
              </a:rPr>
              <a:t>MSIL</a:t>
            </a:r>
            <a:r>
              <a:rPr lang="en-US" dirty="0"/>
              <a:t> executable code</a:t>
            </a:r>
          </a:p>
          <a:p>
            <a:pPr lvl="1"/>
            <a:r>
              <a:rPr lang="en-US" dirty="0"/>
              <a:t>They can be </a:t>
            </a:r>
            <a:r>
              <a:rPr lang="en-US" sz="3200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Emit(…)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we add in a stream a sequence of MSIL instructions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EmitWriteLine(…)</a:t>
            </a:r>
            <a:r>
              <a:rPr lang="en-US" dirty="0"/>
              <a:t> - Adds instructions for printing a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executable assemblies: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AssemblyBuilder.SetEntryPoint(…)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of Reflection</a:t>
            </a:r>
            <a:r>
              <a:rPr lang="bg-BG" altLang="en-US" dirty="0"/>
              <a:t> </a:t>
            </a:r>
            <a:r>
              <a:rPr lang="en-US" altLang="en-US" dirty="0"/>
              <a:t>Emit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Emit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Decompilation</a:t>
            </a:r>
            <a:r>
              <a:rPr lang="en-US" dirty="0"/>
              <a:t> and Obfuscation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2" name="Picture 2" descr="Резултат с изображение за obfus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447800"/>
            <a:ext cx="3086100" cy="2590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0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59C81-00D2-4E75-8F32-4285B8C0E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33275"/>
          </a:xfrm>
        </p:spPr>
        <p:txBody>
          <a:bodyPr>
            <a:normAutofit/>
          </a:bodyPr>
          <a:lstStyle/>
          <a:p>
            <a:r>
              <a:rPr lang="en-US" sz="3200" dirty="0"/>
              <a:t>We write the code in human-</a:t>
            </a:r>
            <a:br>
              <a:rPr lang="en-US" sz="3200" dirty="0"/>
            </a:br>
            <a:r>
              <a:rPr lang="en-US" sz="3200" dirty="0"/>
              <a:t>readable text format (C# files)</a:t>
            </a:r>
          </a:p>
          <a:p>
            <a:r>
              <a:rPr lang="en-US" sz="3200" dirty="0"/>
              <a:t>.NET compilers compile it into</a:t>
            </a:r>
            <a:br>
              <a:rPr lang="en-US" sz="3200" dirty="0"/>
            </a:br>
            <a:r>
              <a:rPr lang="en-US" sz="3200" dirty="0"/>
              <a:t>intermediate lang. (C# + CSC = CIL)</a:t>
            </a:r>
          </a:p>
          <a:p>
            <a:r>
              <a:rPr lang="en-US" sz="3200" dirty="0"/>
              <a:t>Upon execution IL instructions</a:t>
            </a:r>
            <a:br>
              <a:rPr lang="en-US" sz="3200" dirty="0"/>
            </a:br>
            <a:r>
              <a:rPr lang="en-US" sz="3200" dirty="0"/>
              <a:t>are </a:t>
            </a:r>
            <a:r>
              <a:rPr lang="en-US" dirty="0"/>
              <a:t>converted to machine</a:t>
            </a:r>
            <a:br>
              <a:rPr lang="en-US" dirty="0"/>
            </a:br>
            <a:r>
              <a:rPr lang="en-US" dirty="0"/>
              <a:t>instructions </a:t>
            </a:r>
            <a:r>
              <a:rPr lang="en-US" sz="3200" dirty="0"/>
              <a:t>(JIT + CIL = native)</a:t>
            </a:r>
          </a:p>
          <a:p>
            <a:pPr lvl="1"/>
            <a:r>
              <a:rPr lang="en-US" dirty="0"/>
              <a:t>Just-In-Time (JIT)</a:t>
            </a:r>
          </a:p>
          <a:p>
            <a:pPr lvl="1"/>
            <a:r>
              <a:rPr lang="en-US" dirty="0"/>
              <a:t>Ahead of time (AOT) (NGEN)</a:t>
            </a:r>
            <a:endParaRPr lang="en-US" sz="3000" dirty="0"/>
          </a:p>
          <a:p>
            <a:endParaRPr lang="en-US" sz="3200" dirty="0"/>
          </a:p>
        </p:txBody>
      </p:sp>
      <p:pic>
        <p:nvPicPr>
          <p:cNvPr id="1032" name="Picture 8" descr="Understanding .NET Just-In-Time Compiler Figure 1 ">
            <a:extLst>
              <a:ext uri="{FF2B5EF4-FFF2-40B4-BE49-F238E27FC236}">
                <a16:creationId xmlns:a16="http://schemas.microsoft.com/office/drawing/2014/main" id="{222537BD-C801-4DC5-8A01-3A5F1A59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1173877"/>
            <a:ext cx="5155671" cy="553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 err="1">
                <a:solidFill>
                  <a:schemeClr val="bg1"/>
                </a:solidFill>
              </a:rPr>
              <a:t>decompiler</a:t>
            </a:r>
            <a:r>
              <a:rPr lang="en-US" dirty="0"/>
              <a:t> takes an executable file as input, and attempts to create a high level source file which can be recompiled</a:t>
            </a:r>
          </a:p>
          <a:p>
            <a:r>
              <a:rPr lang="en-US" dirty="0" err="1"/>
              <a:t>Decompilation</a:t>
            </a:r>
            <a:r>
              <a:rPr lang="en-US" dirty="0"/>
              <a:t> is the exact opposite of the compilation step</a:t>
            </a:r>
          </a:p>
          <a:p>
            <a:pPr lvl="1"/>
            <a:r>
              <a:rPr lang="en-US" dirty="0"/>
              <a:t>.NET </a:t>
            </a:r>
            <a:r>
              <a:rPr lang="bg-BG" dirty="0"/>
              <a:t>.</a:t>
            </a:r>
            <a:r>
              <a:rPr lang="en-US" dirty="0"/>
              <a:t>dll/.exe -&gt; C#</a:t>
            </a:r>
          </a:p>
          <a:p>
            <a:r>
              <a:rPr lang="en-US" dirty="0"/>
              <a:t>Popular </a:t>
            </a:r>
            <a:r>
              <a:rPr lang="en-US" dirty="0" err="1"/>
              <a:t>decompilers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hlinkClick r:id="rId2"/>
              </a:rPr>
              <a:t>ILSpy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dnSpy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dotPeek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>
                <a:hlinkClick r:id="rId5"/>
              </a:rPr>
              <a:t>JustDecompile</a:t>
            </a:r>
            <a:r>
              <a:rPr lang="en-US" dirty="0"/>
              <a:t>,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IL DASM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Decompilation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088DF-116D-4356-A3DA-9387376AD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012" y="3124200"/>
            <a:ext cx="6861850" cy="33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way to make decompiled code </a:t>
            </a:r>
            <a:r>
              <a:rPr lang="en-US" b="1" dirty="0">
                <a:solidFill>
                  <a:schemeClr val="bg1"/>
                </a:solidFill>
              </a:rPr>
              <a:t>less readable</a:t>
            </a:r>
          </a:p>
          <a:p>
            <a:pPr lvl="1"/>
            <a:r>
              <a:rPr lang="en-US" dirty="0"/>
              <a:t>Private variables, fields and parameters renames to "</a:t>
            </a:r>
            <a:r>
              <a:rPr lang="en-US" b="1" dirty="0">
                <a:solidFill>
                  <a:schemeClr val="bg1"/>
                </a:solidFill>
              </a:rPr>
              <a:t>nonsense</a:t>
            </a:r>
            <a:r>
              <a:rPr lang="en-US" dirty="0"/>
              <a:t>" or </a:t>
            </a:r>
            <a:r>
              <a:rPr lang="en-US" b="1" dirty="0">
                <a:solidFill>
                  <a:schemeClr val="bg1"/>
                </a:solidFill>
              </a:rPr>
              <a:t>unprintable names</a:t>
            </a:r>
          </a:p>
          <a:p>
            <a:pPr lvl="1"/>
            <a:r>
              <a:rPr lang="en-US" dirty="0"/>
              <a:t>Techniques that </a:t>
            </a:r>
            <a:r>
              <a:rPr lang="en-US" b="1" dirty="0">
                <a:solidFill>
                  <a:schemeClr val="bg1"/>
                </a:solidFill>
              </a:rPr>
              <a:t>breaks decompilers</a:t>
            </a:r>
            <a:r>
              <a:rPr lang="en-US" dirty="0"/>
              <a:t> but the </a:t>
            </a:r>
            <a:r>
              <a:rPr lang="en-US" b="1" dirty="0">
                <a:solidFill>
                  <a:schemeClr val="bg1"/>
                </a:solidFill>
              </a:rPr>
              <a:t>IL code is still 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Public member</a:t>
            </a:r>
            <a:r>
              <a:rPr lang="en-US" dirty="0"/>
              <a:t> names remain </a:t>
            </a:r>
            <a:r>
              <a:rPr lang="en-US" b="1" dirty="0">
                <a:solidFill>
                  <a:schemeClr val="bg1"/>
                </a:solidFill>
              </a:rPr>
              <a:t>unchanged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minification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Ultimately</a:t>
            </a:r>
            <a:r>
              <a:rPr lang="en-US" dirty="0"/>
              <a:t>, this is an </a:t>
            </a:r>
            <a:r>
              <a:rPr lang="en-US" b="1" dirty="0">
                <a:solidFill>
                  <a:schemeClr val="bg1"/>
                </a:solidFill>
              </a:rPr>
              <a:t>ongoing</a:t>
            </a:r>
            <a:r>
              <a:rPr lang="en-US" dirty="0"/>
              <a:t> battle between the </a:t>
            </a:r>
            <a:r>
              <a:rPr lang="en-US" b="1" dirty="0">
                <a:solidFill>
                  <a:schemeClr val="bg1"/>
                </a:solidFill>
              </a:rPr>
              <a:t>obfuscators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decompilers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Obfuscators for .NET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https://github.com/yck1509/ConfuserEx</a:t>
            </a:r>
            <a:r>
              <a:rPr lang="en-US" sz="2400" dirty="0"/>
              <a:t> [discontinued]</a:t>
            </a:r>
          </a:p>
          <a:p>
            <a:r>
              <a:rPr lang="en-US" sz="2400" dirty="0">
                <a:hlinkClick r:id="rId3"/>
              </a:rPr>
              <a:t>https://github.com/mkaring/ConfuserEx</a:t>
            </a:r>
            <a:r>
              <a:rPr lang="en-US" sz="2400" dirty="0"/>
              <a:t> [.NET Core]</a:t>
            </a:r>
          </a:p>
          <a:p>
            <a:r>
              <a:rPr lang="en-US" sz="2400" dirty="0">
                <a:hlinkClick r:id="rId4"/>
              </a:rPr>
              <a:t>https://github.com/XenocodeRCE/neo-ConfuserEx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https://www.obfuscar.com/</a:t>
            </a:r>
            <a:r>
              <a:rPr lang="en-US" sz="2400" dirty="0"/>
              <a:t> [.NET Core, No UI]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ABFE6-5569-4B05-BE78-4677B633A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212" y="1624602"/>
            <a:ext cx="2988056" cy="4772590"/>
          </a:xfrm>
          <a:prstGeom prst="rect">
            <a:avLst/>
          </a:prstGeom>
        </p:spPr>
      </p:pic>
      <p:pic>
        <p:nvPicPr>
          <p:cNvPr id="3076" name="Picture 4" descr="Резултат с изображение за „obfuscated ilspy“&quot;">
            <a:extLst>
              <a:ext uri="{FF2B5EF4-FFF2-40B4-BE49-F238E27FC236}">
                <a16:creationId xmlns:a16="http://schemas.microsoft.com/office/drawing/2014/main" id="{1730EA5D-C1AF-4490-BC7C-CDFA6B1E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3296464"/>
            <a:ext cx="5562600" cy="338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Roslyn Overview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Open Source .NET Compiler 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34" name="Picture 10" descr="Резултат с изображение за „.net core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447800"/>
            <a:ext cx="2495015" cy="24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Reflection?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6600" y="2667000"/>
            <a:ext cx="868680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Examine</a:t>
            </a:r>
            <a:r>
              <a:rPr lang="en-US" sz="3600" dirty="0">
                <a:latin typeface="Consolas" panose="020B0609020204030204" pitchFamily="49" charset="0"/>
              </a:rPr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en-US" sz="3600" dirty="0">
                <a:latin typeface="Consolas" panose="020B0609020204030204" pitchFamily="49" charset="0"/>
              </a:rPr>
              <a:t> the structure and behavior of the program at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runtime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8" y="1524000"/>
            <a:ext cx="341445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4972" y="990600"/>
            <a:ext cx="9927138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It exposes a set of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/>
              <a:t> APIs and </a:t>
            </a:r>
            <a:r>
              <a:rPr lang="en-US" sz="3400" b="1" dirty="0">
                <a:solidFill>
                  <a:schemeClr val="bg1"/>
                </a:solidFill>
              </a:rPr>
              <a:t>Workspaces</a:t>
            </a:r>
            <a:r>
              <a:rPr lang="en-US" dirty="0"/>
              <a:t> APIs </a:t>
            </a:r>
            <a:br>
              <a:rPr lang="en-US" dirty="0"/>
            </a:br>
            <a:r>
              <a:rPr lang="en-US" dirty="0"/>
              <a:t>that provides </a:t>
            </a:r>
            <a:r>
              <a:rPr lang="en-US" sz="3400" b="1" dirty="0">
                <a:solidFill>
                  <a:schemeClr val="bg1"/>
                </a:solidFill>
              </a:rPr>
              <a:t>rich information </a:t>
            </a:r>
            <a:r>
              <a:rPr lang="en-US" dirty="0"/>
              <a:t>about your </a:t>
            </a:r>
            <a:r>
              <a:rPr lang="en-US" sz="3400" b="1" dirty="0">
                <a:solidFill>
                  <a:schemeClr val="bg1"/>
                </a:solidFill>
              </a:rPr>
              <a:t>source code</a:t>
            </a:r>
          </a:p>
          <a:p>
            <a:pPr lvl="1"/>
            <a:r>
              <a:rPr lang="en-US" dirty="0">
                <a:hlinkClick r:id="rId2"/>
              </a:rPr>
              <a:t>https://github.com/dotnet/roslyn</a:t>
            </a:r>
            <a:endParaRPr lang="en-US" dirty="0"/>
          </a:p>
          <a:p>
            <a:r>
              <a:rPr lang="en-US" dirty="0"/>
              <a:t>It creates many opportunities for innovation </a:t>
            </a:r>
          </a:p>
          <a:p>
            <a:pPr lvl="1"/>
            <a:r>
              <a:rPr lang="en-US" dirty="0"/>
              <a:t>Meta-programming</a:t>
            </a:r>
          </a:p>
          <a:p>
            <a:pPr lvl="1"/>
            <a:r>
              <a:rPr lang="en-US" dirty="0"/>
              <a:t>Code generation and transformation </a:t>
            </a:r>
          </a:p>
          <a:p>
            <a:pPr lvl="1"/>
            <a:r>
              <a:rPr lang="en-US" dirty="0"/>
              <a:t>Interactive use of the C# and VB languages</a:t>
            </a:r>
          </a:p>
          <a:p>
            <a:pPr lvl="1"/>
            <a:r>
              <a:rPr lang="en-US" dirty="0"/>
              <a:t>Embedding of C# and VB in domain specific languages</a:t>
            </a:r>
          </a:p>
          <a:p>
            <a:pPr lvl="1"/>
            <a:r>
              <a:rPr lang="en-US" dirty="0"/>
              <a:t>Create code analyzers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(.NET Compiler Platform)</a:t>
            </a:r>
          </a:p>
        </p:txBody>
      </p:sp>
    </p:spTree>
    <p:extLst>
      <p:ext uri="{BB962C8B-B14F-4D97-AF65-F5344CB8AC3E}">
        <p14:creationId xmlns:p14="http://schemas.microsoft.com/office/powerpoint/2010/main" val="31669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612" y="1137602"/>
            <a:ext cx="11998469" cy="489222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Parser</a:t>
            </a:r>
            <a:r>
              <a:rPr lang="en-US" sz="2800" dirty="0"/>
              <a:t> phase – Source is </a:t>
            </a:r>
            <a:r>
              <a:rPr lang="en-US" sz="2800" b="1" dirty="0">
                <a:solidFill>
                  <a:schemeClr val="bg1"/>
                </a:solidFill>
              </a:rPr>
              <a:t>tokenized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parsed</a:t>
            </a:r>
            <a:r>
              <a:rPr lang="en-US" sz="2800" dirty="0"/>
              <a:t> into </a:t>
            </a:r>
            <a:r>
              <a:rPr lang="en-US" sz="2800" b="1" dirty="0">
                <a:solidFill>
                  <a:schemeClr val="bg1"/>
                </a:solidFill>
              </a:rPr>
              <a:t>syntax </a:t>
            </a:r>
            <a:r>
              <a:rPr lang="en-US" sz="2800" dirty="0"/>
              <a:t>that follows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language grammar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r>
              <a:rPr lang="en-US" sz="2800" dirty="0"/>
              <a:t> phase – </a:t>
            </a:r>
            <a:r>
              <a:rPr lang="en-US" sz="2800" b="1" dirty="0">
                <a:solidFill>
                  <a:schemeClr val="bg1"/>
                </a:solidFill>
              </a:rPr>
              <a:t>Declarations</a:t>
            </a:r>
            <a:r>
              <a:rPr lang="en-US" sz="2800" dirty="0"/>
              <a:t> from the source and imported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metadata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chemeClr val="bg1"/>
                </a:solidFill>
              </a:rPr>
              <a:t>analyzed</a:t>
            </a:r>
            <a:r>
              <a:rPr lang="en-US" sz="2800" dirty="0"/>
              <a:t> to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named symbols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Bind</a:t>
            </a:r>
            <a:r>
              <a:rPr lang="en-US" sz="2800" dirty="0"/>
              <a:t> phase - </a:t>
            </a:r>
            <a:r>
              <a:rPr lang="en-US" sz="2800" b="1" dirty="0">
                <a:solidFill>
                  <a:schemeClr val="bg1"/>
                </a:solidFill>
              </a:rPr>
              <a:t>Identifiers</a:t>
            </a:r>
            <a:r>
              <a:rPr lang="en-US" sz="2800" dirty="0"/>
              <a:t> in the code are </a:t>
            </a:r>
            <a:r>
              <a:rPr lang="en-US" sz="2800" b="1" dirty="0">
                <a:solidFill>
                  <a:schemeClr val="bg1"/>
                </a:solidFill>
              </a:rPr>
              <a:t>matched to symbols</a:t>
            </a:r>
            <a:endParaRPr lang="en-US" sz="28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Emit</a:t>
            </a:r>
            <a:r>
              <a:rPr lang="en-US" sz="2800" dirty="0"/>
              <a:t> phase - All the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information</a:t>
            </a:r>
            <a:r>
              <a:rPr lang="en-US" sz="2800" dirty="0"/>
              <a:t> built up</a:t>
            </a:r>
            <a:br>
              <a:rPr lang="en-US" sz="2800" dirty="0"/>
            </a:br>
            <a:r>
              <a:rPr lang="en-US" sz="2800" dirty="0"/>
              <a:t>by the compiler is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emitted </a:t>
            </a:r>
            <a:r>
              <a:rPr lang="en-US" sz="2800" dirty="0"/>
              <a:t>as an </a:t>
            </a:r>
            <a:r>
              <a:rPr lang="en-US" sz="2800" b="1" dirty="0">
                <a:solidFill>
                  <a:schemeClr val="bg1"/>
                </a:solidFill>
              </a:rPr>
              <a:t>assembly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0" name="Picture 2" descr="Резултат с изображение за „C# compiler pipeline“&quot;">
            <a:extLst>
              <a:ext uri="{FF2B5EF4-FFF2-40B4-BE49-F238E27FC236}">
                <a16:creationId xmlns:a16="http://schemas.microsoft.com/office/drawing/2014/main" id="{E9B49B9F-1378-465A-A445-A11E0AC6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3453642"/>
            <a:ext cx="7466012" cy="33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View Engine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100" name="Picture 4" descr="Резултат с изображение за „Live demo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76400"/>
            <a:ext cx="2895600" cy="16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Analyzer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100" name="Picture 4" descr="Резултат с изображение за „Live demo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76400"/>
            <a:ext cx="2895600" cy="16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Analyzer – Installation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"</a:t>
            </a:r>
            <a:r>
              <a:rPr lang="en-US" b="1" dirty="0">
                <a:solidFill>
                  <a:schemeClr val="bg1"/>
                </a:solidFill>
              </a:rPr>
              <a:t>Get Tools and Features…</a:t>
            </a:r>
            <a:r>
              <a:rPr lang="en-US" dirty="0"/>
              <a:t>" from the VS menu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Check the </a:t>
            </a:r>
            <a:r>
              <a:rPr lang="en-US" b="1" dirty="0">
                <a:solidFill>
                  <a:schemeClr val="bg1"/>
                </a:solidFill>
              </a:rPr>
              <a:t>Visual Studio extension development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workload</a:t>
            </a:r>
          </a:p>
          <a:p>
            <a:r>
              <a:rPr lang="en-US" dirty="0"/>
              <a:t>Check the box for </a:t>
            </a:r>
            <a:r>
              <a:rPr lang="en-US" b="1" dirty="0">
                <a:solidFill>
                  <a:schemeClr val="bg1"/>
                </a:solidFill>
              </a:rPr>
              <a:t>.NET Compiler Platform SDK</a:t>
            </a:r>
            <a:endParaRPr lang="en-US" dirty="0"/>
          </a:p>
          <a:p>
            <a:pPr lvl="1"/>
            <a:r>
              <a:rPr lang="en-US" dirty="0"/>
              <a:t>You'll find it last under the optional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9198F-4513-40E7-8461-A6ECCA7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4586130"/>
            <a:ext cx="5229955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3A761-5B92-469C-9C16-4FD83858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153" y="4577663"/>
            <a:ext cx="221010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Analyzer – Creation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project of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C# Analyzer with code fix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Name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MakeConst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Open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Resources.resx</a:t>
            </a:r>
            <a:r>
              <a:rPr lang="en-US" sz="3400" b="1" dirty="0"/>
              <a:t> </a:t>
            </a:r>
            <a:r>
              <a:rPr lang="en-US" sz="3400" dirty="0"/>
              <a:t>and rename the values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AnalyzerTitle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Variable can be made constant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AnalyzerDescription</a:t>
            </a:r>
            <a:r>
              <a:rPr lang="en-US" sz="3400" dirty="0"/>
              <a:t> - Make Constant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AnalyzerMessageFormat</a:t>
            </a:r>
            <a:r>
              <a:rPr lang="en-US" sz="3400" dirty="0"/>
              <a:t> </a:t>
            </a:r>
            <a:r>
              <a:rPr lang="en-US" sz="3400"/>
              <a:t>- can </a:t>
            </a:r>
            <a:r>
              <a:rPr lang="en-US" sz="3400" dirty="0"/>
              <a:t>be made constant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Change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Category</a:t>
            </a:r>
            <a:r>
              <a:rPr lang="en-US" sz="3400" dirty="0"/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 </a:t>
            </a:r>
            <a:r>
              <a:rPr lang="en-US" sz="3200" b="1" dirty="0">
                <a:solidFill>
                  <a:schemeClr val="bg1"/>
                </a:solidFill>
              </a:rPr>
              <a:t>MakeConstAnalyzer</a:t>
            </a:r>
            <a:r>
              <a:rPr lang="en-US" sz="3200" b="1" dirty="0"/>
              <a:t> </a:t>
            </a:r>
            <a:r>
              <a:rPr lang="en-US" sz="3200" dirty="0"/>
              <a:t>and replace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 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24771" y="1905000"/>
            <a:ext cx="11573702" cy="42758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public override void Initialize(AnalysisContext context)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{  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var analyze = GeneratedCodeAnalysisFlags.Analyze;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var none = GeneratedCodeAnalysisFlags.None;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var localDeclartions = SyntaxKind.LocalDeclarationStatement;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context.ConfigureGeneratedCodeAnalysis(analyze | none);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context.EnableConcurrentExecution();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context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.RegisterSyntaxNodeAction(AnalyzeNode, </a:t>
            </a:r>
            <a:r>
              <a:rPr lang="en-US" dirty="0" err="1"/>
              <a:t>localDeclartions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Analyzer – Creation Steps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72752" y="1383608"/>
            <a:ext cx="10958580" cy="5013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private void AnalyzeNode(SyntaxNodeAnalysisContext context)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var localDeclaration = (LocalDeclarationStatementSyntax)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context.Node;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if (localDeclaration.Modifiers.Any(SyntaxKind.ConstKeyword))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return;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var dataFlowAnalysis = context.SemanticModel.AnalyzeDataFlow(localDeclaration);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AnalyzeNode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72752" y="1383608"/>
            <a:ext cx="11160460" cy="464470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var variable = localDeclaration.Declaration.Variables.Single();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var variableSymbol = context.SemanticModel.GetDeclaredSymbol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(variable);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if (dataFlowAnalysis.WrittenOutside.Contains(variableSymbol))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return;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context.ReportDiagnostic(Diagnostic.Create(Rule, context.Node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.GetLocation()));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AnalyzeNode Method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6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Mono.Cecil</a:t>
            </a:r>
            <a:r>
              <a:rPr lang="en-US" altLang="en-US" dirty="0"/>
              <a:t> Library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When We Use Reflection?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Reflection is used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Examining assemblies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Examine assemblies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IL</a:t>
            </a:r>
            <a:r>
              <a:rPr lang="en-US" dirty="0"/>
              <a:t> code at runtime and execute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Dynamically creating </a:t>
            </a:r>
            <a:r>
              <a:rPr lang="en-US" b="1" dirty="0">
                <a:solidFill>
                  <a:schemeClr val="bg1"/>
                </a:solidFill>
              </a:rPr>
              <a:t>new assemblies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executing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them as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Inspecting</a:t>
            </a:r>
            <a:r>
              <a:rPr lang="en-US" dirty="0"/>
              <a:t> an object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without knowing</a:t>
            </a:r>
            <a:r>
              <a:rPr lang="en-US" dirty="0"/>
              <a:t> its </a:t>
            </a:r>
            <a:br>
              <a:rPr lang="en-US" dirty="0"/>
            </a:br>
            <a:r>
              <a:rPr lang="en-US" dirty="0"/>
              <a:t>class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Library written to </a:t>
            </a:r>
            <a:r>
              <a:rPr lang="en-US" sz="3400" b="1" dirty="0">
                <a:solidFill>
                  <a:schemeClr val="bg1"/>
                </a:solidFill>
              </a:rPr>
              <a:t>generate and inspect </a:t>
            </a:r>
            <a:r>
              <a:rPr lang="en-US" sz="3400" dirty="0"/>
              <a:t>programs</a:t>
            </a:r>
            <a:r>
              <a:rPr lang="bg-BG" sz="3400" dirty="0"/>
              <a:t> </a:t>
            </a:r>
            <a:r>
              <a:rPr lang="en-US" sz="3400" dirty="0"/>
              <a:t>and libraries</a:t>
            </a:r>
            <a:br>
              <a:rPr lang="bg-BG" sz="3400" dirty="0"/>
            </a:br>
            <a:r>
              <a:rPr lang="en-US" sz="3400" dirty="0"/>
              <a:t>in the ECMA CIL format</a:t>
            </a:r>
            <a:endParaRPr lang="bg-BG" sz="3400" dirty="0"/>
          </a:p>
          <a:p>
            <a:pPr lvl="1"/>
            <a:r>
              <a:rPr lang="en-US" dirty="0"/>
              <a:t>Analyze .NET binaries using a simple and </a:t>
            </a:r>
            <a:r>
              <a:rPr lang="en-US" sz="3200" b="1" dirty="0">
                <a:solidFill>
                  <a:schemeClr val="bg1"/>
                </a:solidFill>
              </a:rPr>
              <a:t>powerful object model </a:t>
            </a:r>
            <a:r>
              <a:rPr lang="en-US" dirty="0"/>
              <a:t>without having to load assemblies to use Reflection</a:t>
            </a:r>
          </a:p>
          <a:p>
            <a:pPr lvl="1"/>
            <a:r>
              <a:rPr lang="en-US" dirty="0"/>
              <a:t>Cecil has support for </a:t>
            </a:r>
            <a:r>
              <a:rPr lang="en-US" sz="3200" b="1" dirty="0">
                <a:solidFill>
                  <a:schemeClr val="bg1"/>
                </a:solidFill>
              </a:rPr>
              <a:t>extracting the CIL bytecodes</a:t>
            </a:r>
          </a:p>
          <a:p>
            <a:pPr lvl="1"/>
            <a:r>
              <a:rPr lang="en-US" dirty="0"/>
              <a:t>Modify .NET binaries, add new metadata structures and</a:t>
            </a:r>
            <a:br>
              <a:rPr lang="bg-BG" dirty="0"/>
            </a:br>
            <a:r>
              <a:rPr lang="en-US" sz="3200" b="1" dirty="0">
                <a:solidFill>
                  <a:schemeClr val="bg1"/>
                </a:solidFill>
              </a:rPr>
              <a:t>alter the IL code</a:t>
            </a:r>
            <a:endParaRPr lang="bg-BG" dirty="0"/>
          </a:p>
          <a:p>
            <a:pPr lvl="1"/>
            <a:r>
              <a:rPr lang="en-US" dirty="0"/>
              <a:t>Usages: </a:t>
            </a:r>
            <a:r>
              <a:rPr lang="en-US" dirty="0" err="1"/>
              <a:t>ILSpy</a:t>
            </a:r>
            <a:r>
              <a:rPr lang="en-US" dirty="0"/>
              <a:t>, </a:t>
            </a:r>
            <a:r>
              <a:rPr lang="en-US" dirty="0" err="1"/>
              <a:t>ConfuserEx</a:t>
            </a:r>
            <a:r>
              <a:rPr lang="en-US" dirty="0"/>
              <a:t>, Mono Linker (Blazor, Xamarin)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2"/>
              </a:rPr>
              <a:t>https://github.com/jbevain/cecil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Mono.Cecil</a:t>
            </a:r>
            <a:r>
              <a:rPr lang="en-US" altLang="en-US" dirty="0"/>
              <a:t>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Mono.Cecil</a:t>
            </a:r>
            <a:r>
              <a:rPr lang="en-US" dirty="0"/>
              <a:t> Library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55575" y="1425476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10" y="1753612"/>
            <a:ext cx="6092825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Examining assemblies metadata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Dynamically creating assemblies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Decompilation</a:t>
            </a:r>
            <a:r>
              <a:rPr lang="en-US" sz="3200" dirty="0">
                <a:solidFill>
                  <a:schemeClr val="bg2"/>
                </a:solidFill>
              </a:rPr>
              <a:t> and Obfuscation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Roslyn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Custom View Engine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Code Analyzer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Mono.Cecil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AutoShape 2" descr="Резултат с изображение за .net c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312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902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Drawbacks and Best Practices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costs: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More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dirty="0"/>
              <a:t> than normal </a:t>
            </a:r>
            <a:r>
              <a:rPr lang="en-US" sz="3200" dirty="0"/>
              <a:t>coding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Slower</a:t>
            </a:r>
            <a:r>
              <a:rPr lang="en-US" dirty="0"/>
              <a:t> than normal coding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golden hammer</a:t>
            </a:r>
            <a:r>
              <a:rPr lang="en-US" dirty="0"/>
              <a:t>" principle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Leads to a lot of </a:t>
            </a:r>
            <a:r>
              <a:rPr lang="en-US" sz="3200" b="1" dirty="0">
                <a:solidFill>
                  <a:schemeClr val="bg1"/>
                </a:solidFill>
              </a:rPr>
              <a:t>casting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type checking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Possible </a:t>
            </a:r>
            <a:r>
              <a:rPr lang="en-US" sz="3200" b="1" dirty="0">
                <a:solidFill>
                  <a:schemeClr val="bg1"/>
                </a:solidFill>
              </a:rPr>
              <a:t>magic strings</a:t>
            </a:r>
            <a:r>
              <a:rPr lang="en-US" sz="3200" dirty="0"/>
              <a:t> (for names)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When using Reflection: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First try </a:t>
            </a:r>
            <a:r>
              <a:rPr lang="en-US" sz="3200" b="1" dirty="0">
                <a:solidFill>
                  <a:schemeClr val="bg1"/>
                </a:solidFill>
              </a:rPr>
              <a:t>not to use it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Try to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all reflected metadata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Reflection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9604836" cy="52760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Load Assemblies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Should be one time per assembly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Dynamically </a:t>
            </a:r>
            <a:r>
              <a:rPr lang="en-US" sz="3400" b="1" dirty="0">
                <a:solidFill>
                  <a:schemeClr val="bg1"/>
                </a:solidFill>
              </a:rPr>
              <a:t>Load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Should be one time per type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Cast Types </a:t>
            </a:r>
            <a:r>
              <a:rPr lang="en-US" dirty="0"/>
              <a:t>to a </a:t>
            </a:r>
            <a:r>
              <a:rPr lang="en-US" sz="3400" b="1" dirty="0">
                <a:solidFill>
                  <a:schemeClr val="bg1"/>
                </a:solidFill>
              </a:rPr>
              <a:t>Known</a:t>
            </a:r>
            <a:r>
              <a:rPr lang="en-US" dirty="0"/>
              <a:t> Interface/Base Type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 method </a:t>
            </a:r>
            <a:r>
              <a:rPr lang="en-US" sz="3200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go </a:t>
            </a:r>
            <a:r>
              <a:rPr lang="en-US" sz="3200" b="1" dirty="0">
                <a:solidFill>
                  <a:schemeClr val="bg1"/>
                </a:solidFill>
              </a:rPr>
              <a:t>through the interface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No dynamic method calls – no </a:t>
            </a:r>
            <a:r>
              <a:rPr lang="en-US" sz="3200" b="1" dirty="0">
                <a:solidFill>
                  <a:schemeClr val="bg1"/>
                </a:solidFill>
              </a:rPr>
              <a:t>Method.Invoke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interacting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members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Usually balance between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safety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400" b="1" dirty="0">
                <a:solidFill>
                  <a:schemeClr val="bg1"/>
                </a:solidFill>
              </a:rPr>
              <a:t>flexibility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Reflection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8565" y="983404"/>
            <a:ext cx="9604836" cy="5722638"/>
          </a:xfrm>
        </p:spPr>
        <p:txBody>
          <a:bodyPr>
            <a:normAutofit fontScale="925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Unit Tests Libraries</a:t>
            </a:r>
            <a:r>
              <a:rPr lang="bg-BG" dirty="0"/>
              <a:t> </a:t>
            </a:r>
            <a:r>
              <a:rPr lang="en-US" dirty="0"/>
              <a:t>and Mocking Libraries (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Moq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Mapping Libraries (</a:t>
            </a:r>
            <a:r>
              <a:rPr lang="en-US" dirty="0" err="1"/>
              <a:t>AutoMapper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Dependency Containers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Plugin Systems (MEF, custom plugins)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Scripting Functionality (Razor View Engine)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ASP.NET Core (Controllers, Actions, Validation, Binding)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Code Analyzers (</a:t>
            </a:r>
            <a:r>
              <a:rPr lang="en-US" dirty="0" err="1"/>
              <a:t>StyleCopAnalyzers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LINQ-to-SQL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Serialization and Deep Cloning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 err="1"/>
              <a:t>Decompilers</a:t>
            </a:r>
            <a:r>
              <a:rPr lang="en-US" dirty="0"/>
              <a:t> and Obfuscators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Loading Assemblies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295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2249</Words>
  <Application>Microsoft Office PowerPoint</Application>
  <PresentationFormat>Custom</PresentationFormat>
  <Paragraphs>406</Paragraphs>
  <Slides>57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Reflection</vt:lpstr>
      <vt:lpstr>Table of Contents</vt:lpstr>
      <vt:lpstr>PowerPoint Presentation</vt:lpstr>
      <vt:lpstr>What is Reflection?</vt:lpstr>
      <vt:lpstr>When We Use Reflection?</vt:lpstr>
      <vt:lpstr>Drawbacks and Best Practices</vt:lpstr>
      <vt:lpstr>Practical Reflection Steps</vt:lpstr>
      <vt:lpstr>Examples of Reflection Usage</vt:lpstr>
      <vt:lpstr>PowerPoint Presentation</vt:lpstr>
      <vt:lpstr>Asembly.Load(…)</vt:lpstr>
      <vt:lpstr>Assembly.LoadFrom(...)</vt:lpstr>
      <vt:lpstr>Retrieve Assembly Information</vt:lpstr>
      <vt:lpstr>Get Assemblies</vt:lpstr>
      <vt:lpstr>PowerPoint Presentation</vt:lpstr>
      <vt:lpstr>PowerPoint Presentation</vt:lpstr>
      <vt:lpstr>What is Global Assembly Cache?</vt:lpstr>
      <vt:lpstr>PowerPoint Presentation</vt:lpstr>
      <vt:lpstr>System.Type</vt:lpstr>
      <vt:lpstr>Properties of System.Type</vt:lpstr>
      <vt:lpstr>Get Methods of System.Type</vt:lpstr>
      <vt:lpstr>BindingFlags</vt:lpstr>
      <vt:lpstr>PowerPoint Presentation</vt:lpstr>
      <vt:lpstr>PowerPoint Presentation</vt:lpstr>
      <vt:lpstr>Instance of Class</vt:lpstr>
      <vt:lpstr>Method Invocation Steps</vt:lpstr>
      <vt:lpstr>PowerPoint Presentation</vt:lpstr>
      <vt:lpstr>Generics</vt:lpstr>
      <vt:lpstr>PowerPoint Presentation</vt:lpstr>
      <vt:lpstr>PowerPoint Presentation</vt:lpstr>
      <vt:lpstr>What is Reflection Emit?</vt:lpstr>
      <vt:lpstr>Reflection Emit</vt:lpstr>
      <vt:lpstr>Using of Reflection Emit</vt:lpstr>
      <vt:lpstr>PowerPoint Presentation</vt:lpstr>
      <vt:lpstr>PowerPoint Presentation</vt:lpstr>
      <vt:lpstr>Compilation</vt:lpstr>
      <vt:lpstr>Decompilation</vt:lpstr>
      <vt:lpstr>Obfuscation</vt:lpstr>
      <vt:lpstr>Obfuscators for .NET</vt:lpstr>
      <vt:lpstr>PowerPoint Presentation</vt:lpstr>
      <vt:lpstr>Roslyn (.NET Compiler Platform)</vt:lpstr>
      <vt:lpstr>Compiler Pipeline</vt:lpstr>
      <vt:lpstr>PowerPoint Presentation</vt:lpstr>
      <vt:lpstr>PowerPoint Presentation</vt:lpstr>
      <vt:lpstr>Code Analyzer – Installation Steps</vt:lpstr>
      <vt:lpstr>Code Analyzer – Creation Steps</vt:lpstr>
      <vt:lpstr>Code Analyzer – Creation Steps (2)</vt:lpstr>
      <vt:lpstr>AnalyzeNode Method</vt:lpstr>
      <vt:lpstr>AnalyzeNode Method (2)</vt:lpstr>
      <vt:lpstr>PowerPoint Presentation</vt:lpstr>
      <vt:lpstr>The Mono.Cecil Library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Masterclass - C# Reflection</dc:title>
  <dc:subject>C# Masterclass – Practical Training Course @ SoftUni</dc:subject>
  <dc:creator/>
  <cp:keywords>reflection obfuscation emit roslyn view engine</cp:keywords>
  <dc:description>C# Masterclass - https://softuni.bg/trainings/2569/csharp-masterclass-october-2019?db=true</dc:description>
  <cp:lastModifiedBy/>
  <cp:revision>1</cp:revision>
  <dcterms:created xsi:type="dcterms:W3CDTF">2014-01-02T17:00:34Z</dcterms:created>
  <dcterms:modified xsi:type="dcterms:W3CDTF">2019-11-04T14:55:18Z</dcterms:modified>
  <cp:category>masterclass, 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