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77" r:id="rId4"/>
    <p:sldId id="262" r:id="rId5"/>
    <p:sldId id="264" r:id="rId6"/>
    <p:sldId id="279" r:id="rId7"/>
    <p:sldId id="280" r:id="rId8"/>
    <p:sldId id="267" r:id="rId9"/>
    <p:sldId id="268" r:id="rId10"/>
    <p:sldId id="270" r:id="rId11"/>
    <p:sldId id="281" r:id="rId12"/>
    <p:sldId id="271" r:id="rId13"/>
    <p:sldId id="272" r:id="rId14"/>
    <p:sldId id="283" r:id="rId15"/>
    <p:sldId id="284" r:id="rId16"/>
    <p:sldId id="278" r:id="rId17"/>
    <p:sldId id="285" r:id="rId18"/>
    <p:sldId id="286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77"/>
            <p14:sldId id="262"/>
            <p14:sldId id="264"/>
            <p14:sldId id="279"/>
            <p14:sldId id="280"/>
            <p14:sldId id="267"/>
            <p14:sldId id="268"/>
            <p14:sldId id="270"/>
            <p14:sldId id="281"/>
            <p14:sldId id="271"/>
            <p14:sldId id="272"/>
            <p14:sldId id="283"/>
            <p14:sldId id="284"/>
            <p14:sldId id="278"/>
            <p14:sldId id="285"/>
            <p14:sldId id="286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0ED"/>
    <a:srgbClr val="E1DAD2"/>
    <a:srgbClr val="FEFEFE"/>
    <a:srgbClr val="C1C9CD"/>
    <a:srgbClr val="7C96A3"/>
    <a:srgbClr val="FFFFFF"/>
    <a:srgbClr val="003374"/>
    <a:srgbClr val="3A5896"/>
    <a:srgbClr val="385592"/>
    <a:srgbClr val="1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106" d="100"/>
          <a:sy n="106" d="100"/>
        </p:scale>
        <p:origin x="-7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Irina\Desktop\&#1052;&#1077;&#1090;&#1086;&#1076;&#1080;&#1082;&#1072;%20&#1041;&#1072;&#1089;&#1089;&#1072;%20&#1044;&#1072;&#1088;&#1082;&#1080;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6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1962134251291025E-2"/>
          <c:y val="0.22619047619047652"/>
          <c:w val="0.60585197934595525"/>
          <c:h val="0.55158730158730007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врачи со стажем работы от 3 до 4 лет</c:v>
                </c:pt>
              </c:strCache>
            </c:strRef>
          </c:tx>
          <c:spPr>
            <a:solidFill>
              <a:srgbClr val="9999FF"/>
            </a:solidFill>
            <a:ln w="12699">
              <a:solidFill>
                <a:srgbClr val="000000"/>
              </a:solidFill>
              <a:prstDash val="solid"/>
            </a:ln>
          </c:spPr>
          <c:explosion val="25"/>
          <c:dPt>
            <c:idx val="1"/>
            <c:bubble3D val="0"/>
            <c:spPr>
              <a:solidFill>
                <a:srgbClr val="993366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27F-4370-8B3B-CEEBBF913071}"/>
              </c:ext>
            </c:extLst>
          </c:dPt>
          <c:dPt>
            <c:idx val="2"/>
            <c:bubble3D val="0"/>
            <c:spPr>
              <a:solidFill>
                <a:srgbClr val="FFFFCC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27F-4370-8B3B-CEEBBF913071}"/>
              </c:ext>
            </c:extLst>
          </c:dPt>
          <c:dPt>
            <c:idx val="3"/>
            <c:bubble3D val="0"/>
            <c:spPr>
              <a:solidFill>
                <a:srgbClr val="CCFFFF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927F-4370-8B3B-CEEBBF913071}"/>
              </c:ext>
            </c:extLst>
          </c:dPt>
          <c:dPt>
            <c:idx val="4"/>
            <c:bubble3D val="0"/>
            <c:spPr>
              <a:solidFill>
                <a:srgbClr val="660066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927F-4370-8B3B-CEEBBF913071}"/>
              </c:ext>
            </c:extLst>
          </c:dPt>
          <c:dPt>
            <c:idx val="5"/>
            <c:bubble3D val="0"/>
            <c:spPr>
              <a:solidFill>
                <a:srgbClr val="FF808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27F-4370-8B3B-CEEBBF913071}"/>
              </c:ext>
            </c:extLst>
          </c:dPt>
          <c:dPt>
            <c:idx val="6"/>
            <c:bubble3D val="0"/>
            <c:spPr>
              <a:solidFill>
                <a:srgbClr val="0066CC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927F-4370-8B3B-CEEBBF913071}"/>
              </c:ext>
            </c:extLst>
          </c:dPt>
          <c:dPt>
            <c:idx val="7"/>
            <c:bubble3D val="0"/>
            <c:spPr>
              <a:solidFill>
                <a:srgbClr val="CCCCFF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927F-4370-8B3B-CEEBBF913071}"/>
              </c:ext>
            </c:extLst>
          </c:dPt>
          <c:dPt>
            <c:idx val="8"/>
            <c:bubble3D val="0"/>
            <c:spPr>
              <a:solidFill>
                <a:srgbClr val="00008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927F-4370-8B3B-CEEBBF913071}"/>
              </c:ext>
            </c:extLst>
          </c:dPt>
          <c:dPt>
            <c:idx val="9"/>
            <c:bubble3D val="0"/>
            <c:spPr>
              <a:solidFill>
                <a:srgbClr val="FF00FF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927F-4370-8B3B-CEEBBF913071}"/>
              </c:ext>
            </c:extLst>
          </c:dPt>
          <c:dPt>
            <c:idx val="10"/>
            <c:bubble3D val="0"/>
            <c:spPr>
              <a:solidFill>
                <a:srgbClr val="FFFF0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927F-4370-8B3B-CEEBBF913071}"/>
              </c:ext>
            </c:extLst>
          </c:dPt>
          <c:dPt>
            <c:idx val="11"/>
            <c:bubble3D val="0"/>
            <c:spPr>
              <a:solidFill>
                <a:srgbClr val="00FFFF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927F-4370-8B3B-CEEBBF913071}"/>
              </c:ext>
            </c:extLst>
          </c:dPt>
          <c:dPt>
            <c:idx val="12"/>
            <c:bubble3D val="0"/>
            <c:spPr>
              <a:solidFill>
                <a:srgbClr val="80008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927F-4370-8B3B-CEEBBF913071}"/>
              </c:ext>
            </c:extLst>
          </c:dPt>
          <c:dPt>
            <c:idx val="13"/>
            <c:bubble3D val="0"/>
            <c:spPr>
              <a:solidFill>
                <a:srgbClr val="80000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927F-4370-8B3B-CEEBBF913071}"/>
              </c:ext>
            </c:extLst>
          </c:dPt>
          <c:dPt>
            <c:idx val="14"/>
            <c:bubble3D val="0"/>
            <c:spPr>
              <a:solidFill>
                <a:srgbClr val="00808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927F-4370-8B3B-CEEBBF913071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Sheet1!$B$1:$P$1</c:f>
              <c:strCache>
                <c:ptCount val="15"/>
                <c:pt idx="0">
                  <c:v>Внутренний</c:v>
                </c:pt>
                <c:pt idx="1">
                  <c:v>Познавательн</c:v>
                </c:pt>
                <c:pt idx="2">
                  <c:v>Избегания</c:v>
                </c:pt>
                <c:pt idx="3">
                  <c:v>Состязательный</c:v>
                </c:pt>
                <c:pt idx="4">
                  <c:v>Смены деятельности</c:v>
                </c:pt>
                <c:pt idx="5">
                  <c:v>Самоуважения</c:v>
                </c:pt>
                <c:pt idx="6">
                  <c:v>Значимости</c:v>
                </c:pt>
                <c:pt idx="7">
                  <c:v>Сложности задан.</c:v>
                </c:pt>
                <c:pt idx="8">
                  <c:v>Волевых усил.</c:v>
                </c:pt>
                <c:pt idx="9">
                  <c:v>Оценки результатов</c:v>
                </c:pt>
                <c:pt idx="10">
                  <c:v>Оценки потенциала</c:v>
                </c:pt>
                <c:pt idx="11">
                  <c:v>Мобилизации усил.</c:v>
                </c:pt>
                <c:pt idx="12">
                  <c:v>Ожидания рез-тов</c:v>
                </c:pt>
                <c:pt idx="13">
                  <c:v>Закономерности рез.</c:v>
                </c:pt>
                <c:pt idx="14">
                  <c:v>Инициативности</c:v>
                </c:pt>
              </c:strCache>
            </c:strRef>
          </c:cat>
          <c:val>
            <c:numRef>
              <c:f>Sheet1!$B$2:$P$2</c:f>
              <c:numCache>
                <c:formatCode>General</c:formatCode>
                <c:ptCount val="15"/>
                <c:pt idx="0">
                  <c:v>12.3</c:v>
                </c:pt>
                <c:pt idx="1">
                  <c:v>11.2</c:v>
                </c:pt>
                <c:pt idx="2">
                  <c:v>13.4</c:v>
                </c:pt>
                <c:pt idx="3">
                  <c:v>15.7</c:v>
                </c:pt>
                <c:pt idx="4">
                  <c:v>16.5</c:v>
                </c:pt>
                <c:pt idx="5">
                  <c:v>19.100000000000001</c:v>
                </c:pt>
                <c:pt idx="6">
                  <c:v>15.4</c:v>
                </c:pt>
                <c:pt idx="7">
                  <c:v>10.1</c:v>
                </c:pt>
                <c:pt idx="8">
                  <c:v>13.1</c:v>
                </c:pt>
                <c:pt idx="9">
                  <c:v>7.7</c:v>
                </c:pt>
                <c:pt idx="10">
                  <c:v>17.2</c:v>
                </c:pt>
                <c:pt idx="11">
                  <c:v>14.3</c:v>
                </c:pt>
                <c:pt idx="12">
                  <c:v>14.5</c:v>
                </c:pt>
                <c:pt idx="13">
                  <c:v>12.5</c:v>
                </c:pt>
                <c:pt idx="14">
                  <c:v>19.7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927F-4370-8B3B-CEEBBF913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solidFill>
          <a:srgbClr val="C0C0C0"/>
        </a:solidFill>
        <a:ln w="12699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2633390705679868"/>
          <c:y val="1.5873015873015883E-2"/>
          <c:w val="0.24352514311345599"/>
          <c:h val="0.89808014091868338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85" b="1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1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5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196213425129099E-2"/>
          <c:y val="0.22619047619047641"/>
          <c:w val="0.60585197934595525"/>
          <c:h val="0.55158730158730007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Сотрудники</c:v>
                </c:pt>
              </c:strCache>
            </c:strRef>
          </c:tx>
          <c:spPr>
            <a:solidFill>
              <a:srgbClr val="9999FF"/>
            </a:solidFill>
            <a:ln w="12699">
              <a:solidFill>
                <a:srgbClr val="000000"/>
              </a:solidFill>
              <a:prstDash val="solid"/>
            </a:ln>
          </c:spPr>
          <c:explosion val="25"/>
          <c:dPt>
            <c:idx val="1"/>
            <c:bubble3D val="0"/>
            <c:spPr>
              <a:solidFill>
                <a:srgbClr val="993366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CBA-4735-8A5E-3739A3C0B96E}"/>
              </c:ext>
            </c:extLst>
          </c:dPt>
          <c:dPt>
            <c:idx val="2"/>
            <c:bubble3D val="0"/>
            <c:spPr>
              <a:solidFill>
                <a:srgbClr val="FFFFCC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2CBA-4735-8A5E-3739A3C0B96E}"/>
              </c:ext>
            </c:extLst>
          </c:dPt>
          <c:dPt>
            <c:idx val="3"/>
            <c:bubble3D val="0"/>
            <c:spPr>
              <a:solidFill>
                <a:srgbClr val="CCFFFF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2CBA-4735-8A5E-3739A3C0B96E}"/>
              </c:ext>
            </c:extLst>
          </c:dPt>
          <c:dPt>
            <c:idx val="4"/>
            <c:bubble3D val="0"/>
            <c:spPr>
              <a:solidFill>
                <a:srgbClr val="660066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2CBA-4735-8A5E-3739A3C0B96E}"/>
              </c:ext>
            </c:extLst>
          </c:dPt>
          <c:dPt>
            <c:idx val="5"/>
            <c:bubble3D val="0"/>
            <c:spPr>
              <a:solidFill>
                <a:srgbClr val="FF808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2CBA-4735-8A5E-3739A3C0B96E}"/>
              </c:ext>
            </c:extLst>
          </c:dPt>
          <c:dPt>
            <c:idx val="6"/>
            <c:bubble3D val="0"/>
            <c:spPr>
              <a:solidFill>
                <a:srgbClr val="0066CC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2CBA-4735-8A5E-3739A3C0B96E}"/>
              </c:ext>
            </c:extLst>
          </c:dPt>
          <c:dPt>
            <c:idx val="7"/>
            <c:bubble3D val="0"/>
            <c:spPr>
              <a:solidFill>
                <a:srgbClr val="CCCCFF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2CBA-4735-8A5E-3739A3C0B96E}"/>
              </c:ext>
            </c:extLst>
          </c:dPt>
          <c:dPt>
            <c:idx val="8"/>
            <c:bubble3D val="0"/>
            <c:spPr>
              <a:solidFill>
                <a:srgbClr val="00008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2CBA-4735-8A5E-3739A3C0B96E}"/>
              </c:ext>
            </c:extLst>
          </c:dPt>
          <c:dPt>
            <c:idx val="9"/>
            <c:bubble3D val="0"/>
            <c:spPr>
              <a:solidFill>
                <a:srgbClr val="FF00FF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2CBA-4735-8A5E-3739A3C0B96E}"/>
              </c:ext>
            </c:extLst>
          </c:dPt>
          <c:dPt>
            <c:idx val="10"/>
            <c:bubble3D val="0"/>
            <c:spPr>
              <a:solidFill>
                <a:srgbClr val="FFFF0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2CBA-4735-8A5E-3739A3C0B96E}"/>
              </c:ext>
            </c:extLst>
          </c:dPt>
          <c:dPt>
            <c:idx val="11"/>
            <c:bubble3D val="0"/>
            <c:spPr>
              <a:solidFill>
                <a:srgbClr val="00FFFF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2CBA-4735-8A5E-3739A3C0B96E}"/>
              </c:ext>
            </c:extLst>
          </c:dPt>
          <c:dPt>
            <c:idx val="12"/>
            <c:bubble3D val="0"/>
            <c:spPr>
              <a:solidFill>
                <a:srgbClr val="80008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2CBA-4735-8A5E-3739A3C0B96E}"/>
              </c:ext>
            </c:extLst>
          </c:dPt>
          <c:dPt>
            <c:idx val="13"/>
            <c:bubble3D val="0"/>
            <c:spPr>
              <a:solidFill>
                <a:srgbClr val="80000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2CBA-4735-8A5E-3739A3C0B96E}"/>
              </c:ext>
            </c:extLst>
          </c:dPt>
          <c:dPt>
            <c:idx val="14"/>
            <c:bubble3D val="0"/>
            <c:spPr>
              <a:solidFill>
                <a:srgbClr val="008080"/>
              </a:solidFill>
              <a:ln w="12699">
                <a:solidFill>
                  <a:srgbClr val="000000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2CBA-4735-8A5E-3739A3C0B96E}"/>
              </c:ext>
            </c:extLst>
          </c:dPt>
          <c:dLbls>
            <c:dLbl>
              <c:idx val="10"/>
              <c:layout>
                <c:manualLayout>
                  <c:x val="1.1252425934067903E-2"/>
                  <c:y val="-4.41321757857190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CBA-4735-8A5E-3739A3C0B96E}"/>
                </c:ext>
              </c:extLst>
            </c:dLbl>
            <c:dLbl>
              <c:idx val="11"/>
              <c:layout>
                <c:manualLayout>
                  <c:x val="1.2103512441655461E-2"/>
                  <c:y val="-4.2641833232384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CBA-4735-8A5E-3739A3C0B96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Sheet1!$B$1:$P$1</c:f>
              <c:strCache>
                <c:ptCount val="15"/>
                <c:pt idx="0">
                  <c:v>Внутренний</c:v>
                </c:pt>
                <c:pt idx="1">
                  <c:v>Познавательный</c:v>
                </c:pt>
                <c:pt idx="2">
                  <c:v>Избегания</c:v>
                </c:pt>
                <c:pt idx="3">
                  <c:v>Состязательный</c:v>
                </c:pt>
                <c:pt idx="4">
                  <c:v>Смены деятельности</c:v>
                </c:pt>
                <c:pt idx="5">
                  <c:v>Самоуважения</c:v>
                </c:pt>
                <c:pt idx="6">
                  <c:v>Значимости</c:v>
                </c:pt>
                <c:pt idx="7">
                  <c:v>Сложности задан.</c:v>
                </c:pt>
                <c:pt idx="8">
                  <c:v>Волевых усил.</c:v>
                </c:pt>
                <c:pt idx="9">
                  <c:v>Оценки результатов</c:v>
                </c:pt>
                <c:pt idx="10">
                  <c:v>Оценки потенциала</c:v>
                </c:pt>
                <c:pt idx="11">
                  <c:v>Мобилизации усил.</c:v>
                </c:pt>
                <c:pt idx="12">
                  <c:v>Ожидания рез-тов</c:v>
                </c:pt>
                <c:pt idx="13">
                  <c:v>Закономерности рез.</c:v>
                </c:pt>
                <c:pt idx="14">
                  <c:v>Инициативности</c:v>
                </c:pt>
              </c:strCache>
            </c:strRef>
          </c:cat>
          <c:val>
            <c:numRef>
              <c:f>Sheet1!$B$2:$P$2</c:f>
              <c:numCache>
                <c:formatCode>General</c:formatCode>
                <c:ptCount val="15"/>
                <c:pt idx="0">
                  <c:v>10.8</c:v>
                </c:pt>
                <c:pt idx="1">
                  <c:v>9.3000000000000007</c:v>
                </c:pt>
                <c:pt idx="2">
                  <c:v>12.2</c:v>
                </c:pt>
                <c:pt idx="3">
                  <c:v>6.1</c:v>
                </c:pt>
                <c:pt idx="4">
                  <c:v>7.3</c:v>
                </c:pt>
                <c:pt idx="5">
                  <c:v>12.1</c:v>
                </c:pt>
                <c:pt idx="6">
                  <c:v>14.7</c:v>
                </c:pt>
                <c:pt idx="7">
                  <c:v>9.7000000000000011</c:v>
                </c:pt>
                <c:pt idx="8">
                  <c:v>10.9</c:v>
                </c:pt>
                <c:pt idx="9">
                  <c:v>13.5</c:v>
                </c:pt>
                <c:pt idx="10">
                  <c:v>16.899999999999999</c:v>
                </c:pt>
                <c:pt idx="11">
                  <c:v>13.1</c:v>
                </c:pt>
                <c:pt idx="12">
                  <c:v>13.5</c:v>
                </c:pt>
                <c:pt idx="13">
                  <c:v>13.3</c:v>
                </c:pt>
                <c:pt idx="14">
                  <c:v>11.7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2CBA-4735-8A5E-3739A3C0B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solidFill>
          <a:srgbClr val="C0C0C0"/>
        </a:solidFill>
        <a:ln w="12699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2633390705679868"/>
          <c:y val="1.5873015873015879E-2"/>
          <c:w val="0.26678141135972488"/>
          <c:h val="0.96825396825396826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85" b="1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1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Лист1!$C$3</c:f>
              <c:strCache>
                <c:ptCount val="1"/>
                <c:pt idx="0">
                  <c:v>Стаж работы 3-4 года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-2.098043304579595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0F5-4975-9742-47217E2D8658}"/>
                </c:ext>
              </c:extLst>
            </c:dLbl>
            <c:dLbl>
              <c:idx val="2"/>
              <c:layout>
                <c:manualLayout>
                  <c:x val="-9.683276790367352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0F5-4975-9742-47217E2D8658}"/>
                </c:ext>
              </c:extLst>
            </c:dLbl>
            <c:dLbl>
              <c:idx val="7"/>
              <c:layout>
                <c:manualLayout>
                  <c:x val="-1.1297156255428698E-2"/>
                  <c:y val="2.59740259740259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90F5-4975-9742-47217E2D86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Лист1!$B$4:$B$11</c:f>
              <c:strCache>
                <c:ptCount val="8"/>
                <c:pt idx="0">
                  <c:v>1. Физическая агрессия</c:v>
                </c:pt>
                <c:pt idx="1">
                  <c:v>2. Вербальная агрессия</c:v>
                </c:pt>
                <c:pt idx="2">
                  <c:v>3. Косвенная агрессия</c:v>
                </c:pt>
                <c:pt idx="3">
                  <c:v>4. Негативизм</c:v>
                </c:pt>
                <c:pt idx="4">
                  <c:v>5. Раздражение</c:v>
                </c:pt>
                <c:pt idx="5">
                  <c:v>6. Подозрительность</c:v>
                </c:pt>
                <c:pt idx="6">
                  <c:v>7. Обида</c:v>
                </c:pt>
                <c:pt idx="7">
                  <c:v>8. Аутоагрессия</c:v>
                </c:pt>
              </c:strCache>
            </c:strRef>
          </c:cat>
          <c:val>
            <c:numRef>
              <c:f>Лист1!$C$4:$C$11</c:f>
              <c:numCache>
                <c:formatCode>General</c:formatCode>
                <c:ptCount val="8"/>
                <c:pt idx="0">
                  <c:v>4.75</c:v>
                </c:pt>
                <c:pt idx="1">
                  <c:v>6.75</c:v>
                </c:pt>
                <c:pt idx="2">
                  <c:v>6.35</c:v>
                </c:pt>
                <c:pt idx="3">
                  <c:v>5.1499999999999995</c:v>
                </c:pt>
                <c:pt idx="4">
                  <c:v>6.1</c:v>
                </c:pt>
                <c:pt idx="5">
                  <c:v>5.25</c:v>
                </c:pt>
                <c:pt idx="6">
                  <c:v>5.1499999999999995</c:v>
                </c:pt>
                <c:pt idx="7">
                  <c:v>5.85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F5-4975-9742-47217E2D8658}"/>
            </c:ext>
          </c:extLst>
        </c:ser>
        <c:ser>
          <c:idx val="1"/>
          <c:order val="1"/>
          <c:tx>
            <c:strRef>
              <c:f>Лист1!$D$3</c:f>
              <c:strCache>
                <c:ptCount val="1"/>
                <c:pt idx="0">
                  <c:v>Стаж работы более 12 лет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-1.6138794650612256E-3"/>
                  <c:y val="5.97402597402597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0F5-4975-9742-47217E2D8658}"/>
                </c:ext>
              </c:extLst>
            </c:dLbl>
            <c:dLbl>
              <c:idx val="5"/>
              <c:layout>
                <c:manualLayout>
                  <c:x val="9.6832767903672345E-3"/>
                  <c:y val="-2.8571428571428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0F5-4975-9742-47217E2D8658}"/>
                </c:ext>
              </c:extLst>
            </c:dLbl>
            <c:dLbl>
              <c:idx val="7"/>
              <c:layout>
                <c:manualLayout>
                  <c:x val="2.5822071440979491E-2"/>
                  <c:y val="-2.59740259740259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90F5-4975-9742-47217E2D86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Лист1!$B$4:$B$11</c:f>
              <c:strCache>
                <c:ptCount val="8"/>
                <c:pt idx="0">
                  <c:v>1. Физическая агрессия</c:v>
                </c:pt>
                <c:pt idx="1">
                  <c:v>2. Вербальная агрессия</c:v>
                </c:pt>
                <c:pt idx="2">
                  <c:v>3. Косвенная агрессия</c:v>
                </c:pt>
                <c:pt idx="3">
                  <c:v>4. Негативизм</c:v>
                </c:pt>
                <c:pt idx="4">
                  <c:v>5. Раздражение</c:v>
                </c:pt>
                <c:pt idx="5">
                  <c:v>6. Подозрительность</c:v>
                </c:pt>
                <c:pt idx="6">
                  <c:v>7. Обида</c:v>
                </c:pt>
                <c:pt idx="7">
                  <c:v>8. Аутоагрессия</c:v>
                </c:pt>
              </c:strCache>
            </c:strRef>
          </c:cat>
          <c:val>
            <c:numRef>
              <c:f>Лист1!$D$4:$D$11</c:f>
              <c:numCache>
                <c:formatCode>General</c:formatCode>
                <c:ptCount val="8"/>
                <c:pt idx="0">
                  <c:v>5.55</c:v>
                </c:pt>
                <c:pt idx="1">
                  <c:v>6.45</c:v>
                </c:pt>
                <c:pt idx="2">
                  <c:v>6.95</c:v>
                </c:pt>
                <c:pt idx="3">
                  <c:v>6.95</c:v>
                </c:pt>
                <c:pt idx="4">
                  <c:v>7.6</c:v>
                </c:pt>
                <c:pt idx="5">
                  <c:v>5.55</c:v>
                </c:pt>
                <c:pt idx="6">
                  <c:v>6.4</c:v>
                </c:pt>
                <c:pt idx="7">
                  <c:v>5.95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F5-4975-9742-47217E2D8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805376"/>
        <c:axId val="48806912"/>
        <c:axId val="0"/>
      </c:bar3DChart>
      <c:catAx>
        <c:axId val="4880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06912"/>
        <c:crosses val="autoZero"/>
        <c:auto val="1"/>
        <c:lblAlgn val="ctr"/>
        <c:lblOffset val="100"/>
        <c:noMultiLvlLbl val="0"/>
      </c:catAx>
      <c:valAx>
        <c:axId val="488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80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54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2881355932203393E-2"/>
          <c:y val="5.4794520547945424E-2"/>
          <c:w val="0.59384906058872056"/>
          <c:h val="0.70410958904109588"/>
        </c:manualLayout>
      </c:layout>
      <c:bar3D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Стаж от 3 до 4 лет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Sheet1!$B$1:$F$1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4.3</c:v>
                </c:pt>
                <c:pt idx="1">
                  <c:v>7.8</c:v>
                </c:pt>
                <c:pt idx="2">
                  <c:v>7.9</c:v>
                </c:pt>
                <c:pt idx="3">
                  <c:v>7.7</c:v>
                </c:pt>
                <c:pt idx="4">
                  <c:v>5.5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8C2-46BE-9EC8-6B64817F19E0}"/>
            </c:ext>
          </c:extLst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Стаж от 12 до 14 лет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Sheet1!$B$1:$F$1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8.7000000000000011</c:v>
                </c:pt>
                <c:pt idx="1">
                  <c:v>7.9</c:v>
                </c:pt>
                <c:pt idx="2">
                  <c:v>4.5</c:v>
                </c:pt>
                <c:pt idx="3">
                  <c:v>3.8</c:v>
                </c:pt>
                <c:pt idx="4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8C2-46BE-9EC8-6B64817F1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48556288"/>
        <c:axId val="48627712"/>
        <c:axId val="0"/>
      </c:bar3DChart>
      <c:catAx>
        <c:axId val="4855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486277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862771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48556288"/>
        <c:crosses val="autoZero"/>
        <c:crossBetween val="between"/>
      </c:valAx>
      <c:spPr>
        <a:noFill/>
        <a:ln w="25399">
          <a:noFill/>
        </a:ln>
      </c:spPr>
    </c:plotArea>
    <c:legend>
      <c:legendPos val="b"/>
      <c:layout>
        <c:manualLayout>
          <c:xMode val="edge"/>
          <c:yMode val="edge"/>
          <c:x val="2.6275863848045256E-2"/>
          <c:y val="0.87279844564883957"/>
          <c:w val="0.63278206077898813"/>
          <c:h val="9.0410958904109592E-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70" b="1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1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200" b="1" dirty="0" err="1" smtClean="0"/>
              <a:t>Эмпатия</a:t>
            </a:r>
            <a:endParaRPr lang="ru-RU" sz="1200" b="1" dirty="0"/>
          </a:p>
        </c:rich>
      </c:tx>
      <c:layout>
        <c:manualLayout>
          <c:xMode val="edge"/>
          <c:yMode val="edge"/>
          <c:x val="0.77717232986723273"/>
          <c:y val="0.34811206011512608"/>
        </c:manualLayout>
      </c:layout>
      <c:overlay val="0"/>
    </c:title>
    <c:autoTitleDeleted val="0"/>
    <c:view3D>
      <c:rotX val="15"/>
      <c:hPercent val="43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0010407394727856"/>
          <c:y val="7.1646047158424223E-2"/>
          <c:w val="0.88976583361862494"/>
          <c:h val="0.6800790614209946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Врачи со стажем от 3 до 4 лет</c:v>
                </c:pt>
              </c:strCache>
            </c:strRef>
          </c:tx>
          <c:spPr>
            <a:solidFill>
              <a:srgbClr val="9999FF"/>
            </a:solidFill>
            <a:ln w="12662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Sheet1!$B$1:$B$1</c:f>
              <c:strCache>
                <c:ptCount val="1"/>
                <c:pt idx="0">
                  <c:v>Эмпатия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69.8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83D-47D3-BFAB-3F5BCDE0B66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Врачи со стажем от 12 до 14 лет</c:v>
                </c:pt>
              </c:strCache>
            </c:strRef>
          </c:tx>
          <c:spPr>
            <a:solidFill>
              <a:srgbClr val="993366"/>
            </a:solidFill>
            <a:ln w="12662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Sheet1!$B$1:$B$1</c:f>
              <c:strCache>
                <c:ptCount val="1"/>
                <c:pt idx="0">
                  <c:v>Эмпатия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63.2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83D-47D3-BFAB-3F5BCDE0B6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49551232"/>
        <c:axId val="49552768"/>
        <c:axId val="0"/>
      </c:bar3DChart>
      <c:catAx>
        <c:axId val="49551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crossAx val="495527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9552768"/>
        <c:scaling>
          <c:orientation val="minMax"/>
        </c:scaling>
        <c:delete val="0"/>
        <c:axPos val="l"/>
        <c:majorGridlines>
          <c:spPr>
            <a:ln w="316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6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21" b="1" i="0" u="none" strike="noStrike" baseline="0">
                <a:solidFill>
                  <a:srgbClr val="000000"/>
                </a:solidFill>
                <a:latin typeface="Arial Cyr"/>
                <a:ea typeface="Arial Cyr"/>
                <a:cs typeface="Arial Cyr"/>
              </a:defRPr>
            </a:pPr>
            <a:endParaRPr lang="ru-RU"/>
          </a:p>
        </c:txPr>
        <c:crossAx val="49551232"/>
        <c:crosses val="autoZero"/>
        <c:crossBetween val="between"/>
      </c:valAx>
      <c:spPr>
        <a:noFill/>
        <a:ln w="25323">
          <a:noFill/>
        </a:ln>
      </c:spPr>
    </c:plotArea>
    <c:legend>
      <c:legendPos val="b"/>
      <c:layout/>
      <c:overlay val="0"/>
      <c:spPr>
        <a:noFill/>
        <a:ln w="3165">
          <a:solidFill>
            <a:srgbClr val="000000"/>
          </a:solidFill>
          <a:prstDash val="solid"/>
        </a:ln>
      </c:spPr>
      <c:txPr>
        <a:bodyPr/>
        <a:lstStyle/>
        <a:p>
          <a:pPr>
            <a:defRPr sz="1306" b="1" i="0" u="none" strike="noStrike" baseline="0">
              <a:solidFill>
                <a:srgbClr val="000000"/>
              </a:solidFill>
              <a:latin typeface="Arial Cyr"/>
              <a:ea typeface="Arial Cyr"/>
              <a:cs typeface="Arial Cyr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21" b="1" i="0" u="none" strike="noStrike" baseline="0">
          <a:solidFill>
            <a:srgbClr val="000000"/>
          </a:solidFill>
          <a:latin typeface="Arial Cyr"/>
          <a:ea typeface="Arial Cyr"/>
          <a:cs typeface="Arial Cyr"/>
        </a:defRPr>
      </a:pPr>
      <a:endParaRPr lang="ru-RU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0.75101</cdr:x>
      <cdr:y>0.32587</cdr:y>
    </cdr:from>
    <cdr:to>
      <cdr:x>0.8345</cdr:x>
      <cdr:y>0.46568</cdr:y>
    </cdr:to>
    <cdr:sp macro="" textlink="">
      <cdr:nvSpPr>
        <cdr:cNvPr id="2" name="Звезда: 4 точки 1">
          <a:extLst xmlns:a="http://schemas.openxmlformats.org/drawingml/2006/main">
            <a:ext uri="{FF2B5EF4-FFF2-40B4-BE49-F238E27FC236}">
              <a16:creationId xmlns="" xmlns:a16="http://schemas.microsoft.com/office/drawing/2014/main" id="{AB52E9F4-D459-4207-9597-4119FD1CF0E8}"/>
            </a:ext>
          </a:extLst>
        </cdr:cNvPr>
        <cdr:cNvSpPr/>
      </cdr:nvSpPr>
      <cdr:spPr>
        <a:xfrm xmlns:a="http://schemas.openxmlformats.org/drawingml/2006/main">
          <a:off x="5909915" y="1593340"/>
          <a:ext cx="656948" cy="683581"/>
        </a:xfrm>
        <a:prstGeom xmlns:a="http://schemas.openxmlformats.org/drawingml/2006/main" prst="star4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ru-RU"/>
        </a:p>
      </cdr:txBody>
    </cdr:sp>
  </cdr:relSizeAnchor>
  <cdr:relSizeAnchor xmlns:cdr="http://schemas.openxmlformats.org/drawingml/2006/chartDrawing">
    <cdr:from>
      <cdr:x>0.55923</cdr:x>
      <cdr:y>0.20426</cdr:y>
    </cdr:from>
    <cdr:to>
      <cdr:x>0.64271</cdr:x>
      <cdr:y>0.34407</cdr:y>
    </cdr:to>
    <cdr:sp macro="" textlink="">
      <cdr:nvSpPr>
        <cdr:cNvPr id="3" name="Звезда: 4 точки 2">
          <a:extLst xmlns:a="http://schemas.openxmlformats.org/drawingml/2006/main">
            <a:ext uri="{FF2B5EF4-FFF2-40B4-BE49-F238E27FC236}">
              <a16:creationId xmlns="" xmlns:a16="http://schemas.microsoft.com/office/drawing/2014/main" id="{AB52E9F4-D459-4207-9597-4119FD1CF0E8}"/>
            </a:ext>
          </a:extLst>
        </cdr:cNvPr>
        <cdr:cNvSpPr/>
      </cdr:nvSpPr>
      <cdr:spPr>
        <a:xfrm xmlns:a="http://schemas.openxmlformats.org/drawingml/2006/main">
          <a:off x="4400711" y="998742"/>
          <a:ext cx="656948" cy="683581"/>
        </a:xfrm>
        <a:prstGeom xmlns:a="http://schemas.openxmlformats.org/drawingml/2006/main" prst="star4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ru-RU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0.71098</cdr:x>
      <cdr:y>0.04535</cdr:y>
    </cdr:from>
    <cdr:to>
      <cdr:x>0.9899</cdr:x>
      <cdr:y>0.87597</cdr:y>
    </cdr:to>
    <cdr:sp macro="" textlink="">
      <cdr:nvSpPr>
        <cdr:cNvPr id="3" name="Заголовок 1">
          <a:extLst xmlns:a="http://schemas.openxmlformats.org/drawingml/2006/main">
            <a:ext uri="{FF2B5EF4-FFF2-40B4-BE49-F238E27FC236}">
              <a16:creationId xmlns="" xmlns:a16="http://schemas.microsoft.com/office/drawing/2014/main" id="{7DA813DA-0587-4822-A184-DDC5E57FA8DB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5594889" y="221741"/>
          <a:ext cx="2194835" cy="406133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lIns="91440" tIns="45720" rIns="91440" bIns="45720" rtlCol="0" anchor="ctr">
          <a:noAutofit/>
        </a:bodyPr>
        <a:lstStyle xmlns:a="http://schemas.openxmlformats.org/drawingml/2006/main">
          <a:lvl1pPr algn="l" defTabSz="914400" rtl="0" eaLnBrk="1" latinLnBrk="0" hangingPunct="1">
            <a:lnSpc>
              <a:spcPct val="90000"/>
            </a:lnSpc>
            <a:spcBef>
              <a:spcPct val="0"/>
            </a:spcBef>
            <a:buNone/>
            <a:defRPr sz="4000" kern="1200">
              <a:solidFill>
                <a:schemeClr val="tx1"/>
              </a:solidFill>
              <a:latin typeface="+mn-lt"/>
              <a:ea typeface="+mj-ea"/>
              <a:cs typeface="+mj-cs"/>
            </a:defRPr>
          </a:lvl1pPr>
        </a:lstStyle>
        <a:p xmlns:a="http://schemas.openxmlformats.org/drawingml/2006/main">
          <a:r>
            <a:rPr lang="ru-RU" sz="1600" dirty="0"/>
            <a:t>Условные обозначения:</a:t>
          </a:r>
        </a:p>
        <a:p xmlns:a="http://schemas.openxmlformats.org/drawingml/2006/main">
          <a:r>
            <a:rPr lang="ru-RU" sz="1600" dirty="0"/>
            <a:t>1 – Соперничество </a:t>
          </a:r>
        </a:p>
        <a:p xmlns:a="http://schemas.openxmlformats.org/drawingml/2006/main">
          <a:r>
            <a:rPr lang="ru-RU" sz="1600" dirty="0"/>
            <a:t>(Х –  4,3</a:t>
          </a:r>
          <a:r>
            <a:rPr lang="ru-RU" sz="1600" dirty="0" smtClean="0"/>
            <a:t>; 8,7);</a:t>
          </a:r>
          <a:endParaRPr lang="ru-RU" sz="1600" dirty="0"/>
        </a:p>
        <a:p xmlns:a="http://schemas.openxmlformats.org/drawingml/2006/main">
          <a:r>
            <a:rPr lang="ru-RU" sz="1600" dirty="0"/>
            <a:t/>
          </a:r>
          <a:br>
            <a:rPr lang="ru-RU" sz="1600" dirty="0"/>
          </a:br>
          <a:r>
            <a:rPr lang="ru-RU" sz="1600" dirty="0"/>
            <a:t>2 – Сотрудничество </a:t>
          </a:r>
        </a:p>
        <a:p xmlns:a="http://schemas.openxmlformats.org/drawingml/2006/main">
          <a:r>
            <a:rPr lang="ru-RU" sz="1600" dirty="0"/>
            <a:t>(Х –  7,8; 7,9);</a:t>
          </a:r>
        </a:p>
        <a:p xmlns:a="http://schemas.openxmlformats.org/drawingml/2006/main">
          <a:r>
            <a:rPr lang="ru-RU" sz="1600" dirty="0"/>
            <a:t/>
          </a:r>
          <a:br>
            <a:rPr lang="ru-RU" sz="1600" dirty="0"/>
          </a:br>
          <a:r>
            <a:rPr lang="ru-RU" sz="1600" dirty="0"/>
            <a:t>3 – Избегание </a:t>
          </a:r>
        </a:p>
        <a:p xmlns:a="http://schemas.openxmlformats.org/drawingml/2006/main">
          <a:r>
            <a:rPr lang="ru-RU" sz="1600" dirty="0"/>
            <a:t>(Х –  7,9; 4,5);</a:t>
          </a:r>
        </a:p>
        <a:p xmlns:a="http://schemas.openxmlformats.org/drawingml/2006/main">
          <a:r>
            <a:rPr lang="ru-RU" sz="1600" dirty="0"/>
            <a:t/>
          </a:r>
          <a:br>
            <a:rPr lang="ru-RU" sz="1600" dirty="0"/>
          </a:br>
          <a:r>
            <a:rPr lang="ru-RU" sz="1600" dirty="0"/>
            <a:t>4 – Компромисс </a:t>
          </a:r>
        </a:p>
        <a:p xmlns:a="http://schemas.openxmlformats.org/drawingml/2006/main">
          <a:r>
            <a:rPr lang="ru-RU" sz="1600" dirty="0"/>
            <a:t>(Х – 7,7</a:t>
          </a:r>
          <a:r>
            <a:rPr lang="ru-RU" sz="1600" dirty="0" smtClean="0"/>
            <a:t>; 3,8</a:t>
          </a:r>
          <a:r>
            <a:rPr lang="ru-RU" sz="1600" dirty="0"/>
            <a:t>);</a:t>
          </a:r>
        </a:p>
        <a:p xmlns:a="http://schemas.openxmlformats.org/drawingml/2006/main">
          <a:r>
            <a:rPr lang="ru-RU" sz="1600" dirty="0"/>
            <a:t/>
          </a:r>
          <a:br>
            <a:rPr lang="ru-RU" sz="1600" dirty="0"/>
          </a:br>
          <a:r>
            <a:rPr lang="ru-RU" sz="1600" dirty="0"/>
            <a:t>5 – Приспособление </a:t>
          </a:r>
        </a:p>
        <a:p xmlns:a="http://schemas.openxmlformats.org/drawingml/2006/main">
          <a:r>
            <a:rPr lang="ru-RU" sz="1600" dirty="0"/>
            <a:t>(Х – 5,5; 5,3).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18C0-8FFD-4108-A5CF-62FAAE8DA52A}" type="datetimeFigureOut">
              <a:rPr lang="ru-RU" smtClean="0"/>
              <a:pPr/>
              <a:t>09.06.2019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A33CD-3203-446C-B8BA-5CB1066DDAE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45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0FC-7978-4126-8795-C8D8CC6214DB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CC60-097B-4985-A7EE-732AA149F665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7DFE-C84C-489D-BF15-64F818E3144D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0982-A752-485D-A25D-4E0DE239C830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305C-1DEF-4B49-8CB6-C4CA805FBC96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71FF-8438-45C1-A420-4F317A39D379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1C77-FFFC-4151-8A26-4120C6CFD88C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7D3-016E-4BF0-8C68-AD7972B0CF4D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D292-1A8C-4B65-8F10-405B7910A041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49EC-9183-468C-A5AD-3542D0CD5958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AC58-3C1B-40FF-B2DE-CD933924E84C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64618" r="31295" b="17087"/>
          <a:stretch/>
        </p:blipFill>
        <p:spPr>
          <a:xfrm rot="10800000">
            <a:off x="-5" y="-2"/>
            <a:ext cx="9144001" cy="1287255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B1A0-A67A-4558-A863-7F62E1B7D249}" type="datetime1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459" y="163208"/>
            <a:ext cx="7869890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6"/>
          <a:stretch/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 rot="21418063">
            <a:off x="930138" y="5117537"/>
            <a:ext cx="4314826" cy="7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n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59ECFE8-86A5-4158-AEF2-FC0E557EDDC0}"/>
              </a:ext>
            </a:extLst>
          </p:cNvPr>
          <p:cNvSpPr/>
          <p:nvPr/>
        </p:nvSpPr>
        <p:spPr>
          <a:xfrm>
            <a:off x="236269" y="353640"/>
            <a:ext cx="853195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 ПЕДАГОГИЧЕСКИЙ УНИВЕРСИТЕТ им. А. И. ГЕРЦЕНА»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Стаж работы и интенсивность профессионального </a:t>
            </a: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выгорания врачей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="" xmlns:a16="http://schemas.microsoft.com/office/drawing/2014/main" id="{F8B28498-7F0C-49C7-8776-B8B5E98D3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3656406"/>
            <a:ext cx="7025667" cy="306892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5 курса</a:t>
            </a:r>
          </a:p>
          <a:p>
            <a:pPr algn="l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обучения заочная</a:t>
            </a:r>
          </a:p>
          <a:p>
            <a:pPr algn="l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Ленский Илья Ильич</a:t>
            </a:r>
          </a:p>
          <a:p>
            <a:pPr algn="l"/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психологических наук, доцент</a:t>
            </a:r>
          </a:p>
          <a:p>
            <a:pPr algn="l"/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Иконникова Галина Юрьевна</a:t>
            </a:r>
          </a:p>
          <a:p>
            <a:pPr algn="ctr"/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8BC5860-BAD3-4DB3-AB70-E0E7D833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7C2389-7AB0-40B7-80C6-E0EBF995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7" y="109331"/>
            <a:ext cx="7869890" cy="998742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оказателей выраженности</a:t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 агрессивности и враждебности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1FD4573-FA5B-46F5-BF72-1924B0E4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E48F6E58-9427-4289-AABD-BAA074E57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501895"/>
              </p:ext>
            </p:extLst>
          </p:nvPr>
        </p:nvGraphicFramePr>
        <p:xfrm>
          <a:off x="646113" y="1287463"/>
          <a:ext cx="7869237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везда: 4 точки 2">
            <a:extLst>
              <a:ext uri="{FF2B5EF4-FFF2-40B4-BE49-F238E27FC236}">
                <a16:creationId xmlns="" xmlns:a16="http://schemas.microsoft.com/office/drawing/2014/main" id="{AB52E9F4-D459-4207-9597-4119FD1CF0E8}"/>
              </a:ext>
            </a:extLst>
          </p:cNvPr>
          <p:cNvSpPr/>
          <p:nvPr/>
        </p:nvSpPr>
        <p:spPr>
          <a:xfrm>
            <a:off x="4252257" y="2745419"/>
            <a:ext cx="656948" cy="683581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459" y="163208"/>
            <a:ext cx="7869890" cy="903592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Достоверно значимые различий</a:t>
            </a:r>
            <a:br>
              <a:rPr lang="ru-RU" sz="26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Опросник враждебности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Басса-Дарки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77692"/>
              </p:ext>
            </p:extLst>
          </p:nvPr>
        </p:nvGraphicFramePr>
        <p:xfrm>
          <a:off x="436419" y="1617311"/>
          <a:ext cx="8354290" cy="4821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6742"/>
                <a:gridCol w="1805546"/>
                <a:gridCol w="1805546"/>
                <a:gridCol w="1806456"/>
              </a:tblGrid>
              <a:tr h="1224501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 работы 3-4 года</a:t>
                      </a: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Средние значения</a:t>
                      </a:r>
                    </a:p>
                    <a:p>
                      <a:pPr indent="450215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 работы более 12 лет</a:t>
                      </a: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200" b="0" i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Средние значения</a:t>
                      </a:r>
                    </a:p>
                    <a:p>
                      <a:pPr indent="450215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t-критерий Стьюдент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4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Физическая агрессия</a:t>
                      </a:r>
                      <a:endParaRPr lang="ru-RU" sz="11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0,768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4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Вербальная агрессия</a:t>
                      </a:r>
                      <a:endParaRPr lang="ru-RU" sz="11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6,75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6,45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-0,517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4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Косвенная агрессия</a:t>
                      </a:r>
                      <a:endParaRPr lang="ru-RU" sz="11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0,781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4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Негативизм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5,15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6,95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2,342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4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Раздражительность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7,6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3,341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4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Подозрительность</a:t>
                      </a:r>
                      <a:endParaRPr lang="ru-RU" sz="11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0,436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4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Обида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5,15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6,4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3,463</a:t>
                      </a:r>
                      <a:endParaRPr lang="ru-RU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4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Аутоагрессия</a:t>
                      </a:r>
                      <a:endParaRPr lang="ru-RU" sz="11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5,85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5,95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0,183</a:t>
                      </a:r>
                      <a:endParaRPr lang="ru-RU"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DA813DA-0587-4822-A184-DDC5E57F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30244"/>
            <a:ext cx="8743168" cy="1257219"/>
          </a:xfrm>
        </p:spPr>
        <p:txBody>
          <a:bodyPr>
            <a:no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реднегрупповых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показателей поведения у врачей-терапевтов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поведение в конфликтной ситуации Томаса-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Килманна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6A7305B-0FA3-4569-94E8-17918A82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78437" y="6329667"/>
            <a:ext cx="2057400" cy="365125"/>
          </a:xfrm>
        </p:spPr>
        <p:txBody>
          <a:bodyPr/>
          <a:lstStyle/>
          <a:p>
            <a:fld id="{1FE8DF1E-33BB-4377-9A26-35481BA06C7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1BEBB2AB-240D-4C9E-8629-974718B636F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31436"/>
              </p:ext>
            </p:extLst>
          </p:nvPr>
        </p:nvGraphicFramePr>
        <p:xfrm>
          <a:off x="646113" y="1287463"/>
          <a:ext cx="7869237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30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766493-9874-407A-AC22-5533F26F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42" y="153009"/>
            <a:ext cx="8693063" cy="998742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средних значений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эмпатии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опроснику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эмпатии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Мехрабиана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-Эпштейна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10A63F5-6357-43A3-B9EA-EFA54B7E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52A46EBA-A89C-439C-AE7D-8185AF3A56F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963285"/>
              </p:ext>
            </p:extLst>
          </p:nvPr>
        </p:nvGraphicFramePr>
        <p:xfrm>
          <a:off x="251012" y="1353671"/>
          <a:ext cx="8606117" cy="2510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04084"/>
              </p:ext>
            </p:extLst>
          </p:nvPr>
        </p:nvGraphicFramePr>
        <p:xfrm>
          <a:off x="480427" y="4179591"/>
          <a:ext cx="8063346" cy="2077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706"/>
                <a:gridCol w="1586028"/>
                <a:gridCol w="1700203"/>
                <a:gridCol w="1899499"/>
                <a:gridCol w="1246910"/>
              </a:tblGrid>
              <a:tr h="15133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dirty="0" smtClean="0"/>
                        <a:t>Показатель</a:t>
                      </a:r>
                      <a:endParaRPr lang="ru-RU" dirty="0"/>
                    </a:p>
                  </a:txBody>
                  <a:tcPr marL="67553" marR="6755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Врачи со стажем от 3 до 4 лет</a:t>
                      </a:r>
                    </a:p>
                  </a:txBody>
                  <a:tcPr marL="67553" marR="6755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Врачи со стажем от 12 до 14 лет</a:t>
                      </a:r>
                    </a:p>
                  </a:txBody>
                  <a:tcPr marL="67553" marR="6755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dirty="0"/>
                        <a:t>t-</a:t>
                      </a:r>
                      <a:r>
                        <a:rPr lang="ru-RU" dirty="0"/>
                        <a:t> критерий  </a:t>
                      </a:r>
                      <a:r>
                        <a:rPr lang="ru-RU" dirty="0" err="1"/>
                        <a:t>Стъюдента</a:t>
                      </a:r>
                      <a:endParaRPr lang="ru-RU" dirty="0"/>
                    </a:p>
                  </a:txBody>
                  <a:tcPr marL="67553" marR="6755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 </a:t>
                      </a:r>
                      <a:r>
                        <a:rPr lang="en-US" dirty="0"/>
                        <a:t>p</a:t>
                      </a:r>
                      <a:r>
                        <a:rPr lang="ru-RU" dirty="0"/>
                        <a:t>-уровень</a:t>
                      </a:r>
                    </a:p>
                  </a:txBody>
                  <a:tcPr marL="67553" marR="67553" marT="0" marB="0" anchor="ctr"/>
                </a:tc>
              </a:tr>
              <a:tr h="56446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dirty="0" err="1"/>
                        <a:t>Эмпатия</a:t>
                      </a:r>
                      <a:endParaRPr lang="ru-RU" dirty="0"/>
                    </a:p>
                  </a:txBody>
                  <a:tcPr marL="67553" marR="6755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dirty="0" smtClean="0"/>
                        <a:t>69,8</a:t>
                      </a:r>
                      <a:endParaRPr lang="ru-RU" dirty="0"/>
                    </a:p>
                  </a:txBody>
                  <a:tcPr marL="67553" marR="6755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dirty="0" smtClean="0"/>
                        <a:t>63,2</a:t>
                      </a:r>
                      <a:endParaRPr lang="ru-RU" dirty="0"/>
                    </a:p>
                  </a:txBody>
                  <a:tcPr marL="67553" marR="6755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4,883</a:t>
                      </a:r>
                    </a:p>
                  </a:txBody>
                  <a:tcPr marL="67553" marR="67553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0,01</a:t>
                      </a:r>
                    </a:p>
                  </a:txBody>
                  <a:tcPr marL="67553" marR="6755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2801" name="Овал 76"/>
          <p:cNvSpPr>
            <a:spLocks noChangeArrowheads="1"/>
          </p:cNvSpPr>
          <p:nvPr/>
        </p:nvSpPr>
        <p:spPr bwMode="auto">
          <a:xfrm>
            <a:off x="2425700" y="2132387"/>
            <a:ext cx="1697038" cy="514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Инициативность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00" name="Прямая со стрелкой 75"/>
          <p:cNvSpPr>
            <a:spLocks noChangeShapeType="1"/>
          </p:cNvSpPr>
          <p:nvPr/>
        </p:nvSpPr>
        <p:spPr bwMode="auto">
          <a:xfrm rot="5400000">
            <a:off x="2607469" y="2747543"/>
            <a:ext cx="433387" cy="244475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99" name="Овал 74"/>
          <p:cNvSpPr>
            <a:spLocks noChangeArrowheads="1"/>
          </p:cNvSpPr>
          <p:nvPr/>
        </p:nvSpPr>
        <p:spPr bwMode="auto">
          <a:xfrm>
            <a:off x="1822450" y="3084887"/>
            <a:ext cx="1544638" cy="466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Самоуважение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98" name="Овал 73"/>
          <p:cNvSpPr>
            <a:spLocks noChangeArrowheads="1"/>
          </p:cNvSpPr>
          <p:nvPr/>
        </p:nvSpPr>
        <p:spPr bwMode="auto">
          <a:xfrm>
            <a:off x="3683000" y="2870574"/>
            <a:ext cx="14351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Оценки результатов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97" name="Прямая со стрелкой 72"/>
          <p:cNvSpPr>
            <a:spLocks noChangeShapeType="1"/>
          </p:cNvSpPr>
          <p:nvPr/>
        </p:nvSpPr>
        <p:spPr bwMode="auto">
          <a:xfrm rot="16200000" flipH="1">
            <a:off x="3998913" y="2521324"/>
            <a:ext cx="412750" cy="273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96" name="Поле 71"/>
          <p:cNvSpPr txBox="1">
            <a:spLocks noChangeArrowheads="1"/>
          </p:cNvSpPr>
          <p:nvPr/>
        </p:nvSpPr>
        <p:spPr bwMode="auto">
          <a:xfrm>
            <a:off x="2220913" y="2651499"/>
            <a:ext cx="438150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0,5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95" name="Овал 70"/>
          <p:cNvSpPr>
            <a:spLocks noChangeArrowheads="1"/>
          </p:cNvSpPr>
          <p:nvPr/>
        </p:nvSpPr>
        <p:spPr bwMode="auto">
          <a:xfrm>
            <a:off x="5511800" y="2719762"/>
            <a:ext cx="1390650" cy="638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Косвенная агрессия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Прямая со стрелкой 69"/>
          <p:cNvSpPr>
            <a:spLocks noChangeShapeType="1"/>
          </p:cNvSpPr>
          <p:nvPr/>
        </p:nvSpPr>
        <p:spPr bwMode="auto">
          <a:xfrm>
            <a:off x="4964113" y="3029324"/>
            <a:ext cx="5461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93" name="Овал 62"/>
          <p:cNvSpPr>
            <a:spLocks noChangeArrowheads="1"/>
          </p:cNvSpPr>
          <p:nvPr/>
        </p:nvSpPr>
        <p:spPr bwMode="auto">
          <a:xfrm>
            <a:off x="1825625" y="4088187"/>
            <a:ext cx="1544638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Загнанность в клетку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92" name="Прямая со стрелкой 58"/>
          <p:cNvSpPr>
            <a:spLocks noChangeShapeType="1"/>
          </p:cNvSpPr>
          <p:nvPr/>
        </p:nvSpPr>
        <p:spPr bwMode="auto">
          <a:xfrm rot="5400000">
            <a:off x="2250281" y="3841331"/>
            <a:ext cx="4968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91" name="Поле 57"/>
          <p:cNvSpPr txBox="1">
            <a:spLocks noChangeArrowheads="1"/>
          </p:cNvSpPr>
          <p:nvPr/>
        </p:nvSpPr>
        <p:spPr bwMode="auto">
          <a:xfrm>
            <a:off x="1825625" y="3807199"/>
            <a:ext cx="60007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-0,6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90" name="Поле 56"/>
          <p:cNvSpPr txBox="1">
            <a:spLocks noChangeArrowheads="1"/>
          </p:cNvSpPr>
          <p:nvPr/>
        </p:nvSpPr>
        <p:spPr bwMode="auto">
          <a:xfrm>
            <a:off x="3402013" y="3921499"/>
            <a:ext cx="546100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0,62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9" name="Поле 55"/>
          <p:cNvSpPr txBox="1">
            <a:spLocks noChangeArrowheads="1"/>
          </p:cNvSpPr>
          <p:nvPr/>
        </p:nvSpPr>
        <p:spPr bwMode="auto">
          <a:xfrm>
            <a:off x="5148263" y="3397624"/>
            <a:ext cx="438150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0,54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Поле 54"/>
          <p:cNvSpPr txBox="1">
            <a:spLocks noChangeArrowheads="1"/>
          </p:cNvSpPr>
          <p:nvPr/>
        </p:nvSpPr>
        <p:spPr bwMode="auto">
          <a:xfrm>
            <a:off x="5334000" y="4023099"/>
            <a:ext cx="438150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0,58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Овал 53"/>
          <p:cNvSpPr>
            <a:spLocks noChangeArrowheads="1"/>
          </p:cNvSpPr>
          <p:nvPr/>
        </p:nvSpPr>
        <p:spPr bwMode="auto">
          <a:xfrm>
            <a:off x="3940175" y="3921499"/>
            <a:ext cx="1341438" cy="857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Неудовлетворенность собой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6" name="Прямая со стрелкой 52"/>
          <p:cNvSpPr>
            <a:spLocks noChangeShapeType="1"/>
          </p:cNvSpPr>
          <p:nvPr/>
        </p:nvSpPr>
        <p:spPr bwMode="auto">
          <a:xfrm rot="5400000">
            <a:off x="5041900" y="3413499"/>
            <a:ext cx="868363" cy="671513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85" name="Овал 51"/>
          <p:cNvSpPr>
            <a:spLocks noChangeArrowheads="1"/>
          </p:cNvSpPr>
          <p:nvPr/>
        </p:nvSpPr>
        <p:spPr bwMode="auto">
          <a:xfrm>
            <a:off x="5807075" y="3772274"/>
            <a:ext cx="2066925" cy="7175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Избегание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Прямая со стрелкой 50"/>
          <p:cNvSpPr>
            <a:spLocks noChangeShapeType="1"/>
          </p:cNvSpPr>
          <p:nvPr/>
        </p:nvSpPr>
        <p:spPr bwMode="auto">
          <a:xfrm rot="10800000" flipV="1">
            <a:off x="5292725" y="4302499"/>
            <a:ext cx="519113" cy="22225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83" name="Овал 49"/>
          <p:cNvSpPr>
            <a:spLocks noChangeArrowheads="1"/>
          </p:cNvSpPr>
          <p:nvPr/>
        </p:nvSpPr>
        <p:spPr bwMode="auto">
          <a:xfrm>
            <a:off x="2149475" y="5224837"/>
            <a:ext cx="1419225" cy="7048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Раздражительность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2" name="Прямая со стрелкой 48"/>
          <p:cNvSpPr>
            <a:spLocks noChangeShapeType="1"/>
          </p:cNvSpPr>
          <p:nvPr/>
        </p:nvSpPr>
        <p:spPr bwMode="auto">
          <a:xfrm rot="10800000" flipV="1">
            <a:off x="3260725" y="4740649"/>
            <a:ext cx="858838" cy="549275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81" name="Поле 47"/>
          <p:cNvSpPr txBox="1">
            <a:spLocks noChangeArrowheads="1"/>
          </p:cNvSpPr>
          <p:nvPr/>
        </p:nvSpPr>
        <p:spPr bwMode="auto">
          <a:xfrm>
            <a:off x="3944938" y="5085137"/>
            <a:ext cx="438150" cy="280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0,49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80" name="Поле 46"/>
          <p:cNvSpPr txBox="1">
            <a:spLocks noChangeArrowheads="1"/>
          </p:cNvSpPr>
          <p:nvPr/>
        </p:nvSpPr>
        <p:spPr bwMode="auto">
          <a:xfrm>
            <a:off x="1992312" y="4850187"/>
            <a:ext cx="561976" cy="280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0,43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Овал 6"/>
          <p:cNvSpPr>
            <a:spLocks noChangeArrowheads="1"/>
          </p:cNvSpPr>
          <p:nvPr/>
        </p:nvSpPr>
        <p:spPr bwMode="auto">
          <a:xfrm>
            <a:off x="5797550" y="4997824"/>
            <a:ext cx="2076450" cy="561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Компромисс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Прямая со стрелкой 4"/>
          <p:cNvSpPr>
            <a:spLocks noChangeShapeType="1"/>
          </p:cNvSpPr>
          <p:nvPr/>
        </p:nvSpPr>
        <p:spPr bwMode="auto">
          <a:xfrm rot="16200000">
            <a:off x="6596063" y="4726362"/>
            <a:ext cx="4953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77" name="Прямая со стрелкой 1"/>
          <p:cNvSpPr>
            <a:spLocks noChangeShapeType="1"/>
          </p:cNvSpPr>
          <p:nvPr/>
        </p:nvSpPr>
        <p:spPr bwMode="auto">
          <a:xfrm rot="10800000" flipV="1">
            <a:off x="3390900" y="4450137"/>
            <a:ext cx="519113" cy="22225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76" name="Прямая со стрелкой 60"/>
          <p:cNvSpPr>
            <a:spLocks noChangeShapeType="1"/>
          </p:cNvSpPr>
          <p:nvPr/>
        </p:nvSpPr>
        <p:spPr bwMode="auto">
          <a:xfrm rot="10800000">
            <a:off x="5197475" y="4661274"/>
            <a:ext cx="676275" cy="447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75" name="Прямая со стрелкой 61"/>
          <p:cNvSpPr>
            <a:spLocks noChangeShapeType="1"/>
          </p:cNvSpPr>
          <p:nvPr/>
        </p:nvSpPr>
        <p:spPr bwMode="auto">
          <a:xfrm rot="16200000" flipH="1">
            <a:off x="6711950" y="3340474"/>
            <a:ext cx="412750" cy="273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74" name="Прямая со стрелкой 63"/>
          <p:cNvSpPr>
            <a:spLocks noChangeShapeType="1"/>
          </p:cNvSpPr>
          <p:nvPr/>
        </p:nvSpPr>
        <p:spPr bwMode="auto">
          <a:xfrm rot="16200000" flipH="1">
            <a:off x="2501900" y="4905749"/>
            <a:ext cx="412750" cy="273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773" name="Поле 64"/>
          <p:cNvSpPr txBox="1">
            <a:spLocks noChangeArrowheads="1"/>
          </p:cNvSpPr>
          <p:nvPr/>
        </p:nvSpPr>
        <p:spPr bwMode="auto">
          <a:xfrm>
            <a:off x="7054850" y="3184899"/>
            <a:ext cx="438150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0,5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2" name="Поле 65"/>
          <p:cNvSpPr txBox="1">
            <a:spLocks noChangeArrowheads="1"/>
          </p:cNvSpPr>
          <p:nvPr/>
        </p:nvSpPr>
        <p:spPr bwMode="auto">
          <a:xfrm>
            <a:off x="4354513" y="2373687"/>
            <a:ext cx="438150" cy="280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0,61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Поле 66"/>
          <p:cNvSpPr txBox="1">
            <a:spLocks noChangeArrowheads="1"/>
          </p:cNvSpPr>
          <p:nvPr/>
        </p:nvSpPr>
        <p:spPr bwMode="auto">
          <a:xfrm>
            <a:off x="4972050" y="4997824"/>
            <a:ext cx="60007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-0,7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Поле 67"/>
          <p:cNvSpPr txBox="1">
            <a:spLocks noChangeArrowheads="1"/>
          </p:cNvSpPr>
          <p:nvPr/>
        </p:nvSpPr>
        <p:spPr bwMode="auto">
          <a:xfrm>
            <a:off x="4972050" y="2656262"/>
            <a:ext cx="600075" cy="280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-0,57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Поле 68"/>
          <p:cNvSpPr txBox="1">
            <a:spLocks noChangeArrowheads="1"/>
          </p:cNvSpPr>
          <p:nvPr/>
        </p:nvSpPr>
        <p:spPr bwMode="auto">
          <a:xfrm>
            <a:off x="7051675" y="4607299"/>
            <a:ext cx="60007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0,55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251012" y="72480"/>
            <a:ext cx="86330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Заголовок 1">
            <a:extLst>
              <a:ext uri="{FF2B5EF4-FFF2-40B4-BE49-F238E27FC236}">
                <a16:creationId xmlns="" xmlns:a16="http://schemas.microsoft.com/office/drawing/2014/main" id="{23766493-9874-407A-AC22-5533F26FEC81}"/>
              </a:ext>
            </a:extLst>
          </p:cNvPr>
          <p:cNvSpPr txBox="1">
            <a:spLocks/>
          </p:cNvSpPr>
          <p:nvPr/>
        </p:nvSpPr>
        <p:spPr>
          <a:xfrm>
            <a:off x="212942" y="153009"/>
            <a:ext cx="8693063" cy="9987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врачей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стажем работы от 3 до 4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3795" name="Группа 59"/>
          <p:cNvGrpSpPr>
            <a:grpSpLocks/>
          </p:cNvGrpSpPr>
          <p:nvPr/>
        </p:nvGrpSpPr>
        <p:grpSpPr bwMode="auto">
          <a:xfrm>
            <a:off x="1463632" y="2557042"/>
            <a:ext cx="6694249" cy="4122011"/>
            <a:chOff x="0" y="0"/>
            <a:chExt cx="70199" cy="48729"/>
          </a:xfrm>
        </p:grpSpPr>
        <p:sp>
          <p:nvSpPr>
            <p:cNvPr id="9" name="Прямоугольник 9"/>
            <p:cNvSpPr>
              <a:spLocks noChangeArrowheads="1"/>
            </p:cNvSpPr>
            <p:nvPr/>
          </p:nvSpPr>
          <p:spPr bwMode="auto">
            <a:xfrm>
              <a:off x="10763" y="10725"/>
              <a:ext cx="59436" cy="38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831" name="Oval 4"/>
            <p:cNvSpPr>
              <a:spLocks noChangeArrowheads="1"/>
            </p:cNvSpPr>
            <p:nvPr/>
          </p:nvSpPr>
          <p:spPr bwMode="auto">
            <a:xfrm>
              <a:off x="17141" y="9142"/>
              <a:ext cx="16006" cy="68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Эмоциональн</a:t>
              </a:r>
              <a:r>
                <a:rPr kumimoji="0" lang="ru-RU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дефицит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30" name="Oval 5"/>
            <p:cNvSpPr>
              <a:spLocks noChangeArrowheads="1"/>
            </p:cNvSpPr>
            <p:nvPr/>
          </p:nvSpPr>
          <p:spPr bwMode="auto">
            <a:xfrm>
              <a:off x="0" y="476"/>
              <a:ext cx="18276" cy="675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Мобилизация усилий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29" name="Oval 6"/>
            <p:cNvSpPr>
              <a:spLocks noChangeArrowheads="1"/>
            </p:cNvSpPr>
            <p:nvPr/>
          </p:nvSpPr>
          <p:spPr bwMode="auto">
            <a:xfrm>
              <a:off x="22287" y="0"/>
              <a:ext cx="19438" cy="5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Низкая </a:t>
              </a:r>
              <a:r>
                <a:rPr kumimoji="0" lang="ru-RU" sz="11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эмпатия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28" name="Oval 7"/>
            <p:cNvSpPr>
              <a:spLocks noChangeArrowheads="1"/>
            </p:cNvSpPr>
            <p:nvPr/>
          </p:nvSpPr>
          <p:spPr bwMode="auto">
            <a:xfrm>
              <a:off x="39998" y="14852"/>
              <a:ext cx="19438" cy="45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Соперничество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27" name="Oval 8"/>
            <p:cNvSpPr>
              <a:spLocks noChangeArrowheads="1"/>
            </p:cNvSpPr>
            <p:nvPr/>
          </p:nvSpPr>
          <p:spPr bwMode="auto">
            <a:xfrm>
              <a:off x="2188" y="16002"/>
              <a:ext cx="15235" cy="61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Негативизм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17423" y="14852"/>
              <a:ext cx="4293" cy="4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17141" y="14997"/>
              <a:ext cx="4293" cy="4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15997" y="1256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2574" y="1028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4853" y="5710"/>
              <a:ext cx="3440" cy="5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8672" y="19614"/>
              <a:ext cx="1623" cy="6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820" name="Oval 8"/>
            <p:cNvSpPr>
              <a:spLocks noChangeArrowheads="1"/>
            </p:cNvSpPr>
            <p:nvPr/>
          </p:nvSpPr>
          <p:spPr bwMode="auto">
            <a:xfrm>
              <a:off x="6180" y="28860"/>
              <a:ext cx="18670" cy="67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Состязательность</a:t>
              </a:r>
              <a:endParaRPr kumimoji="0" 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19" name="Oval 8"/>
            <p:cNvSpPr>
              <a:spLocks noChangeArrowheads="1"/>
            </p:cNvSpPr>
            <p:nvPr/>
          </p:nvSpPr>
          <p:spPr bwMode="auto">
            <a:xfrm>
              <a:off x="22287" y="20601"/>
              <a:ext cx="19987" cy="56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Деперсонализация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18" name="Oval 8"/>
            <p:cNvSpPr>
              <a:spLocks noChangeArrowheads="1"/>
            </p:cNvSpPr>
            <p:nvPr/>
          </p:nvSpPr>
          <p:spPr bwMode="auto">
            <a:xfrm>
              <a:off x="41154" y="5514"/>
              <a:ext cx="18282" cy="57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Обида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17" name="Oval 8"/>
            <p:cNvSpPr>
              <a:spLocks noChangeArrowheads="1"/>
            </p:cNvSpPr>
            <p:nvPr/>
          </p:nvSpPr>
          <p:spPr bwMode="auto">
            <a:xfrm>
              <a:off x="41154" y="26469"/>
              <a:ext cx="18282" cy="70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Тревога и депрессия</a:t>
              </a:r>
              <a:endParaRPr kumimoji="0" lang="ru-RU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5524" y="26184"/>
              <a:ext cx="6386" cy="45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H="1">
              <a:off x="25711" y="5514"/>
              <a:ext cx="2768" cy="3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21742" y="25456"/>
              <a:ext cx="3473" cy="4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30803" y="14997"/>
              <a:ext cx="3479" cy="56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9806" y="22196"/>
              <a:ext cx="4432" cy="66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V="1">
              <a:off x="34282" y="8873"/>
              <a:ext cx="7247" cy="36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39347" y="19614"/>
              <a:ext cx="8468" cy="18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7134" y="7229"/>
              <a:ext cx="1343" cy="8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1800" y="11223"/>
              <a:ext cx="5454" cy="28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0,58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11966" y="8686"/>
              <a:ext cx="5175" cy="28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0,61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6" name="Text Box 15"/>
            <p:cNvSpPr txBox="1">
              <a:spLocks noChangeArrowheads="1"/>
            </p:cNvSpPr>
            <p:nvPr/>
          </p:nvSpPr>
          <p:spPr bwMode="auto">
            <a:xfrm>
              <a:off x="28479" y="6329"/>
              <a:ext cx="5455" cy="28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0,59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5" name="Text Box 15"/>
            <p:cNvSpPr txBox="1">
              <a:spLocks noChangeArrowheads="1"/>
            </p:cNvSpPr>
            <p:nvPr/>
          </p:nvSpPr>
          <p:spPr bwMode="auto">
            <a:xfrm>
              <a:off x="19760" y="16982"/>
              <a:ext cx="5455" cy="28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0,53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4" name="Text Box 15"/>
            <p:cNvSpPr txBox="1">
              <a:spLocks noChangeArrowheads="1"/>
            </p:cNvSpPr>
            <p:nvPr/>
          </p:nvSpPr>
          <p:spPr bwMode="auto">
            <a:xfrm>
              <a:off x="12839" y="23646"/>
              <a:ext cx="5454" cy="28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- 0,52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3" name="Text Box 15"/>
            <p:cNvSpPr txBox="1">
              <a:spLocks noChangeArrowheads="1"/>
            </p:cNvSpPr>
            <p:nvPr/>
          </p:nvSpPr>
          <p:spPr bwMode="auto">
            <a:xfrm>
              <a:off x="33893" y="15801"/>
              <a:ext cx="4677" cy="28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0,72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24850" y="27502"/>
              <a:ext cx="5455" cy="28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- 0,62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1" name="Text Box 15"/>
            <p:cNvSpPr txBox="1">
              <a:spLocks noChangeArrowheads="1"/>
            </p:cNvSpPr>
            <p:nvPr/>
          </p:nvSpPr>
          <p:spPr bwMode="auto">
            <a:xfrm>
              <a:off x="42274" y="11464"/>
              <a:ext cx="4794" cy="28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0,49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0" name="Text Box 15"/>
            <p:cNvSpPr txBox="1">
              <a:spLocks noChangeArrowheads="1"/>
            </p:cNvSpPr>
            <p:nvPr/>
          </p:nvSpPr>
          <p:spPr bwMode="auto">
            <a:xfrm>
              <a:off x="33893" y="28860"/>
              <a:ext cx="5454" cy="28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0,48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50853" y="21614"/>
              <a:ext cx="5455" cy="28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0,56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98" name="Text Box 15"/>
            <p:cNvSpPr txBox="1">
              <a:spLocks noChangeArrowheads="1"/>
            </p:cNvSpPr>
            <p:nvPr/>
          </p:nvSpPr>
          <p:spPr bwMode="auto">
            <a:xfrm>
              <a:off x="42360" y="21433"/>
              <a:ext cx="5455" cy="28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0,55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V="1">
              <a:off x="42844" y="11223"/>
              <a:ext cx="10019" cy="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796" name="Text Box 15"/>
            <p:cNvSpPr txBox="1">
              <a:spLocks noChangeArrowheads="1"/>
            </p:cNvSpPr>
            <p:nvPr/>
          </p:nvSpPr>
          <p:spPr bwMode="auto">
            <a:xfrm rot="11012306" flipV="1">
              <a:off x="34371" y="6423"/>
              <a:ext cx="4990" cy="4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0,71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Заголовок 1">
            <a:extLst>
              <a:ext uri="{FF2B5EF4-FFF2-40B4-BE49-F238E27FC236}">
                <a16:creationId xmlns="" xmlns:a16="http://schemas.microsoft.com/office/drawing/2014/main" id="{23766493-9874-407A-AC22-5533F26FEC81}"/>
              </a:ext>
            </a:extLst>
          </p:cNvPr>
          <p:cNvSpPr txBox="1">
            <a:spLocks/>
          </p:cNvSpPr>
          <p:nvPr/>
        </p:nvSpPr>
        <p:spPr>
          <a:xfrm>
            <a:off x="212942" y="153009"/>
            <a:ext cx="8693063" cy="9987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врачей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стажем работы от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лет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014EB9B-E9F0-4E86-A6E0-45E3175A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63208"/>
            <a:ext cx="7869890" cy="89323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322FC92-326D-4BFD-9CC5-434A4F6F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1237130"/>
            <a:ext cx="8487052" cy="55574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1. В мотивационной структуре личности врачей с небольшим стажем работы больше выражены состязательные мотивы, они готовы к конкуренции и внутригрупповой борьбе, ориентированы на проявление инициативы в профессиональной деятельности. В мотивационной структуре личности врачей с большим стажем работы, доминирующим является мотив смены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деятельности;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2. Врачи с большим стажем испытывают самоуважение, врачи с меньшим стажем работы больше ориентированы на рост уважения к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себе;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3. Врачи с большим стажем испытывают выраженное эмоциональное выгорание, они не удовлетворены собой, чувствуют свою беспомощность, обладают более высоким уровнем тревоги и депрессии. Для них характерно неадекватное избирательное эмоциональное реагирование, а также высокие показатели эмоционально-нравственной дезориентации. Такие люди реально оценивают свои возможности. Основной фазой эмоционального выгорания у них является фаза «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резистенция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», у них нет развитых психологических защит, механизмов сопротивления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выгоранию;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4. Исследование агрессивности у врачей с разным стажем работы, показало, что: </a:t>
            </a:r>
          </a:p>
          <a:p>
            <a:pPr marL="0" lv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Врачи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 большим стажем чаще проявляют оппозиционную форму поведения, направленную против руководства, которая способна дорастать до активных действий против требований, правил 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законов;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- У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врачей с большим и меньшим стажем работы обнаружен высокий уровень раздражительности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AD4FED0-735E-4FF3-A9B1-87BF3071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65760" y="1597509"/>
            <a:ext cx="83732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Наиболее предпочитаемая тактика поведения в конфликте:</a:t>
            </a:r>
          </a:p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группе врачей с меньшим стажем работы - сотрудничество и компромисс. Именно эти стратегии являются наиболее адекватными при преодолении межличностных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внутриличностных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конфликтов. Возможно, предпочтение этим тактикам объясняется влиянием ещё продолжающейся профессиональной адаптации и не длительного нахождения в рамках высокой интенсивности труда. </a:t>
            </a:r>
          </a:p>
          <a:p>
            <a:pPr lvl="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группе врачей с большим стажем -  соперничество, что, по мнению Томаса, приводит к увеличению вероятности появления конфликтных ситуации с пациентами, коллегами и руководством.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Уровень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эмпатии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изменяется в процессе увеличения профессионального стажа у врачей, что обусловлено высокой интенсивностью труда в больнице и приводит к формированию таких переменных эмоционального истощения, как «деперсонализация» и «эмоциональный дефицит», к резкому снижению эффективности работы в профессионально значимой для них деятельности, а также провоцирует защитные механизмы в виде высокого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соперничества, снижающийся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эмпатии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негативизму во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взаимоотношениях.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fontAlgn="base">
              <a:lnSpc>
                <a:spcPct val="100000"/>
              </a:lnSpc>
              <a:spcAft>
                <a:spcPct val="0"/>
              </a:spcAft>
            </a:pPr>
            <a:r>
              <a:rPr lang="ru-RU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Рекомендации</a:t>
            </a:r>
            <a:endParaRPr lang="ru-RU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82880" y="1614696"/>
            <a:ext cx="8701144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Полученные в исследовании данные могут найти свое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применение: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Психологическое консультирование врачей;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Консультирование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 проблеме межличностных отношений;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Коррекция агрессивного поведения, обучение навыкам бесконфликтного общения;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Конкретизация жизненных и профессиональных планов;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Совместный анализ действий и поступков, формирование навыка обращения к внутренним ресурсам.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53A70C-7D1E-45A8-872C-F4579D65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16" y="497150"/>
            <a:ext cx="8680537" cy="664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БЛАГОДАРЮ ЗА 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ВНИМАНИЕ!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1847328-9FA4-4B80-B2A7-6B016D8C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3CEB8485-089F-4FD4-903D-62BEBC5C9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89" y="1494606"/>
            <a:ext cx="6793637" cy="45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A2B09401-C043-4555-964D-8A2B7131E5C4}"/>
              </a:ext>
            </a:extLst>
          </p:cNvPr>
          <p:cNvSpPr/>
          <p:nvPr/>
        </p:nvSpPr>
        <p:spPr>
          <a:xfrm>
            <a:off x="363497" y="1678439"/>
            <a:ext cx="8466737" cy="467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уровень профессионального выгорания врачей терапевтического отделения в зависимости от стажа работы в лечебном учреждении.</a:t>
            </a:r>
          </a:p>
          <a:p>
            <a:pPr algn="just">
              <a:lnSpc>
                <a:spcPct val="150000"/>
              </a:lnSpc>
            </a:pP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Врачи первого и второго терапевтического отделения больницы №26 (имени Т. Костюшко).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профессионального выгорания врачей терапевтического отделения в зависимости от стажа работы в лечебном учреждении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5000"/>
              </a:lnSpc>
              <a:spcAft>
                <a:spcPts val="0"/>
              </a:spcAft>
            </a:pP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F2A7D0D-618A-445C-9B6F-EFBCE6AF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5459" y="163208"/>
            <a:ext cx="7869890" cy="106191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Объект. Предмет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CC502A-9D92-4733-8120-BD5B23FF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370663"/>
            <a:ext cx="8101990" cy="516825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предполагаем, что  врачи с небольшим стажем работы в лечебном учреждении меньше подвержены эмоциональному выгоранию, нежели врачи с большим стажем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выборки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выборка исследования составила 34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человека, возраст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врачей от 29 до 53 лет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Первую группу сформировала врачи терапевтического отделения со стажем 3-4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высокой нагрузкой;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Вторую группу сформировали врачи терапевтического отделения со стажем работы от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14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высокой интенсивностью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485E5CA-1770-48BC-8949-0CE98257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5459" y="163208"/>
            <a:ext cx="7869890" cy="106191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выборки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9" y="163208"/>
            <a:ext cx="7869890" cy="106191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A2B09401-C043-4555-964D-8A2B7131E5C4}"/>
              </a:ext>
            </a:extLst>
          </p:cNvPr>
          <p:cNvSpPr/>
          <p:nvPr/>
        </p:nvSpPr>
        <p:spPr>
          <a:xfrm>
            <a:off x="497149" y="1430324"/>
            <a:ext cx="8018200" cy="551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теоретический анализ исследуемой проблемы;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степень эмоционального выгорания у врачей терапевтического отделения с разным стажем работы;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Исследовать агрессивные и враждебные формы поведения у </a:t>
            </a: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врачей;</a:t>
            </a:r>
            <a:endParaRPr lang="ru-RU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выраженность профессиональных мотивов у испытуемых врачей;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стратегии поведения в конфликте у врачей терапевтического отделения с разным стажем </a:t>
            </a: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работы;</a:t>
            </a:r>
            <a:endParaRPr lang="ru-RU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 уровень эмпатии у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врачей.</a:t>
            </a:r>
            <a:endParaRPr lang="ru-RU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5000"/>
              </a:lnSpc>
              <a:spcAft>
                <a:spcPts val="0"/>
              </a:spcAft>
            </a:pPr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Номер слайда 28">
            <a:extLst>
              <a:ext uri="{FF2B5EF4-FFF2-40B4-BE49-F238E27FC236}">
                <a16:creationId xmlns="" xmlns:a16="http://schemas.microsoft.com/office/drawing/2014/main" id="{CA582D5C-806B-480A-8763-4F742FD5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B8D7F1-DC4F-43CA-B85E-BC88E620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и методы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C3D6162D-659C-4B9D-A075-4D3EF7937993}"/>
              </a:ext>
            </a:extLst>
          </p:cNvPr>
          <p:cNvSpPr/>
          <p:nvPr/>
        </p:nvSpPr>
        <p:spPr>
          <a:xfrm>
            <a:off x="759039" y="1555039"/>
            <a:ext cx="79149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Психодиагностические </a:t>
            </a:r>
            <a:r>
              <a:rPr lang="ru-RU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методики</a:t>
            </a:r>
            <a:endParaRPr lang="ru-RU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Опросник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«Оценка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уровня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притязаний»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В. К.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Гербачевского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диагностики уровня эмоционального выгорания В. Бойко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Опросник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враждебности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Басса-Дарки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Тест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поведение в конфликтной ситуации Томаса-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Килманна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Опросник эмоциональной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эмпатии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Мехрабиана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-Эпштейна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методы обработки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Описательная статистика</a:t>
            </a:r>
          </a:p>
          <a:p>
            <a:pPr lvl="0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Корреляционный анализ с использованием коэффициента Пирсона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Т-Критерий Стьюдента для сравнения двух независимых выборок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="" xmlns:a16="http://schemas.microsoft.com/office/drawing/2014/main" id="{29914642-61C5-4CBE-AADF-B43214B1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118" y="163208"/>
            <a:ext cx="8686799" cy="9987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Показатели выраженности мотивационных предпочтений у врачей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меньшим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стажем работы по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методике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В.К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Гербачевского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803785742"/>
              </p:ext>
            </p:extLst>
          </p:nvPr>
        </p:nvGraphicFramePr>
        <p:xfrm>
          <a:off x="923365" y="1595098"/>
          <a:ext cx="7288305" cy="4165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44583" y="5762263"/>
            <a:ext cx="7694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1.  Результаты показателей выраженности ведущих мотивов у врачей с меньшим стажем работы по методике В.К. </a:t>
            </a:r>
            <a:r>
              <a:rPr kumimoji="0" lang="ru-RU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Гербаческого</a:t>
            </a:r>
            <a:endParaRPr kumimoji="0" lang="ru-R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012" y="68458"/>
            <a:ext cx="8659906" cy="120534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оказателей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выраженности ведущих мотивов у врачей со стажем работы более 12 лет по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методике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В.К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900" dirty="0" err="1" smtClean="0">
                <a:latin typeface="Times New Roman" pitchFamily="18" charset="0"/>
                <a:cs typeface="Times New Roman" pitchFamily="18" charset="0"/>
              </a:rPr>
              <a:t>Гербаческого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533952889"/>
              </p:ext>
            </p:extLst>
          </p:nvPr>
        </p:nvGraphicFramePr>
        <p:xfrm>
          <a:off x="1004046" y="1579418"/>
          <a:ext cx="7126941" cy="4405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94854" y="6028940"/>
            <a:ext cx="81672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Рисунок 2.  Результаты показателей выраженности ведущих мотивов у врачей со стажем работы более 12 лет по методике В.К. </a:t>
            </a:r>
            <a:r>
              <a:rPr kumimoji="0" lang="ru-RU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Гербаческого</a:t>
            </a:r>
            <a:endParaRPr kumimoji="0" lang="ru-R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45CF73-80B3-432F-AF52-E782ECFF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2" y="353290"/>
            <a:ext cx="8063535" cy="831273"/>
          </a:xfrm>
        </p:spPr>
        <p:txBody>
          <a:bodyPr>
            <a:noAutofit/>
          </a:bodyPr>
          <a:lstStyle/>
          <a:p>
            <a:pPr algn="ctr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Достоверно значимые различия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выраженности профессиональных мотивов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A7B521CB-1D7B-4B98-A5C2-BB93270E1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540428"/>
              </p:ext>
            </p:extLst>
          </p:nvPr>
        </p:nvGraphicFramePr>
        <p:xfrm>
          <a:off x="637382" y="1866049"/>
          <a:ext cx="7869236" cy="4490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7309">
                  <a:extLst>
                    <a:ext uri="{9D8B030D-6E8A-4147-A177-3AD203B41FA5}">
                      <a16:colId xmlns="" xmlns:a16="http://schemas.microsoft.com/office/drawing/2014/main" val="2679604801"/>
                    </a:ext>
                  </a:extLst>
                </a:gridCol>
                <a:gridCol w="1967309">
                  <a:extLst>
                    <a:ext uri="{9D8B030D-6E8A-4147-A177-3AD203B41FA5}">
                      <a16:colId xmlns="" xmlns:a16="http://schemas.microsoft.com/office/drawing/2014/main" val="3985110668"/>
                    </a:ext>
                  </a:extLst>
                </a:gridCol>
                <a:gridCol w="1967309">
                  <a:extLst>
                    <a:ext uri="{9D8B030D-6E8A-4147-A177-3AD203B41FA5}">
                      <a16:colId xmlns="" xmlns:a16="http://schemas.microsoft.com/office/drawing/2014/main" val="3045541325"/>
                    </a:ext>
                  </a:extLst>
                </a:gridCol>
                <a:gridCol w="1967309">
                  <a:extLst>
                    <a:ext uri="{9D8B030D-6E8A-4147-A177-3AD203B41FA5}">
                      <a16:colId xmlns="" xmlns:a16="http://schemas.microsoft.com/office/drawing/2014/main" val="537327899"/>
                    </a:ext>
                  </a:extLst>
                </a:gridCol>
              </a:tblGrid>
              <a:tr h="115152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Врачи со стажем от 3 до 4 лет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Врачи со стажем от 12 до 14 лет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доверительной вероятности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5304035"/>
                  </a:ext>
                </a:extLst>
              </a:tr>
              <a:tr h="550839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Состязательный мотив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15,7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364703844"/>
                  </a:ext>
                </a:extLst>
              </a:tr>
              <a:tr h="550839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Мотив самоуважения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84618652"/>
                  </a:ext>
                </a:extLst>
              </a:tr>
              <a:tr h="566381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Мотив смены деятельности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16,5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869558032"/>
                  </a:ext>
                </a:extLst>
              </a:tr>
              <a:tr h="1119884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Мотив оценки уровня достигнутых результатов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13,5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44811106"/>
                  </a:ext>
                </a:extLst>
              </a:tr>
              <a:tr h="550839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Мотив инициативности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19,7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11,7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74208795"/>
                  </a:ext>
                </a:extLst>
              </a:tr>
            </a:tbl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624C5428-FDB9-446B-B3FF-AECAE6B9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6A60AAE-1375-4EA0-8C31-DB6DA72C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48" y="422043"/>
            <a:ext cx="7869890" cy="795580"/>
          </a:xfrm>
        </p:spPr>
        <p:txBody>
          <a:bodyPr>
            <a:noAutofit/>
          </a:bodyPr>
          <a:lstStyle/>
          <a:p>
            <a:pPr algn="ct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Достоверно значимые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различия</a:t>
            </a:r>
            <a:b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эмоционального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выгорания</a:t>
            </a:r>
            <a:b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Бойко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D5CDEDF-FE1D-45D2-B4DA-2D8663D4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="" xmlns:a16="http://schemas.microsoft.com/office/drawing/2014/main" id="{755EA43B-381C-4902-8958-7E568151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658672"/>
              </p:ext>
            </p:extLst>
          </p:nvPr>
        </p:nvGraphicFramePr>
        <p:xfrm>
          <a:off x="645460" y="1689577"/>
          <a:ext cx="7869890" cy="4603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5114">
                  <a:extLst>
                    <a:ext uri="{9D8B030D-6E8A-4147-A177-3AD203B41FA5}">
                      <a16:colId xmlns="" xmlns:a16="http://schemas.microsoft.com/office/drawing/2014/main" val="3306299107"/>
                    </a:ext>
                  </a:extLst>
                </a:gridCol>
                <a:gridCol w="1686729">
                  <a:extLst>
                    <a:ext uri="{9D8B030D-6E8A-4147-A177-3AD203B41FA5}">
                      <a16:colId xmlns="" xmlns:a16="http://schemas.microsoft.com/office/drawing/2014/main" val="651886660"/>
                    </a:ext>
                  </a:extLst>
                </a:gridCol>
                <a:gridCol w="1849815">
                  <a:extLst>
                    <a:ext uri="{9D8B030D-6E8A-4147-A177-3AD203B41FA5}">
                      <a16:colId xmlns="" xmlns:a16="http://schemas.microsoft.com/office/drawing/2014/main" val="3008638294"/>
                    </a:ext>
                  </a:extLst>
                </a:gridCol>
                <a:gridCol w="1648232">
                  <a:extLst>
                    <a:ext uri="{9D8B030D-6E8A-4147-A177-3AD203B41FA5}">
                      <a16:colId xmlns="" xmlns:a16="http://schemas.microsoft.com/office/drawing/2014/main" val="247271791"/>
                    </a:ext>
                  </a:extLst>
                </a:gridCol>
              </a:tblGrid>
              <a:tr h="929426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Врачи со стажем работы от 3-4 лет</a:t>
                      </a: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(средний балл)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Врачи со стажем работы от 12 лет</a:t>
                      </a: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(средний балл)</a:t>
                      </a:r>
                      <a:endParaRPr lang="ru-RU" sz="16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Уровень доверительной вероятности</a:t>
                      </a: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3164285296"/>
                  </a:ext>
                </a:extLst>
              </a:tr>
              <a:tr h="86569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Расширение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сферы экономии эмоции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889740271"/>
                  </a:ext>
                </a:extLst>
              </a:tr>
              <a:tr h="82763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отстраненность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3235486643"/>
                  </a:ext>
                </a:extLst>
              </a:tr>
              <a:tr h="89959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Неудовлетворенность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собой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14,5</a:t>
                      </a:r>
                      <a:endParaRPr lang="ru-RU" sz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1707522818"/>
                  </a:ext>
                </a:extLst>
              </a:tr>
              <a:tr h="1002678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Напряжение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9" marR="4628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34,7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48,6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="" xmlns:a16="http://schemas.microsoft.com/office/drawing/2014/main" val="217113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8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2035</TotalTime>
  <Words>941</Words>
  <Application>Microsoft Office PowerPoint</Application>
  <PresentationFormat>Экран (4:3)</PresentationFormat>
  <Paragraphs>260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Презентация PowerPoint</vt:lpstr>
      <vt:lpstr>Цель. Объект. Предмет</vt:lpstr>
      <vt:lpstr>Гипотеза и характеристики выборки</vt:lpstr>
      <vt:lpstr>Задачи</vt:lpstr>
      <vt:lpstr>Методики и методы</vt:lpstr>
      <vt:lpstr>  Показатели выраженности мотивационных предпочтений у врачей меньшим стажем работы по методике В.К. Гербачевского </vt:lpstr>
      <vt:lpstr> Показателей выраженности ведущих мотивов у врачей со стажем работы более 12 лет по методике В.К. Гербаческого </vt:lpstr>
      <vt:lpstr>Достоверно значимые различия выраженности профессиональных мотивов </vt:lpstr>
      <vt:lpstr>Достоверно значимые различия Диагностика уровня эмоционального выгорания В. Бойко </vt:lpstr>
      <vt:lpstr>Показателей выраженности форм агрессивности и враждебности</vt:lpstr>
      <vt:lpstr>Достоверно значимые различий Опросник враждебности Басса-Дарки</vt:lpstr>
      <vt:lpstr>Среднегрупповых показателей поведения у врачей-терапевтов  Тест на поведение в конфликтной ситуации Томаса-Килманна</vt:lpstr>
      <vt:lpstr>Показатели средних значений эмпатии по опроснику Эмоциональной эмпатии Мехрабиана-Эпштейна</vt:lpstr>
      <vt:lpstr>Презентация PowerPoint</vt:lpstr>
      <vt:lpstr>Презентация PowerPoint</vt:lpstr>
      <vt:lpstr>Выводы</vt:lpstr>
      <vt:lpstr>Выводы (продолжение)</vt:lpstr>
      <vt:lpstr>Рекомендации</vt:lpstr>
      <vt:lpstr>БЛАГОДАРЮ ЗА ВНИМАНИЕ!</vt:lpstr>
    </vt:vector>
  </TitlesOfParts>
  <Company>PJSC "New Engineering Technologies"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ilia</dc:creator>
  <cp:lastModifiedBy>Ленский Илья</cp:lastModifiedBy>
  <cp:revision>246</cp:revision>
  <dcterms:created xsi:type="dcterms:W3CDTF">2016-11-18T14:12:19Z</dcterms:created>
  <dcterms:modified xsi:type="dcterms:W3CDTF">2019-06-09T17:02:42Z</dcterms:modified>
</cp:coreProperties>
</file>