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63" r:id="rId6"/>
    <p:sldId id="264" r:id="rId7"/>
    <p:sldId id="257" r:id="rId8"/>
    <p:sldId id="265" r:id="rId9"/>
    <p:sldId id="277" r:id="rId10"/>
    <p:sldId id="276" r:id="rId11"/>
    <p:sldId id="275" r:id="rId12"/>
    <p:sldId id="259" r:id="rId13"/>
    <p:sldId id="260" r:id="rId14"/>
    <p:sldId id="272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61" r:id="rId23"/>
    <p:sldId id="25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A389D-702D-4010-AE18-5E3E00818913}" v="2" dt="2021-03-22T18:37:2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ченко Станислав Дмитриевич" userId="S::stajur@live.spbstu.ru::4a7d23e9-1af4-49e3-8895-7c82ac38c267" providerId="AD" clId="Web-{D50A389D-702D-4010-AE18-5E3E00818913}"/>
    <pc:docChg chg="modSld">
      <pc:chgData name="Юрченко Станислав Дмитриевич" userId="S::stajur@live.spbstu.ru::4a7d23e9-1af4-49e3-8895-7c82ac38c267" providerId="AD" clId="Web-{D50A389D-702D-4010-AE18-5E3E00818913}" dt="2021-03-22T18:37:24.738" v="1" actId="1076"/>
      <pc:docMkLst>
        <pc:docMk/>
      </pc:docMkLst>
      <pc:sldChg chg="modSp">
        <pc:chgData name="Юрченко Станислав Дмитриевич" userId="S::stajur@live.spbstu.ru::4a7d23e9-1af4-49e3-8895-7c82ac38c267" providerId="AD" clId="Web-{D50A389D-702D-4010-AE18-5E3E00818913}" dt="2021-03-22T18:37:24.738" v="1" actId="1076"/>
        <pc:sldMkLst>
          <pc:docMk/>
          <pc:sldMk cId="2714087073" sldId="256"/>
        </pc:sldMkLst>
        <pc:spChg chg="mod">
          <ac:chgData name="Юрченко Станислав Дмитриевич" userId="S::stajur@live.spbstu.ru::4a7d23e9-1af4-49e3-8895-7c82ac38c267" providerId="AD" clId="Web-{D50A389D-702D-4010-AE18-5E3E00818913}" dt="2021-03-22T18:37:24.738" v="1" actId="1076"/>
          <ac:spMkLst>
            <pc:docMk/>
            <pc:sldMk cId="2714087073" sldId="25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E53F-59FC-4607-8EA1-D043CE977F0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C56F3-D29A-447C-825C-06701BFF6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33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40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2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11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88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6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7C9B-4EBD-48B8-BB45-8203966370D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6F70-10DB-4DED-942A-52F680BC8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lon.ru/Retraining/Programs/JavaDevelope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avalon.ru/Retraining/Programs/PythonDeveloper/" TargetMode="External"/><Relationship Id="rId4" Type="http://schemas.openxmlformats.org/officeDocument/2006/relationships/hyperlink" Target="https://www.avalon.ru/Retraining/Programs/CPPDevelop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lena.Saltan@avalon.ru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lena.Saltan@avalon.ru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lena.Saltan@avalon.ru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763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034EA2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6600" dirty="0"/>
              <a:t>Выпускная квалификационная работа </a:t>
            </a:r>
          </a:p>
          <a:p>
            <a:pPr>
              <a:lnSpc>
                <a:spcPct val="120000"/>
              </a:lnSpc>
            </a:pPr>
            <a:r>
              <a:rPr lang="ru-RU" sz="6600" dirty="0"/>
              <a:t>программ профессиональной переподготовки</a:t>
            </a:r>
          </a:p>
          <a:p>
            <a:pPr>
              <a:lnSpc>
                <a:spcPct val="120000"/>
              </a:lnSpc>
            </a:pPr>
            <a:r>
              <a:rPr lang="ru-RU" sz="6600" dirty="0"/>
              <a:t>Выпуск весна </a:t>
            </a:r>
            <a:r>
              <a:rPr lang="ru-RU" sz="6600" dirty="0" smtClean="0"/>
              <a:t>2021</a:t>
            </a:r>
            <a:endParaRPr lang="ru-RU" sz="6600" dirty="0"/>
          </a:p>
          <a:p>
            <a:endParaRPr lang="ru-RU" sz="6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60" y="323850"/>
            <a:ext cx="6644480" cy="852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5225" y="3334327"/>
            <a:ext cx="478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Брык Иван Юрьевич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6218" y="4200814"/>
            <a:ext cx="943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Руководитель ПП</a:t>
            </a:r>
          </a:p>
          <a:p>
            <a:pPr algn="ctr"/>
            <a:r>
              <a:rPr lang="ru-RU" dirty="0"/>
              <a:t>Разработчик прикладного программного обеспечения </a:t>
            </a:r>
            <a:endParaRPr lang="en-US" dirty="0"/>
          </a:p>
          <a:p>
            <a:pPr algn="ctr"/>
            <a:r>
              <a:rPr lang="ru-RU" dirty="0"/>
              <a:t>(Язык </a:t>
            </a:r>
            <a:r>
              <a:rPr lang="ru-RU" dirty="0" err="1"/>
              <a:t>Java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(Языки С и C++) (Язык </a:t>
            </a:r>
            <a:r>
              <a:rPr lang="ru-RU" dirty="0" err="1"/>
              <a:t>Python</a:t>
            </a:r>
            <a:r>
              <a:rPr lang="ru-RU" dirty="0"/>
              <a:t>) (Язык </a:t>
            </a:r>
            <a:r>
              <a:rPr lang="ru-RU" dirty="0" smtClean="0"/>
              <a:t>С</a:t>
            </a:r>
            <a:r>
              <a:rPr lang="en-US" dirty="0" smtClean="0"/>
              <a:t>#</a:t>
            </a:r>
            <a:r>
              <a:rPr lang="ru-RU" dirty="0" smtClean="0"/>
              <a:t>)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0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Введение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1. Обзор предметной области/Описание контекста. </a:t>
            </a:r>
          </a:p>
          <a:p>
            <a:pPr marL="0" indent="0">
              <a:buNone/>
            </a:pPr>
            <a:r>
              <a:rPr lang="ru-RU" dirty="0"/>
              <a:t>2. Постановка цели и задач. </a:t>
            </a:r>
          </a:p>
          <a:p>
            <a:pPr marL="0" indent="0">
              <a:buNone/>
            </a:pPr>
            <a:r>
              <a:rPr lang="ru-RU" dirty="0"/>
              <a:t>3. Проектирование.</a:t>
            </a:r>
          </a:p>
          <a:p>
            <a:pPr marL="0" indent="0">
              <a:buNone/>
            </a:pPr>
            <a:r>
              <a:rPr lang="ru-RU" dirty="0"/>
              <a:t>4. Реализация. </a:t>
            </a:r>
          </a:p>
          <a:p>
            <a:pPr marL="0" indent="0">
              <a:buNone/>
            </a:pPr>
            <a:r>
              <a:rPr lang="ru-RU" dirty="0"/>
              <a:t>5. Анализ полученных результатов/Тестирование.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Выводы</a:t>
            </a:r>
            <a:r>
              <a:rPr lang="en-US" dirty="0"/>
              <a:t>/</a:t>
            </a:r>
            <a:r>
              <a:rPr lang="ru-RU" dirty="0"/>
              <a:t>Заключение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3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Введение</a:t>
            </a:r>
          </a:p>
          <a:p>
            <a:pPr marL="0" indent="0">
              <a:buNone/>
            </a:pPr>
            <a:r>
              <a:rPr lang="ru-RU" dirty="0"/>
              <a:t>Пишется в форме автореферата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Обзор предметной области/Описание контекста. </a:t>
            </a:r>
          </a:p>
          <a:p>
            <a:pPr marL="457200" lvl="1" indent="0">
              <a:buNone/>
            </a:pPr>
            <a:r>
              <a:rPr lang="ru-RU" dirty="0"/>
              <a:t>1.1 Что есть. </a:t>
            </a:r>
          </a:p>
          <a:p>
            <a:pPr marL="457200" lvl="1" indent="0">
              <a:buNone/>
            </a:pPr>
            <a:r>
              <a:rPr lang="ru-RU" dirty="0"/>
              <a:t>1.2 В чем проблема. </a:t>
            </a:r>
          </a:p>
          <a:p>
            <a:pPr marL="457200" lvl="1" indent="0">
              <a:buNone/>
            </a:pPr>
            <a:r>
              <a:rPr lang="ru-RU" dirty="0"/>
              <a:t>1.3 Какие потенциальные пути решения есть.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9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2. Постановка цели и задач.</a:t>
            </a:r>
          </a:p>
          <a:p>
            <a:pPr marL="457200" lvl="1" indent="0">
              <a:buNone/>
            </a:pPr>
            <a:r>
              <a:rPr lang="ru-RU" dirty="0"/>
              <a:t>2.1 Что нужно сделать в целом, т.е. </a:t>
            </a:r>
            <a:r>
              <a:rPr lang="ru-RU"/>
              <a:t>цель (+ </a:t>
            </a:r>
            <a:r>
              <a:rPr lang="ru-RU" dirty="0"/>
              <a:t>набор подзадач для достижения цели). </a:t>
            </a:r>
          </a:p>
          <a:p>
            <a:pPr marL="457200" lvl="1" indent="0">
              <a:buNone/>
            </a:pPr>
            <a:r>
              <a:rPr lang="ru-RU" dirty="0"/>
              <a:t>2.2 Ожидаемые результаты</a:t>
            </a:r>
            <a:r>
              <a:rPr lang="en-US" dirty="0"/>
              <a:t> </a:t>
            </a:r>
            <a:r>
              <a:rPr lang="ru-RU" dirty="0"/>
              <a:t>(функциональные требования, сценарии использования, техническое задание).</a:t>
            </a:r>
          </a:p>
          <a:p>
            <a:pPr marL="457200" lvl="1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3. Проектирование.</a:t>
            </a:r>
          </a:p>
          <a:p>
            <a:pPr marL="457200" lvl="1" indent="0">
              <a:buNone/>
            </a:pPr>
            <a:r>
              <a:rPr lang="ru-RU" dirty="0"/>
              <a:t>3.1 Описание архитектуры планируемого к разработке приложения.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9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4. Реализация. </a:t>
            </a:r>
          </a:p>
          <a:p>
            <a:pPr marL="457200" lvl="1" indent="0">
              <a:buNone/>
            </a:pPr>
            <a:r>
              <a:rPr lang="ru-RU" dirty="0"/>
              <a:t>4.1 Подзадача 1. </a:t>
            </a:r>
          </a:p>
          <a:p>
            <a:pPr marL="457200" lvl="1" indent="0">
              <a:buNone/>
            </a:pPr>
            <a:r>
              <a:rPr lang="ru-RU" dirty="0"/>
              <a:t>4.2 Подзадача 2. </a:t>
            </a:r>
          </a:p>
          <a:p>
            <a:pPr marL="457200" lvl="1" indent="0">
              <a:buNone/>
            </a:pPr>
            <a:r>
              <a:rPr lang="ru-RU" dirty="0"/>
              <a:t>4.3 Подзадача 3. </a:t>
            </a:r>
          </a:p>
          <a:p>
            <a:pPr marL="457200" lvl="1" indent="0">
              <a:buNone/>
            </a:pPr>
            <a:r>
              <a:rPr lang="ru-RU" dirty="0"/>
              <a:t>4.4 Подзадача 4.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Анализ полученных результатов/Тестирование. </a:t>
            </a:r>
          </a:p>
          <a:p>
            <a:pPr marL="457200" lvl="1" indent="0">
              <a:buNone/>
            </a:pPr>
            <a:r>
              <a:rPr lang="ru-RU" dirty="0"/>
              <a:t>5.1 Проверка результатов работы. </a:t>
            </a:r>
          </a:p>
          <a:p>
            <a:pPr marL="457200" lvl="1" indent="0">
              <a:buNone/>
            </a:pPr>
            <a:r>
              <a:rPr lang="ru-RU" dirty="0"/>
              <a:t>5.2 Оценка достижения цели по подзадачам. 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4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Содержание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Выводы</a:t>
            </a:r>
            <a:r>
              <a:rPr lang="en-US" dirty="0"/>
              <a:t>/</a:t>
            </a:r>
            <a:r>
              <a:rPr lang="ru-RU" dirty="0"/>
              <a:t>Заключение</a:t>
            </a:r>
          </a:p>
          <a:p>
            <a:pPr marL="0" indent="0">
              <a:buNone/>
            </a:pPr>
            <a:r>
              <a:rPr lang="ru-RU" dirty="0"/>
              <a:t>Пишется в форме перечисления выполненных этапов работы, как доказательства достижения цели ВКР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6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Предзащиты и защита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Предзащита №1</a:t>
            </a:r>
          </a:p>
          <a:p>
            <a:pPr marL="0" indent="0">
              <a:buNone/>
            </a:pPr>
            <a:r>
              <a:rPr lang="ru-RU" dirty="0"/>
              <a:t>После выбора темы и руководителя (доработка формулировок и калибровка цели и задач)</a:t>
            </a:r>
          </a:p>
          <a:p>
            <a:pPr marL="0" indent="0">
              <a:buNone/>
            </a:pPr>
            <a:r>
              <a:rPr lang="ru-RU" dirty="0"/>
              <a:t>Предзащита №2</a:t>
            </a:r>
          </a:p>
          <a:p>
            <a:pPr marL="0" indent="0">
              <a:buNone/>
            </a:pPr>
            <a:r>
              <a:rPr lang="ru-RU" dirty="0"/>
              <a:t>Оценка готовой работы, за неделю до защиты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Защита</a:t>
            </a:r>
          </a:p>
          <a:p>
            <a:pPr marL="0" indent="0">
              <a:buNone/>
            </a:pPr>
            <a:r>
              <a:rPr lang="ru-RU" dirty="0"/>
              <a:t>Заседание ИАК – выступление с презентацией перед комиссией, защита решений и реализации в рамках работы.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5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Примеры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https://www.avalon.ru/Retraining/Programs/JavaDeveloper/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https://www.avalon.ru/Retraining/Programs/CPPDeveloper/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https://www.avalon.ru/Retraining/Programs/PythonDeveloper/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Смотрим в раздел «</a:t>
            </a:r>
            <a:r>
              <a:rPr lang="ru-RU" b="1" dirty="0"/>
              <a:t>Примеры выпускных работ</a:t>
            </a:r>
            <a:r>
              <a:rPr lang="ru-RU" dirty="0"/>
              <a:t>» в «подвале» страницы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Что такое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Выпускная квалификационная работа программы профессиональной переподготовки – это часть</a:t>
            </a:r>
            <a:r>
              <a:rPr lang="en-US" dirty="0"/>
              <a:t>/</a:t>
            </a:r>
            <a:r>
              <a:rPr lang="ru-RU" dirty="0"/>
              <a:t>модуль программы профессиональной переподготовки являющийся итоговой аттестацией по программе.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 ВКР – потвердеть слушателями междисциплинарные знания, умения и навыки полученные в процессе обучения, а так же смежные технические знания, умения и навыки изученные дополнительно при подготовке к ВКР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1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4"/>
          <a:stretch/>
        </p:blipFill>
        <p:spPr>
          <a:xfrm>
            <a:off x="2773760" y="323850"/>
            <a:ext cx="4789090" cy="852767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168305" y="4146202"/>
            <a:ext cx="3954736" cy="58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PT Sans Caption" pitchFamily="34" charset="-52"/>
              </a:rPr>
              <a:t>т. 703-02-02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5168305" y="3005793"/>
            <a:ext cx="5573586" cy="68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034EA2"/>
                </a:solidFill>
                <a:latin typeface="+mn-lt"/>
                <a:ea typeface="PT Sans Caption" pitchFamily="34" charset="-52"/>
              </a:rPr>
              <a:t>INFO@AVALON.RU</a:t>
            </a:r>
            <a:endParaRPr lang="ru-RU" sz="5400" dirty="0">
              <a:solidFill>
                <a:srgbClr val="034EA2"/>
              </a:solidFill>
              <a:latin typeface="+mn-lt"/>
              <a:ea typeface="PT Sans Caption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5090963" y="1821157"/>
            <a:ext cx="4818832" cy="37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ru-RU"/>
            </a:defPPr>
            <a:lvl1pPr algn="ctr">
              <a:defRPr sz="2400" b="1" kern="1400" spc="100">
                <a:solidFill>
                  <a:srgbClr val="002060"/>
                </a:solidFill>
                <a:latin typeface="PT Sans Caption" pitchFamily="34" charset="-52"/>
                <a:ea typeface="PT Sans Caption" pitchFamily="34" charset="-5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pPr algn="l"/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ОТДЕЛ СОПРОВОЖДЕНИЯ ОБРАЗОВАТЕЛЬНЫХ ПРОГРАММ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090963" y="2199331"/>
            <a:ext cx="5272237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spcBef>
                <a:spcPts val="1200"/>
              </a:spcBef>
              <a:spcAft>
                <a:spcPts val="600"/>
              </a:spcAft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ea typeface="PT Sans Caption" pitchFamily="34" charset="-52"/>
                <a:cs typeface="Arial" charset="0"/>
              </a:rPr>
              <a:t>ул. Обручевых, д. 1, комн. 208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763824"/>
            <a:ext cx="2743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Общие требования к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ВКР являясь квалификационной работой может решать:</a:t>
            </a:r>
          </a:p>
          <a:p>
            <a:pPr marL="514350" indent="-514350">
              <a:buAutoNum type="arabicPeriod"/>
            </a:pPr>
            <a:r>
              <a:rPr lang="ru-RU" dirty="0"/>
              <a:t>Конкретную практическую проблему взятую с производства.</a:t>
            </a:r>
          </a:p>
          <a:p>
            <a:pPr marL="514350" indent="-514350">
              <a:buAutoNum type="arabicPeriod"/>
            </a:pPr>
            <a:r>
              <a:rPr lang="ru-RU" dirty="0"/>
              <a:t>Синтетическую проблему, решение которой демонстрирует квалификацию слушателя.</a:t>
            </a:r>
          </a:p>
          <a:p>
            <a:pPr marL="514350" indent="-514350">
              <a:buAutoNum type="arabicPeriod"/>
            </a:pPr>
            <a:r>
              <a:rPr lang="ru-RU" dirty="0"/>
              <a:t>Решать гибридные проблемы </a:t>
            </a:r>
            <a:r>
              <a:rPr lang="ru-RU" dirty="0" err="1"/>
              <a:t>пп</a:t>
            </a:r>
            <a:r>
              <a:rPr lang="ru-RU" dirty="0"/>
              <a:t> 1-2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ВКР выполняется слушателями самостоятельно, под руководством преподавателей, либо должностных лиц компаний и организаций (в этом случае назначается консультант из ВИШ)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1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Допуск к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ВКР допускаются:</a:t>
            </a:r>
          </a:p>
          <a:p>
            <a:pPr marL="514350" indent="-514350">
              <a:buAutoNum type="arabicPeriod"/>
            </a:pPr>
            <a:r>
              <a:rPr lang="ru-RU" dirty="0"/>
              <a:t>Слушатели не имеющие задолженностей по дисциплинам.</a:t>
            </a:r>
          </a:p>
          <a:p>
            <a:pPr marL="514350" indent="-514350">
              <a:buAutoNum type="arabicPeriod"/>
            </a:pPr>
            <a:r>
              <a:rPr lang="ru-RU" dirty="0"/>
              <a:t>Слушатели не имеющие фин. задолженностей.</a:t>
            </a:r>
          </a:p>
          <a:p>
            <a:pPr marL="514350" indent="-514350">
              <a:buAutoNum type="arabicPeriod"/>
            </a:pPr>
            <a:r>
              <a:rPr lang="ru-RU" dirty="0"/>
              <a:t>Слушатели подавшие заявление на ВКР в определенные сроки, установленные отделом сопровождения образовательных программ.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Сроки подготовки и защиты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С++ весна </a:t>
            </a:r>
            <a:r>
              <a:rPr lang="ru-RU" dirty="0" smtClean="0"/>
              <a:t>2021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22.12.2021 – консультация темы ВКР Полубенцева М.И. и Костина Н.Н., онлайн</a:t>
            </a:r>
          </a:p>
          <a:p>
            <a:pPr marL="0" indent="0">
              <a:buNone/>
            </a:pPr>
            <a:r>
              <a:rPr lang="ru-RU" dirty="0"/>
              <a:t>27.12.2021 – консультация темы ВКР Абрамова М.Г., онлайн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28.01.2022 </a:t>
            </a:r>
            <a:r>
              <a:rPr lang="ru-RU" dirty="0"/>
              <a:t>– Предзащита 1, онлайн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21.02.2022 </a:t>
            </a:r>
            <a:r>
              <a:rPr lang="ru-RU" dirty="0"/>
              <a:t>– Предзащита 2, с 18.00, группа 1 – ауд. 107, группа 9 – онлайн</a:t>
            </a:r>
          </a:p>
          <a:p>
            <a:pPr marL="0" indent="0">
              <a:buNone/>
            </a:pPr>
            <a:r>
              <a:rPr lang="ru-RU" dirty="0"/>
              <a:t>02.03.2022 – Защита ВКР, с 18.00, группа 1 – ауд. 107, группа 9 – онлайн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До </a:t>
            </a:r>
            <a:r>
              <a:rPr lang="ru-RU" dirty="0"/>
              <a:t>14.01.2022 прислать темы ВКH на почту </a:t>
            </a:r>
            <a:r>
              <a:rPr lang="ru-RU" u="sng" dirty="0">
                <a:hlinkClick r:id="rId3"/>
              </a:rPr>
              <a:t>Alena.Saltan@avalon.ru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4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Сроки подготовки и защиты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/>
              <a:t>Java</a:t>
            </a:r>
            <a:r>
              <a:rPr lang="ru-RU" dirty="0"/>
              <a:t> весна 2021:</a:t>
            </a:r>
          </a:p>
          <a:p>
            <a:pPr marL="0" indent="0">
              <a:buNone/>
            </a:pPr>
            <a:r>
              <a:rPr lang="ru-RU" dirty="0"/>
              <a:t>Консультации по темам ВКР – по расписанию:</a:t>
            </a:r>
          </a:p>
          <a:p>
            <a:pPr marL="0" indent="0">
              <a:buNone/>
            </a:pPr>
            <a:r>
              <a:rPr lang="ru-RU" dirty="0"/>
              <a:t>18.12.2021 Маслаков А.П., онлайн</a:t>
            </a:r>
          </a:p>
          <a:p>
            <a:pPr marL="0" indent="0">
              <a:buNone/>
            </a:pPr>
            <a:r>
              <a:rPr lang="ru-RU" dirty="0"/>
              <a:t>20.12.2021 Филичев Д.А., онлайн </a:t>
            </a:r>
          </a:p>
          <a:p>
            <a:pPr marL="0" indent="0">
              <a:buNone/>
            </a:pPr>
            <a:r>
              <a:rPr lang="ru-RU" dirty="0"/>
              <a:t>22.12.2021 </a:t>
            </a:r>
            <a:r>
              <a:rPr lang="ru-RU" dirty="0" err="1"/>
              <a:t>Заковряшин</a:t>
            </a:r>
            <a:r>
              <a:rPr lang="ru-RU" dirty="0"/>
              <a:t> Ю.Д., </a:t>
            </a:r>
            <a:r>
              <a:rPr lang="ru-RU" dirty="0" smtClean="0"/>
              <a:t>онлайн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21.01.2022 – Предзащита 1, онлайн 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17.02.2022 – Предзащита 2, с 18.00, ауд. 107</a:t>
            </a:r>
          </a:p>
          <a:p>
            <a:pPr marL="0" indent="0">
              <a:buNone/>
            </a:pPr>
            <a:r>
              <a:rPr lang="ru-RU" dirty="0"/>
              <a:t>28.02.2022 – Защита ВКР, с 18.00, ауд. 107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До </a:t>
            </a:r>
            <a:r>
              <a:rPr lang="ru-RU" dirty="0"/>
              <a:t>14.01.2022 прислать темы ВКH на почту </a:t>
            </a:r>
            <a:r>
              <a:rPr lang="ru-RU" u="sng" dirty="0">
                <a:hlinkClick r:id="rId3"/>
              </a:rPr>
              <a:t>Alena.Saltan@avalon.ru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1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Сроки подготовки и защиты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C</a:t>
            </a:r>
            <a:r>
              <a:rPr lang="ru-RU" dirty="0"/>
              <a:t># весна 2021:</a:t>
            </a:r>
          </a:p>
          <a:p>
            <a:pPr marL="0" indent="0">
              <a:buNone/>
            </a:pPr>
            <a:r>
              <a:rPr lang="ru-RU" dirty="0"/>
              <a:t>Консультации по темам ВКР – по расписанию:</a:t>
            </a:r>
          </a:p>
          <a:p>
            <a:pPr marL="0" indent="0">
              <a:buNone/>
            </a:pPr>
            <a:r>
              <a:rPr lang="ru-RU" dirty="0"/>
              <a:t>17.12.2021, 21.12.2021 </a:t>
            </a:r>
            <a:r>
              <a:rPr lang="ru-RU" dirty="0" err="1"/>
              <a:t>Туральчук</a:t>
            </a:r>
            <a:r>
              <a:rPr lang="ru-RU" dirty="0"/>
              <a:t> К.А., в классе</a:t>
            </a:r>
          </a:p>
          <a:p>
            <a:pPr marL="0" indent="0">
              <a:buNone/>
            </a:pPr>
            <a:r>
              <a:rPr lang="ru-RU" dirty="0"/>
              <a:t>индивидуально согласовать дату и </a:t>
            </a:r>
            <a:r>
              <a:rPr lang="ru-RU" dirty="0" smtClean="0"/>
              <a:t>время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24.01.2022 </a:t>
            </a:r>
            <a:r>
              <a:rPr lang="ru-RU" dirty="0"/>
              <a:t>– Предзащита 1, онлайн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18.02.2022 </a:t>
            </a:r>
            <a:r>
              <a:rPr lang="ru-RU" dirty="0"/>
              <a:t>– Предзащита 2, с 18.00, ауд. 107</a:t>
            </a:r>
          </a:p>
          <a:p>
            <a:pPr marL="0" indent="0">
              <a:buNone/>
            </a:pPr>
            <a:r>
              <a:rPr lang="ru-RU" dirty="0"/>
              <a:t>03.03.2022 – Защита ВКР, с 18.00, ауд. 107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До </a:t>
            </a:r>
            <a:r>
              <a:rPr lang="ru-RU" dirty="0"/>
              <a:t>14.01.2022 прислать темы ВКH на почту </a:t>
            </a:r>
            <a:r>
              <a:rPr lang="ru-RU" u="sng" dirty="0">
                <a:hlinkClick r:id="rId3"/>
              </a:rPr>
              <a:t>Alena.Saltan@avalon.ru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0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Сроки подготовки и защиты ВКР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968" y="1825625"/>
            <a:ext cx="10286063" cy="43513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2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34EA2"/>
                </a:solidFill>
                <a:latin typeface="Century Gothic" panose="020B0502020202020204" pitchFamily="34" charset="0"/>
              </a:rPr>
              <a:t>Этапы выполнения ВКР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Выбор темы и руководителя </a:t>
            </a:r>
            <a:r>
              <a:rPr lang="ru-RU" dirty="0" smtClean="0"/>
              <a:t>ВКР</a:t>
            </a:r>
            <a:r>
              <a:rPr lang="en-US" dirty="0" smtClean="0"/>
              <a:t>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Подача заявления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Работа над ВКР, консультирование с руководителем ВКР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Первая предзащита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Работа над ВКР, консультирование с руководителем ВКР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Вторая предзащита (финальная) за неделю до защиты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Работа над ВКР, консультирование с руководителем ВКР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Защита ВКР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6262687"/>
            <a:ext cx="3324225" cy="552450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34EA2"/>
                </a:solidFill>
              </a:defRPr>
            </a:lvl1pPr>
          </a:lstStyle>
          <a:p>
            <a:pPr algn="ctr"/>
            <a:r>
              <a:rPr lang="en-US" dirty="0"/>
              <a:t>IVAN.BRYK@HSE.SPBSTU.RU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7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4BFCD6BBEA34FB7E0DED62624E1BC" ma:contentTypeVersion="0" ma:contentTypeDescription="Создание документа." ma:contentTypeScope="" ma:versionID="2a42d280f43297dfa6e137c15d2d43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fabbfca08c602fc194a16e919890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B59210-2ABE-48AC-ACE3-452DF216D6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4DD0E4-7E89-4269-A9D0-9CBB99365A57}"/>
</file>

<file path=customXml/itemProps3.xml><?xml version="1.0" encoding="utf-8"?>
<ds:datastoreItem xmlns:ds="http://schemas.openxmlformats.org/officeDocument/2006/customXml" ds:itemID="{95D8DF9F-7297-4345-AC17-676909085EE3}">
  <ds:schemaRefs>
    <ds:schemaRef ds:uri="6d228bfa-4b57-4100-b30f-4c6ade860ef8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756</Words>
  <Application>Microsoft Office PowerPoint</Application>
  <PresentationFormat>Широкоэкранный</PresentationFormat>
  <Paragraphs>144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PT Sans Caption</vt:lpstr>
      <vt:lpstr>Тема Office</vt:lpstr>
      <vt:lpstr>Презентация PowerPoint</vt:lpstr>
      <vt:lpstr>Что такое ВКР</vt:lpstr>
      <vt:lpstr>Общие требования к ВКР</vt:lpstr>
      <vt:lpstr>Допуск к ВКР</vt:lpstr>
      <vt:lpstr>Сроки подготовки и защиты ВКР</vt:lpstr>
      <vt:lpstr>Сроки подготовки и защиты ВКР</vt:lpstr>
      <vt:lpstr>Сроки подготовки и защиты ВКР</vt:lpstr>
      <vt:lpstr>Сроки подготовки и защиты ВКР</vt:lpstr>
      <vt:lpstr>Этапы выполнения ВКР</vt:lpstr>
      <vt:lpstr>Содержание ВКР</vt:lpstr>
      <vt:lpstr>Содержание ВКР</vt:lpstr>
      <vt:lpstr>Содержание ВКР</vt:lpstr>
      <vt:lpstr>Содержание ВКР</vt:lpstr>
      <vt:lpstr>Содержание ВКР</vt:lpstr>
      <vt:lpstr>Содержание ВКР</vt:lpstr>
      <vt:lpstr>Содержание ВКР</vt:lpstr>
      <vt:lpstr>Содержание ВКР</vt:lpstr>
      <vt:lpstr>Предзащиты и защита ВКР</vt:lpstr>
      <vt:lpstr>Примеры ВКР</vt:lpstr>
      <vt:lpstr>Презентация PowerPoint</vt:lpstr>
    </vt:vector>
  </TitlesOfParts>
  <Company>HSE SPBSTU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Snezhana V. Taganashkina</dc:creator>
  <cp:lastModifiedBy>Ivan Y. Bryk</cp:lastModifiedBy>
  <cp:revision>24</cp:revision>
  <dcterms:created xsi:type="dcterms:W3CDTF">2020-03-05T16:51:12Z</dcterms:created>
  <dcterms:modified xsi:type="dcterms:W3CDTF">2021-12-15T16:02:03Z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0x0101004194BFCD6BBEA34FB7E0DED62624E1BC</vt:lpwstr>
  </property>
</Properties>
</file>