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7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29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09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2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4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3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6CDF-474C-40CD-B007-47FB90F418C6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7023-CCA7-4C32-A09B-21F9F05D12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82605" y="3420262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Номенклатурный номер 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82605" y="376876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Справочник инструмента (единицы)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59" y="3466787"/>
            <a:ext cx="2743200" cy="2762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682605" y="4138041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Складской модуль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82605" y="4492625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Инструментальные сборки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82605" y="485066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Карты инструмента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0701" y="2461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219247" y="3836064"/>
            <a:ext cx="1362808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кнопка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3" y="1211985"/>
            <a:ext cx="1450611" cy="1450611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4398352" y="1327638"/>
            <a:ext cx="3919172" cy="121333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Автоматизированная система управления инструментом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682605" y="5208931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Заказ инструмента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Скругленный прямоугольник 87"/>
          <p:cNvSpPr/>
          <p:nvPr/>
        </p:nvSpPr>
        <p:spPr>
          <a:xfrm>
            <a:off x="4398352" y="2662596"/>
            <a:ext cx="3919172" cy="3412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ООО «Серж и Молот»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9" name="Скругленный прямоугольник 88"/>
          <p:cNvSpPr/>
          <p:nvPr/>
        </p:nvSpPr>
        <p:spPr>
          <a:xfrm>
            <a:off x="265329" y="175082"/>
            <a:ext cx="1501926" cy="86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32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61735" y="1802478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Номенклатурный номер 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61735" y="2150980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Справочник инструмента (единицы)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89" y="1849003"/>
            <a:ext cx="2743200" cy="27622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061735" y="2520257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61735" y="2874841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61735" y="3232880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6008" y="1433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6888712" y="1512277"/>
            <a:ext cx="1560696" cy="5539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Режущий инструмент</a:t>
            </a:r>
            <a:endParaRPr lang="ru-RU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396154" y="2218280"/>
            <a:ext cx="1165776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6888712" y="2752524"/>
            <a:ext cx="1560696" cy="552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Мерительный инструмент</a:t>
            </a:r>
            <a:endParaRPr lang="ru-RU" sz="16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888712" y="2119352"/>
            <a:ext cx="1560696" cy="5800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Оснастка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430" y="183285"/>
            <a:ext cx="1450611" cy="1450611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2903659" y="298938"/>
            <a:ext cx="3919172" cy="121333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Автоматизированная система управления инструментом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561930" y="1916723"/>
            <a:ext cx="1260901" cy="41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49" idx="1"/>
          </p:cNvCxnSpPr>
          <p:nvPr/>
        </p:nvCxnSpPr>
        <p:spPr>
          <a:xfrm>
            <a:off x="5561930" y="2331676"/>
            <a:ext cx="1326782" cy="7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48" idx="1"/>
          </p:cNvCxnSpPr>
          <p:nvPr/>
        </p:nvCxnSpPr>
        <p:spPr>
          <a:xfrm>
            <a:off x="5561930" y="2370517"/>
            <a:ext cx="1326782" cy="658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9253842" y="183286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Фрезы монолитные</a:t>
            </a:r>
            <a:endParaRPr lang="ru-RU" sz="10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9253842" y="1103574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Пластины</a:t>
            </a:r>
            <a:endParaRPr lang="ru-RU" sz="1000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253842" y="411887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Корпуса фрез</a:t>
            </a:r>
            <a:endParaRPr lang="ru-RU" sz="1000" dirty="0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253842" y="1335077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Метчики</a:t>
            </a:r>
            <a:endParaRPr lang="ru-RU" sz="1000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9253842" y="640488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Сверла монолитные</a:t>
            </a:r>
            <a:endParaRPr lang="ru-RU" sz="10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9253842" y="869089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Корпуса сверла</a:t>
            </a:r>
            <a:endParaRPr lang="ru-RU" sz="1000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9253842" y="1559619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 smtClean="0"/>
              <a:t>Резьбофрезы</a:t>
            </a:r>
            <a:endParaRPr lang="ru-RU" sz="1000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253842" y="1784161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др.</a:t>
            </a:r>
            <a:endParaRPr lang="ru-RU" sz="1000" dirty="0"/>
          </a:p>
        </p:txBody>
      </p:sp>
      <p:cxnSp>
        <p:nvCxnSpPr>
          <p:cNvPr id="26" name="Прямая со стрелкой 25"/>
          <p:cNvCxnSpPr>
            <a:stCxn id="46" idx="3"/>
            <a:endCxn id="37" idx="1"/>
          </p:cNvCxnSpPr>
          <p:nvPr/>
        </p:nvCxnSpPr>
        <p:spPr>
          <a:xfrm flipV="1">
            <a:off x="8449408" y="271886"/>
            <a:ext cx="804434" cy="151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6" idx="3"/>
            <a:endCxn id="50" idx="1"/>
          </p:cNvCxnSpPr>
          <p:nvPr/>
        </p:nvCxnSpPr>
        <p:spPr>
          <a:xfrm>
            <a:off x="8449408" y="1789235"/>
            <a:ext cx="804434" cy="8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6" idx="3"/>
          </p:cNvCxnSpPr>
          <p:nvPr/>
        </p:nvCxnSpPr>
        <p:spPr>
          <a:xfrm flipV="1">
            <a:off x="8449408" y="1659575"/>
            <a:ext cx="804434" cy="1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46" idx="3"/>
          </p:cNvCxnSpPr>
          <p:nvPr/>
        </p:nvCxnSpPr>
        <p:spPr>
          <a:xfrm flipV="1">
            <a:off x="8449408" y="1430014"/>
            <a:ext cx="819913" cy="35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46" idx="3"/>
          </p:cNvCxnSpPr>
          <p:nvPr/>
        </p:nvCxnSpPr>
        <p:spPr>
          <a:xfrm flipV="1">
            <a:off x="8449408" y="1207325"/>
            <a:ext cx="819913" cy="58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6" idx="3"/>
          </p:cNvCxnSpPr>
          <p:nvPr/>
        </p:nvCxnSpPr>
        <p:spPr>
          <a:xfrm flipV="1">
            <a:off x="8449408" y="969794"/>
            <a:ext cx="804434" cy="81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3"/>
          </p:cNvCxnSpPr>
          <p:nvPr/>
        </p:nvCxnSpPr>
        <p:spPr>
          <a:xfrm flipV="1">
            <a:off x="8449408" y="735916"/>
            <a:ext cx="819913" cy="105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6" idx="3"/>
          </p:cNvCxnSpPr>
          <p:nvPr/>
        </p:nvCxnSpPr>
        <p:spPr>
          <a:xfrm flipV="1">
            <a:off x="8449408" y="505018"/>
            <a:ext cx="804434" cy="128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кругленный прямоугольник 62"/>
          <p:cNvSpPr/>
          <p:nvPr/>
        </p:nvSpPr>
        <p:spPr>
          <a:xfrm>
            <a:off x="9269321" y="4422586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др.</a:t>
            </a:r>
            <a:endParaRPr lang="ru-RU" sz="1000" dirty="0"/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9269321" y="4191505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микрометры</a:t>
            </a:r>
            <a:endParaRPr lang="ru-RU" sz="1000" dirty="0"/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9269321" y="3960424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др.</a:t>
            </a:r>
            <a:endParaRPr lang="ru-RU" sz="1000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9269321" y="3963210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штангенциркули</a:t>
            </a:r>
            <a:endParaRPr lang="ru-RU" sz="1000" dirty="0"/>
          </a:p>
        </p:txBody>
      </p:sp>
      <p:cxnSp>
        <p:nvCxnSpPr>
          <p:cNvPr id="67" name="Прямая со стрелкой 66"/>
          <p:cNvCxnSpPr>
            <a:stCxn id="48" idx="3"/>
          </p:cNvCxnSpPr>
          <p:nvPr/>
        </p:nvCxnSpPr>
        <p:spPr>
          <a:xfrm>
            <a:off x="8449408" y="3028996"/>
            <a:ext cx="819913" cy="101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8" idx="3"/>
          </p:cNvCxnSpPr>
          <p:nvPr/>
        </p:nvCxnSpPr>
        <p:spPr>
          <a:xfrm>
            <a:off x="8449408" y="3028996"/>
            <a:ext cx="812173" cy="125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8" idx="3"/>
          </p:cNvCxnSpPr>
          <p:nvPr/>
        </p:nvCxnSpPr>
        <p:spPr>
          <a:xfrm>
            <a:off x="8449408" y="3028996"/>
            <a:ext cx="819913" cy="148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Скругленный прямоугольник 72"/>
          <p:cNvSpPr/>
          <p:nvPr/>
        </p:nvSpPr>
        <p:spPr>
          <a:xfrm>
            <a:off x="9269321" y="2572863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Расточные системы</a:t>
            </a:r>
            <a:endParaRPr lang="ru-RU" sz="1000" dirty="0"/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9269321" y="2341782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 smtClean="0"/>
              <a:t>Термопатроны</a:t>
            </a:r>
            <a:endParaRPr lang="ru-RU" sz="1000" dirty="0"/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9269321" y="2110701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др.</a:t>
            </a:r>
            <a:endParaRPr lang="ru-RU" sz="1000" dirty="0"/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9269321" y="2113487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Патроны </a:t>
            </a:r>
            <a:r>
              <a:rPr lang="ru-RU" sz="1000" dirty="0" err="1" smtClean="0"/>
              <a:t>цанковые</a:t>
            </a:r>
            <a:endParaRPr lang="ru-RU" sz="1000" dirty="0"/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9269321" y="2797915"/>
            <a:ext cx="1560696" cy="177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др.</a:t>
            </a:r>
            <a:endParaRPr lang="ru-RU" sz="1000" dirty="0"/>
          </a:p>
        </p:txBody>
      </p:sp>
      <p:cxnSp>
        <p:nvCxnSpPr>
          <p:cNvPr id="78" name="Прямая со стрелкой 77"/>
          <p:cNvCxnSpPr>
            <a:stCxn id="49" idx="3"/>
          </p:cNvCxnSpPr>
          <p:nvPr/>
        </p:nvCxnSpPr>
        <p:spPr>
          <a:xfrm flipV="1">
            <a:off x="8449408" y="2197048"/>
            <a:ext cx="804434" cy="21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49" idx="3"/>
          </p:cNvCxnSpPr>
          <p:nvPr/>
        </p:nvCxnSpPr>
        <p:spPr>
          <a:xfrm>
            <a:off x="8449408" y="2409358"/>
            <a:ext cx="812173" cy="2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49" idx="3"/>
          </p:cNvCxnSpPr>
          <p:nvPr/>
        </p:nvCxnSpPr>
        <p:spPr>
          <a:xfrm>
            <a:off x="8449408" y="2409358"/>
            <a:ext cx="804434" cy="25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49" idx="3"/>
          </p:cNvCxnSpPr>
          <p:nvPr/>
        </p:nvCxnSpPr>
        <p:spPr>
          <a:xfrm>
            <a:off x="8449408" y="2409358"/>
            <a:ext cx="819913" cy="47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2061735" y="3591147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63912" y="4137624"/>
            <a:ext cx="7253654" cy="24829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/>
              <a:t>Пояснение к Главной странице:</a:t>
            </a:r>
          </a:p>
          <a:p>
            <a:r>
              <a:rPr lang="ru-RU" sz="1200" dirty="0" smtClean="0"/>
              <a:t>1.На титульном листе возможно сразу найти любой инструмент по вводу н/н и перейти на страницу с доступом к информации, относящейся к этой единице.</a:t>
            </a:r>
          </a:p>
          <a:p>
            <a:r>
              <a:rPr lang="ru-RU" sz="1200" dirty="0" smtClean="0"/>
              <a:t>(наименование, производитель, основные геометрические параметры, техническое описание, место хранения, остаток, </a:t>
            </a:r>
            <a:r>
              <a:rPr lang="en-US" sz="1200" dirty="0" smtClean="0"/>
              <a:t>QR-</a:t>
            </a:r>
            <a:r>
              <a:rPr lang="ru-RU" sz="1200" dirty="0" smtClean="0"/>
              <a:t>код, 2</a:t>
            </a:r>
            <a:r>
              <a:rPr lang="en-US" sz="1200" dirty="0" smtClean="0"/>
              <a:t>D </a:t>
            </a:r>
            <a:r>
              <a:rPr lang="ru-RU" sz="1200" dirty="0" smtClean="0"/>
              <a:t>изображение, 3</a:t>
            </a:r>
            <a:r>
              <a:rPr lang="en-US" sz="1200" dirty="0" smtClean="0"/>
              <a:t>D </a:t>
            </a:r>
            <a:r>
              <a:rPr lang="ru-RU" sz="1200" dirty="0" smtClean="0"/>
              <a:t>изображение)</a:t>
            </a:r>
          </a:p>
          <a:p>
            <a:r>
              <a:rPr lang="ru-RU" sz="1200" dirty="0" smtClean="0"/>
              <a:t>2. В строке «Справочник инструмента» по выпадающему меню отправляемся в необходимую группу инструмента, из которой по выпадающему меню проваливаемся в подгруппу и там находим интересующую единицу по разным вариантам поиска. </a:t>
            </a:r>
          </a:p>
          <a:p>
            <a:r>
              <a:rPr lang="ru-RU" sz="1200" dirty="0" smtClean="0"/>
              <a:t>Группы инструмента могут дополняться/удаляться/редактироваться (распадаться на подгруппы).</a:t>
            </a:r>
          </a:p>
          <a:p>
            <a:r>
              <a:rPr lang="ru-RU" sz="1200" dirty="0" smtClean="0"/>
              <a:t>3. Складской модуль (кнопка)</a:t>
            </a:r>
          </a:p>
          <a:p>
            <a:r>
              <a:rPr lang="ru-RU" sz="1200" dirty="0" smtClean="0"/>
              <a:t>4. Инструментальные сборки (кнопка)</a:t>
            </a:r>
          </a:p>
          <a:p>
            <a:r>
              <a:rPr lang="ru-RU" sz="1200" dirty="0" smtClean="0"/>
              <a:t>5. Карты инструмента (кнопка)</a:t>
            </a:r>
          </a:p>
          <a:p>
            <a:r>
              <a:rPr lang="ru-RU" sz="1200" dirty="0" smtClean="0"/>
              <a:t>6. Заказ инструмента (кнопка)</a:t>
            </a:r>
          </a:p>
          <a:p>
            <a:pPr algn="ctr"/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3000024" y="2580375"/>
            <a:ext cx="2396698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Складской модуль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2651470" y="2940130"/>
            <a:ext cx="3110722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Инструментальные сборки</a:t>
            </a:r>
            <a:endParaRPr lang="ru-RU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3008482" y="3301327"/>
            <a:ext cx="2396698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Карты инструмента</a:t>
            </a:r>
            <a:endParaRPr lang="ru-RU" dirty="0"/>
          </a:p>
        </p:txBody>
      </p:sp>
      <p:sp>
        <p:nvSpPr>
          <p:cNvPr id="60" name="Скругленный прямоугольник 59"/>
          <p:cNvSpPr/>
          <p:nvPr/>
        </p:nvSpPr>
        <p:spPr>
          <a:xfrm>
            <a:off x="3000024" y="3644175"/>
            <a:ext cx="2396698" cy="2267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Заказ инструмента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3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6430" y="173266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Диаметр режущей части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6430" y="208116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Диаметр хвостовика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36430" y="2812649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Длина режущей части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36430" y="3182897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Радиус </a:t>
            </a:r>
            <a:r>
              <a:rPr lang="ru-RU" sz="1000" dirty="0" err="1" smtClean="0"/>
              <a:t>скругления</a:t>
            </a:r>
            <a:r>
              <a:rPr lang="ru-RU" sz="1000" dirty="0" smtClean="0"/>
              <a:t> режущей кромки 	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6430" y="4256791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Внутренний подвод СОЖ</a:t>
            </a:r>
            <a:endParaRPr lang="ru-RU" sz="1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36430" y="391021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Количество зубьев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36430" y="499546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6430" y="462618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Производитель</a:t>
            </a:r>
            <a:endParaRPr lang="ru-RU" sz="1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541468" y="1816991"/>
            <a:ext cx="4659924" cy="3936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/>
          </a:p>
          <a:p>
            <a:pPr algn="r"/>
            <a:r>
              <a:rPr lang="ru-RU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ru-RU" sz="1000" dirty="0"/>
              <a:t>Всплывающее окно </a:t>
            </a:r>
          </a:p>
          <a:p>
            <a:pPr algn="ctr"/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6008" y="1433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3635251" y="1803939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635251" y="214728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635251" y="2896779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336430" y="245044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Общая длина 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635251" y="252687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635250" y="324888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635250" y="3969421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44" y="1732664"/>
            <a:ext cx="2047875" cy="933450"/>
          </a:xfrm>
          <a:prstGeom prst="rect">
            <a:avLst/>
          </a:prstGeom>
        </p:spPr>
      </p:pic>
      <p:sp>
        <p:nvSpPr>
          <p:cNvPr id="47" name="Скругленный прямоугольник 46"/>
          <p:cNvSpPr/>
          <p:nvPr/>
        </p:nvSpPr>
        <p:spPr>
          <a:xfrm>
            <a:off x="3635250" y="431878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39" y="4564309"/>
            <a:ext cx="1495425" cy="571500"/>
          </a:xfrm>
          <a:prstGeom prst="rect">
            <a:avLst/>
          </a:prstGeom>
        </p:spPr>
      </p:pic>
      <p:sp>
        <p:nvSpPr>
          <p:cNvPr id="48" name="Скругленный прямоугольник 47"/>
          <p:cNvSpPr/>
          <p:nvPr/>
        </p:nvSpPr>
        <p:spPr>
          <a:xfrm>
            <a:off x="3635250" y="467656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336430" y="3543259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Фаска при вершине режущей кромки 	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3635250" y="3626837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336430" y="503636"/>
            <a:ext cx="2134884" cy="9587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Фрезы монолитные</a:t>
            </a:r>
            <a:endParaRPr lang="ru-RU" dirty="0"/>
          </a:p>
        </p:txBody>
      </p:sp>
      <p:cxnSp>
        <p:nvCxnSpPr>
          <p:cNvPr id="6" name="Прямая со стрелкой 5"/>
          <p:cNvCxnSpPr>
            <a:endCxn id="2" idx="1"/>
          </p:cNvCxnSpPr>
          <p:nvPr/>
        </p:nvCxnSpPr>
        <p:spPr>
          <a:xfrm>
            <a:off x="4257306" y="1951892"/>
            <a:ext cx="2477238" cy="24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293669" y="4450352"/>
            <a:ext cx="2920876" cy="39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45" y="2090334"/>
            <a:ext cx="2047875" cy="933450"/>
          </a:xfrm>
          <a:prstGeom prst="rect">
            <a:avLst/>
          </a:prstGeom>
        </p:spPr>
      </p:pic>
      <p:cxnSp>
        <p:nvCxnSpPr>
          <p:cNvPr id="56" name="Прямая со стрелкой 55"/>
          <p:cNvCxnSpPr>
            <a:endCxn id="55" idx="1"/>
          </p:cNvCxnSpPr>
          <p:nvPr/>
        </p:nvCxnSpPr>
        <p:spPr>
          <a:xfrm>
            <a:off x="4257306" y="2309931"/>
            <a:ext cx="2620839" cy="2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6" y="2486805"/>
            <a:ext cx="2047875" cy="933450"/>
          </a:xfrm>
          <a:prstGeom prst="rect">
            <a:avLst/>
          </a:prstGeom>
        </p:spPr>
      </p:pic>
      <p:cxnSp>
        <p:nvCxnSpPr>
          <p:cNvPr id="58" name="Прямая со стрелкой 57"/>
          <p:cNvCxnSpPr>
            <a:stCxn id="43" idx="3"/>
            <a:endCxn id="57" idx="1"/>
          </p:cNvCxnSpPr>
          <p:nvPr/>
        </p:nvCxnSpPr>
        <p:spPr>
          <a:xfrm>
            <a:off x="4257307" y="2649638"/>
            <a:ext cx="2829289" cy="30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98" y="3062585"/>
            <a:ext cx="2047875" cy="945076"/>
          </a:xfrm>
          <a:prstGeom prst="rect">
            <a:avLst/>
          </a:prstGeom>
        </p:spPr>
      </p:pic>
      <p:cxnSp>
        <p:nvCxnSpPr>
          <p:cNvPr id="60" name="Прямая со стрелкой 59"/>
          <p:cNvCxnSpPr>
            <a:endCxn id="59" idx="1"/>
          </p:cNvCxnSpPr>
          <p:nvPr/>
        </p:nvCxnSpPr>
        <p:spPr>
          <a:xfrm>
            <a:off x="4257306" y="3420373"/>
            <a:ext cx="3246192" cy="11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4244482" y="2894163"/>
            <a:ext cx="2829289" cy="30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244481" y="3664898"/>
            <a:ext cx="3246192" cy="1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13" y="3484611"/>
            <a:ext cx="2047875" cy="945076"/>
          </a:xfrm>
          <a:prstGeom prst="rect">
            <a:avLst/>
          </a:prstGeom>
        </p:spPr>
      </p:pic>
      <p:cxnSp>
        <p:nvCxnSpPr>
          <p:cNvPr id="64" name="Прямая со стрелкой 63"/>
          <p:cNvCxnSpPr/>
          <p:nvPr/>
        </p:nvCxnSpPr>
        <p:spPr>
          <a:xfrm>
            <a:off x="4290739" y="4054127"/>
            <a:ext cx="3380449" cy="15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4290739" y="297896"/>
            <a:ext cx="7253654" cy="1325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/>
              <a:t>Пояснение к листу «Фрезы монолитные»:</a:t>
            </a:r>
          </a:p>
          <a:p>
            <a:r>
              <a:rPr lang="ru-RU" sz="1200" dirty="0" smtClean="0"/>
              <a:t>1.При вводе данных в синие квадраты при нажатии «ПОИСК» на выпадающем меню появляются все доступные в базе данных единицы с требуемыми параметрами с указанием н/н, наименования, производителя и доступного количества на складе.</a:t>
            </a:r>
          </a:p>
          <a:p>
            <a:r>
              <a:rPr lang="ru-RU" sz="1200" dirty="0" smtClean="0"/>
              <a:t>2. При выборе единицы в итоговом перечне выпадают основные геометрические параметры.</a:t>
            </a:r>
          </a:p>
          <a:p>
            <a:endParaRPr lang="ru-RU" sz="1200" dirty="0" smtClean="0"/>
          </a:p>
          <a:p>
            <a:pPr algn="ctr"/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2684193" y="5051562"/>
            <a:ext cx="1574242" cy="259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214545" y="5281115"/>
            <a:ext cx="1976020" cy="31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Все/или конкретный</a:t>
            </a:r>
            <a:endParaRPr lang="ru-RU" sz="1400" dirty="0"/>
          </a:p>
        </p:txBody>
      </p:sp>
      <p:cxnSp>
        <p:nvCxnSpPr>
          <p:cNvPr id="67" name="Прямая со стрелкой 66"/>
          <p:cNvCxnSpPr>
            <a:endCxn id="27" idx="1"/>
          </p:cNvCxnSpPr>
          <p:nvPr/>
        </p:nvCxnSpPr>
        <p:spPr>
          <a:xfrm>
            <a:off x="4266405" y="4819629"/>
            <a:ext cx="2948140" cy="61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6430" y="173266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Диаметр режущей части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6430" y="208116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Диаметр хвостовика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36430" y="2812649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Длина режущей части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36430" y="3182897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Угол вершины 	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36430" y="4256791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Внутренний подвод СОЖ</a:t>
            </a:r>
            <a:endParaRPr lang="ru-RU" sz="1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36430" y="391021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Вылет спирали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36430" y="499546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6430" y="462618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Производитель</a:t>
            </a:r>
            <a:endParaRPr lang="ru-RU" sz="1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541468" y="1816991"/>
            <a:ext cx="4659924" cy="3936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/>
          </a:p>
          <a:p>
            <a:pPr algn="r"/>
            <a:r>
              <a:rPr lang="ru-RU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ru-RU" sz="1000" dirty="0"/>
              <a:t>Всплывающее окно </a:t>
            </a:r>
          </a:p>
          <a:p>
            <a:pPr algn="ctr"/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6008" y="1433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3635251" y="1803939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635251" y="214728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635251" y="2896779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336430" y="245044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Общая длина 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635251" y="252687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635250" y="324888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635250" y="3969421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544" y="1732664"/>
            <a:ext cx="2047875" cy="933450"/>
          </a:xfrm>
          <a:prstGeom prst="rect">
            <a:avLst/>
          </a:prstGeom>
        </p:spPr>
      </p:pic>
      <p:sp>
        <p:nvSpPr>
          <p:cNvPr id="47" name="Скругленный прямоугольник 46"/>
          <p:cNvSpPr/>
          <p:nvPr/>
        </p:nvSpPr>
        <p:spPr>
          <a:xfrm>
            <a:off x="3635250" y="4318786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139" y="4564309"/>
            <a:ext cx="1495425" cy="571500"/>
          </a:xfrm>
          <a:prstGeom prst="rect">
            <a:avLst/>
          </a:prstGeom>
        </p:spPr>
      </p:pic>
      <p:sp>
        <p:nvSpPr>
          <p:cNvPr id="48" name="Скругленный прямоугольник 47"/>
          <p:cNvSpPr/>
          <p:nvPr/>
        </p:nvSpPr>
        <p:spPr>
          <a:xfrm>
            <a:off x="3635250" y="467656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336430" y="3543259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Угол подъема спирали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3635250" y="3626837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336430" y="503636"/>
            <a:ext cx="2134884" cy="95879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Сверла монолитные</a:t>
            </a:r>
            <a:endParaRPr lang="ru-RU" dirty="0"/>
          </a:p>
        </p:txBody>
      </p:sp>
      <p:cxnSp>
        <p:nvCxnSpPr>
          <p:cNvPr id="6" name="Прямая со стрелкой 5"/>
          <p:cNvCxnSpPr>
            <a:endCxn id="2" idx="1"/>
          </p:cNvCxnSpPr>
          <p:nvPr/>
        </p:nvCxnSpPr>
        <p:spPr>
          <a:xfrm>
            <a:off x="4257306" y="1951892"/>
            <a:ext cx="2477238" cy="24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4293669" y="4450352"/>
            <a:ext cx="2920876" cy="39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45" y="2090334"/>
            <a:ext cx="2047875" cy="933450"/>
          </a:xfrm>
          <a:prstGeom prst="rect">
            <a:avLst/>
          </a:prstGeom>
        </p:spPr>
      </p:pic>
      <p:cxnSp>
        <p:nvCxnSpPr>
          <p:cNvPr id="56" name="Прямая со стрелкой 55"/>
          <p:cNvCxnSpPr>
            <a:endCxn id="55" idx="1"/>
          </p:cNvCxnSpPr>
          <p:nvPr/>
        </p:nvCxnSpPr>
        <p:spPr>
          <a:xfrm>
            <a:off x="4257306" y="2309931"/>
            <a:ext cx="2620839" cy="2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6" y="2486805"/>
            <a:ext cx="2047875" cy="933450"/>
          </a:xfrm>
          <a:prstGeom prst="rect">
            <a:avLst/>
          </a:prstGeom>
        </p:spPr>
      </p:pic>
      <p:cxnSp>
        <p:nvCxnSpPr>
          <p:cNvPr id="58" name="Прямая со стрелкой 57"/>
          <p:cNvCxnSpPr>
            <a:stCxn id="43" idx="3"/>
            <a:endCxn id="57" idx="1"/>
          </p:cNvCxnSpPr>
          <p:nvPr/>
        </p:nvCxnSpPr>
        <p:spPr>
          <a:xfrm>
            <a:off x="4257307" y="2649638"/>
            <a:ext cx="2829289" cy="30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98" y="3062585"/>
            <a:ext cx="2047875" cy="945076"/>
          </a:xfrm>
          <a:prstGeom prst="rect">
            <a:avLst/>
          </a:prstGeom>
        </p:spPr>
      </p:pic>
      <p:cxnSp>
        <p:nvCxnSpPr>
          <p:cNvPr id="60" name="Прямая со стрелкой 59"/>
          <p:cNvCxnSpPr>
            <a:endCxn id="59" idx="1"/>
          </p:cNvCxnSpPr>
          <p:nvPr/>
        </p:nvCxnSpPr>
        <p:spPr>
          <a:xfrm>
            <a:off x="4257306" y="3420373"/>
            <a:ext cx="3246192" cy="114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4244482" y="2894163"/>
            <a:ext cx="2829289" cy="30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4244481" y="3664898"/>
            <a:ext cx="3246192" cy="12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13" y="3484611"/>
            <a:ext cx="2047875" cy="945076"/>
          </a:xfrm>
          <a:prstGeom prst="rect">
            <a:avLst/>
          </a:prstGeom>
        </p:spPr>
      </p:pic>
      <p:cxnSp>
        <p:nvCxnSpPr>
          <p:cNvPr id="64" name="Прямая со стрелкой 63"/>
          <p:cNvCxnSpPr/>
          <p:nvPr/>
        </p:nvCxnSpPr>
        <p:spPr>
          <a:xfrm>
            <a:off x="4290739" y="4054127"/>
            <a:ext cx="3380449" cy="15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4290739" y="297896"/>
            <a:ext cx="7253654" cy="1325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/>
              <a:t>Пояснение к листу «Сверла»:</a:t>
            </a:r>
          </a:p>
          <a:p>
            <a:r>
              <a:rPr lang="ru-RU" sz="1200" dirty="0" smtClean="0"/>
              <a:t>1.При вводе данных в синие квадраты при нажатии «ПОИСК» на выпадающем меню появляются все доступные в базе данных единицы с требуемыми параметрами с указанием н/н, наименования, производителя и доступного количества на складе.</a:t>
            </a:r>
          </a:p>
          <a:p>
            <a:r>
              <a:rPr lang="ru-RU" sz="1200" dirty="0" smtClean="0"/>
              <a:t>2. При выборе единицы в итоговом перечне выпадают основные геометрические параметры.</a:t>
            </a:r>
          </a:p>
          <a:p>
            <a:endParaRPr lang="ru-RU" sz="1200" dirty="0" smtClean="0"/>
          </a:p>
          <a:p>
            <a:pPr algn="ctr"/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2684193" y="5051562"/>
            <a:ext cx="1574242" cy="2591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214545" y="5281115"/>
            <a:ext cx="1976020" cy="31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Все/или конкретный</a:t>
            </a:r>
            <a:endParaRPr lang="ru-RU" sz="1400" dirty="0"/>
          </a:p>
        </p:txBody>
      </p:sp>
      <p:cxnSp>
        <p:nvCxnSpPr>
          <p:cNvPr id="67" name="Прямая со стрелкой 66"/>
          <p:cNvCxnSpPr>
            <a:endCxn id="27" idx="1"/>
          </p:cNvCxnSpPr>
          <p:nvPr/>
        </p:nvCxnSpPr>
        <p:spPr>
          <a:xfrm>
            <a:off x="4266405" y="4819629"/>
            <a:ext cx="2948140" cy="61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80106" y="124909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Обрабатываемый материал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80106" y="1597595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Вид обработки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80106" y="2329078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Материал пластины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80106" y="269932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Форма пластины	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80106" y="3403943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Исполнение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80106" y="3057365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Тип пластины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80106" y="4142615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Класс точности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280106" y="451383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Размер пластины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280106" y="3773338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Задний угол</a:t>
            </a:r>
            <a:endParaRPr lang="ru-RU" sz="10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80106" y="4877492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Покрытие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280106" y="5241150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/>
              <a:t>Рабочие стороны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927441" y="1490562"/>
            <a:ext cx="4659924" cy="3936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ru-RU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0969" y="1095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3578927" y="1320368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3578927" y="1663714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578927" y="2413208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280106" y="1966872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Радиус </a:t>
            </a:r>
            <a:r>
              <a:rPr lang="ru-RU" sz="1000" dirty="0" err="1" smtClean="0"/>
              <a:t>скругления</a:t>
            </a:r>
            <a:r>
              <a:rPr lang="ru-RU" sz="1000" dirty="0" smtClean="0"/>
              <a:t> режущей кромки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3578927" y="204330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3578926" y="276531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578926" y="3116573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283" y="1539163"/>
            <a:ext cx="1800225" cy="14668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651" y="1974143"/>
            <a:ext cx="1562100" cy="1152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212" y="2522233"/>
            <a:ext cx="914400" cy="781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349" y="2833309"/>
            <a:ext cx="1695450" cy="7810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737" y="3214461"/>
            <a:ext cx="1971675" cy="14097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612" y="3834944"/>
            <a:ext cx="1571625" cy="12477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2229" y="4637384"/>
            <a:ext cx="1543050" cy="78105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5745" y="3733771"/>
            <a:ext cx="1295400" cy="92392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7956" y="4183351"/>
            <a:ext cx="1476375" cy="9239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91700" y="4545709"/>
            <a:ext cx="1581150" cy="128587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2987" y="5031901"/>
            <a:ext cx="1466850" cy="914400"/>
          </a:xfrm>
          <a:prstGeom prst="rect">
            <a:avLst/>
          </a:prstGeom>
        </p:spPr>
      </p:pic>
      <p:sp>
        <p:nvSpPr>
          <p:cNvPr id="47" name="Прямоугольник 46"/>
          <p:cNvSpPr/>
          <p:nvPr/>
        </p:nvSpPr>
        <p:spPr>
          <a:xfrm>
            <a:off x="1280106" y="5604808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Производитель</a:t>
            </a:r>
            <a:endParaRPr lang="ru-RU" sz="10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81202" y="5400971"/>
            <a:ext cx="1543050" cy="79057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95659" y="5692137"/>
            <a:ext cx="1457325" cy="952500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1280106" y="5968466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891352" y="6028121"/>
            <a:ext cx="2980591" cy="255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586028" y="3491598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3586028" y="3834944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Скругленный прямоугольник 52"/>
          <p:cNvSpPr/>
          <p:nvPr/>
        </p:nvSpPr>
        <p:spPr>
          <a:xfrm>
            <a:off x="3586028" y="4584438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3586028" y="421453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3586027" y="493654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586027" y="5287803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3586027" y="5657080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1280106" y="360485"/>
            <a:ext cx="2134884" cy="7695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Пластины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4554375" y="299747"/>
            <a:ext cx="7253654" cy="1181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/>
              <a:t>Пояснение к листу «Пластины»:</a:t>
            </a:r>
          </a:p>
          <a:p>
            <a:r>
              <a:rPr lang="ru-RU" sz="1200" dirty="0" smtClean="0"/>
              <a:t>1.При нажатии на синие квадраты выпадают меню  с необходимостью заполнения выбора. </a:t>
            </a:r>
          </a:p>
          <a:p>
            <a:r>
              <a:rPr lang="ru-RU" sz="1200" dirty="0" smtClean="0"/>
              <a:t>Далее при нажатии «ПОИСК» на выпадающем меню появляются все доступные в базе данных единицы с требуемыми параметрами с указанием н/н, наименования, производителя и доступного количества на складе.</a:t>
            </a:r>
          </a:p>
          <a:p>
            <a:r>
              <a:rPr lang="ru-RU" sz="1200" dirty="0" smtClean="0"/>
              <a:t>2. При выборе единицы в итоговом перечне выпадают основные геометрические параметры.</a:t>
            </a:r>
          </a:p>
          <a:p>
            <a:endParaRPr lang="ru-RU" sz="1200" dirty="0" smtClean="0"/>
          </a:p>
          <a:p>
            <a:pPr algn="ctr"/>
            <a:endParaRPr lang="ru-RU" dirty="0"/>
          </a:p>
        </p:txBody>
      </p:sp>
      <p:sp>
        <p:nvSpPr>
          <p:cNvPr id="63" name="Скругленный прямоугольник 62"/>
          <p:cNvSpPr/>
          <p:nvPr/>
        </p:nvSpPr>
        <p:spPr>
          <a:xfrm>
            <a:off x="6287351" y="6168387"/>
            <a:ext cx="1976020" cy="31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Все/или конкретный</a:t>
            </a:r>
            <a:endParaRPr lang="ru-RU" sz="1400" dirty="0"/>
          </a:p>
        </p:txBody>
      </p:sp>
      <p:cxnSp>
        <p:nvCxnSpPr>
          <p:cNvPr id="64" name="Прямая со стрелкой 63"/>
          <p:cNvCxnSpPr>
            <a:endCxn id="63" idx="1"/>
          </p:cNvCxnSpPr>
          <p:nvPr/>
        </p:nvCxnSpPr>
        <p:spPr>
          <a:xfrm>
            <a:off x="4235700" y="5785540"/>
            <a:ext cx="2051651" cy="53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6430" y="1732664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Резьба (глухая/сквозная)</a:t>
            </a:r>
            <a:endParaRPr lang="ru-RU" sz="1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36430" y="2828102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Диаметр резьбы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36430" y="3923540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7919" y="3561498"/>
            <a:ext cx="4204165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Производитель</a:t>
            </a:r>
            <a:endParaRPr lang="ru-RU" sz="1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92811" y="1802478"/>
            <a:ext cx="4659924" cy="3936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Всплывающее окно </a:t>
            </a:r>
          </a:p>
          <a:p>
            <a:pPr algn="ctr"/>
            <a:endParaRPr lang="ru-RU" sz="1000" dirty="0"/>
          </a:p>
          <a:p>
            <a:pPr algn="ctr"/>
            <a:r>
              <a:rPr lang="ru-RU" sz="1000" dirty="0" smtClean="0"/>
              <a:t> </a:t>
            </a:r>
            <a:r>
              <a:rPr lang="ru-RU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171450" indent="-171450">
              <a:buFontTx/>
              <a:buChar char="-"/>
            </a:pPr>
            <a:endParaRPr lang="ru-RU" sz="1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6008" y="1433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922296" y="3998754"/>
            <a:ext cx="2980591" cy="2555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ПОИСК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591860" y="1801412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4591860" y="2891694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4591860" y="3641188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336430" y="3197379"/>
            <a:ext cx="4205654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Глубина резьбового отверстия 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4591860" y="3271285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26" y="1680560"/>
            <a:ext cx="2047875" cy="933450"/>
          </a:xfrm>
          <a:prstGeom prst="rect">
            <a:avLst/>
          </a:prstGeom>
        </p:spPr>
      </p:pic>
      <p:sp>
        <p:nvSpPr>
          <p:cNvPr id="53" name="Скругленный прямоугольник 52"/>
          <p:cNvSpPr/>
          <p:nvPr/>
        </p:nvSpPr>
        <p:spPr>
          <a:xfrm>
            <a:off x="1336430" y="413501"/>
            <a:ext cx="2217311" cy="94988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Метчики</a:t>
            </a:r>
            <a:endParaRPr lang="ru-RU" sz="16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39409" y="2095719"/>
            <a:ext cx="4202675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Резьба (наружная/внутренняя)</a:t>
            </a:r>
            <a:endParaRPr lang="ru-RU" sz="10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4575498" y="2153409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337919" y="2459980"/>
            <a:ext cx="4204165" cy="36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000" dirty="0" smtClean="0"/>
              <a:t>Резьба метрическая/дюймовая/трапеция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4575498" y="2530792"/>
            <a:ext cx="622056" cy="2455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290739" y="297896"/>
            <a:ext cx="7253654" cy="13251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 smtClean="0"/>
              <a:t>Пояснение к листу «Метчики»:</a:t>
            </a:r>
          </a:p>
          <a:p>
            <a:r>
              <a:rPr lang="ru-RU" sz="1200" dirty="0" smtClean="0"/>
              <a:t>1.При вводе данных в синие квадраты при нажатии «ПОИСК» на выпадающем меню появляются все доступные в базе данных единицы с требуемыми параметрами с указанием н/н, наименования, производителя и доступного количества на складе.</a:t>
            </a:r>
          </a:p>
          <a:p>
            <a:r>
              <a:rPr lang="ru-RU" sz="1200" dirty="0" smtClean="0"/>
              <a:t>2. При выборе единицы в итоговом перечне выпадают основные геометрические параметры.</a:t>
            </a:r>
          </a:p>
          <a:p>
            <a:endParaRPr lang="ru-RU" sz="1200" dirty="0" smtClean="0"/>
          </a:p>
          <a:p>
            <a:pPr algn="ctr"/>
            <a:endParaRPr lang="ru-RU" dirty="0"/>
          </a:p>
        </p:txBody>
      </p:sp>
      <p:cxnSp>
        <p:nvCxnSpPr>
          <p:cNvPr id="24" name="Прямая со стрелкой 23"/>
          <p:cNvCxnSpPr>
            <a:endCxn id="2" idx="1"/>
          </p:cNvCxnSpPr>
          <p:nvPr/>
        </p:nvCxnSpPr>
        <p:spPr>
          <a:xfrm flipV="1">
            <a:off x="5240332" y="2147285"/>
            <a:ext cx="630094" cy="87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7540000" y="3822322"/>
            <a:ext cx="1976020" cy="313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Все/или конкретный</a:t>
            </a:r>
            <a:endParaRPr lang="ru-RU" sz="1400" dirty="0"/>
          </a:p>
        </p:txBody>
      </p:sp>
      <p:cxnSp>
        <p:nvCxnSpPr>
          <p:cNvPr id="26" name="Прямая со стрелкой 25"/>
          <p:cNvCxnSpPr>
            <a:stCxn id="41" idx="3"/>
            <a:endCxn id="25" idx="1"/>
          </p:cNvCxnSpPr>
          <p:nvPr/>
        </p:nvCxnSpPr>
        <p:spPr>
          <a:xfrm>
            <a:off x="5213916" y="3763950"/>
            <a:ext cx="2326084" cy="21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74" y="2680857"/>
            <a:ext cx="2047875" cy="933450"/>
          </a:xfrm>
          <a:prstGeom prst="rect">
            <a:avLst/>
          </a:prstGeom>
        </p:spPr>
      </p:pic>
      <p:cxnSp>
        <p:nvCxnSpPr>
          <p:cNvPr id="31" name="Прямая со стрелкой 30"/>
          <p:cNvCxnSpPr/>
          <p:nvPr/>
        </p:nvCxnSpPr>
        <p:spPr>
          <a:xfrm flipV="1">
            <a:off x="5239164" y="3052826"/>
            <a:ext cx="677140" cy="3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1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2233246" y="1100592"/>
            <a:ext cx="7719645" cy="1625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https://abamet-shop.ru/catalog/rezhushchii-instrument/</a:t>
            </a:r>
            <a:endParaRPr lang="ru-RU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69" y="2987610"/>
            <a:ext cx="7277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565</Words>
  <Application>Microsoft Office PowerPoint</Application>
  <PresentationFormat>Широкоэкранный</PresentationFormat>
  <Paragraphs>118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Киреев Андрей Викторович</dc:creator>
  <cp:lastModifiedBy>Киреев Андрей Викторович</cp:lastModifiedBy>
  <cp:revision>41</cp:revision>
  <dcterms:created xsi:type="dcterms:W3CDTF">2023-04-11T12:45:44Z</dcterms:created>
  <dcterms:modified xsi:type="dcterms:W3CDTF">2023-04-13T07:49:38Z</dcterms:modified>
</cp:coreProperties>
</file>