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62" r:id="rId3"/>
    <p:sldId id="257" r:id="rId4"/>
    <p:sldId id="259" r:id="rId5"/>
    <p:sldId id="261" r:id="rId6"/>
    <p:sldId id="263" r:id="rId7"/>
    <p:sldId id="264" r:id="rId8"/>
    <p:sldId id="258" r:id="rId9"/>
    <p:sldId id="26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8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1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7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34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7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1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1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82" r:id="rId6"/>
    <p:sldLayoutId id="2147483677" r:id="rId7"/>
    <p:sldLayoutId id="2147483678" r:id="rId8"/>
    <p:sldLayoutId id="2147483679" r:id="rId9"/>
    <p:sldLayoutId id="2147483681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aac47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En bild som visar rita, diagram, Barnkonst, konst&#10;&#10;AI-genererat innehåll kan vara felaktigt.">
            <a:extLst>
              <a:ext uri="{FF2B5EF4-FFF2-40B4-BE49-F238E27FC236}">
                <a16:creationId xmlns:a16="http://schemas.microsoft.com/office/drawing/2014/main" id="{14FE5B9E-32B5-BA22-D659-8BDCDD7B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507" b="3181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959697F-F88E-98B2-4822-5236C53B4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950514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FAIRyTale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846A6DA-A975-C4BB-F981-FB3088CCC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600" noProof="0" dirty="0"/>
              <a:t>Give your data a happily-ever-after</a:t>
            </a:r>
            <a:endParaRPr lang="en-US" sz="1600" noProof="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ruta 3">
            <a:extLst>
              <a:ext uri="{FF2B5EF4-FFF2-40B4-BE49-F238E27FC236}">
                <a16:creationId xmlns:a16="http://schemas.microsoft.com/office/drawing/2014/main" id="{C81B9B56-DDB8-9846-5C36-34C2ACB4489C}"/>
              </a:ext>
            </a:extLst>
          </p:cNvPr>
          <p:cNvSpPr txBox="1"/>
          <p:nvPr/>
        </p:nvSpPr>
        <p:spPr>
          <a:xfrm>
            <a:off x="357809" y="5775639"/>
            <a:ext cx="3621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bg1">
                    <a:lumMod val="65000"/>
                    <a:lumOff val="35000"/>
                  </a:schemeClr>
                </a:solidFill>
              </a:rPr>
              <a:t>By: Florencia Altschuler, Illiana Sandoval, Jamie Rios &amp; Annika Andersson</a:t>
            </a:r>
          </a:p>
        </p:txBody>
      </p:sp>
    </p:spTree>
    <p:extLst>
      <p:ext uri="{BB962C8B-B14F-4D97-AF65-F5344CB8AC3E}">
        <p14:creationId xmlns:p14="http://schemas.microsoft.com/office/powerpoint/2010/main" val="123060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FDFDAA-9194-4CCA-3489-B19FA3AA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898"/>
          <a:stretch>
            <a:fillRect/>
          </a:stretch>
        </p:blipFill>
        <p:spPr>
          <a:xfrm>
            <a:off x="659757" y="1898248"/>
            <a:ext cx="4907666" cy="4740938"/>
          </a:xfrm>
          <a:prstGeom prst="rect">
            <a:avLst/>
          </a:prstGeom>
        </p:spPr>
      </p:pic>
      <p:pic>
        <p:nvPicPr>
          <p:cNvPr id="1026" name="Picture 2" descr="Minimum Viable Product (MVP) and Design - Balancing Risk to Gain Reward |  IxDF">
            <a:extLst>
              <a:ext uri="{FF2B5EF4-FFF2-40B4-BE49-F238E27FC236}">
                <a16:creationId xmlns:a16="http://schemas.microsoft.com/office/drawing/2014/main" id="{16A8E928-3A48-7100-C90B-C32321B1D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19"/>
          <a:stretch>
            <a:fillRect/>
          </a:stretch>
        </p:blipFill>
        <p:spPr bwMode="auto">
          <a:xfrm>
            <a:off x="1679655" y="218814"/>
            <a:ext cx="8439150" cy="151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27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D2116F-BCDF-D449-BCA3-F8F45FA4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4662"/>
            <a:ext cx="10890929" cy="1097280"/>
          </a:xfrm>
        </p:spPr>
        <p:txBody>
          <a:bodyPr/>
          <a:lstStyle/>
          <a:p>
            <a:r>
              <a:rPr lang="en-GB" dirty="0"/>
              <a:t>Open Science – What is this sorcery?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52AEFD8-BBD5-75A9-9B8C-2EF51863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311007"/>
            <a:ext cx="4951251" cy="5209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noProof="0" dirty="0"/>
              <a:t>Replication crisis:</a:t>
            </a:r>
          </a:p>
          <a:p>
            <a:r>
              <a:rPr lang="en-US" sz="2400" noProof="0" dirty="0"/>
              <a:t>Low reproducibility rates </a:t>
            </a:r>
          </a:p>
          <a:p>
            <a:pPr lvl="1"/>
            <a:r>
              <a:rPr lang="en-US" sz="2000" dirty="0"/>
              <a:t>the Reproducibility Project replicated 100 psychology studies and found only 36 % showed the original effect </a:t>
            </a:r>
            <a:r>
              <a:rPr lang="sv-SE" sz="1900" dirty="0"/>
              <a:t>(</a:t>
            </a:r>
            <a:r>
              <a:rPr lang="sv-SE" sz="1900" dirty="0" err="1"/>
              <a:t>Open</a:t>
            </a:r>
            <a:r>
              <a:rPr lang="sv-SE" sz="1900" dirty="0"/>
              <a:t> Science </a:t>
            </a:r>
            <a:r>
              <a:rPr lang="sv-SE" sz="1900" dirty="0" err="1"/>
              <a:t>Collaboration</a:t>
            </a:r>
            <a:r>
              <a:rPr lang="sv-SE" sz="1900" dirty="0"/>
              <a:t>, 2015)</a:t>
            </a:r>
            <a:r>
              <a:rPr lang="sv-SE" sz="2000" dirty="0"/>
              <a:t>.</a:t>
            </a:r>
            <a:endParaRPr lang="en-US" sz="2000" dirty="0"/>
          </a:p>
          <a:p>
            <a:r>
              <a:rPr lang="en-US" sz="2400" noProof="0" dirty="0"/>
              <a:t>Selective reporting and p–hacking </a:t>
            </a:r>
          </a:p>
          <a:p>
            <a:r>
              <a:rPr lang="en-US" sz="2400" noProof="0" dirty="0"/>
              <a:t>Publication bias - positive findings are far likelier to reach print, skewing the evidence base</a:t>
            </a:r>
          </a:p>
          <a:p>
            <a:pPr marL="0" indent="0">
              <a:buNone/>
            </a:pPr>
            <a:endParaRPr lang="en-US" sz="2400" noProof="0" dirty="0"/>
          </a:p>
          <a:p>
            <a:pPr marL="0" indent="0">
              <a:buNone/>
            </a:pPr>
            <a:r>
              <a:rPr lang="en-US" sz="2400" b="1" noProof="0" dirty="0"/>
              <a:t>And a whole lot more..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FE8241BA-83A3-F9FD-ADC7-AE67A695D8EB}"/>
              </a:ext>
            </a:extLst>
          </p:cNvPr>
          <p:cNvSpPr txBox="1"/>
          <p:nvPr/>
        </p:nvSpPr>
        <p:spPr>
          <a:xfrm>
            <a:off x="6191480" y="1311007"/>
            <a:ext cx="572570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This has resulted in the needs of:</a:t>
            </a:r>
          </a:p>
          <a:p>
            <a:endParaRPr lang="en-GB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Openly accessible scripts, data and analyses from published experiments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Online repositories like OSF, </a:t>
            </a:r>
            <a:r>
              <a:rPr lang="en-GB" sz="2000" dirty="0" err="1"/>
              <a:t>Zenodo</a:t>
            </a:r>
            <a:r>
              <a:rPr lang="en-GB" sz="2000" dirty="0"/>
              <a:t>, </a:t>
            </a:r>
            <a:r>
              <a:rPr lang="en-GB" sz="2000" dirty="0" err="1"/>
              <a:t>Figshare</a:t>
            </a:r>
            <a:r>
              <a:rPr lang="en-GB" sz="2000" dirty="0"/>
              <a:t> etc.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Preregistrations of what is to be studied, how &amp; the expected results</a:t>
            </a:r>
            <a:br>
              <a:rPr lang="en-GB" sz="2000" dirty="0"/>
            </a:b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G</a:t>
            </a:r>
            <a:r>
              <a:rPr lang="en-GB" sz="2000" dirty="0"/>
              <a:t>uiding conventions on how to make data accessible, readable, reproducible &amp; understandable 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1E24B18-9113-3765-AA62-6B03B92144AC}"/>
              </a:ext>
            </a:extLst>
          </p:cNvPr>
          <p:cNvSpPr txBox="1"/>
          <p:nvPr/>
        </p:nvSpPr>
        <p:spPr>
          <a:xfrm>
            <a:off x="6442113" y="6396335"/>
            <a:ext cx="6097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sv-SE" sz="1200" dirty="0" err="1">
                <a:effectLst/>
              </a:rPr>
              <a:t>Open</a:t>
            </a:r>
            <a:r>
              <a:rPr lang="sv-SE" sz="1200" dirty="0">
                <a:effectLst/>
              </a:rPr>
              <a:t> Science </a:t>
            </a:r>
            <a:r>
              <a:rPr lang="sv-SE" sz="1200" dirty="0" err="1">
                <a:effectLst/>
              </a:rPr>
              <a:t>Collaboration</a:t>
            </a:r>
            <a:r>
              <a:rPr lang="sv-SE" sz="1200" dirty="0">
                <a:effectLst/>
              </a:rPr>
              <a:t>. (2015). </a:t>
            </a:r>
            <a:r>
              <a:rPr lang="sv-SE" sz="1200" dirty="0" err="1">
                <a:effectLst/>
              </a:rPr>
              <a:t>Estimating</a:t>
            </a:r>
            <a:r>
              <a:rPr lang="sv-SE" sz="1200" dirty="0">
                <a:effectLst/>
              </a:rPr>
              <a:t> the </a:t>
            </a:r>
            <a:r>
              <a:rPr lang="sv-SE" sz="1200" dirty="0" err="1">
                <a:effectLst/>
              </a:rPr>
              <a:t>reproducibility</a:t>
            </a:r>
            <a:r>
              <a:rPr lang="sv-SE" sz="1200" dirty="0">
                <a:effectLst/>
              </a:rPr>
              <a:t> </a:t>
            </a:r>
            <a:r>
              <a:rPr lang="sv-SE" sz="1200" dirty="0" err="1">
                <a:effectLst/>
              </a:rPr>
              <a:t>of</a:t>
            </a:r>
            <a:r>
              <a:rPr lang="sv-SE" sz="1200" dirty="0">
                <a:effectLst/>
              </a:rPr>
              <a:t> </a:t>
            </a:r>
            <a:r>
              <a:rPr lang="sv-SE" sz="1200" dirty="0" err="1">
                <a:effectLst/>
              </a:rPr>
              <a:t>psychological</a:t>
            </a:r>
            <a:r>
              <a:rPr lang="sv-SE" sz="1200" dirty="0">
                <a:effectLst/>
              </a:rPr>
              <a:t> science. </a:t>
            </a:r>
            <a:r>
              <a:rPr lang="sv-SE" sz="1200" i="1" dirty="0">
                <a:effectLst/>
              </a:rPr>
              <a:t>Science</a:t>
            </a:r>
            <a:r>
              <a:rPr lang="sv-SE" sz="1200" dirty="0">
                <a:effectLst/>
              </a:rPr>
              <a:t>, </a:t>
            </a:r>
            <a:r>
              <a:rPr lang="sv-SE" sz="1200" i="1" dirty="0">
                <a:effectLst/>
              </a:rPr>
              <a:t>349</a:t>
            </a:r>
            <a:r>
              <a:rPr lang="sv-SE" sz="1200" dirty="0">
                <a:effectLst/>
              </a:rPr>
              <a:t>(6251), </a:t>
            </a:r>
            <a:r>
              <a:rPr lang="sv-SE" sz="1200" dirty="0">
                <a:effectLst/>
                <a:hlinkClick r:id="rId2"/>
              </a:rPr>
              <a:t>https://doi.org/10.1126/science.aac4716</a:t>
            </a:r>
            <a:endParaRPr lang="sv-SE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439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0ABCB7C-6C66-8DED-81FF-3610770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issues of Open Science..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59FB7F-3789-F3AD-3293-54E08A8C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TIME CONSUMING</a:t>
            </a:r>
          </a:p>
          <a:p>
            <a:r>
              <a:rPr lang="en-GB" dirty="0"/>
              <a:t>Unstructured repositories </a:t>
            </a:r>
          </a:p>
          <a:p>
            <a:r>
              <a:rPr lang="en-GB" dirty="0"/>
              <a:t>Missing information for </a:t>
            </a:r>
            <a:r>
              <a:rPr lang="en-GB" b="1" dirty="0"/>
              <a:t>replication &amp; reproducibility</a:t>
            </a:r>
          </a:p>
          <a:p>
            <a:r>
              <a:rPr lang="en-GB" dirty="0"/>
              <a:t>Lack of following guidelines </a:t>
            </a:r>
          </a:p>
        </p:txBody>
      </p:sp>
    </p:spTree>
    <p:extLst>
      <p:ext uri="{BB962C8B-B14F-4D97-AF65-F5344CB8AC3E}">
        <p14:creationId xmlns:p14="http://schemas.microsoft.com/office/powerpoint/2010/main" val="375303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skärmbild, programvara, nummer&#10;&#10;AI-genererat innehåll kan vara felaktigt.">
            <a:extLst>
              <a:ext uri="{FF2B5EF4-FFF2-40B4-BE49-F238E27FC236}">
                <a16:creationId xmlns:a16="http://schemas.microsoft.com/office/drawing/2014/main" id="{4C0A945B-07BE-4E26-0F9A-D114954D5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5" y="547795"/>
            <a:ext cx="10937130" cy="576240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8DA1852-F3FE-3ECA-D0B7-1431BAC45775}"/>
              </a:ext>
            </a:extLst>
          </p:cNvPr>
          <p:cNvSpPr txBox="1"/>
          <p:nvPr/>
        </p:nvSpPr>
        <p:spPr>
          <a:xfrm>
            <a:off x="164890" y="4248101"/>
            <a:ext cx="31179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Example of an unstructured repository on OSF</a:t>
            </a:r>
          </a:p>
        </p:txBody>
      </p:sp>
    </p:spTree>
    <p:extLst>
      <p:ext uri="{BB962C8B-B14F-4D97-AF65-F5344CB8AC3E}">
        <p14:creationId xmlns:p14="http://schemas.microsoft.com/office/powerpoint/2010/main" val="274789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4063862-109C-3B4E-CE12-DB0BCF6B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794760" cy="4144684"/>
          </a:xfrm>
        </p:spPr>
        <p:txBody>
          <a:bodyPr anchor="t">
            <a:normAutofit fontScale="90000"/>
          </a:bodyPr>
          <a:lstStyle/>
          <a:p>
            <a:r>
              <a:rPr lang="en-US" noProof="0" dirty="0"/>
              <a:t>Findable, Accessible, Interoperable &amp; Reusable - FAIR guiding principles (</a:t>
            </a:r>
            <a:r>
              <a:rPr lang="en-US" i="1" noProof="0" dirty="0"/>
              <a:t>simplified)</a:t>
            </a:r>
            <a:endParaRPr lang="en-US" noProof="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54C7DAA-F71F-359F-F284-B204803F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750" y="416604"/>
            <a:ext cx="6753340" cy="6024792"/>
          </a:xfrm>
        </p:spPr>
        <p:txBody>
          <a:bodyPr anchor="t">
            <a:normAutofit lnSpcReduction="10000"/>
          </a:bodyPr>
          <a:lstStyle/>
          <a:p>
            <a:pPr fontAlgn="base">
              <a:lnSpc>
                <a:spcPct val="110000"/>
              </a:lnSpc>
            </a:pPr>
            <a:r>
              <a:rPr lang="en-US" b="1" noProof="0" dirty="0"/>
              <a:t>Findable (F):</a:t>
            </a:r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Give every dataset a permanent ID</a:t>
            </a:r>
            <a:br>
              <a:rPr lang="en-US" noProof="0" dirty="0"/>
            </a:br>
            <a:r>
              <a:rPr lang="en-US" noProof="0" dirty="0"/>
              <a:t>Add a clear description</a:t>
            </a:r>
            <a:br>
              <a:rPr lang="en-US" noProof="0" dirty="0"/>
            </a:br>
            <a:r>
              <a:rPr lang="en-US" noProof="0" dirty="0"/>
              <a:t>Put that ID inside the description</a:t>
            </a:r>
            <a:br>
              <a:rPr lang="en-US" noProof="0" dirty="0"/>
            </a:br>
            <a:r>
              <a:rPr lang="en-US" noProof="0" dirty="0"/>
              <a:t>List the dataset in a searchable place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Accessible (A):</a:t>
            </a:r>
            <a:endParaRPr lang="en-US" noProof="0" dirty="0"/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Make it downloadable through a standard, open link</a:t>
            </a:r>
            <a:br>
              <a:rPr lang="en-US" noProof="0" dirty="0"/>
            </a:br>
            <a:r>
              <a:rPr lang="en-US" noProof="0" dirty="0"/>
              <a:t>Allow login if needed</a:t>
            </a:r>
            <a:br>
              <a:rPr lang="en-US" noProof="0" dirty="0"/>
            </a:br>
            <a:r>
              <a:rPr lang="en-US" noProof="0" dirty="0"/>
              <a:t>Keep the description online even if the data disappear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Interoperable (I):</a:t>
            </a:r>
            <a:endParaRPr lang="en-US" noProof="0" dirty="0"/>
          </a:p>
          <a:p>
            <a:pPr lvl="1" fontAlgn="base">
              <a:lnSpc>
                <a:spcPct val="110000"/>
              </a:lnSpc>
            </a:pPr>
            <a:r>
              <a:rPr lang="en-US" noProof="0" dirty="0"/>
              <a:t>Use common, machine-readable formats and vocabularies</a:t>
            </a:r>
            <a:br>
              <a:rPr lang="en-US" noProof="0" dirty="0"/>
            </a:br>
            <a:r>
              <a:rPr lang="en-US" noProof="0" dirty="0"/>
              <a:t>Link to related datasets in a standard way</a:t>
            </a:r>
          </a:p>
          <a:p>
            <a:pPr fontAlgn="base">
              <a:lnSpc>
                <a:spcPct val="110000"/>
              </a:lnSpc>
            </a:pPr>
            <a:r>
              <a:rPr lang="en-US" b="1" noProof="0" dirty="0"/>
              <a:t>Reusable (R):</a:t>
            </a:r>
            <a:endParaRPr lang="en-US" noProof="0" dirty="0"/>
          </a:p>
          <a:p>
            <a:pPr lvl="1"/>
            <a:r>
              <a:rPr lang="en-US" noProof="0" dirty="0"/>
              <a:t>Provide rich, detailed metadata</a:t>
            </a:r>
            <a:br>
              <a:rPr lang="en-US" noProof="0" dirty="0"/>
            </a:br>
            <a:r>
              <a:rPr lang="en-US" noProof="0" dirty="0"/>
              <a:t>Add a clear reuse license</a:t>
            </a:r>
            <a:br>
              <a:rPr lang="en-US" noProof="0" dirty="0"/>
            </a:br>
            <a:r>
              <a:rPr lang="en-US" noProof="0" dirty="0"/>
              <a:t>Record who made it and how (provenance)</a:t>
            </a:r>
            <a:br>
              <a:rPr lang="en-US" noProof="0" dirty="0"/>
            </a:br>
            <a:r>
              <a:rPr lang="en-US" noProof="0" dirty="0"/>
              <a:t>Follow your field’s standards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694E1F-471C-4340-BE4B-28F2BF7D7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78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E45D15-8728-B9A5-62DE-440F054B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331720"/>
            <a:ext cx="10890929" cy="1097280"/>
          </a:xfrm>
        </p:spPr>
        <p:txBody>
          <a:bodyPr>
            <a:normAutofit fontScale="90000"/>
          </a:bodyPr>
          <a:lstStyle/>
          <a:p>
            <a:pPr algn="ctr"/>
            <a:r>
              <a:rPr lang="en-GB" sz="7200" dirty="0"/>
              <a:t>What is the solution?</a:t>
            </a:r>
          </a:p>
        </p:txBody>
      </p:sp>
    </p:spTree>
    <p:extLst>
      <p:ext uri="{BB962C8B-B14F-4D97-AF65-F5344CB8AC3E}">
        <p14:creationId xmlns:p14="http://schemas.microsoft.com/office/powerpoint/2010/main" val="242694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FABD8-E447-065F-8195-A0BA8402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>
            <a:extLst>
              <a:ext uri="{FF2B5EF4-FFF2-40B4-BE49-F238E27FC236}">
                <a16:creationId xmlns:a16="http://schemas.microsoft.com/office/drawing/2014/main" id="{D4A175A0-8AFE-465A-3732-2C7611B7C5B6}"/>
              </a:ext>
            </a:extLst>
          </p:cNvPr>
          <p:cNvSpPr txBox="1"/>
          <p:nvPr/>
        </p:nvSpPr>
        <p:spPr>
          <a:xfrm>
            <a:off x="1330912" y="4731470"/>
            <a:ext cx="95301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FAIR A</a:t>
            </a:r>
            <a:r>
              <a:rPr lang="en-GB" sz="3200" dirty="0"/>
              <a:t>rchive</a:t>
            </a:r>
            <a:r>
              <a:rPr lang="en-GB" sz="3200" b="1" dirty="0"/>
              <a:t> I</a:t>
            </a:r>
            <a:r>
              <a:rPr lang="en-GB" sz="3200" dirty="0"/>
              <a:t>nfrastructure</a:t>
            </a:r>
            <a:r>
              <a:rPr lang="en-GB" sz="3200" b="1" dirty="0"/>
              <a:t> </a:t>
            </a:r>
            <a:r>
              <a:rPr lang="en-GB" sz="3200" dirty="0"/>
              <a:t>for</a:t>
            </a:r>
            <a:r>
              <a:rPr lang="en-GB" sz="3200" b="1" dirty="0"/>
              <a:t> R</a:t>
            </a:r>
            <a:r>
              <a:rPr lang="en-GB" sz="3200" dirty="0"/>
              <a:t>esearch</a:t>
            </a:r>
            <a:r>
              <a:rPr lang="en-GB" sz="3200" b="1" dirty="0"/>
              <a:t>,</a:t>
            </a:r>
          </a:p>
          <a:p>
            <a:pPr algn="ctr"/>
            <a:r>
              <a:rPr lang="en-GB" sz="3200" b="1" dirty="0"/>
              <a:t>It’s Y</a:t>
            </a:r>
            <a:r>
              <a:rPr lang="en-GB" sz="3200" dirty="0"/>
              <a:t>our</a:t>
            </a:r>
            <a:r>
              <a:rPr lang="en-GB" sz="3200" b="1" dirty="0"/>
              <a:t> T</a:t>
            </a:r>
            <a:r>
              <a:rPr lang="en-GB" sz="3200" dirty="0"/>
              <a:t>emplate</a:t>
            </a:r>
            <a:r>
              <a:rPr lang="en-GB" sz="3200" b="1" dirty="0"/>
              <a:t> for A</a:t>
            </a:r>
            <a:r>
              <a:rPr lang="en-GB" sz="3200" dirty="0"/>
              <a:t>ccessible</a:t>
            </a:r>
            <a:r>
              <a:rPr lang="en-GB" sz="3200" b="1" dirty="0"/>
              <a:t> </a:t>
            </a:r>
            <a:r>
              <a:rPr lang="en-GB" sz="3200" dirty="0"/>
              <a:t>&amp;</a:t>
            </a:r>
            <a:r>
              <a:rPr lang="en-GB" sz="3200" b="1" dirty="0"/>
              <a:t> L</a:t>
            </a:r>
            <a:r>
              <a:rPr lang="en-GB" sz="3200" dirty="0"/>
              <a:t>inked</a:t>
            </a:r>
            <a:r>
              <a:rPr lang="en-GB" sz="3200" b="1" dirty="0"/>
              <a:t> E</a:t>
            </a:r>
            <a:r>
              <a:rPr lang="en-GB" sz="3200" dirty="0"/>
              <a:t>vidence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7DE071C-4126-E620-8F48-90C09572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07" t="12076" r="8709" b="12304"/>
          <a:stretch>
            <a:fillRect/>
          </a:stretch>
        </p:blipFill>
        <p:spPr>
          <a:xfrm>
            <a:off x="3935164" y="812467"/>
            <a:ext cx="4321671" cy="358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54BAFC1-1047-118E-CA07-5CA440878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22" y="2591424"/>
            <a:ext cx="11243068" cy="3949909"/>
          </a:xfrm>
        </p:spPr>
        <p:txBody>
          <a:bodyPr>
            <a:normAutofit/>
          </a:bodyPr>
          <a:lstStyle/>
          <a:p>
            <a:r>
              <a:rPr lang="en-GB" sz="2800" dirty="0"/>
              <a:t>Creates a local repository</a:t>
            </a:r>
          </a:p>
          <a:p>
            <a:r>
              <a:rPr lang="en-GB" sz="2800" dirty="0"/>
              <a:t>Upload files with necessary information, data, scripts, results and metadata</a:t>
            </a:r>
          </a:p>
          <a:p>
            <a:r>
              <a:rPr lang="en-GB" sz="2800" b="1" dirty="0"/>
              <a:t>Check and verify </a:t>
            </a:r>
            <a:r>
              <a:rPr lang="en-GB" sz="2800" dirty="0"/>
              <a:t>the repository making sure what’s included and not</a:t>
            </a:r>
            <a:endParaRPr lang="en-GB" sz="2800" b="1" dirty="0"/>
          </a:p>
          <a:p>
            <a:r>
              <a:rPr lang="en-GB" sz="2800" dirty="0"/>
              <a:t>Upload it to official repository (OSF, </a:t>
            </a:r>
            <a:r>
              <a:rPr lang="en-GB" sz="2800" dirty="0" err="1"/>
              <a:t>Zenodo</a:t>
            </a:r>
            <a:r>
              <a:rPr lang="en-GB" sz="2800" dirty="0"/>
              <a:t> etc)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B4D10EDD-6158-50AA-61E0-7D6CC384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13" t="13291" r="9324" b="12713"/>
          <a:stretch>
            <a:fillRect/>
          </a:stretch>
        </p:blipFill>
        <p:spPr>
          <a:xfrm>
            <a:off x="7933771" y="198303"/>
            <a:ext cx="3478334" cy="28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59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F06AB5D-5FC5-78BA-FC87-DAF114732D4E}"/>
              </a:ext>
            </a:extLst>
          </p:cNvPr>
          <p:cNvSpPr txBox="1"/>
          <p:nvPr/>
        </p:nvSpPr>
        <p:spPr>
          <a:xfrm>
            <a:off x="514117" y="952500"/>
            <a:ext cx="4124557" cy="3524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spcBef>
                <a:spcPct val="0"/>
              </a:spcBef>
              <a:spcAft>
                <a:spcPts val="600"/>
              </a:spcAft>
            </a:pPr>
            <a:r>
              <a:rPr lang="en-US" sz="5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Repository structure</a:t>
            </a:r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ruta 10">
            <a:extLst>
              <a:ext uri="{FF2B5EF4-FFF2-40B4-BE49-F238E27FC236}">
                <a16:creationId xmlns:a16="http://schemas.microsoft.com/office/drawing/2014/main" id="{DD112B5E-756F-5A37-80E1-66D5E7A81CEF}"/>
              </a:ext>
            </a:extLst>
          </p:cNvPr>
          <p:cNvSpPr txBox="1"/>
          <p:nvPr/>
        </p:nvSpPr>
        <p:spPr>
          <a:xfrm>
            <a:off x="9923489" y="628087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Optional</a:t>
            </a:r>
          </a:p>
        </p:txBody>
      </p:sp>
      <p:grpSp>
        <p:nvGrpSpPr>
          <p:cNvPr id="18" name="Grupp 17">
            <a:extLst>
              <a:ext uri="{FF2B5EF4-FFF2-40B4-BE49-F238E27FC236}">
                <a16:creationId xmlns:a16="http://schemas.microsoft.com/office/drawing/2014/main" id="{938E888B-441D-8FDC-C661-65A94287F675}"/>
              </a:ext>
            </a:extLst>
          </p:cNvPr>
          <p:cNvGrpSpPr/>
          <p:nvPr/>
        </p:nvGrpSpPr>
        <p:grpSpPr>
          <a:xfrm>
            <a:off x="5864334" y="-26149"/>
            <a:ext cx="3535721" cy="6910297"/>
            <a:chOff x="5864334" y="-26149"/>
            <a:chExt cx="3535721" cy="6910297"/>
          </a:xfrm>
        </p:grpSpPr>
        <p:pic>
          <p:nvPicPr>
            <p:cNvPr id="10" name="Bild 9">
              <a:extLst>
                <a:ext uri="{FF2B5EF4-FFF2-40B4-BE49-F238E27FC236}">
                  <a16:creationId xmlns:a16="http://schemas.microsoft.com/office/drawing/2014/main" id="{88A6D789-F6AE-5E4E-87E1-9F56929B6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30" r="75584" b="16968"/>
            <a:stretch>
              <a:fillRect/>
            </a:stretch>
          </p:blipFill>
          <p:spPr>
            <a:xfrm>
              <a:off x="6691670" y="-26149"/>
              <a:ext cx="2708385" cy="6910297"/>
            </a:xfrm>
            <a:prstGeom prst="rect">
              <a:avLst/>
            </a:prstGeom>
          </p:spPr>
        </p:pic>
        <p:pic>
          <p:nvPicPr>
            <p:cNvPr id="13" name="Bild 12" descr="Öppen mapp med hel fyllning">
              <a:extLst>
                <a:ext uri="{FF2B5EF4-FFF2-40B4-BE49-F238E27FC236}">
                  <a16:creationId xmlns:a16="http://schemas.microsoft.com/office/drawing/2014/main" id="{84CF513B-73F2-A3AD-FBFF-905FA635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82201" y="495300"/>
              <a:ext cx="914400" cy="914400"/>
            </a:xfrm>
            <a:prstGeom prst="rect">
              <a:avLst/>
            </a:prstGeom>
          </p:spPr>
        </p:pic>
        <p:pic>
          <p:nvPicPr>
            <p:cNvPr id="14" name="Bild 13" descr="Öppen mapp med hel fyllning">
              <a:extLst>
                <a:ext uri="{FF2B5EF4-FFF2-40B4-BE49-F238E27FC236}">
                  <a16:creationId xmlns:a16="http://schemas.microsoft.com/office/drawing/2014/main" id="{489B546A-096B-7DBA-EF9E-65DDF780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95753" y="2228147"/>
              <a:ext cx="914400" cy="914400"/>
            </a:xfrm>
            <a:prstGeom prst="rect">
              <a:avLst/>
            </a:prstGeom>
          </p:spPr>
        </p:pic>
        <p:pic>
          <p:nvPicPr>
            <p:cNvPr id="15" name="Bild 14" descr="Öppen mapp med hel fyllning">
              <a:extLst>
                <a:ext uri="{FF2B5EF4-FFF2-40B4-BE49-F238E27FC236}">
                  <a16:creationId xmlns:a16="http://schemas.microsoft.com/office/drawing/2014/main" id="{F096DC7C-98C4-D62D-BE51-8F5F9B6B3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64334" y="3231084"/>
              <a:ext cx="914400" cy="914400"/>
            </a:xfrm>
            <a:prstGeom prst="rect">
              <a:avLst/>
            </a:prstGeom>
          </p:spPr>
        </p:pic>
        <p:pic>
          <p:nvPicPr>
            <p:cNvPr id="16" name="Bild 15" descr="Öppen mapp med hel fyllning">
              <a:extLst>
                <a:ext uri="{FF2B5EF4-FFF2-40B4-BE49-F238E27FC236}">
                  <a16:creationId xmlns:a16="http://schemas.microsoft.com/office/drawing/2014/main" id="{24711772-E7A9-75F2-0530-2B46D0A5D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64334" y="4602606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Bild 16" descr="Öppen mapp med hel fyllning">
            <a:extLst>
              <a:ext uri="{FF2B5EF4-FFF2-40B4-BE49-F238E27FC236}">
                <a16:creationId xmlns:a16="http://schemas.microsoft.com/office/drawing/2014/main" id="{D0CE73E0-ABC7-E97C-F1EF-CFFB13C8DD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5753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99745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1547</TotalTime>
  <Words>382</Words>
  <Application>Microsoft Macintosh PowerPoint</Application>
  <PresentationFormat>Bredbild</PresentationFormat>
  <Paragraphs>42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Grandview Display</vt:lpstr>
      <vt:lpstr>DashVTI</vt:lpstr>
      <vt:lpstr>FAIRyTale</vt:lpstr>
      <vt:lpstr>Open Science – What is this sorcery?</vt:lpstr>
      <vt:lpstr>Current issues of Open Science..</vt:lpstr>
      <vt:lpstr>PowerPoint-presentation</vt:lpstr>
      <vt:lpstr>Findable, Accessible, Interoperable &amp; Reusable - FAIR guiding principles (simplified)</vt:lpstr>
      <vt:lpstr>What is the solution?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Annika Andersson</dc:creator>
  <cp:lastModifiedBy>Annika Andersson</cp:lastModifiedBy>
  <cp:revision>9</cp:revision>
  <dcterms:created xsi:type="dcterms:W3CDTF">2025-08-05T20:58:41Z</dcterms:created>
  <dcterms:modified xsi:type="dcterms:W3CDTF">2025-08-06T23:00:46Z</dcterms:modified>
</cp:coreProperties>
</file>