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3" r:id="rId1"/>
  </p:sldMasterIdLst>
  <p:sldIdLst>
    <p:sldId id="256" r:id="rId2"/>
    <p:sldId id="257" r:id="rId3"/>
    <p:sldId id="261" r:id="rId4"/>
    <p:sldId id="259" r:id="rId5"/>
    <p:sldId id="258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17"/>
    <p:restoredTop sz="94681"/>
  </p:normalViewPr>
  <p:slideViewPr>
    <p:cSldViewPr snapToGrid="0">
      <p:cViewPr varScale="1">
        <p:scale>
          <a:sx n="116" d="100"/>
          <a:sy n="116" d="100"/>
        </p:scale>
        <p:origin x="20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1371599"/>
            <a:ext cx="6675120" cy="2951825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4584879"/>
            <a:ext cx="667512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479B-705B-4489-957E-7E8A228BDFA0}" type="datetime1">
              <a:rPr lang="en-US" smtClean="0"/>
              <a:t>8/5/25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285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66AD-7C08-490A-ADA4-B47E10FB2407}" type="datetime1">
              <a:rPr lang="en-US" smtClean="0"/>
              <a:t>8/5/25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185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1CB3635-47E1-90D8-B693-DA85A66B383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09219" y="640079"/>
            <a:ext cx="1811773" cy="553688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40080" y="640080"/>
            <a:ext cx="8412422" cy="553688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5027-4255-49E7-9841-CD21BCC99996}" type="datetime1">
              <a:rPr lang="en-US" smtClean="0"/>
              <a:t>8/5/25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30604F-219C-2DEE-830E-27274CC2F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5400000">
            <a:off x="10872154" y="1192438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5219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F774-3FA6-43B8-9241-99959C8FD463}" type="datetime1">
              <a:rPr lang="en-US" smtClean="0"/>
              <a:t>8/5/25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678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1BB59B6-79B9-97F5-AC3B-DF65899D39D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91366"/>
            <a:ext cx="9214884" cy="315997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4452-5DCC-4FE2-A5C9-8A5EF6714D65}" type="datetime1">
              <a:rPr lang="en-US" smtClean="0"/>
              <a:t>8/5/25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05EAE5-4812-F718-6D75-962788418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6281" y="4715234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2345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0080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8928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ABC2-0180-4F3A-A895-A85BC724D472}" type="datetime1">
              <a:rPr lang="en-US" smtClean="0"/>
              <a:t>8/5/25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56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599"/>
            <a:ext cx="10890929" cy="9397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79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079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8928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8928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A9BA-4E8F-439E-BEA4-91FBA01E3F5F}" type="datetime1">
              <a:rPr lang="en-US" smtClean="0"/>
              <a:t>8/5/25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178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BF18-0007-481C-AA29-413124BC3EE7}" type="datetime1">
              <a:rPr lang="en-US" smtClean="0"/>
              <a:t>8/5/25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414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149F9F0F-FB8C-5565-247C-BDCC156B5CA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E9870-3748-43AD-B547-02A075CB4A1D}" type="datetime1">
              <a:rPr lang="en-US" smtClean="0"/>
              <a:t>8/5/25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52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6519" y="1031001"/>
            <a:ext cx="6594490" cy="51663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8"/>
            <a:ext cx="3859397" cy="322682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7897-33C5-4F1A-9307-D068E37F3DC7}" type="datetime1">
              <a:rPr lang="en-US" smtClean="0"/>
              <a:t>8/5/25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187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37760" y="1033271"/>
            <a:ext cx="6592824" cy="51663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7"/>
            <a:ext cx="3859397" cy="32268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71BA-CC09-47C8-A6DF-F5C5CB59CEEC}" type="datetime1">
              <a:rPr lang="en-US" smtClean="0"/>
              <a:t>8/5/25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17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601"/>
            <a:ext cx="10890929" cy="10972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2633472"/>
            <a:ext cx="10890928" cy="3566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4008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DA38F49-B3E2-4BF0-BEC7-C30D34ABBB8D}" type="datetime1">
              <a:rPr lang="en-US" smtClean="0"/>
              <a:t>8/5/25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5712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82" r:id="rId6"/>
    <p:sldLayoutId id="2147483677" r:id="rId7"/>
    <p:sldLayoutId id="2147483678" r:id="rId8"/>
    <p:sldLayoutId id="2147483679" r:id="rId9"/>
    <p:sldLayoutId id="2147483681" r:id="rId10"/>
    <p:sldLayoutId id="2147483680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randview Display"/>
              <a:ea typeface="+mn-ea"/>
              <a:cs typeface="+mn-cs"/>
            </a:endParaRPr>
          </a:p>
        </p:txBody>
      </p:sp>
      <p:pic>
        <p:nvPicPr>
          <p:cNvPr id="5" name="Picture 4" descr="En bild som visar rita, diagram, Barnkonst, konst&#10;&#10;AI-genererat innehåll kan vara felaktigt.">
            <a:extLst>
              <a:ext uri="{FF2B5EF4-FFF2-40B4-BE49-F238E27FC236}">
                <a16:creationId xmlns:a16="http://schemas.microsoft.com/office/drawing/2014/main" id="{14FE5B9E-32B5-BA22-D659-8BDCDD7BC1A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6507" b="3181"/>
          <a:stretch>
            <a:fillRect/>
          </a:stretch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5DEC45B-BA77-21C0-3869-05DE7C923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1152940"/>
          </a:xfrm>
          <a:prstGeom prst="rect">
            <a:avLst/>
          </a:prstGeom>
          <a:solidFill>
            <a:schemeClr val="bg1"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B959697F-F88E-98B2-4822-5236C53B4D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7809" y="159031"/>
            <a:ext cx="7950514" cy="8700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b="1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FAIRyTale</a:t>
            </a:r>
            <a:endParaRPr lang="en-US" sz="48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F846A6DA-A975-C4BB-F981-FB3088CCC3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08323" y="159031"/>
            <a:ext cx="3525868" cy="8700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1600" noProof="0" dirty="0"/>
              <a:t>Give your data a happily-ever-after</a:t>
            </a:r>
            <a:endParaRPr lang="en-US" sz="1600" noProof="0" dirty="0">
              <a:solidFill>
                <a:srgbClr val="FFFFFF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E25B8EB-C8DD-E579-2093-D182FC5B0F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-560574" y="576072"/>
            <a:ext cx="1152144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ruta 3">
            <a:extLst>
              <a:ext uri="{FF2B5EF4-FFF2-40B4-BE49-F238E27FC236}">
                <a16:creationId xmlns:a16="http://schemas.microsoft.com/office/drawing/2014/main" id="{C81B9B56-DDB8-9846-5C36-34C2ACB4489C}"/>
              </a:ext>
            </a:extLst>
          </p:cNvPr>
          <p:cNvSpPr txBox="1"/>
          <p:nvPr/>
        </p:nvSpPr>
        <p:spPr>
          <a:xfrm>
            <a:off x="357809" y="5775639"/>
            <a:ext cx="36214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GB" dirty="0">
                <a:solidFill>
                  <a:schemeClr val="bg1">
                    <a:lumMod val="65000"/>
                    <a:lumOff val="35000"/>
                  </a:schemeClr>
                </a:solidFill>
              </a:rPr>
              <a:t>By: Florencia Altschuler, Illiana Sandoval, Jamie Rios &amp; Annika Andersson</a:t>
            </a:r>
          </a:p>
        </p:txBody>
      </p:sp>
    </p:spTree>
    <p:extLst>
      <p:ext uri="{BB962C8B-B14F-4D97-AF65-F5344CB8AC3E}">
        <p14:creationId xmlns:p14="http://schemas.microsoft.com/office/powerpoint/2010/main" val="1230603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00ABCB7C-6C66-8DED-81FF-3610770FA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What is the problem?</a:t>
            </a:r>
            <a:endParaRPr lang="en-GB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B059FB7F-3789-F3AD-3293-54E08A8C0C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Data &amp; Metadata sharing = TIME CONSUMING</a:t>
            </a:r>
          </a:p>
          <a:p>
            <a:r>
              <a:rPr lang="en-GB" dirty="0"/>
              <a:t>Unstructured repositories </a:t>
            </a:r>
          </a:p>
          <a:p>
            <a:r>
              <a:rPr lang="en-GB" dirty="0"/>
              <a:t>Missing information for </a:t>
            </a:r>
            <a:r>
              <a:rPr lang="en-GB" b="1" dirty="0"/>
              <a:t>replication &amp; reproducibility</a:t>
            </a:r>
          </a:p>
          <a:p>
            <a:r>
              <a:rPr lang="en-GB" dirty="0"/>
              <a:t>Not according to the FAIR guiding principles</a:t>
            </a:r>
          </a:p>
        </p:txBody>
      </p:sp>
    </p:spTree>
    <p:extLst>
      <p:ext uri="{BB962C8B-B14F-4D97-AF65-F5344CB8AC3E}">
        <p14:creationId xmlns:p14="http://schemas.microsoft.com/office/powerpoint/2010/main" val="3753030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DA151C-5770-45E4-AAFF-59E7F403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14063862-109C-3B4E-CE12-DB0BCF6B8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914400"/>
            <a:ext cx="3794760" cy="4144684"/>
          </a:xfrm>
        </p:spPr>
        <p:txBody>
          <a:bodyPr anchor="t">
            <a:normAutofit fontScale="90000"/>
          </a:bodyPr>
          <a:lstStyle/>
          <a:p>
            <a:r>
              <a:rPr lang="en-US" noProof="0" dirty="0"/>
              <a:t>Findable, Accessible, Interoperable &amp; Reusable - FAIR guiding principles (</a:t>
            </a:r>
            <a:r>
              <a:rPr lang="en-US" i="1" noProof="0" dirty="0"/>
              <a:t>simplified)</a:t>
            </a:r>
            <a:endParaRPr lang="en-US" noProof="0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454C7DAA-F71F-359F-F284-B204803F97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6750" y="416604"/>
            <a:ext cx="6753340" cy="6024792"/>
          </a:xfrm>
        </p:spPr>
        <p:txBody>
          <a:bodyPr anchor="t">
            <a:normAutofit lnSpcReduction="10000"/>
          </a:bodyPr>
          <a:lstStyle/>
          <a:p>
            <a:pPr fontAlgn="base">
              <a:lnSpc>
                <a:spcPct val="110000"/>
              </a:lnSpc>
            </a:pPr>
            <a:r>
              <a:rPr lang="en-US" b="1" noProof="0" dirty="0"/>
              <a:t>Findable (F):</a:t>
            </a:r>
          </a:p>
          <a:p>
            <a:pPr lvl="1" fontAlgn="base">
              <a:lnSpc>
                <a:spcPct val="110000"/>
              </a:lnSpc>
            </a:pPr>
            <a:r>
              <a:rPr lang="en-US" noProof="0" dirty="0"/>
              <a:t>Give every dataset a permanent ID</a:t>
            </a:r>
            <a:br>
              <a:rPr lang="en-US" noProof="0" dirty="0"/>
            </a:br>
            <a:r>
              <a:rPr lang="en-US" noProof="0" dirty="0"/>
              <a:t>Add a clear description</a:t>
            </a:r>
            <a:br>
              <a:rPr lang="en-US" noProof="0" dirty="0"/>
            </a:br>
            <a:r>
              <a:rPr lang="en-US" noProof="0" dirty="0"/>
              <a:t>Put that ID inside the description</a:t>
            </a:r>
            <a:br>
              <a:rPr lang="en-US" noProof="0" dirty="0"/>
            </a:br>
            <a:r>
              <a:rPr lang="en-US" noProof="0" dirty="0"/>
              <a:t>List the dataset in a searchable place</a:t>
            </a:r>
          </a:p>
          <a:p>
            <a:pPr fontAlgn="base">
              <a:lnSpc>
                <a:spcPct val="110000"/>
              </a:lnSpc>
            </a:pPr>
            <a:r>
              <a:rPr lang="en-US" b="1" noProof="0" dirty="0"/>
              <a:t>Accessible (A):</a:t>
            </a:r>
            <a:endParaRPr lang="en-US" noProof="0" dirty="0"/>
          </a:p>
          <a:p>
            <a:pPr lvl="1" fontAlgn="base">
              <a:lnSpc>
                <a:spcPct val="110000"/>
              </a:lnSpc>
            </a:pPr>
            <a:r>
              <a:rPr lang="en-US" noProof="0" dirty="0"/>
              <a:t>Make it downloadable through a standard, open link</a:t>
            </a:r>
            <a:br>
              <a:rPr lang="en-US" noProof="0" dirty="0"/>
            </a:br>
            <a:r>
              <a:rPr lang="en-US" noProof="0" dirty="0"/>
              <a:t>Allow login if needed</a:t>
            </a:r>
            <a:br>
              <a:rPr lang="en-US" noProof="0" dirty="0"/>
            </a:br>
            <a:r>
              <a:rPr lang="en-US" noProof="0" dirty="0"/>
              <a:t>Keep the description online even if the data disappear</a:t>
            </a:r>
          </a:p>
          <a:p>
            <a:pPr fontAlgn="base">
              <a:lnSpc>
                <a:spcPct val="110000"/>
              </a:lnSpc>
            </a:pPr>
            <a:r>
              <a:rPr lang="en-US" b="1" noProof="0" dirty="0"/>
              <a:t>Interoperable (I):</a:t>
            </a:r>
            <a:endParaRPr lang="en-US" noProof="0" dirty="0"/>
          </a:p>
          <a:p>
            <a:pPr lvl="1" fontAlgn="base">
              <a:lnSpc>
                <a:spcPct val="110000"/>
              </a:lnSpc>
            </a:pPr>
            <a:r>
              <a:rPr lang="en-US" noProof="0" dirty="0"/>
              <a:t>Use common, machine-readable formats and vocabularies</a:t>
            </a:r>
            <a:br>
              <a:rPr lang="en-US" noProof="0" dirty="0"/>
            </a:br>
            <a:r>
              <a:rPr lang="en-US" noProof="0" dirty="0"/>
              <a:t>Link to related datasets in a standard way</a:t>
            </a:r>
          </a:p>
          <a:p>
            <a:pPr fontAlgn="base">
              <a:lnSpc>
                <a:spcPct val="110000"/>
              </a:lnSpc>
            </a:pPr>
            <a:r>
              <a:rPr lang="en-US" b="1" noProof="0" dirty="0"/>
              <a:t>Reusable (R):</a:t>
            </a:r>
            <a:endParaRPr lang="en-US" noProof="0" dirty="0"/>
          </a:p>
          <a:p>
            <a:pPr lvl="1"/>
            <a:r>
              <a:rPr lang="en-US" noProof="0" dirty="0"/>
              <a:t>Provide rich, detailed metadata</a:t>
            </a:r>
            <a:br>
              <a:rPr lang="en-US" noProof="0" dirty="0"/>
            </a:br>
            <a:r>
              <a:rPr lang="en-US" noProof="0" dirty="0"/>
              <a:t>Add a clear reuse license</a:t>
            </a:r>
            <a:br>
              <a:rPr lang="en-US" noProof="0" dirty="0"/>
            </a:br>
            <a:r>
              <a:rPr lang="en-US" noProof="0" dirty="0"/>
              <a:t>Record who made it and how (provenance)</a:t>
            </a:r>
            <a:br>
              <a:rPr lang="en-US" noProof="0" dirty="0"/>
            </a:br>
            <a:r>
              <a:rPr lang="en-US" noProof="0" dirty="0"/>
              <a:t>Follow your field’s standards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0694E1F-471C-4340-BE4B-28F2BF7D7A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6272784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846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objekt 4" descr="En bild som visar text, skärmbild, programvara, nummer&#10;&#10;AI-genererat innehåll kan vara felaktigt.">
            <a:extLst>
              <a:ext uri="{FF2B5EF4-FFF2-40B4-BE49-F238E27FC236}">
                <a16:creationId xmlns:a16="http://schemas.microsoft.com/office/drawing/2014/main" id="{4C0A945B-07BE-4E26-0F9A-D114954D51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435" y="547795"/>
            <a:ext cx="10937130" cy="5762409"/>
          </a:xfrm>
          <a:prstGeom prst="rect">
            <a:avLst/>
          </a:prstGeom>
        </p:spPr>
      </p:pic>
      <p:sp>
        <p:nvSpPr>
          <p:cNvPr id="6" name="textruta 5">
            <a:extLst>
              <a:ext uri="{FF2B5EF4-FFF2-40B4-BE49-F238E27FC236}">
                <a16:creationId xmlns:a16="http://schemas.microsoft.com/office/drawing/2014/main" id="{C8DA1852-F3FE-3ECA-D0B7-1431BAC45775}"/>
              </a:ext>
            </a:extLst>
          </p:cNvPr>
          <p:cNvSpPr txBox="1"/>
          <p:nvPr/>
        </p:nvSpPr>
        <p:spPr>
          <a:xfrm>
            <a:off x="164890" y="4248101"/>
            <a:ext cx="311795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Example of an unstructured repository on OSF</a:t>
            </a:r>
          </a:p>
        </p:txBody>
      </p:sp>
    </p:spTree>
    <p:extLst>
      <p:ext uri="{BB962C8B-B14F-4D97-AF65-F5344CB8AC3E}">
        <p14:creationId xmlns:p14="http://schemas.microsoft.com/office/powerpoint/2010/main" val="274789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1873B20-0E93-B5B6-D404-84A8A49F8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the solution?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C54BAFC1-1047-118E-CA07-5CA4408786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b="1" dirty="0" err="1"/>
              <a:t>FAIRyTale</a:t>
            </a:r>
            <a:r>
              <a:rPr lang="en-GB" sz="2800" b="1" dirty="0"/>
              <a:t>! </a:t>
            </a:r>
            <a:r>
              <a:rPr lang="en-GB" b="1" dirty="0"/>
              <a:t>(of course)</a:t>
            </a:r>
            <a:endParaRPr lang="en-GB" sz="2800" b="1" dirty="0"/>
          </a:p>
          <a:p>
            <a:pPr marL="0" indent="0">
              <a:buNone/>
            </a:pPr>
            <a:endParaRPr lang="en-GB" sz="2800" b="1" dirty="0"/>
          </a:p>
          <a:p>
            <a:r>
              <a:rPr lang="en-GB" dirty="0"/>
              <a:t>Creates a local repository</a:t>
            </a:r>
          </a:p>
          <a:p>
            <a:r>
              <a:rPr lang="en-GB" dirty="0"/>
              <a:t>Automatically structured and organized</a:t>
            </a:r>
          </a:p>
          <a:p>
            <a:r>
              <a:rPr lang="en-GB" dirty="0"/>
              <a:t>Upload files with necessary information, data, scripts, results and metadata</a:t>
            </a:r>
          </a:p>
          <a:p>
            <a:r>
              <a:rPr lang="en-GB" dirty="0"/>
              <a:t>Upload it to official repository (OSF, </a:t>
            </a:r>
            <a:r>
              <a:rPr lang="en-GB" dirty="0" err="1"/>
              <a:t>Zenodo</a:t>
            </a:r>
            <a:r>
              <a:rPr lang="en-GB" dirty="0"/>
              <a:t> etc)</a:t>
            </a:r>
          </a:p>
        </p:txBody>
      </p:sp>
      <p:pic>
        <p:nvPicPr>
          <p:cNvPr id="4" name="Bildobjekt 3">
            <a:extLst>
              <a:ext uri="{FF2B5EF4-FFF2-40B4-BE49-F238E27FC236}">
                <a16:creationId xmlns:a16="http://schemas.microsoft.com/office/drawing/2014/main" id="{B4D10EDD-6158-50AA-61E0-7D6CC384B8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4188" y="92393"/>
            <a:ext cx="4876820" cy="4420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659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61" name="Straight Connector 2060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063" name="Rectangle 2062">
            <a:extLst>
              <a:ext uri="{FF2B5EF4-FFF2-40B4-BE49-F238E27FC236}">
                <a16:creationId xmlns:a16="http://schemas.microsoft.com/office/drawing/2014/main" id="{CFD1D2CD-954D-4C4D-B505-05EAD159B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randview Display"/>
              <a:ea typeface="+mn-ea"/>
              <a:cs typeface="+mn-cs"/>
            </a:endParaRPr>
          </a:p>
        </p:txBody>
      </p:sp>
      <p:sp>
        <p:nvSpPr>
          <p:cNvPr id="6" name="textruta 5">
            <a:extLst>
              <a:ext uri="{FF2B5EF4-FFF2-40B4-BE49-F238E27FC236}">
                <a16:creationId xmlns:a16="http://schemas.microsoft.com/office/drawing/2014/main" id="{CF06AB5D-5FC5-78BA-FC87-DAF114732D4E}"/>
              </a:ext>
            </a:extLst>
          </p:cNvPr>
          <p:cNvSpPr txBox="1"/>
          <p:nvPr/>
        </p:nvSpPr>
        <p:spPr>
          <a:xfrm>
            <a:off x="514117" y="952500"/>
            <a:ext cx="4124557" cy="35242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spcBef>
                <a:spcPct val="0"/>
              </a:spcBef>
              <a:spcAft>
                <a:spcPts val="600"/>
              </a:spcAft>
            </a:pPr>
            <a:r>
              <a:rPr lang="en-US" sz="5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Repository structure</a:t>
            </a:r>
          </a:p>
        </p:txBody>
      </p:sp>
      <p:cxnSp>
        <p:nvCxnSpPr>
          <p:cNvPr id="2065" name="Straight Connector 2064">
            <a:extLst>
              <a:ext uri="{FF2B5EF4-FFF2-40B4-BE49-F238E27FC236}">
                <a16:creationId xmlns:a16="http://schemas.microsoft.com/office/drawing/2014/main" id="{A2D508B3-A66C-833E-D929-8DC2116356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2088" y="4882722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8997451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Custom 6">
      <a:dk1>
        <a:sysClr val="windowText" lastClr="000000"/>
      </a:dk1>
      <a:lt1>
        <a:sysClr val="window" lastClr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0A75137F-CDEB-4E94-A788-9D255EBE1B91}" vid="{DE9A6A09-5855-45A3-8E99-4290ED2405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Office-tema</Template>
  <TotalTime>1347</TotalTime>
  <Words>220</Words>
  <Application>Microsoft Macintosh PowerPoint</Application>
  <PresentationFormat>Bredbild</PresentationFormat>
  <Paragraphs>26</Paragraphs>
  <Slides>6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3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6</vt:i4>
      </vt:variant>
    </vt:vector>
  </HeadingPairs>
  <TitlesOfParts>
    <vt:vector size="10" baseType="lpstr">
      <vt:lpstr>Arial</vt:lpstr>
      <vt:lpstr>Avenir Next LT Pro</vt:lpstr>
      <vt:lpstr>Grandview Display</vt:lpstr>
      <vt:lpstr>DashVTI</vt:lpstr>
      <vt:lpstr>FAIRyTale</vt:lpstr>
      <vt:lpstr>What is the problem?</vt:lpstr>
      <vt:lpstr>Findable, Accessible, Interoperable &amp; Reusable - FAIR guiding principles (simplified)</vt:lpstr>
      <vt:lpstr>PowerPoint-presentation</vt:lpstr>
      <vt:lpstr>What is the solution?</vt:lpstr>
      <vt:lpstr>PowerPoint-presentation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Annika Andersson</dc:creator>
  <cp:lastModifiedBy>Annika Andersson</cp:lastModifiedBy>
  <cp:revision>3</cp:revision>
  <dcterms:created xsi:type="dcterms:W3CDTF">2025-08-05T20:58:41Z</dcterms:created>
  <dcterms:modified xsi:type="dcterms:W3CDTF">2025-08-06T19:40:10Z</dcterms:modified>
</cp:coreProperties>
</file>