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72" r:id="rId4"/>
    <p:sldId id="274" r:id="rId5"/>
    <p:sldId id="273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D3402B-8746-744F-04AB-10127123F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677472"/>
            <a:ext cx="8361229" cy="2448497"/>
          </a:xfrm>
        </p:spPr>
        <p:txBody>
          <a:bodyPr/>
          <a:lstStyle/>
          <a:p>
            <a:r>
              <a:rPr lang="el-GR" sz="6000" dirty="0" err="1"/>
              <a:t>Αναγνωριση</a:t>
            </a:r>
            <a:r>
              <a:rPr lang="el-GR" sz="6000" dirty="0"/>
              <a:t> </a:t>
            </a:r>
            <a:r>
              <a:rPr lang="el-GR" sz="6000" dirty="0" err="1"/>
              <a:t>προτυπων</a:t>
            </a:r>
            <a:br>
              <a:rPr lang="el-GR" sz="6000" dirty="0"/>
            </a:br>
            <a:r>
              <a:rPr lang="el-GR" sz="6000" dirty="0" err="1"/>
              <a:t>ομαδα</a:t>
            </a:r>
            <a:r>
              <a:rPr lang="el-GR" sz="6000" dirty="0"/>
              <a:t> 55</a:t>
            </a:r>
            <a:br>
              <a:rPr lang="en-US" sz="6000" dirty="0"/>
            </a:br>
            <a:endParaRPr lang="el-GR" sz="6000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F66763B-F533-C323-DA3A-87A9EA9064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/>
              <a:t>Παρουσίαση Εργασίας</a:t>
            </a:r>
            <a:r>
              <a:rPr lang="en-US" dirty="0"/>
              <a:t>: </a:t>
            </a:r>
            <a:r>
              <a:rPr lang="el-GR" b="1" dirty="0"/>
              <a:t>Μέρος Δ</a:t>
            </a:r>
          </a:p>
          <a:p>
            <a:r>
              <a:rPr lang="el-GR" dirty="0"/>
              <a:t>Ηλιάνα Κόγια</a:t>
            </a:r>
          </a:p>
          <a:p>
            <a:r>
              <a:rPr lang="el-GR" dirty="0"/>
              <a:t>ΑΕΜ:10090</a:t>
            </a:r>
          </a:p>
          <a:p>
            <a:r>
              <a:rPr lang="el-GR" dirty="0"/>
              <a:t>2023/24</a:t>
            </a:r>
          </a:p>
        </p:txBody>
      </p:sp>
    </p:spTree>
    <p:extLst>
      <p:ext uri="{BB962C8B-B14F-4D97-AF65-F5344CB8AC3E}">
        <p14:creationId xmlns:p14="http://schemas.microsoft.com/office/powerpoint/2010/main" val="373868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7EC4B0-16F5-76FA-8474-C35C1AAD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25245"/>
          </a:xfrm>
        </p:spPr>
        <p:txBody>
          <a:bodyPr>
            <a:normAutofit fontScale="90000"/>
          </a:bodyPr>
          <a:lstStyle/>
          <a:p>
            <a:r>
              <a:rPr lang="el-GR" dirty="0"/>
              <a:t>Μέρος Δ</a:t>
            </a:r>
            <a:r>
              <a:rPr lang="en-US" dirty="0"/>
              <a:t>: </a:t>
            </a:r>
            <a:r>
              <a:rPr lang="el-GR" dirty="0"/>
              <a:t> 5</a:t>
            </a:r>
            <a:r>
              <a:rPr lang="en-US" dirty="0"/>
              <a:t>-class classification </a:t>
            </a:r>
            <a:br>
              <a:rPr lang="el-GR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7836A48-996D-FDD9-0898-4DEF5A5E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390650"/>
            <a:ext cx="10239375" cy="5124449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r>
              <a:rPr lang="el-GR" dirty="0"/>
              <a:t>:</a:t>
            </a:r>
            <a:r>
              <a:rPr lang="en-US" dirty="0"/>
              <a:t> </a:t>
            </a:r>
            <a:r>
              <a:rPr lang="el-GR" dirty="0"/>
              <a:t>σε </a:t>
            </a:r>
            <a:r>
              <a:rPr lang="en-US" dirty="0"/>
              <a:t>training </a:t>
            </a:r>
            <a:r>
              <a:rPr lang="el-GR" dirty="0"/>
              <a:t>και </a:t>
            </a:r>
            <a:r>
              <a:rPr lang="en-US" dirty="0"/>
              <a:t>test</a:t>
            </a:r>
            <a:r>
              <a:rPr lang="el-GR" dirty="0"/>
              <a:t> </a:t>
            </a:r>
            <a:r>
              <a:rPr lang="en-US" dirty="0"/>
              <a:t>set (80%-20%), </a:t>
            </a:r>
            <a:r>
              <a:rPr lang="el-GR" dirty="0"/>
              <a:t>ουσιαστικά τα </a:t>
            </a:r>
            <a:r>
              <a:rPr lang="en-US" dirty="0"/>
              <a:t>test data </a:t>
            </a:r>
            <a:r>
              <a:rPr lang="el-GR" dirty="0"/>
              <a:t>αποτελούν τα </a:t>
            </a:r>
            <a:r>
              <a:rPr lang="en-US" dirty="0"/>
              <a:t>validation data</a:t>
            </a:r>
            <a:r>
              <a:rPr lang="el-GR" dirty="0"/>
              <a:t>, διότι δεν γνωρίζουμε το </a:t>
            </a:r>
            <a:r>
              <a:rPr lang="en-US" dirty="0"/>
              <a:t>test set.</a:t>
            </a:r>
            <a:endParaRPr lang="el-GR" dirty="0"/>
          </a:p>
          <a:p>
            <a:r>
              <a:rPr lang="el-GR" dirty="0" err="1"/>
              <a:t>Κανονικοποίηση</a:t>
            </a:r>
            <a:r>
              <a:rPr lang="el-GR" dirty="0"/>
              <a:t> </a:t>
            </a:r>
            <a:r>
              <a:rPr lang="en-US" dirty="0" err="1"/>
              <a:t>MinMaxScaler</a:t>
            </a:r>
            <a:r>
              <a:rPr lang="en-US" dirty="0"/>
              <a:t> </a:t>
            </a:r>
            <a:r>
              <a:rPr lang="el-GR" dirty="0"/>
              <a:t>στο [-1,1] </a:t>
            </a:r>
          </a:p>
          <a:p>
            <a:r>
              <a:rPr lang="en-US" dirty="0"/>
              <a:t>PCA (0.98) </a:t>
            </a:r>
            <a:r>
              <a:rPr lang="el-GR" dirty="0"/>
              <a:t>για μείωση των </a:t>
            </a:r>
            <a:r>
              <a:rPr lang="en-US" dirty="0"/>
              <a:t>features. </a:t>
            </a:r>
            <a:r>
              <a:rPr lang="el-GR" dirty="0"/>
              <a:t>Προέκυψαν τελικά </a:t>
            </a:r>
            <a:r>
              <a:rPr lang="en-US" dirty="0"/>
              <a:t>382 features </a:t>
            </a:r>
            <a:r>
              <a:rPr lang="el-GR" dirty="0"/>
              <a:t>από τα αρχικά 400</a:t>
            </a:r>
            <a:endParaRPr lang="en-US" dirty="0"/>
          </a:p>
          <a:p>
            <a:pPr marL="0" indent="0">
              <a:buNone/>
            </a:pPr>
            <a:r>
              <a:rPr lang="el-GR" sz="1600" i="1" dirty="0"/>
              <a:t>Αριθμός δειγμάτων ανά κλάση:</a:t>
            </a:r>
          </a:p>
          <a:p>
            <a:pPr marL="0" indent="0">
              <a:buNone/>
            </a:pPr>
            <a:r>
              <a:rPr lang="el-GR" sz="1400" i="1" dirty="0"/>
              <a:t>(αρκετά ισορροπημένο δεν πραγματοποιήθηκε</a:t>
            </a:r>
            <a:r>
              <a:rPr lang="en-US" sz="1400" i="1" dirty="0"/>
              <a:t> </a:t>
            </a:r>
            <a:r>
              <a:rPr lang="el-GR" sz="1400" i="1" dirty="0"/>
              <a:t>κάποια τεχνική για  </a:t>
            </a:r>
            <a:r>
              <a:rPr lang="en-US" sz="1400" i="1" dirty="0"/>
              <a:t>balance</a:t>
            </a:r>
            <a:r>
              <a:rPr lang="el-GR" sz="1400" i="1" dirty="0"/>
              <a:t>, μόνο βάρη στο</a:t>
            </a:r>
            <a:r>
              <a:rPr lang="en-US" sz="1400" i="1" dirty="0"/>
              <a:t> model</a:t>
            </a:r>
            <a:r>
              <a:rPr lang="el-GR" sz="1400" i="1" dirty="0"/>
              <a:t> </a:t>
            </a:r>
            <a:r>
              <a:rPr lang="en-US" sz="1400" i="1" dirty="0"/>
              <a:t>SVM</a:t>
            </a:r>
            <a:r>
              <a:rPr lang="el-GR" sz="1400" i="1" dirty="0"/>
              <a:t>):</a:t>
            </a:r>
            <a:endParaRPr lang="en-US" sz="1400" i="1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EE303C7E-01A4-38AD-FF1A-87CB1771F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72917"/>
            <a:ext cx="3905250" cy="292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33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44EE99-FACC-7954-20E5-61D2B918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894425"/>
          </a:xfrm>
        </p:spPr>
        <p:txBody>
          <a:bodyPr/>
          <a:lstStyle/>
          <a:p>
            <a:r>
              <a:rPr lang="el-GR" sz="2000" b="1" dirty="0"/>
              <a:t>Δοκιμές</a:t>
            </a:r>
            <a:r>
              <a:rPr lang="en-US" sz="2000" b="1" dirty="0"/>
              <a:t> </a:t>
            </a:r>
            <a:r>
              <a:rPr lang="el-GR" sz="2000" b="1" dirty="0" err="1"/>
              <a:t>ταξινομητών</a:t>
            </a:r>
            <a:r>
              <a:rPr lang="el-GR" sz="2000" b="1" dirty="0"/>
              <a:t> για διάφορες παραμέτρους</a:t>
            </a:r>
            <a:r>
              <a:rPr lang="en-US" sz="2000" b="1" dirty="0"/>
              <a:t> </a:t>
            </a:r>
            <a:r>
              <a:rPr lang="el-GR" sz="2000" b="1" dirty="0"/>
              <a:t>:</a:t>
            </a:r>
            <a:br>
              <a:rPr lang="en-US" sz="2000" b="1" dirty="0"/>
            </a:br>
            <a:endParaRPr lang="el-GR" sz="20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D3F9100-C379-5313-630D-C1D2BDCA8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020" y="585925"/>
            <a:ext cx="5212080" cy="6001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Παρατηρούμε ότι μεγαλύτερη ακρίβεια πετυχαίνουμε με </a:t>
            </a:r>
            <a:r>
              <a:rPr lang="en-US" dirty="0"/>
              <a:t>classifiers </a:t>
            </a:r>
            <a:r>
              <a:rPr lang="el-GR" dirty="0"/>
              <a:t>που υλοποιούν </a:t>
            </a:r>
            <a:r>
              <a:rPr lang="en-US" dirty="0"/>
              <a:t>boosting </a:t>
            </a:r>
            <a:r>
              <a:rPr lang="el-GR" dirty="0"/>
              <a:t>και με τα </a:t>
            </a:r>
            <a:r>
              <a:rPr lang="el-GR" dirty="0" err="1"/>
              <a:t>νευρωνικά</a:t>
            </a:r>
            <a:r>
              <a:rPr lang="en-US" dirty="0"/>
              <a:t> </a:t>
            </a:r>
            <a:r>
              <a:rPr lang="el-GR" dirty="0"/>
              <a:t>δίκτυα </a:t>
            </a:r>
            <a:r>
              <a:rPr lang="en-US" dirty="0"/>
              <a:t>SVM </a:t>
            </a:r>
            <a:r>
              <a:rPr lang="el-GR" dirty="0"/>
              <a:t>και </a:t>
            </a:r>
            <a:r>
              <a:rPr lang="en-US" dirty="0"/>
              <a:t>MLP.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/>
              <a:t>Επιλέξαμε να εστιάσουμε στην εύρεση του καλύτερου </a:t>
            </a:r>
            <a:r>
              <a:rPr lang="en-US" dirty="0"/>
              <a:t>SVM classifier </a:t>
            </a:r>
            <a:r>
              <a:rPr lang="el-GR" dirty="0"/>
              <a:t>για το δοθέν </a:t>
            </a:r>
            <a:r>
              <a:rPr lang="en-US" dirty="0"/>
              <a:t>dataset</a:t>
            </a:r>
            <a:r>
              <a:rPr lang="el-GR" dirty="0"/>
              <a:t>:</a:t>
            </a:r>
            <a:endParaRPr lang="en-US" dirty="0"/>
          </a:p>
          <a:p>
            <a:r>
              <a:rPr lang="en-US" dirty="0"/>
              <a:t>SVM linear</a:t>
            </a:r>
          </a:p>
          <a:p>
            <a:r>
              <a:rPr lang="en-US" dirty="0"/>
              <a:t>SVM RBF</a:t>
            </a:r>
          </a:p>
          <a:p>
            <a:r>
              <a:rPr lang="en-US" dirty="0"/>
              <a:t>SVM polynomial</a:t>
            </a:r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767FF70-D83E-2060-F28B-DA3DF2AE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580225"/>
            <a:ext cx="3855720" cy="4287175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SVM linear, polynomial, </a:t>
            </a:r>
            <a:r>
              <a:rPr lang="en-US" sz="1800" b="1" dirty="0" err="1"/>
              <a:t>rbf</a:t>
            </a:r>
            <a:r>
              <a:rPr lang="en-US" sz="1800" b="1" dirty="0"/>
              <a:t> (88%)</a:t>
            </a:r>
          </a:p>
          <a:p>
            <a:r>
              <a:rPr lang="en-US" sz="1800" b="1" dirty="0"/>
              <a:t>Nearest Centroid (80.5%)</a:t>
            </a:r>
          </a:p>
          <a:p>
            <a:r>
              <a:rPr lang="en-US" sz="1800" b="1" dirty="0" err="1"/>
              <a:t>kNN</a:t>
            </a:r>
            <a:r>
              <a:rPr lang="el-GR" sz="1800" b="1" dirty="0"/>
              <a:t> </a:t>
            </a:r>
            <a:r>
              <a:rPr lang="en-US" sz="1800" b="1" dirty="0"/>
              <a:t>(k = 10, 73.1%)</a:t>
            </a:r>
          </a:p>
          <a:p>
            <a:r>
              <a:rPr lang="en-US" sz="1800" b="1" dirty="0"/>
              <a:t>Gaussian NB (80.5%)</a:t>
            </a:r>
          </a:p>
          <a:p>
            <a:r>
              <a:rPr lang="en-US" sz="1800" b="1" dirty="0"/>
              <a:t>MLP classifier (82.7%)</a:t>
            </a:r>
          </a:p>
          <a:p>
            <a:r>
              <a:rPr lang="en-US" sz="1800" b="1" dirty="0" err="1"/>
              <a:t>RandomForestClassifier</a:t>
            </a:r>
            <a:r>
              <a:rPr lang="en-US" sz="1800" b="1" dirty="0"/>
              <a:t> (78.5%)</a:t>
            </a:r>
          </a:p>
          <a:p>
            <a:r>
              <a:rPr lang="en-US" sz="1800" b="1" dirty="0" err="1"/>
              <a:t>HistGradientBoostingClassifier</a:t>
            </a:r>
            <a:r>
              <a:rPr lang="en-US" sz="1800" b="1" dirty="0"/>
              <a:t> (85.5%)</a:t>
            </a:r>
          </a:p>
          <a:p>
            <a:r>
              <a:rPr lang="en-US" sz="1800" b="1" dirty="0" err="1"/>
              <a:t>XGBoost</a:t>
            </a:r>
            <a:r>
              <a:rPr lang="en-US" sz="1800" b="1" dirty="0"/>
              <a:t> (85.2%</a:t>
            </a:r>
            <a:r>
              <a:rPr lang="el-GR" sz="1800" b="1" dirty="0"/>
              <a:t>, </a:t>
            </a:r>
            <a:r>
              <a:rPr lang="en-US" sz="1800" b="1" dirty="0"/>
              <a:t>eta = 0.5)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478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A9FA708-2CE8-6012-DD47-F7009CD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3202"/>
          </a:xfrm>
        </p:spPr>
        <p:txBody>
          <a:bodyPr/>
          <a:lstStyle/>
          <a:p>
            <a:r>
              <a:rPr lang="en-US" dirty="0"/>
              <a:t>SVM linear and RBF kernels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57A227D-266E-0D2B-E6EC-DCBA02A4E3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Linear kernel</a:t>
            </a:r>
          </a:p>
          <a:p>
            <a:pPr marL="0" indent="0">
              <a:buNone/>
            </a:pPr>
            <a:r>
              <a:rPr lang="en-US" sz="2000" b="1" dirty="0"/>
              <a:t>Grid search + Cross validation</a:t>
            </a:r>
            <a:endParaRPr lang="da-DK" b="1" dirty="0"/>
          </a:p>
          <a:p>
            <a:pPr marL="0" indent="0">
              <a:buNone/>
            </a:pPr>
            <a:r>
              <a:rPr lang="da-DK" dirty="0"/>
              <a:t>parameters = { </a:t>
            </a:r>
          </a:p>
          <a:p>
            <a:pPr marL="0" indent="0">
              <a:buNone/>
            </a:pPr>
            <a:r>
              <a:rPr lang="da-DK" dirty="0"/>
              <a:t>'C': [0.001, 0.01, 0.05, 0.1, 1, 10, 100, 1000]}</a:t>
            </a:r>
          </a:p>
          <a:p>
            <a:pPr marL="0" indent="0">
              <a:buNone/>
            </a:pPr>
            <a:r>
              <a:rPr lang="da-DK" dirty="0"/>
              <a:t>Best:</a:t>
            </a:r>
          </a:p>
          <a:p>
            <a:pPr marL="0" indent="0">
              <a:buNone/>
            </a:pPr>
            <a:r>
              <a:rPr lang="en-US" dirty="0"/>
              <a:t>{'C': 0.01}</a:t>
            </a:r>
          </a:p>
          <a:p>
            <a:pPr marL="0" indent="0">
              <a:buNone/>
            </a:pPr>
            <a:r>
              <a:rPr lang="en-US" dirty="0"/>
              <a:t>train accuracy: 88.25%</a:t>
            </a:r>
          </a:p>
          <a:p>
            <a:pPr marL="0" indent="0">
              <a:buNone/>
            </a:pPr>
            <a:r>
              <a:rPr lang="en-US" dirty="0"/>
              <a:t>test accuracy: </a:t>
            </a:r>
            <a:r>
              <a:rPr lang="en-US" b="1" dirty="0"/>
              <a:t>83.89%</a:t>
            </a:r>
            <a:endParaRPr lang="da-DK" b="1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6565879-F38F-7246-8643-C57B3F1AD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RBF kernel</a:t>
            </a:r>
          </a:p>
          <a:p>
            <a:pPr marL="0" indent="0">
              <a:buNone/>
            </a:pPr>
            <a:r>
              <a:rPr lang="en-US" sz="2000" b="1" dirty="0"/>
              <a:t>Grid search + Cross validation</a:t>
            </a:r>
            <a:endParaRPr lang="en-US" dirty="0"/>
          </a:p>
          <a:p>
            <a:pPr marL="0" indent="0">
              <a:buNone/>
            </a:pPr>
            <a:r>
              <a:rPr lang="sv-SE" dirty="0"/>
              <a:t>parameters = { </a:t>
            </a:r>
          </a:p>
          <a:p>
            <a:pPr marL="0" indent="0">
              <a:buNone/>
            </a:pPr>
            <a:r>
              <a:rPr lang="sv-SE" dirty="0"/>
              <a:t>'C': [0.1, 1, 10, 100, 1000, 10000],</a:t>
            </a:r>
          </a:p>
          <a:p>
            <a:pPr marL="0" indent="0">
              <a:buNone/>
            </a:pPr>
            <a:r>
              <a:rPr lang="sv-SE" dirty="0"/>
              <a:t>’gamma' : [0.1, 0.01, 0.001] }</a:t>
            </a:r>
          </a:p>
          <a:p>
            <a:pPr marL="0" indent="0">
              <a:buNone/>
            </a:pPr>
            <a:r>
              <a:rPr lang="da-DK" dirty="0"/>
              <a:t>Best:</a:t>
            </a:r>
          </a:p>
          <a:p>
            <a:pPr marL="0" indent="0">
              <a:buNone/>
            </a:pPr>
            <a:r>
              <a:rPr lang="en-US" dirty="0"/>
              <a:t>{'C': 1, 'gamma': 0.01}</a:t>
            </a:r>
          </a:p>
          <a:p>
            <a:pPr marL="0" indent="0">
              <a:buNone/>
            </a:pPr>
            <a:r>
              <a:rPr lang="en-US" dirty="0"/>
              <a:t>train accuracy: 92.05%</a:t>
            </a:r>
          </a:p>
          <a:p>
            <a:pPr marL="0" indent="0">
              <a:buNone/>
            </a:pPr>
            <a:r>
              <a:rPr lang="en-US" dirty="0"/>
              <a:t>test accuracy: </a:t>
            </a:r>
            <a:r>
              <a:rPr lang="en-US" b="1" dirty="0"/>
              <a:t>83.89%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198508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0D59F2A-8F72-B7DB-F9F3-B6337F93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9016"/>
          </a:xfrm>
        </p:spPr>
        <p:txBody>
          <a:bodyPr>
            <a:normAutofit fontScale="90000"/>
          </a:bodyPr>
          <a:lstStyle/>
          <a:p>
            <a:r>
              <a:rPr lang="en-US" dirty="0"/>
              <a:t>SVM polynomial kernel</a:t>
            </a:r>
            <a:br>
              <a:rPr lang="en-US" dirty="0"/>
            </a:b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25CA3DF-462C-9E35-0865-B03F562FA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908699"/>
            <a:ext cx="4447786" cy="39587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Grid search + Cross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parameters = { 'C': [1, 10, 100, 1000],</a:t>
            </a:r>
          </a:p>
          <a:p>
            <a:pPr marL="0" indent="0">
              <a:buNone/>
            </a:pPr>
            <a:r>
              <a:rPr lang="en-US" sz="2000" dirty="0"/>
              <a:t>              'degree' : [2,3,4,5,6],</a:t>
            </a:r>
          </a:p>
          <a:p>
            <a:pPr marL="0" indent="0">
              <a:buNone/>
            </a:pPr>
            <a:r>
              <a:rPr lang="en-US" sz="2000" dirty="0"/>
              <a:t>              'gamma' : [</a:t>
            </a:r>
            <a:r>
              <a:rPr lang="el-GR" sz="2000" dirty="0"/>
              <a:t>0.0025</a:t>
            </a:r>
            <a:r>
              <a:rPr lang="en-US" sz="2000" dirty="0"/>
              <a:t>],</a:t>
            </a:r>
          </a:p>
          <a:p>
            <a:pPr marL="0" indent="0">
              <a:buNone/>
            </a:pPr>
            <a:r>
              <a:rPr lang="en-US" sz="2000" dirty="0"/>
              <a:t>               'coef0': [0.0, 0.5]</a:t>
            </a:r>
          </a:p>
          <a:p>
            <a:pPr marL="0" indent="0">
              <a:buNone/>
            </a:pPr>
            <a:r>
              <a:rPr lang="en-US" sz="2000" dirty="0"/>
              <a:t>              }</a:t>
            </a:r>
          </a:p>
          <a:p>
            <a:pPr marL="0" indent="0">
              <a:buNone/>
            </a:pPr>
            <a:r>
              <a:rPr lang="en-US" sz="2000" dirty="0"/>
              <a:t>Best:</a:t>
            </a:r>
          </a:p>
          <a:p>
            <a:pPr marL="0" indent="0">
              <a:buNone/>
            </a:pPr>
            <a:r>
              <a:rPr lang="en-US" sz="2000" dirty="0"/>
              <a:t>{'C': 10, 'coef0': 0.5, 'degree': 5, 'gamma': 0.0025}</a:t>
            </a:r>
          </a:p>
          <a:p>
            <a:pPr marL="0" indent="0">
              <a:buNone/>
            </a:pPr>
            <a:r>
              <a:rPr lang="en-US" sz="2000" dirty="0"/>
              <a:t>train accuracy: 90.3%</a:t>
            </a:r>
          </a:p>
          <a:p>
            <a:pPr marL="0" indent="0">
              <a:buNone/>
            </a:pPr>
            <a:r>
              <a:rPr lang="en-US" sz="2000" dirty="0"/>
              <a:t>test accuracy: </a:t>
            </a:r>
            <a:r>
              <a:rPr lang="en-US" sz="2000" b="1" dirty="0"/>
              <a:t>84.0%</a:t>
            </a:r>
          </a:p>
          <a:p>
            <a:endParaRPr lang="el-GR" dirty="0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3D635AF-AA99-2918-B927-37B1A2478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014" y="2086252"/>
            <a:ext cx="4447786" cy="378114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parameters = { 'C': [1, 10, 100, 1000],</a:t>
            </a:r>
          </a:p>
          <a:p>
            <a:pPr marL="0" indent="0">
              <a:buNone/>
            </a:pPr>
            <a:r>
              <a:rPr lang="en-US" sz="2000" dirty="0"/>
              <a:t>              'degree' : [2],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sz="2000" dirty="0"/>
              <a:t>'gamma' : [0.25, 0.3, 0.4, 0.6, 1],</a:t>
            </a:r>
          </a:p>
          <a:p>
            <a:pPr marL="0" indent="0">
              <a:buNone/>
            </a:pPr>
            <a:r>
              <a:rPr lang="en-US" sz="2000" dirty="0"/>
              <a:t>               'coef0': [0.0, 0.2, 0.5]</a:t>
            </a:r>
          </a:p>
          <a:p>
            <a:pPr marL="0" indent="0">
              <a:buNone/>
            </a:pPr>
            <a:r>
              <a:rPr lang="en-US" sz="2000" dirty="0"/>
              <a:t>              }</a:t>
            </a:r>
          </a:p>
          <a:p>
            <a:pPr marL="0" indent="0">
              <a:buNone/>
            </a:pPr>
            <a:r>
              <a:rPr lang="en-US" dirty="0"/>
              <a:t>Best: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{'C': 1, 'coef0': 0.2, 'degree': 2, 'gamma': 0.6}</a:t>
            </a:r>
          </a:p>
          <a:p>
            <a:pPr marL="0" indent="0">
              <a:buNone/>
            </a:pPr>
            <a:r>
              <a:rPr lang="en-US" sz="2000" dirty="0"/>
              <a:t>train accuracy: 100.0%</a:t>
            </a:r>
          </a:p>
          <a:p>
            <a:pPr marL="0" indent="0">
              <a:buNone/>
            </a:pPr>
            <a:r>
              <a:rPr lang="en-US" sz="2000" dirty="0"/>
              <a:t>test accuracy: </a:t>
            </a:r>
            <a:r>
              <a:rPr lang="en-US" sz="2000" b="1" dirty="0"/>
              <a:t>88.0%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sz="2000" dirty="0"/>
              <a:t>umber of support vectors: 3881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8386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A632AD4-032F-28D0-ABA1-AC9A5497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Βέλτιστο Μοντέλο - Σύνοψη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84BF410-B96C-5AE8-44A0-584B9A1F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3390"/>
            <a:ext cx="5431794" cy="4154010"/>
          </a:xfrm>
        </p:spPr>
        <p:txBody>
          <a:bodyPr/>
          <a:lstStyle/>
          <a:p>
            <a:r>
              <a:rPr lang="en-US" dirty="0"/>
              <a:t>Grid Search + Cross validation </a:t>
            </a:r>
            <a:r>
              <a:rPr lang="el-GR" dirty="0"/>
              <a:t>για την εύρεση των </a:t>
            </a:r>
            <a:r>
              <a:rPr lang="el-GR" dirty="0" err="1"/>
              <a:t>υπερ</a:t>
            </a:r>
            <a:r>
              <a:rPr lang="el-GR" dirty="0"/>
              <a:t>-παραμέτρων με </a:t>
            </a:r>
            <a:r>
              <a:rPr lang="el-GR" dirty="0" err="1"/>
              <a:t>νευρωνικά</a:t>
            </a:r>
            <a:r>
              <a:rPr lang="el-GR" dirty="0"/>
              <a:t> δίκτυα </a:t>
            </a:r>
            <a:r>
              <a:rPr lang="en-US" dirty="0"/>
              <a:t>SVM </a:t>
            </a:r>
            <a:endParaRPr lang="el-GR" dirty="0"/>
          </a:p>
          <a:p>
            <a:r>
              <a:rPr lang="el-GR" dirty="0"/>
              <a:t>Εστιάσαμε στην εύρεση του καλύτερου </a:t>
            </a:r>
            <a:r>
              <a:rPr lang="en-US" dirty="0"/>
              <a:t>SVM classifier</a:t>
            </a:r>
          </a:p>
          <a:p>
            <a:r>
              <a:rPr lang="el-GR" dirty="0"/>
              <a:t>Το καλύτερο μοντέλο που βρέθηκε ήταν για </a:t>
            </a:r>
            <a:r>
              <a:rPr lang="en-US" b="1" dirty="0"/>
              <a:t>polynomial kernel SVM </a:t>
            </a:r>
            <a:r>
              <a:rPr lang="el-GR" dirty="0"/>
              <a:t>με παραμέτρους:</a:t>
            </a:r>
          </a:p>
          <a:p>
            <a:pPr marL="0" indent="0">
              <a:buNone/>
            </a:pPr>
            <a:r>
              <a:rPr lang="en-US" b="1" dirty="0"/>
              <a:t>{</a:t>
            </a:r>
            <a:r>
              <a:rPr lang="en-US" b="1" dirty="0" err="1"/>
              <a:t>class_weight</a:t>
            </a:r>
            <a:r>
              <a:rPr lang="en-US" b="1" dirty="0"/>
              <a:t> = 'balanced', C = 1, coef0 = 0.2, degree = 2, gamma = 0.6}</a:t>
            </a:r>
          </a:p>
          <a:p>
            <a:pPr marL="0" indent="0">
              <a:buNone/>
            </a:pPr>
            <a:r>
              <a:rPr lang="el-GR" b="1" dirty="0"/>
              <a:t>Με </a:t>
            </a:r>
            <a:r>
              <a:rPr lang="en-US" b="1" dirty="0"/>
              <a:t>accuracy </a:t>
            </a:r>
            <a:r>
              <a:rPr lang="el-GR" b="1" dirty="0"/>
              <a:t>στο </a:t>
            </a:r>
            <a:r>
              <a:rPr lang="en-US" b="1" dirty="0"/>
              <a:t>validation set 88%</a:t>
            </a:r>
            <a:endParaRPr lang="el-G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ABE9C-277A-F24D-199B-AB37A2428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94" y="1713391"/>
            <a:ext cx="4313436" cy="367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619071"/>
      </p:ext>
    </p:extLst>
  </p:cSld>
  <p:clrMapOvr>
    <a:masterClrMapping/>
  </p:clrMapOvr>
</p:sld>
</file>

<file path=ppt/theme/theme1.xml><?xml version="1.0" encoding="utf-8"?>
<a:theme xmlns:a="http://schemas.openxmlformats.org/drawingml/2006/main" name="Περικοπή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TM10001105[[fn=Περικοπή]]</Template>
  <TotalTime>424</TotalTime>
  <Words>526</Words>
  <Application>Microsoft Office PowerPoint</Application>
  <PresentationFormat>Ευρεία οθόνη</PresentationFormat>
  <Paragraphs>71</Paragraphs>
  <Slides>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Περικοπή</vt:lpstr>
      <vt:lpstr>Αναγνωριση προτυπων ομαδα 55 </vt:lpstr>
      <vt:lpstr>Μέρος Δ:  5-class classification  </vt:lpstr>
      <vt:lpstr>Δοκιμές ταξινομητών για διάφορες παραμέτρους : </vt:lpstr>
      <vt:lpstr>SVM linear and RBF kernels</vt:lpstr>
      <vt:lpstr>SVM polynomial kernel </vt:lpstr>
      <vt:lpstr>Βέλτιστο Μοντέλο - Σύνοψη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Αναγνωριση προτυπων</dc:title>
  <dc:creator>Iliana Kogia</dc:creator>
  <cp:lastModifiedBy>Iliana Kogia</cp:lastModifiedBy>
  <cp:revision>248</cp:revision>
  <dcterms:created xsi:type="dcterms:W3CDTF">2024-01-05T16:24:54Z</dcterms:created>
  <dcterms:modified xsi:type="dcterms:W3CDTF">2024-01-08T18:39:52Z</dcterms:modified>
</cp:coreProperties>
</file>