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73" r:id="rId7"/>
    <p:sldId id="27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1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12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24-Feb-20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24-Feb-20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54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35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9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wt.com/news/world-wide-technology-deploys-advantech-white-box-universal-cpe-in-advanced-technology-center" TargetMode="External"/><Relationship Id="rId2" Type="http://schemas.openxmlformats.org/officeDocument/2006/relationships/hyperlink" Target="https://www.wwt.com/topic/network-function-virt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wt.com/supply-chain-integration-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68" t="909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l-GR" sz="3000" dirty="0"/>
            </a:br>
            <a:r>
              <a:rPr lang="en-US" sz="3000" dirty="0"/>
              <a:t>EDGE COMPUTING &amp; EDGE CACHING: </a:t>
            </a:r>
            <a:r>
              <a:rPr lang="el-GR" sz="3000" dirty="0"/>
              <a:t>Οφέλη, Προκλήσεις και λύσεις.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64" y="4050832"/>
            <a:ext cx="6343734" cy="1096899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  <a:latin typeface="Arial Black" panose="020B0A04020102020204" pitchFamily="34" charset="0"/>
              </a:rPr>
              <a:t>Ηλίας-</a:t>
            </a:r>
            <a:r>
              <a:rPr lang="el-GR" dirty="0" err="1">
                <a:solidFill>
                  <a:schemeClr val="bg1"/>
                </a:solidFill>
                <a:latin typeface="Arial Black" panose="020B0A04020102020204" pitchFamily="34" charset="0"/>
              </a:rPr>
              <a:t>Ελιας</a:t>
            </a:r>
            <a:r>
              <a:rPr lang="el-GR" dirty="0">
                <a:solidFill>
                  <a:schemeClr val="bg1"/>
                </a:solidFill>
                <a:latin typeface="Arial Black" panose="020B0A04020102020204" pitchFamily="34" charset="0"/>
              </a:rPr>
              <a:t> Μπαρμπάρ</a:t>
            </a:r>
          </a:p>
          <a:p>
            <a:pPr algn="ctr"/>
            <a:r>
              <a:rPr lang="el-GR" dirty="0">
                <a:solidFill>
                  <a:schemeClr val="bg1"/>
                </a:solidFill>
                <a:latin typeface="Arial Black" panose="020B0A04020102020204" pitchFamily="34" charset="0"/>
              </a:rPr>
              <a:t>1115201200118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04BA827-7555-49F5-8E4D-F00388BFC1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21"/>
    </mc:Choice>
    <mc:Fallback>
      <p:transition spd="slow" advTm="8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448-FD76-4E70-A167-9DAD4C2D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9601-18E5-4282-BA25-B1E49A44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>
            <a:normAutofit/>
          </a:bodyPr>
          <a:lstStyle/>
          <a:p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G requirements being covered through</a:t>
            </a:r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Edge computing &amp; Edge caching.</a:t>
            </a:r>
            <a:endParaRPr lang="el-G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l-G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on the edges of the mobile network. Computing and Caching.</a:t>
            </a:r>
          </a:p>
          <a:p>
            <a:endParaRPr lang="el-G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Many benefits for Server Providers</a:t>
            </a:r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Users and Enterprises but not without 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difficulties and negative aspects.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00CD01C-E63A-4ECF-9DF6-BC4BDC59E2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52"/>
    </mc:Choice>
    <mc:Fallback>
      <p:transition spd="slow" advTm="2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DC84-71B4-4E22-817A-11C35B5F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new requirements that 5G expects: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6324-302F-4006-BCA7-EC683531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i="1" dirty="0"/>
              <a:t>5G comes with extreme requirements: </a:t>
            </a:r>
            <a:br>
              <a:rPr lang="en-US" b="1" i="1" dirty="0"/>
            </a:br>
            <a:br>
              <a:rPr lang="en-US" b="1" i="1" dirty="0"/>
            </a:br>
            <a:r>
              <a:rPr lang="en-US" dirty="0"/>
              <a:t>-high-bandwidth broadband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-critical machine communication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-massive communications and updates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927AA8EC-3AE6-49FF-ABEA-099B1C681E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83"/>
    </mc:Choice>
    <mc:Fallback>
      <p:transition spd="slow" advTm="61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938A-963F-4C50-A480-370ACA0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requirements that 5G expects: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5659-968C-496C-A286-F44CB220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i="1" dirty="0"/>
              <a:t>The current topology of enterprise networks: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-</a:t>
            </a:r>
            <a:r>
              <a:rPr lang="en-US" dirty="0"/>
              <a:t>On-premises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-Colocation facilities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-Cloud service providers</a:t>
            </a:r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D23365F-3CFF-4018-87D5-D40A1D7AE0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2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31"/>
    </mc:Choice>
    <mc:Fallback>
      <p:transition spd="slow" advTm="67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D893-49A4-44C3-A087-CD512B5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700"/>
            <a:ext cx="8596668" cy="1536700"/>
          </a:xfrm>
        </p:spPr>
        <p:txBody>
          <a:bodyPr>
            <a:normAutofit/>
          </a:bodyPr>
          <a:lstStyle/>
          <a:p>
            <a:r>
              <a:rPr lang="en-US" sz="3200" dirty="0"/>
              <a:t>Benefits of Edge Computing &amp; Caching: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ADA7-5265-4C2B-80B5-8E106A4F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161"/>
            <a:ext cx="8596668" cy="583184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i="1" dirty="0"/>
              <a:t>Benefits for Server Providers, Enterprises and End Users.</a:t>
            </a:r>
            <a:br>
              <a:rPr lang="en-US" dirty="0"/>
            </a:br>
            <a:endParaRPr lang="en-US" dirty="0"/>
          </a:p>
          <a:p>
            <a:r>
              <a:rPr lang="en-US" sz="1900" b="1" i="1" dirty="0"/>
              <a:t>Server Provider Benefits:</a:t>
            </a:r>
            <a:br>
              <a:rPr lang="en-US" b="1" i="1" dirty="0"/>
            </a:br>
            <a:r>
              <a:rPr lang="en-US" dirty="0"/>
              <a:t>-First in line to invest and benefit.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-Opportunity for making up from a previously lost opportunity.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-Revenue redistribution.</a:t>
            </a:r>
            <a:br>
              <a:rPr lang="en-US" dirty="0"/>
            </a:br>
            <a:endParaRPr lang="en-US" dirty="0"/>
          </a:p>
          <a:p>
            <a:r>
              <a:rPr lang="en-US" sz="1900" b="1" i="1" dirty="0"/>
              <a:t>Enterprise Benefits:</a:t>
            </a:r>
            <a:br>
              <a:rPr lang="en-US" b="1" i="1" dirty="0"/>
            </a:br>
            <a:r>
              <a:rPr lang="en-US" dirty="0"/>
              <a:t>-New plain field for developing and producing high-end products.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-New revenue streams.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-Additional control over the means of distributing and developing.</a:t>
            </a:r>
            <a:br>
              <a:rPr lang="en-US" dirty="0"/>
            </a:br>
            <a:endParaRPr lang="en-US" dirty="0"/>
          </a:p>
          <a:p>
            <a:r>
              <a:rPr lang="en-US" sz="1900" b="1" i="1" dirty="0"/>
              <a:t>End User Benefits:</a:t>
            </a:r>
            <a:br>
              <a:rPr lang="en-US" b="1" i="1" dirty="0"/>
            </a:br>
            <a:r>
              <a:rPr lang="en-US" dirty="0"/>
              <a:t>-High- bandwidth broadband.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-Improved connectivity and coverage.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-Access to new technologies and products designed for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82"/>
    </mc:Choice>
    <mc:Fallback>
      <p:transition spd="slow" advTm="82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B457-5451-43DC-B611-6B5E1706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4500"/>
            <a:ext cx="8596668" cy="1485900"/>
          </a:xfrm>
        </p:spPr>
        <p:txBody>
          <a:bodyPr>
            <a:normAutofit/>
          </a:bodyPr>
          <a:lstStyle/>
          <a:p>
            <a:r>
              <a:rPr lang="en-US" sz="3200" dirty="0"/>
              <a:t>Challenges of Edge Computing &amp; Caching: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B019-A04B-4EF4-8C18-9744B63D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11581"/>
            <a:ext cx="8422005" cy="5533604"/>
          </a:xfrm>
        </p:spPr>
        <p:txBody>
          <a:bodyPr>
            <a:normAutofit/>
          </a:bodyPr>
          <a:lstStyle/>
          <a:p>
            <a:r>
              <a:rPr lang="en-US" b="1" i="1" dirty="0"/>
              <a:t>General Problems include: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5G requirements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Staring Contest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and Scalability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i="1" dirty="0"/>
              <a:t>Specific Case Problems include: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Scalability requirements vs Return of Investment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Complexity and Redistribution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Three-phase Electricity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"/>
    </mc:Choice>
    <mc:Fallback xmlns="">
      <p:transition spd="slow" advTm="3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FF5E-5AD8-4B50-A1F6-B6AC923F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D2DB-3341-4127-8D3F-2F426F94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038166" cy="4724400"/>
          </a:xfrm>
        </p:spPr>
        <p:txBody>
          <a:bodyPr>
            <a:normAutofit/>
          </a:bodyPr>
          <a:lstStyle/>
          <a:p>
            <a:r>
              <a:rPr lang="en-US" b="1" i="1" dirty="0"/>
              <a:t>Problems that tend to be circular in nature regarding their solutions.</a:t>
            </a:r>
          </a:p>
          <a:p>
            <a:endParaRPr lang="en-US" b="1" i="1" dirty="0"/>
          </a:p>
          <a:p>
            <a:r>
              <a:rPr lang="en-US" b="1" i="1" dirty="0"/>
              <a:t>Problem	-  Solution Approach: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	5G Network Requirements </a:t>
            </a:r>
            <a:br>
              <a:rPr lang="en-US" dirty="0"/>
            </a:br>
            <a:r>
              <a:rPr lang="en-US" dirty="0"/>
              <a:t>		-&gt;Bigger and better infrastructure.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-Staring Contest</a:t>
            </a:r>
            <a:br>
              <a:rPr lang="en-US" dirty="0"/>
            </a:br>
            <a:r>
              <a:rPr lang="en-US" dirty="0"/>
              <a:t>		-&gt; Necessary step towards redistribution in favor of Server providers.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-Bigger and much more complex infrastructures:</a:t>
            </a:r>
            <a:br>
              <a:rPr lang="en-US" dirty="0"/>
            </a:br>
            <a:r>
              <a:rPr lang="en-US" dirty="0"/>
              <a:t>		-&gt; Investments and control over future revenue streams.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-Scalability and Updating:</a:t>
            </a:r>
            <a:br>
              <a:rPr lang="en-US" dirty="0"/>
            </a:br>
            <a:r>
              <a:rPr lang="en-US" dirty="0"/>
              <a:t>		-&gt; Congestion relief being used for updates.</a:t>
            </a:r>
          </a:p>
        </p:txBody>
      </p:sp>
    </p:spTree>
    <p:extLst>
      <p:ext uri="{BB962C8B-B14F-4D97-AF65-F5344CB8AC3E}">
        <p14:creationId xmlns:p14="http://schemas.microsoft.com/office/powerpoint/2010/main" val="28371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"/>
    </mc:Choice>
    <mc:Fallback xmlns="">
      <p:transition spd="slow" advTm="4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1512-A1C4-4CE1-B374-2AB6577E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In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03FE-4ED2-433E-BA8A-138DEFD7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Tying it all together:</a:t>
            </a:r>
          </a:p>
          <a:p>
            <a:r>
              <a:rPr lang="en-US" dirty="0"/>
              <a:t>Similar to 5G, edge computing is not a single technology, but a set of technologies being deployed in unison to achieve a business outcome. And to achieve the scale needed with edge deployments, white box hardware will undoubtedly play a part.</a:t>
            </a:r>
          </a:p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disaggregated nature of 5G</a:t>
            </a:r>
            <a:r>
              <a:rPr lang="en-US" dirty="0"/>
              <a:t> adds further complexity. White box hardware alongside open source software stacks provide significantly more innovation and development opportunities. But as simple as it may sound, it is complicated.</a:t>
            </a:r>
          </a:p>
          <a:p>
            <a:r>
              <a:rPr lang="en-US" dirty="0"/>
              <a:t>Disaggregating software from hardware allows service providers to realize cost savings by deploying original design manufacturer (ODM) equipment while leveraging the power of software to become a nimbler operator that can provide best-of-breed solutions tailored to industry verticals.</a:t>
            </a:r>
          </a:p>
          <a:p>
            <a:r>
              <a:rPr lang="en-US" dirty="0"/>
              <a:t>Service providers desire the </a:t>
            </a:r>
            <a:r>
              <a:rPr lang="en-US" dirty="0">
                <a:hlinkClick r:id="rId3"/>
              </a:rPr>
              <a:t>value white box can deliver</a:t>
            </a:r>
            <a:r>
              <a:rPr lang="en-US" dirty="0"/>
              <a:t>, but typically can’t commit to the labor-intensive processes needed to validate and deploy white box solutions effectively nor able to dedicate the time or resources needed for ongoing support.</a:t>
            </a:r>
          </a:p>
          <a:p>
            <a:r>
              <a:rPr lang="en-US" dirty="0"/>
              <a:t>Deploying white box-based solutions is building something new and unknown. For service providers, it’s critical they have </a:t>
            </a:r>
            <a:r>
              <a:rPr lang="en-US" dirty="0">
                <a:hlinkClick r:id="rId4"/>
              </a:rPr>
              <a:t>confidence the solutions they deploy will work as intended once deployed in the field</a:t>
            </a:r>
            <a:r>
              <a:rPr lang="en-US" dirty="0"/>
              <a:t>. Operators need an experienced integrator that can oversee multi-vendor solutions, validate and ensure design requirements are met, rollout the solution quickly at scale, optimize the solution on an ongoing basis and provide technical support between various vendors.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36</Paragraphs>
  <Slides>8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Wingdings 3</vt:lpstr>
      <vt:lpstr>Facet</vt:lpstr>
      <vt:lpstr> EDGE COMPUTING &amp; EDGE CACHING: Οφέλη, Προκλήσεις και λύσεις.</vt:lpstr>
      <vt:lpstr>General Idea:</vt:lpstr>
      <vt:lpstr>The new requirements that 5G expects: </vt:lpstr>
      <vt:lpstr>The new requirements that 5G expects: </vt:lpstr>
      <vt:lpstr>Benefits of Edge Computing &amp; Caching:</vt:lpstr>
      <vt:lpstr>Challenges of Edge Computing &amp; Caching:</vt:lpstr>
      <vt:lpstr>Solutions: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2020-02-22T17:42:16Z</dcterms:created>
  <dcterms:modified xsi:type="dcterms:W3CDTF">2020-02-24T15:46:09Z</dcterms:modified>
</cp:coreProperties>
</file>