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13" r:id="rId4"/>
  </p:sldMasterIdLst>
  <p:notesMasterIdLst>
    <p:notesMasterId r:id="rId17"/>
  </p:notesMasterIdLst>
  <p:handoutMasterIdLst>
    <p:handoutMasterId r:id="rId18"/>
  </p:handoutMasterIdLst>
  <p:sldIdLst>
    <p:sldId id="256" r:id="rId5"/>
    <p:sldId id="263" r:id="rId6"/>
    <p:sldId id="273" r:id="rId7"/>
    <p:sldId id="265" r:id="rId8"/>
    <p:sldId id="266" r:id="rId9"/>
    <p:sldId id="267" r:id="rId10"/>
    <p:sldId id="268" r:id="rId11"/>
    <p:sldId id="269" r:id="rId12"/>
    <p:sldId id="270" r:id="rId13"/>
    <p:sldId id="271" r:id="rId14"/>
    <p:sldId id="272"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37" autoAdjust="0"/>
    <p:restoredTop sz="94648" autoAdjust="0"/>
  </p:normalViewPr>
  <p:slideViewPr>
    <p:cSldViewPr snapToGrid="0">
      <p:cViewPr>
        <p:scale>
          <a:sx n="125" d="100"/>
          <a:sy n="125" d="100"/>
        </p:scale>
        <p:origin x="-900" y="-50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24-Feb-20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24-Feb-20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868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198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7544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0542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3358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0433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7494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697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79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9787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24-Feb-20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02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24-Feb-20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134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24-Feb-20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906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24-Feb-20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7968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352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24-Feb-20</a:t>
            </a:fld>
            <a:endParaRPr lang="en-US" dirty="0"/>
          </a:p>
        </p:txBody>
      </p:sp>
    </p:spTree>
    <p:extLst>
      <p:ext uri="{BB962C8B-B14F-4D97-AF65-F5344CB8AC3E}">
        <p14:creationId xmlns:p14="http://schemas.microsoft.com/office/powerpoint/2010/main" val="107274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24-Feb-20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900975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hyperlink" Target="https://www.wwt.com/article/is-your-cloud-living-on-the-ed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vertiv.com/en-us/solutions/micro-data-centers/" TargetMode="External"/><Relationship Id="rId2" Type="http://schemas.openxmlformats.org/officeDocument/2006/relationships/hyperlink" Target="https://www.wwt.com/global-service-provider" TargetMode="External"/><Relationship Id="rId1" Type="http://schemas.openxmlformats.org/officeDocument/2006/relationships/slideLayout" Target="../slideLayouts/slideLayout2.xml"/><Relationship Id="rId5" Type="http://schemas.openxmlformats.org/officeDocument/2006/relationships/hyperlink" Target="https://www.apc.com/salestools/VAVR-9X6SVK/VAVR-9X6SVK_R0_EN.pdf" TargetMode="External"/><Relationship Id="rId4" Type="http://schemas.openxmlformats.org/officeDocument/2006/relationships/hyperlink" Target="https://www.raritan.com/ap/blog/detail/cost-savings-with-micro-data-center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datacenterknowledge.com/edge-computing/will-lack-three-phase-power-blunt-telco-edge" TargetMode="External"/><Relationship Id="rId2" Type="http://schemas.openxmlformats.org/officeDocument/2006/relationships/hyperlink" Target="https://www.datacenterknowledge.com/sponsored/know-difference-between-three-phase-and-single-phase-power" TargetMode="External"/><Relationship Id="rId1" Type="http://schemas.openxmlformats.org/officeDocument/2006/relationships/slideLayout" Target="../slideLayouts/slideLayout2.xml"/><Relationship Id="rId4" Type="http://schemas.openxmlformats.org/officeDocument/2006/relationships/hyperlink" Target="https://www.zdnet.com/article/the-edge-takes-shape-the-5g-telco-cloud-that-would-compete-with-amazon/"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wwt.com/article/service-providers-should-invest-in-these-technologies-to-best-monetize-5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wt.com/news/world-wide-technology-deploys-advantech-white-box-universal-cpe-in-advanced-technology-center" TargetMode="External"/><Relationship Id="rId2" Type="http://schemas.openxmlformats.org/officeDocument/2006/relationships/hyperlink" Target="https://www.wwt.com/topic/network-function-virtualization" TargetMode="External"/><Relationship Id="rId1" Type="http://schemas.openxmlformats.org/officeDocument/2006/relationships/slideLayout" Target="../slideLayouts/slideLayout2.xml"/><Relationship Id="rId4" Type="http://schemas.openxmlformats.org/officeDocument/2006/relationships/hyperlink" Target="https://www.wwt.com/supply-chain-integration-servic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16768" t="9091" r="-1" b="-1"/>
          <a:stretch/>
        </p:blipFill>
        <p:spPr>
          <a:xfrm>
            <a:off x="20" y="10"/>
            <a:ext cx="12191980" cy="6857990"/>
          </a:xfrm>
          <a:prstGeom prst="rect">
            <a:avLst/>
          </a:prstGeom>
        </p:spPr>
      </p:pic>
      <p:sp>
        <p:nvSpPr>
          <p:cNvPr id="12" name="Isosceles Triangle 11">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Parallelogram 13">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17">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4704200" y="1678665"/>
            <a:ext cx="4569803" cy="2369131"/>
          </a:xfrm>
        </p:spPr>
        <p:txBody>
          <a:bodyPr>
            <a:normAutofit/>
          </a:bodyPr>
          <a:lstStyle/>
          <a:p>
            <a:pPr algn="l">
              <a:lnSpc>
                <a:spcPct val="90000"/>
              </a:lnSpc>
            </a:pPr>
            <a:br>
              <a:rPr lang="el-GR" sz="3000" dirty="0"/>
            </a:br>
            <a:r>
              <a:rPr lang="en-US" sz="3000" dirty="0"/>
              <a:t>EDGE COMPUTING &amp; EDGE CACHING: </a:t>
            </a:r>
            <a:r>
              <a:rPr lang="el-GR" sz="3000" dirty="0"/>
              <a:t>Οφέλη, Προκλήσεις και λύσεις.</a:t>
            </a:r>
            <a:endParaRPr lang="en-US" sz="3000" dirty="0"/>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3563664" y="4050832"/>
            <a:ext cx="6343734" cy="1096899"/>
          </a:xfrm>
        </p:spPr>
        <p:txBody>
          <a:bodyPr>
            <a:normAutofit/>
          </a:bodyPr>
          <a:lstStyle/>
          <a:p>
            <a:pPr algn="ctr"/>
            <a:r>
              <a:rPr lang="el-GR" dirty="0">
                <a:solidFill>
                  <a:schemeClr val="bg1"/>
                </a:solidFill>
                <a:latin typeface="Arial Black" panose="020B0A04020102020204" pitchFamily="34" charset="0"/>
              </a:rPr>
              <a:t>Ηλίας-</a:t>
            </a:r>
            <a:r>
              <a:rPr lang="el-GR" dirty="0" err="1">
                <a:solidFill>
                  <a:schemeClr val="bg1"/>
                </a:solidFill>
                <a:latin typeface="Arial Black" panose="020B0A04020102020204" pitchFamily="34" charset="0"/>
              </a:rPr>
              <a:t>Ελιας</a:t>
            </a:r>
            <a:r>
              <a:rPr lang="el-GR" dirty="0">
                <a:solidFill>
                  <a:schemeClr val="bg1"/>
                </a:solidFill>
                <a:latin typeface="Arial Black" panose="020B0A04020102020204" pitchFamily="34" charset="0"/>
              </a:rPr>
              <a:t> Μπαρμπάρ</a:t>
            </a:r>
          </a:p>
          <a:p>
            <a:pPr algn="ctr"/>
            <a:r>
              <a:rPr lang="el-GR" dirty="0">
                <a:solidFill>
                  <a:schemeClr val="bg1"/>
                </a:solidFill>
                <a:latin typeface="Arial Black" panose="020B0A04020102020204" pitchFamily="34" charset="0"/>
              </a:rPr>
              <a:t>1115201200118</a:t>
            </a:r>
            <a:endParaRPr lang="en-US" dirty="0">
              <a:solidFill>
                <a:schemeClr val="bg1"/>
              </a:solidFill>
              <a:latin typeface="Arial Black" panose="020B0A04020102020204" pitchFamily="34" charset="0"/>
            </a:endParaRPr>
          </a:p>
        </p:txBody>
      </p:sp>
      <p:sp>
        <p:nvSpPr>
          <p:cNvPr id="26"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Audio 3">
            <a:hlinkClick r:id="" action="ppaction://media"/>
            <a:extLst>
              <a:ext uri="{FF2B5EF4-FFF2-40B4-BE49-F238E27FC236}">
                <a16:creationId xmlns:a16="http://schemas.microsoft.com/office/drawing/2014/main" id="{CFE8C02D-B3D7-4B98-843B-01835E801BC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4="http://schemas.microsoft.com/office/powerpoint/2010/main">
    <mc:Choice Requires="p14">
      <p:transition spd="slow" p14:dur="2000" advTm="9258"/>
    </mc:Choice>
    <mc:Fallback xmlns="">
      <p:transition spd="slow" advTm="925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41039-449F-4160-A1C4-54639F02A9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AF5518-AF9D-4616-BCFC-18075FED5F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84011511"/>
      </p:ext>
    </p:extLst>
  </p:cSld>
  <p:clrMapOvr>
    <a:masterClrMapping/>
  </p:clrMapOvr>
  <mc:AlternateContent xmlns:mc="http://schemas.openxmlformats.org/markup-compatibility/2006" xmlns:p14="http://schemas.microsoft.com/office/powerpoint/2010/main">
    <mc:Choice Requires="p14">
      <p:transition spd="slow" p14:dur="2000" advTm="33"/>
    </mc:Choice>
    <mc:Fallback xmlns="">
      <p:transition spd="slow" advTm="3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BD4C-8A38-4C73-B295-7059AB60BD8F}"/>
              </a:ext>
            </a:extLst>
          </p:cNvPr>
          <p:cNvSpPr>
            <a:spLocks noGrp="1"/>
          </p:cNvSpPr>
          <p:nvPr>
            <p:ph type="title"/>
          </p:nvPr>
        </p:nvSpPr>
        <p:spPr/>
        <p:txBody>
          <a:bodyPr/>
          <a:lstStyle/>
          <a:p>
            <a:r>
              <a:rPr lang="en-US" dirty="0" err="1"/>
              <a:t>RefERENCES</a:t>
            </a:r>
            <a:r>
              <a:rPr lang="en-US" dirty="0"/>
              <a:t>:</a:t>
            </a:r>
          </a:p>
        </p:txBody>
      </p:sp>
      <p:sp>
        <p:nvSpPr>
          <p:cNvPr id="3" name="Content Placeholder 2">
            <a:extLst>
              <a:ext uri="{FF2B5EF4-FFF2-40B4-BE49-F238E27FC236}">
                <a16:creationId xmlns:a16="http://schemas.microsoft.com/office/drawing/2014/main" id="{5C2AF55D-0310-4EB4-905F-73C2C28FC5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39595357"/>
      </p:ext>
    </p:extLst>
  </p:cSld>
  <p:clrMapOvr>
    <a:masterClrMapping/>
  </p:clrMapOvr>
  <mc:AlternateContent xmlns:mc="http://schemas.openxmlformats.org/markup-compatibility/2006" xmlns:p14="http://schemas.microsoft.com/office/powerpoint/2010/main">
    <mc:Choice Requires="p14">
      <p:transition spd="slow" p14:dur="2000" advTm="31"/>
    </mc:Choice>
    <mc:Fallback xmlns="">
      <p:transition spd="slow" advTm="3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D52C-1E6C-452D-8176-ADDCC32E4F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D58BD4-1D20-4C12-A956-E9AD4CF699C4}"/>
              </a:ext>
            </a:extLst>
          </p:cNvPr>
          <p:cNvSpPr>
            <a:spLocks noGrp="1"/>
          </p:cNvSpPr>
          <p:nvPr>
            <p:ph idx="1"/>
          </p:nvPr>
        </p:nvSpPr>
        <p:spPr/>
        <p:txBody>
          <a:bodyPr>
            <a:normAutofit lnSpcReduction="10000"/>
          </a:bodyPr>
          <a:lstStyle/>
          <a:p>
            <a:r>
              <a:rPr lang="en-US" i="1" dirty="0">
                <a:latin typeface="Arial" panose="020B0604020202020204" pitchFamily="34" charset="0"/>
                <a:cs typeface="Arial" panose="020B0604020202020204" pitchFamily="34" charset="0"/>
              </a:rPr>
              <a:t>Edge computing &amp; edge cashing </a:t>
            </a:r>
            <a:r>
              <a:rPr lang="el-GR" i="1" dirty="0">
                <a:latin typeface="Arial" panose="020B0604020202020204" pitchFamily="34" charset="0"/>
                <a:cs typeface="Arial" panose="020B0604020202020204" pitchFamily="34" charset="0"/>
              </a:rPr>
              <a:t>στο δίκτυο. </a:t>
            </a:r>
            <a:r>
              <a:rPr lang="en-US" i="1" dirty="0">
                <a:latin typeface="Arial" panose="020B0604020202020204" pitchFamily="34" charset="0"/>
                <a:cs typeface="Arial" panose="020B0604020202020204" pitchFamily="34" charset="0"/>
              </a:rPr>
              <a:t>(</a:t>
            </a:r>
            <a:r>
              <a:rPr lang="el-GR" i="1" dirty="0">
                <a:latin typeface="Arial" panose="020B0604020202020204" pitchFamily="34" charset="0"/>
                <a:cs typeface="Arial" panose="020B0604020202020204" pitchFamily="34" charset="0"/>
              </a:rPr>
              <a:t>Μαζί με την συνεχή εγκατάσταση του 5</a:t>
            </a:r>
            <a:r>
              <a:rPr lang="en-US" i="1" dirty="0">
                <a:latin typeface="Arial" panose="020B0604020202020204" pitchFamily="34" charset="0"/>
                <a:cs typeface="Arial" panose="020B0604020202020204" pitchFamily="34" charset="0"/>
              </a:rPr>
              <a:t>G </a:t>
            </a:r>
            <a:r>
              <a:rPr lang="el-GR" i="1" dirty="0">
                <a:latin typeface="Arial" panose="020B0604020202020204" pitchFamily="34" charset="0"/>
                <a:cs typeface="Arial" panose="020B0604020202020204" pitchFamily="34" charset="0"/>
              </a:rPr>
              <a:t>δικτύου, έρχεται και το </a:t>
            </a:r>
            <a:r>
              <a:rPr lang="en-US" i="1" dirty="0">
                <a:latin typeface="Arial" panose="020B0604020202020204" pitchFamily="34" charset="0"/>
                <a:cs typeface="Arial" panose="020B0604020202020204" pitchFamily="34" charset="0"/>
              </a:rPr>
              <a:t>edge computing and cashing </a:t>
            </a:r>
            <a:r>
              <a:rPr lang="el-GR" i="1" dirty="0">
                <a:latin typeface="Arial" panose="020B0604020202020204" pitchFamily="34" charset="0"/>
                <a:cs typeface="Arial" panose="020B0604020202020204" pitchFamily="34" charset="0"/>
              </a:rPr>
              <a:t>για να </a:t>
            </a:r>
            <a:r>
              <a:rPr lang="el-GR" i="1" dirty="0" err="1">
                <a:latin typeface="Arial" panose="020B0604020202020204" pitchFamily="34" charset="0"/>
                <a:cs typeface="Arial" panose="020B0604020202020204" pitchFamily="34" charset="0"/>
              </a:rPr>
              <a:t>πραγματοποιησει</a:t>
            </a:r>
            <a:r>
              <a:rPr lang="el-GR" i="1" dirty="0">
                <a:latin typeface="Arial" panose="020B0604020202020204" pitchFamily="34" charset="0"/>
                <a:cs typeface="Arial" panose="020B0604020202020204" pitchFamily="34" charset="0"/>
              </a:rPr>
              <a:t> το όραμα του </a:t>
            </a:r>
            <a:r>
              <a:rPr lang="el-GR" i="1" dirty="0" err="1">
                <a:latin typeface="Arial" panose="020B0604020202020204" pitchFamily="34" charset="0"/>
                <a:cs typeface="Arial" panose="020B0604020202020204" pitchFamily="34" charset="0"/>
              </a:rPr>
              <a:t>νεου</a:t>
            </a:r>
            <a:r>
              <a:rPr lang="el-GR" i="1" dirty="0">
                <a:latin typeface="Arial" panose="020B0604020202020204" pitchFamily="34" charset="0"/>
                <a:cs typeface="Arial" panose="020B0604020202020204" pitchFamily="34" charset="0"/>
              </a:rPr>
              <a:t> σχεδιασμό </a:t>
            </a:r>
            <a:r>
              <a:rPr lang="en-US" i="1" dirty="0">
                <a:latin typeface="Arial" panose="020B0604020202020204" pitchFamily="34" charset="0"/>
                <a:cs typeface="Arial" panose="020B0604020202020204" pitchFamily="34" charset="0"/>
              </a:rPr>
              <a:t>computing </a:t>
            </a:r>
            <a:r>
              <a:rPr lang="el-GR" i="1" dirty="0">
                <a:latin typeface="Arial" panose="020B0604020202020204" pitchFamily="34" charset="0"/>
                <a:cs typeface="Arial" panose="020B0604020202020204" pitchFamily="34" charset="0"/>
              </a:rPr>
              <a:t>του </a:t>
            </a:r>
            <a:r>
              <a:rPr lang="el-GR" i="1" dirty="0" err="1">
                <a:latin typeface="Arial" panose="020B0604020202020204" pitchFamily="34" charset="0"/>
                <a:cs typeface="Arial" panose="020B0604020202020204" pitchFamily="34" charset="0"/>
              </a:rPr>
              <a:t>δικτυου</a:t>
            </a:r>
            <a:r>
              <a:rPr lang="el-GR" i="1" dirty="0">
                <a:latin typeface="Arial" panose="020B0604020202020204" pitchFamily="34" charset="0"/>
                <a:cs typeface="Arial" panose="020B0604020202020204" pitchFamily="34" charset="0"/>
              </a:rPr>
              <a:t>. Η ιδέα είναι να αρχίσει να μεταφέρεται η επεξεργασία </a:t>
            </a:r>
            <a:r>
              <a:rPr lang="el-GR" i="1" dirty="0" err="1">
                <a:latin typeface="Arial" panose="020B0604020202020204" pitchFamily="34" charset="0"/>
                <a:cs typeface="Arial" panose="020B0604020202020204" pitchFamily="34" charset="0"/>
              </a:rPr>
              <a:t>δεδομενων</a:t>
            </a:r>
            <a:r>
              <a:rPr lang="el-GR" i="1" dirty="0">
                <a:latin typeface="Arial" panose="020B0604020202020204" pitchFamily="34" charset="0"/>
                <a:cs typeface="Arial" panose="020B0604020202020204" pitchFamily="34" charset="0"/>
              </a:rPr>
              <a:t> στα άκρα του δικτύου και όταν </a:t>
            </a:r>
            <a:r>
              <a:rPr lang="el-GR" i="1" dirty="0" err="1">
                <a:latin typeface="Arial" panose="020B0604020202020204" pitchFamily="34" charset="0"/>
                <a:cs typeface="Arial" panose="020B0604020202020204" pitchFamily="34" charset="0"/>
              </a:rPr>
              <a:t>χρειαζεται</a:t>
            </a:r>
            <a:r>
              <a:rPr lang="el-GR" i="1" dirty="0">
                <a:latin typeface="Arial" panose="020B0604020202020204" pitchFamily="34" charset="0"/>
                <a:cs typeface="Arial" panose="020B0604020202020204" pitchFamily="34" charset="0"/>
              </a:rPr>
              <a:t> να </a:t>
            </a:r>
            <a:r>
              <a:rPr lang="el-GR" i="1" dirty="0" err="1">
                <a:latin typeface="Arial" panose="020B0604020202020204" pitchFamily="34" charset="0"/>
                <a:cs typeface="Arial" panose="020B0604020202020204" pitchFamily="34" charset="0"/>
              </a:rPr>
              <a:t>υπαρχει</a:t>
            </a:r>
            <a:r>
              <a:rPr lang="el-GR" i="1" dirty="0">
                <a:latin typeface="Arial" panose="020B0604020202020204" pitchFamily="34" charset="0"/>
                <a:cs typeface="Arial" panose="020B0604020202020204" pitchFamily="34" charset="0"/>
              </a:rPr>
              <a:t> </a:t>
            </a:r>
            <a:r>
              <a:rPr lang="el-GR" i="1" dirty="0" err="1">
                <a:latin typeface="Arial" panose="020B0604020202020204" pitchFamily="34" charset="0"/>
                <a:cs typeface="Arial" panose="020B0604020202020204" pitchFamily="34" charset="0"/>
              </a:rPr>
              <a:t>καποιο</a:t>
            </a:r>
            <a:r>
              <a:rPr lang="el-GR" i="1"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caching </a:t>
            </a:r>
            <a:r>
              <a:rPr lang="el-GR" i="1" dirty="0" err="1">
                <a:latin typeface="Arial" panose="020B0604020202020204" pitchFamily="34" charset="0"/>
                <a:cs typeface="Arial" panose="020B0604020202020204" pitchFamily="34" charset="0"/>
              </a:rPr>
              <a:t>συστημα</a:t>
            </a:r>
            <a:r>
              <a:rPr lang="el-GR" i="1" dirty="0">
                <a:latin typeface="Arial" panose="020B0604020202020204" pitchFamily="34" charset="0"/>
                <a:cs typeface="Arial" panose="020B0604020202020204" pitchFamily="34" charset="0"/>
              </a:rPr>
              <a:t> που να </a:t>
            </a:r>
            <a:r>
              <a:rPr lang="el-GR" i="1" dirty="0" err="1">
                <a:latin typeface="Arial" panose="020B0604020202020204" pitchFamily="34" charset="0"/>
                <a:cs typeface="Arial" panose="020B0604020202020204" pitchFamily="34" charset="0"/>
              </a:rPr>
              <a:t>ελαχιστοποιει</a:t>
            </a:r>
            <a:r>
              <a:rPr lang="el-GR" i="1" dirty="0">
                <a:latin typeface="Arial" panose="020B0604020202020204" pitchFamily="34" charset="0"/>
                <a:cs typeface="Arial" panose="020B0604020202020204" pitchFamily="34" charset="0"/>
              </a:rPr>
              <a:t> </a:t>
            </a:r>
            <a:r>
              <a:rPr lang="el-GR" i="1" dirty="0" err="1">
                <a:latin typeface="Arial" panose="020B0604020202020204" pitchFamily="34" charset="0"/>
                <a:cs typeface="Arial" panose="020B0604020202020204" pitchFamily="34" charset="0"/>
              </a:rPr>
              <a:t>επανηλημένη</a:t>
            </a:r>
            <a:r>
              <a:rPr lang="el-GR" i="1" dirty="0">
                <a:latin typeface="Arial" panose="020B0604020202020204" pitchFamily="34" charset="0"/>
                <a:cs typeface="Arial" panose="020B0604020202020204" pitchFamily="34" charset="0"/>
              </a:rPr>
              <a:t> </a:t>
            </a:r>
            <a:r>
              <a:rPr lang="el-GR" i="1" dirty="0" err="1">
                <a:latin typeface="Arial" panose="020B0604020202020204" pitchFamily="34" charset="0"/>
                <a:cs typeface="Arial" panose="020B0604020202020204" pitchFamily="34" charset="0"/>
              </a:rPr>
              <a:t>προσβαση</a:t>
            </a:r>
            <a:r>
              <a:rPr lang="el-GR" i="1" dirty="0">
                <a:latin typeface="Arial" panose="020B0604020202020204" pitchFamily="34" charset="0"/>
                <a:cs typeface="Arial" panose="020B0604020202020204" pitchFamily="34" charset="0"/>
              </a:rPr>
              <a:t> σε </a:t>
            </a:r>
            <a:r>
              <a:rPr lang="el-GR" i="1" dirty="0" err="1">
                <a:latin typeface="Arial" panose="020B0604020202020204" pitchFamily="34" charset="0"/>
                <a:cs typeface="Arial" panose="020B0604020202020204" pitchFamily="34" charset="0"/>
              </a:rPr>
              <a:t>βαθια</a:t>
            </a:r>
            <a:r>
              <a:rPr lang="el-GR" i="1" dirty="0">
                <a:latin typeface="Arial" panose="020B0604020202020204" pitchFamily="34" charset="0"/>
                <a:cs typeface="Arial" panose="020B0604020202020204" pitchFamily="34" charset="0"/>
              </a:rPr>
              <a:t> </a:t>
            </a:r>
            <a:r>
              <a:rPr lang="el-GR" i="1" dirty="0" err="1">
                <a:latin typeface="Arial" panose="020B0604020202020204" pitchFamily="34" charset="0"/>
                <a:cs typeface="Arial" panose="020B0604020202020204" pitchFamily="34" charset="0"/>
              </a:rPr>
              <a:t>σημεια</a:t>
            </a:r>
            <a:r>
              <a:rPr lang="el-GR" i="1" dirty="0">
                <a:latin typeface="Arial" panose="020B0604020202020204" pitchFamily="34" charset="0"/>
                <a:cs typeface="Arial" panose="020B0604020202020204" pitchFamily="34" charset="0"/>
              </a:rPr>
              <a:t> του </a:t>
            </a:r>
            <a:r>
              <a:rPr lang="el-GR" i="1" dirty="0" err="1">
                <a:latin typeface="Arial" panose="020B0604020202020204" pitchFamily="34" charset="0"/>
                <a:cs typeface="Arial" panose="020B0604020202020204" pitchFamily="34" charset="0"/>
              </a:rPr>
              <a:t>δικτυου</a:t>
            </a:r>
            <a:r>
              <a:rPr lang="el-GR" i="1"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a:t>
            </a:r>
            <a:endParaRPr lang="el-GR" i="1" dirty="0">
              <a:latin typeface="Arial" panose="020B0604020202020204" pitchFamily="34" charset="0"/>
              <a:cs typeface="Arial" panose="020B0604020202020204" pitchFamily="34" charset="0"/>
            </a:endParaRPr>
          </a:p>
          <a:p>
            <a:endParaRPr lang="el-GR" i="1" dirty="0">
              <a:latin typeface="Arial" panose="020B0604020202020204" pitchFamily="34" charset="0"/>
              <a:cs typeface="Arial" panose="020B0604020202020204" pitchFamily="34" charset="0"/>
            </a:endParaRPr>
          </a:p>
          <a:p>
            <a:r>
              <a:rPr lang="el-GR" i="1" dirty="0">
                <a:latin typeface="Arial" panose="020B0604020202020204" pitchFamily="34" charset="0"/>
                <a:cs typeface="Arial" panose="020B0604020202020204" pitchFamily="34" charset="0"/>
              </a:rPr>
              <a:t>Εργασία στα άκρα του δικτύου και </a:t>
            </a:r>
            <a:r>
              <a:rPr lang="en-US" i="1" dirty="0">
                <a:latin typeface="Arial" panose="020B0604020202020204" pitchFamily="34" charset="0"/>
                <a:cs typeface="Arial" panose="020B0604020202020204" pitchFamily="34" charset="0"/>
              </a:rPr>
              <a:t>caching.</a:t>
            </a:r>
          </a:p>
          <a:p>
            <a:endParaRPr lang="el-GR" i="1" dirty="0">
              <a:latin typeface="Arial" panose="020B0604020202020204" pitchFamily="34" charset="0"/>
              <a:cs typeface="Arial" panose="020B0604020202020204" pitchFamily="34" charset="0"/>
            </a:endParaRPr>
          </a:p>
          <a:p>
            <a:r>
              <a:rPr lang="el-GR" i="1" dirty="0">
                <a:latin typeface="Arial" panose="020B0604020202020204" pitchFamily="34" charset="0"/>
                <a:cs typeface="Arial" panose="020B0604020202020204" pitchFamily="34" charset="0"/>
              </a:rPr>
              <a:t>Πολλά θετικά για </a:t>
            </a:r>
            <a:r>
              <a:rPr lang="en-US" i="1" dirty="0">
                <a:latin typeface="Arial" panose="020B0604020202020204" pitchFamily="34" charset="0"/>
                <a:cs typeface="Arial" panose="020B0604020202020204" pitchFamily="34" charset="0"/>
              </a:rPr>
              <a:t>Server Providers</a:t>
            </a:r>
            <a:r>
              <a:rPr lang="el-GR" i="1" dirty="0">
                <a:latin typeface="Arial" panose="020B0604020202020204" pitchFamily="34" charset="0"/>
                <a:cs typeface="Arial" panose="020B0604020202020204" pitchFamily="34" charset="0"/>
              </a:rPr>
              <a:t>, Χρήστες και Επιχειρήσεις όχι όμως </a:t>
            </a:r>
            <a:r>
              <a:rPr lang="el-GR" i="1" dirty="0" err="1">
                <a:latin typeface="Arial" panose="020B0604020202020204" pitchFamily="34" charset="0"/>
                <a:cs typeface="Arial" panose="020B0604020202020204" pitchFamily="34" charset="0"/>
              </a:rPr>
              <a:t>χωρις</a:t>
            </a:r>
            <a:r>
              <a:rPr lang="el-GR" i="1" dirty="0">
                <a:latin typeface="Arial" panose="020B0604020202020204" pitchFamily="34" charset="0"/>
                <a:cs typeface="Arial" panose="020B0604020202020204" pitchFamily="34" charset="0"/>
              </a:rPr>
              <a:t> δυσκολίες και αρνητικά στοιχεία ( Αυτό το </a:t>
            </a:r>
            <a:r>
              <a:rPr lang="el-GR" i="1" dirty="0" err="1">
                <a:latin typeface="Arial" panose="020B0604020202020204" pitchFamily="34" charset="0"/>
                <a:cs typeface="Arial" panose="020B0604020202020204" pitchFamily="34" charset="0"/>
              </a:rPr>
              <a:t>καινουργιο</a:t>
            </a:r>
            <a:r>
              <a:rPr lang="el-GR" i="1" dirty="0">
                <a:latin typeface="Arial" panose="020B0604020202020204" pitchFamily="34" charset="0"/>
                <a:cs typeface="Arial" panose="020B0604020202020204" pitchFamily="34" charset="0"/>
              </a:rPr>
              <a:t> </a:t>
            </a:r>
            <a:r>
              <a:rPr lang="el-GR" i="1" dirty="0" err="1">
                <a:latin typeface="Arial" panose="020B0604020202020204" pitchFamily="34" charset="0"/>
                <a:cs typeface="Arial" panose="020B0604020202020204" pitchFamily="34" charset="0"/>
              </a:rPr>
              <a:t>συστημα</a:t>
            </a:r>
            <a:r>
              <a:rPr lang="el-GR" i="1" dirty="0">
                <a:latin typeface="Arial" panose="020B0604020202020204" pitchFamily="34" charset="0"/>
                <a:cs typeface="Arial" panose="020B0604020202020204" pitchFamily="34" charset="0"/>
              </a:rPr>
              <a:t> </a:t>
            </a:r>
            <a:r>
              <a:rPr lang="el-GR" i="1" dirty="0" err="1">
                <a:latin typeface="Arial" panose="020B0604020202020204" pitchFamily="34" charset="0"/>
                <a:cs typeface="Arial" panose="020B0604020202020204" pitchFamily="34" charset="0"/>
              </a:rPr>
              <a:t>ερχεται</a:t>
            </a:r>
            <a:r>
              <a:rPr lang="el-GR" i="1" dirty="0">
                <a:latin typeface="Arial" panose="020B0604020202020204" pitchFamily="34" charset="0"/>
                <a:cs typeface="Arial" panose="020B0604020202020204" pitchFamily="34" charset="0"/>
              </a:rPr>
              <a:t> με </a:t>
            </a:r>
            <a:r>
              <a:rPr lang="el-GR" i="1" dirty="0" err="1">
                <a:latin typeface="Arial" panose="020B0604020202020204" pitchFamily="34" charset="0"/>
                <a:cs typeface="Arial" panose="020B0604020202020204" pitchFamily="34" charset="0"/>
              </a:rPr>
              <a:t>πολλα</a:t>
            </a:r>
            <a:r>
              <a:rPr lang="el-GR" i="1" dirty="0">
                <a:latin typeface="Arial" panose="020B0604020202020204" pitchFamily="34" charset="0"/>
                <a:cs typeface="Arial" panose="020B0604020202020204" pitchFamily="34" charset="0"/>
              </a:rPr>
              <a:t> </a:t>
            </a:r>
            <a:r>
              <a:rPr lang="el-GR" i="1" dirty="0" err="1">
                <a:latin typeface="Arial" panose="020B0604020202020204" pitchFamily="34" charset="0"/>
                <a:cs typeface="Arial" panose="020B0604020202020204" pitchFamily="34" charset="0"/>
              </a:rPr>
              <a:t>θετικα</a:t>
            </a:r>
            <a:r>
              <a:rPr lang="el-GR" i="1" dirty="0">
                <a:latin typeface="Arial" panose="020B0604020202020204" pitchFamily="34" charset="0"/>
                <a:cs typeface="Arial" panose="020B0604020202020204" pitchFamily="34" charset="0"/>
              </a:rPr>
              <a:t> και θα </a:t>
            </a:r>
            <a:r>
              <a:rPr lang="el-GR" i="1" dirty="0" err="1">
                <a:latin typeface="Arial" panose="020B0604020202020204" pitchFamily="34" charset="0"/>
                <a:cs typeface="Arial" panose="020B0604020202020204" pitchFamily="34" charset="0"/>
              </a:rPr>
              <a:t>αλλαξει</a:t>
            </a:r>
            <a:r>
              <a:rPr lang="el-GR" i="1" dirty="0">
                <a:latin typeface="Arial" panose="020B0604020202020204" pitchFamily="34" charset="0"/>
                <a:cs typeface="Arial" panose="020B0604020202020204" pitchFamily="34" charset="0"/>
              </a:rPr>
              <a:t> </a:t>
            </a:r>
            <a:r>
              <a:rPr lang="el-GR" i="1" dirty="0" err="1">
                <a:latin typeface="Arial" panose="020B0604020202020204" pitchFamily="34" charset="0"/>
                <a:cs typeface="Arial" panose="020B0604020202020204" pitchFamily="34" charset="0"/>
              </a:rPr>
              <a:t>τελειως</a:t>
            </a:r>
            <a:r>
              <a:rPr lang="el-GR" i="1" dirty="0">
                <a:latin typeface="Arial" panose="020B0604020202020204" pitchFamily="34" charset="0"/>
                <a:cs typeface="Arial" panose="020B0604020202020204" pitchFamily="34" charset="0"/>
              </a:rPr>
              <a:t> τον </a:t>
            </a:r>
            <a:r>
              <a:rPr lang="el-GR" i="1" dirty="0" err="1">
                <a:latin typeface="Arial" panose="020B0604020202020204" pitchFamily="34" charset="0"/>
                <a:cs typeface="Arial" panose="020B0604020202020204" pitchFamily="34" charset="0"/>
              </a:rPr>
              <a:t>τροπο</a:t>
            </a:r>
            <a:r>
              <a:rPr lang="el-GR" i="1" dirty="0">
                <a:latin typeface="Arial" panose="020B0604020202020204" pitchFamily="34" charset="0"/>
                <a:cs typeface="Arial" panose="020B0604020202020204" pitchFamily="34" charset="0"/>
              </a:rPr>
              <a:t> </a:t>
            </a:r>
            <a:r>
              <a:rPr lang="el-GR" i="1" dirty="0" err="1">
                <a:latin typeface="Arial" panose="020B0604020202020204" pitchFamily="34" charset="0"/>
                <a:cs typeface="Arial" panose="020B0604020202020204" pitchFamily="34" charset="0"/>
              </a:rPr>
              <a:t>πουσκεφτομαστε</a:t>
            </a:r>
            <a:r>
              <a:rPr lang="el-GR" i="1" dirty="0">
                <a:latin typeface="Arial" panose="020B0604020202020204" pitchFamily="34" charset="0"/>
                <a:cs typeface="Arial" panose="020B0604020202020204" pitchFamily="34" charset="0"/>
              </a:rPr>
              <a:t> και </a:t>
            </a:r>
            <a:r>
              <a:rPr lang="el-GR" i="1" dirty="0" err="1">
                <a:latin typeface="Arial" panose="020B0604020202020204" pitchFamily="34" charset="0"/>
                <a:cs typeface="Arial" panose="020B0604020202020204" pitchFamily="34" charset="0"/>
              </a:rPr>
              <a:t>πρατουμαι</a:t>
            </a:r>
            <a:r>
              <a:rPr lang="el-GR" i="1" dirty="0">
                <a:latin typeface="Arial" panose="020B0604020202020204" pitchFamily="34" charset="0"/>
                <a:cs typeface="Arial" panose="020B0604020202020204" pitchFamily="34" charset="0"/>
              </a:rPr>
              <a:t> στο </a:t>
            </a:r>
            <a:r>
              <a:rPr lang="el-GR" i="1" dirty="0" err="1">
                <a:latin typeface="Arial" panose="020B0604020202020204" pitchFamily="34" charset="0"/>
                <a:cs typeface="Arial" panose="020B0604020202020204" pitchFamily="34" charset="0"/>
              </a:rPr>
              <a:t>δικτυο</a:t>
            </a:r>
            <a:r>
              <a:rPr lang="el-GR" i="1" dirty="0">
                <a:latin typeface="Arial" panose="020B0604020202020204" pitchFamily="34" charset="0"/>
                <a:cs typeface="Arial" panose="020B0604020202020204" pitchFamily="34" charset="0"/>
              </a:rPr>
              <a:t> όχι όμως </a:t>
            </a:r>
            <a:r>
              <a:rPr lang="el-GR" i="1" dirty="0" err="1">
                <a:latin typeface="Arial" panose="020B0604020202020204" pitchFamily="34" charset="0"/>
                <a:cs typeface="Arial" panose="020B0604020202020204" pitchFamily="34" charset="0"/>
              </a:rPr>
              <a:t>χωρις</a:t>
            </a:r>
            <a:r>
              <a:rPr lang="el-GR" i="1" dirty="0">
                <a:latin typeface="Arial" panose="020B0604020202020204" pitchFamily="34" charset="0"/>
                <a:cs typeface="Arial" panose="020B0604020202020204" pitchFamily="34" charset="0"/>
              </a:rPr>
              <a:t> τις </a:t>
            </a:r>
            <a:r>
              <a:rPr lang="el-GR" i="1" dirty="0" err="1">
                <a:latin typeface="Arial" panose="020B0604020202020204" pitchFamily="34" charset="0"/>
                <a:cs typeface="Arial" panose="020B0604020202020204" pitchFamily="34" charset="0"/>
              </a:rPr>
              <a:t>δυσκολιες</a:t>
            </a:r>
            <a:r>
              <a:rPr lang="el-GR" i="1" dirty="0">
                <a:latin typeface="Arial" panose="020B0604020202020204" pitchFamily="34" charset="0"/>
                <a:cs typeface="Arial" panose="020B0604020202020204" pitchFamily="34" charset="0"/>
              </a:rPr>
              <a:t> και τα </a:t>
            </a:r>
            <a:r>
              <a:rPr lang="el-GR" i="1" dirty="0" err="1">
                <a:latin typeface="Arial" panose="020B0604020202020204" pitchFamily="34" charset="0"/>
                <a:cs typeface="Arial" panose="020B0604020202020204" pitchFamily="34" charset="0"/>
              </a:rPr>
              <a:t>αρνητικα</a:t>
            </a:r>
            <a:r>
              <a:rPr lang="el-GR" i="1" dirty="0">
                <a:latin typeface="Arial" panose="020B0604020202020204" pitchFamily="34" charset="0"/>
                <a:cs typeface="Arial" panose="020B0604020202020204" pitchFamily="34" charset="0"/>
              </a:rPr>
              <a:t> του.)</a:t>
            </a:r>
          </a:p>
          <a:p>
            <a:endParaRPr lang="en-US" dirty="0"/>
          </a:p>
        </p:txBody>
      </p:sp>
    </p:spTree>
    <p:extLst>
      <p:ext uri="{BB962C8B-B14F-4D97-AF65-F5344CB8AC3E}">
        <p14:creationId xmlns:p14="http://schemas.microsoft.com/office/powerpoint/2010/main" val="260728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4448-FD76-4E70-A167-9DAD4C2D7CED}"/>
              </a:ext>
            </a:extLst>
          </p:cNvPr>
          <p:cNvSpPr>
            <a:spLocks noGrp="1"/>
          </p:cNvSpPr>
          <p:nvPr>
            <p:ph type="title"/>
          </p:nvPr>
        </p:nvSpPr>
        <p:spPr/>
        <p:txBody>
          <a:bodyPr/>
          <a:lstStyle/>
          <a:p>
            <a:r>
              <a:rPr lang="en-US" dirty="0"/>
              <a:t>General Idea:</a:t>
            </a:r>
          </a:p>
        </p:txBody>
      </p:sp>
      <p:sp>
        <p:nvSpPr>
          <p:cNvPr id="3" name="Content Placeholder 2">
            <a:extLst>
              <a:ext uri="{FF2B5EF4-FFF2-40B4-BE49-F238E27FC236}">
                <a16:creationId xmlns:a16="http://schemas.microsoft.com/office/drawing/2014/main" id="{56419601-18E5-4282-BA25-B1E49A4469E1}"/>
              </a:ext>
            </a:extLst>
          </p:cNvPr>
          <p:cNvSpPr>
            <a:spLocks noGrp="1"/>
          </p:cNvSpPr>
          <p:nvPr>
            <p:ph idx="1"/>
          </p:nvPr>
        </p:nvSpPr>
        <p:spPr>
          <a:xfrm>
            <a:off x="581192" y="2180496"/>
            <a:ext cx="11029615" cy="4077691"/>
          </a:xfrm>
        </p:spPr>
        <p:txBody>
          <a:bodyPr>
            <a:normAutofit/>
          </a:bodyPr>
          <a:lstStyle/>
          <a:p>
            <a:r>
              <a:rPr lang="el-GR" i="1" dirty="0">
                <a:latin typeface="Arial" panose="020B0604020202020204" pitchFamily="34" charset="0"/>
                <a:cs typeface="Arial" panose="020B0604020202020204" pitchFamily="34" charset="0"/>
              </a:rPr>
              <a:t>5</a:t>
            </a:r>
            <a:r>
              <a:rPr lang="en-US" i="1" dirty="0">
                <a:latin typeface="Arial" panose="020B0604020202020204" pitchFamily="34" charset="0"/>
                <a:cs typeface="Arial" panose="020B0604020202020204" pitchFamily="34" charset="0"/>
              </a:rPr>
              <a:t>G requirements being covered through</a:t>
            </a:r>
            <a:r>
              <a:rPr lang="el-GR" i="1"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Edge computing &amp; Edge caching.</a:t>
            </a:r>
            <a:endParaRPr lang="el-GR" i="1" dirty="0">
              <a:latin typeface="Arial" panose="020B0604020202020204" pitchFamily="34" charset="0"/>
              <a:cs typeface="Arial" panose="020B0604020202020204" pitchFamily="34" charset="0"/>
            </a:endParaRPr>
          </a:p>
          <a:p>
            <a:pPr marL="0" indent="0">
              <a:buNone/>
            </a:pPr>
            <a:endParaRPr lang="el-GR" i="1"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Workload</a:t>
            </a:r>
            <a:r>
              <a:rPr lang="el-GR" i="1"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on the edges of the mobile network. Computing and Caching.</a:t>
            </a:r>
          </a:p>
          <a:p>
            <a:endParaRPr lang="el-GR" i="1"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Many benefits for Server Providers</a:t>
            </a:r>
            <a:r>
              <a:rPr lang="el-GR" i="1"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Users and Enterprises but not without </a:t>
            </a:r>
            <a:br>
              <a:rPr lang="en-US" i="1" dirty="0">
                <a:latin typeface="Arial" panose="020B0604020202020204" pitchFamily="34" charset="0"/>
                <a:cs typeface="Arial" panose="020B0604020202020204" pitchFamily="34" charset="0"/>
              </a:rPr>
            </a:br>
            <a:r>
              <a:rPr lang="en-US" i="1" dirty="0">
                <a:latin typeface="Arial" panose="020B0604020202020204" pitchFamily="34" charset="0"/>
                <a:cs typeface="Arial" panose="020B0604020202020204" pitchFamily="34" charset="0"/>
              </a:rPr>
              <a:t>difficulties and negative aspects.</a:t>
            </a:r>
          </a:p>
        </p:txBody>
      </p:sp>
      <p:pic>
        <p:nvPicPr>
          <p:cNvPr id="4" name="Audio 3">
            <a:hlinkClick r:id="" action="ppaction://media"/>
            <a:extLst>
              <a:ext uri="{FF2B5EF4-FFF2-40B4-BE49-F238E27FC236}">
                <a16:creationId xmlns:a16="http://schemas.microsoft.com/office/drawing/2014/main" id="{DCF1A6FB-7BE0-4B94-BD08-82023F192D7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4038037517"/>
      </p:ext>
    </p:extLst>
  </p:cSld>
  <p:clrMapOvr>
    <a:masterClrMapping/>
  </p:clrMapOvr>
  <mc:AlternateContent xmlns:mc="http://schemas.openxmlformats.org/markup-compatibility/2006" xmlns:p14="http://schemas.microsoft.com/office/powerpoint/2010/main">
    <mc:Choice Requires="p14">
      <p:transition spd="slow" p14:dur="2000" advTm="26369"/>
    </mc:Choice>
    <mc:Fallback xmlns="">
      <p:transition spd="slow" advTm="263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BDC84-71B4-4E22-817A-11C35B5F3ADB}"/>
              </a:ext>
            </a:extLst>
          </p:cNvPr>
          <p:cNvSpPr>
            <a:spLocks noGrp="1"/>
          </p:cNvSpPr>
          <p:nvPr>
            <p:ph type="title"/>
          </p:nvPr>
        </p:nvSpPr>
        <p:spPr/>
        <p:txBody>
          <a:bodyPr>
            <a:normAutofit/>
          </a:bodyPr>
          <a:lstStyle/>
          <a:p>
            <a:r>
              <a:rPr lang="en-US" sz="3200" dirty="0"/>
              <a:t>5G vs 4G, and the new requirements for 5G:	</a:t>
            </a:r>
          </a:p>
        </p:txBody>
      </p:sp>
      <p:sp>
        <p:nvSpPr>
          <p:cNvPr id="3" name="Content Placeholder 2">
            <a:extLst>
              <a:ext uri="{FF2B5EF4-FFF2-40B4-BE49-F238E27FC236}">
                <a16:creationId xmlns:a16="http://schemas.microsoft.com/office/drawing/2014/main" id="{A77A6324-302F-4006-BCA7-EC68353124C2}"/>
              </a:ext>
            </a:extLst>
          </p:cNvPr>
          <p:cNvSpPr>
            <a:spLocks noGrp="1"/>
          </p:cNvSpPr>
          <p:nvPr>
            <p:ph idx="1"/>
          </p:nvPr>
        </p:nvSpPr>
        <p:spPr/>
        <p:txBody>
          <a:bodyPr>
            <a:normAutofit fontScale="55000" lnSpcReduction="20000"/>
          </a:bodyPr>
          <a:lstStyle/>
          <a:p>
            <a:endParaRPr lang="en-US" dirty="0"/>
          </a:p>
          <a:p>
            <a:r>
              <a:rPr lang="en-US" dirty="0"/>
              <a:t>5G has extreme requirements: -massive broadband-critical machine communication-massive communication</a:t>
            </a:r>
          </a:p>
          <a:p>
            <a:r>
              <a:rPr lang="en-US" dirty="0"/>
              <a:t>The new standard has identified three primary requirements: massive machine-to-machine (M2M) communications for Internet of Things (IoT) applications, ultra-low latency enabling life-saving car-to-car connectivity, for example, and gigabit speeds (high-bandwidth mobile broadband). </a:t>
            </a:r>
          </a:p>
          <a:p>
            <a:r>
              <a:rPr lang="en-US" dirty="0"/>
              <a:t>Before 5G we hosted third party authorized apps in the operators’ network, now the new meeting point is where operators’ apps and context providers collaborate.</a:t>
            </a:r>
          </a:p>
          <a:p>
            <a:r>
              <a:rPr lang="en-US" dirty="0"/>
              <a:t>It no longer makes sense for all the data collected from those devices to be processed in a national or regional data center. Edge computing exists to bring the </a:t>
            </a:r>
            <a:r>
              <a:rPr lang="en-US" u="sng" dirty="0">
                <a:hlinkClick r:id="rId2"/>
              </a:rPr>
              <a:t>data center closer to where it’s needed</a:t>
            </a:r>
            <a:r>
              <a:rPr lang="en-US" dirty="0"/>
              <a:t>, thus allowing for faster processing time.</a:t>
            </a:r>
          </a:p>
          <a:p>
            <a:r>
              <a:rPr lang="en-US" b="1" cap="all" dirty="0"/>
              <a:t>THE CURRENT TOPOLOGY OF ENTERPRISE NETWORKS</a:t>
            </a:r>
            <a:r>
              <a:rPr lang="el-GR" b="1" cap="all" dirty="0"/>
              <a:t> </a:t>
            </a:r>
            <a:r>
              <a:rPr lang="en-US" dirty="0"/>
              <a:t>There are three places most enterprises tend to deploy and manage their applications and services:</a:t>
            </a:r>
          </a:p>
          <a:p>
            <a:r>
              <a:rPr lang="en-US" b="1" dirty="0"/>
              <a:t>On-premises</a:t>
            </a:r>
            <a:r>
              <a:rPr lang="en-US" dirty="0"/>
              <a:t>, where data centers house multiple racks of servers, where they're equipped with the resources needed to power and cool them, and where there's dedicated connectivity to outside resources</a:t>
            </a:r>
          </a:p>
          <a:p>
            <a:r>
              <a:rPr lang="en-US" b="1" dirty="0"/>
              <a:t>Colocation facilities</a:t>
            </a:r>
            <a:r>
              <a:rPr lang="en-US" dirty="0"/>
              <a:t>, where customer equipment is hosted in a fully managed building where power, cooling, and connectivity are provided as services</a:t>
            </a:r>
          </a:p>
          <a:p>
            <a:r>
              <a:rPr lang="en-US" b="1" dirty="0"/>
              <a:t>Cloud service providers</a:t>
            </a:r>
            <a:r>
              <a:rPr lang="en-US" dirty="0"/>
              <a:t>, where customer infrastructure may be virtualized to some extent, and services and applications are provided on a per-use basis, enabling operations to be accounted for as operational expenses rather than capital expenditures</a:t>
            </a:r>
          </a:p>
          <a:p>
            <a:r>
              <a:rPr lang="en-US" dirty="0"/>
              <a:t>The architects of edge computing would seek to add their design as a fourth category to this list: one that leverages the portability of micro data centers (µDC) and small form-factor servers to reduce the distances between the processing point and the consumption point of functionality in the network.  If their plans pan out, they seek to accomplish the following:</a:t>
            </a:r>
          </a:p>
          <a:p>
            <a:endParaRPr lang="en-US" dirty="0"/>
          </a:p>
          <a:p>
            <a:endParaRPr lang="en-US" dirty="0"/>
          </a:p>
          <a:p>
            <a:endParaRPr lang="en-US" dirty="0"/>
          </a:p>
        </p:txBody>
      </p:sp>
    </p:spTree>
    <p:extLst>
      <p:ext uri="{BB962C8B-B14F-4D97-AF65-F5344CB8AC3E}">
        <p14:creationId xmlns:p14="http://schemas.microsoft.com/office/powerpoint/2010/main" val="2475652853"/>
      </p:ext>
    </p:extLst>
  </p:cSld>
  <p:clrMapOvr>
    <a:masterClrMapping/>
  </p:clrMapOvr>
  <mc:AlternateContent xmlns:mc="http://schemas.openxmlformats.org/markup-compatibility/2006" xmlns:p14="http://schemas.microsoft.com/office/powerpoint/2010/main">
    <mc:Choice Requires="p14">
      <p:transition spd="slow" p14:dur="2000" advTm="1089"/>
    </mc:Choice>
    <mc:Fallback xmlns="">
      <p:transition spd="slow" advTm="108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DD893-49A4-44C3-A087-CD512B56BEF7}"/>
              </a:ext>
            </a:extLst>
          </p:cNvPr>
          <p:cNvSpPr>
            <a:spLocks noGrp="1"/>
          </p:cNvSpPr>
          <p:nvPr>
            <p:ph type="title"/>
          </p:nvPr>
        </p:nvSpPr>
        <p:spPr/>
        <p:txBody>
          <a:bodyPr/>
          <a:lstStyle/>
          <a:p>
            <a:r>
              <a:rPr lang="el-GR" dirty="0"/>
              <a:t>ΩΦΕΛΗ ΤΟΥ </a:t>
            </a:r>
            <a:r>
              <a:rPr lang="en-US" dirty="0"/>
              <a:t>EDGE COMPUTING &amp; CACHING:</a:t>
            </a:r>
          </a:p>
        </p:txBody>
      </p:sp>
      <p:sp>
        <p:nvSpPr>
          <p:cNvPr id="3" name="Content Placeholder 2">
            <a:extLst>
              <a:ext uri="{FF2B5EF4-FFF2-40B4-BE49-F238E27FC236}">
                <a16:creationId xmlns:a16="http://schemas.microsoft.com/office/drawing/2014/main" id="{3917ADA7-5265-4C2B-80B5-8E106A4F2270}"/>
              </a:ext>
            </a:extLst>
          </p:cNvPr>
          <p:cNvSpPr>
            <a:spLocks noGrp="1"/>
          </p:cNvSpPr>
          <p:nvPr>
            <p:ph idx="1"/>
          </p:nvPr>
        </p:nvSpPr>
        <p:spPr/>
        <p:txBody>
          <a:bodyPr>
            <a:normAutofit fontScale="40000" lnSpcReduction="20000"/>
          </a:bodyPr>
          <a:lstStyle/>
          <a:p>
            <a:r>
              <a:rPr lang="el-GR" dirty="0"/>
              <a:t>Οφέλη των </a:t>
            </a:r>
            <a:r>
              <a:rPr lang="en-US" dirty="0"/>
              <a:t>Server Providers – </a:t>
            </a:r>
            <a:r>
              <a:rPr lang="el-GR" dirty="0"/>
              <a:t>Οφέλη των Επιχειρήσεων – Οφέλη των Χρηστών</a:t>
            </a:r>
            <a:endParaRPr lang="en-US" dirty="0"/>
          </a:p>
          <a:p>
            <a:r>
              <a:rPr lang="en-US" dirty="0"/>
              <a:t>Edge computing allows for </a:t>
            </a:r>
            <a:r>
              <a:rPr lang="en-US" dirty="0">
                <a:hlinkClick r:id="rId2"/>
              </a:rPr>
              <a:t>faster monetization of 5G investments</a:t>
            </a:r>
            <a:r>
              <a:rPr lang="en-US" dirty="0"/>
              <a:t> by delivering next-gen applications to consumers and, more importantly, enterprise customers.</a:t>
            </a:r>
          </a:p>
          <a:p>
            <a:r>
              <a:rPr lang="en-US" dirty="0"/>
              <a:t>No matter the location, the goal remains the same — to provide computing power as close to the device producing data as possible to increase speed and lower latency.</a:t>
            </a:r>
          </a:p>
          <a:p>
            <a:r>
              <a:rPr lang="en-US" b="1" cap="all" dirty="0"/>
              <a:t>POTENTIAL BENEFITS</a:t>
            </a:r>
          </a:p>
          <a:p>
            <a:r>
              <a:rPr lang="en-US" b="1" dirty="0"/>
              <a:t>Minimal latency.</a:t>
            </a:r>
            <a:r>
              <a:rPr lang="en-US" dirty="0"/>
              <a:t>  The problem with cloud computing services today is that they're slow, especially for artificial intelligence-enabled workloads.  This essentially disqualifies the cloud for serious use in deterministic applications, such as real-time securities markets forecasting, autonomous vehicle piloting, and transportation traffic routing.  Processors stationed in small data centers closer to where their processes will be used could open up new markets for computing services that cloud providers haven't been able to address up to now.</a:t>
            </a:r>
          </a:p>
          <a:p>
            <a:r>
              <a:rPr lang="en-US" b="1" dirty="0"/>
              <a:t>Simplified maintenance.  </a:t>
            </a:r>
            <a:r>
              <a:rPr lang="en-US" dirty="0"/>
              <a:t>For an enterprise that doesn't have much trouble dispatching a fleet of trucks or maintenance vehicles to field locations, </a:t>
            </a:r>
            <a:r>
              <a:rPr lang="en-US" dirty="0">
                <a:hlinkClick r:id="rId3"/>
              </a:rPr>
              <a:t>micro data centers (µDC)</a:t>
            </a:r>
            <a:r>
              <a:rPr lang="en-US" dirty="0"/>
              <a:t> are designed for maximum accessibility, modularity, and a reasonable degree of portability.  They're compact enclosures, some small enough to fit in the back of a pickup truck, that can support just enough servers for hosting time-critical functions, that can be deployed closer to their users.  Conceivably, for a building that presently houses, powers, and cools its data center assets in its basement, replacing that entire operation with three or four µDCs somewhere in the parking lot could be an improvement.</a:t>
            </a:r>
          </a:p>
          <a:p>
            <a:r>
              <a:rPr lang="en-US" b="1" dirty="0"/>
              <a:t>Cheaper cooling.  </a:t>
            </a:r>
            <a:r>
              <a:rPr lang="en-US" dirty="0"/>
              <a:t>For large data center complexes, the monthly cost of electricity used in cooling can easily exceed the cost of electricity used in processing.  The ratio between the two is called </a:t>
            </a:r>
            <a:r>
              <a:rPr lang="en-US" i="1" dirty="0"/>
              <a:t>power usage effectiveness</a:t>
            </a:r>
            <a:r>
              <a:rPr lang="en-US" dirty="0"/>
              <a:t> (PUE).  At times, this has been the baseline measure of data center efficiency (although in recent years, surveys have shown fewer IT operators know what this ratio means).  Theoretically, it may cost a business less to cool and condition several smaller data center spaces than it does one big one.  Plus, due to the peculiar ways in which some electricity service areas handle billing, </a:t>
            </a:r>
            <a:r>
              <a:rPr lang="en-US" dirty="0">
                <a:hlinkClick r:id="rId4"/>
              </a:rPr>
              <a:t>the cost per kilowatt may go down</a:t>
            </a:r>
            <a:r>
              <a:rPr lang="en-US" dirty="0"/>
              <a:t> across the board for the same server racks hosted in several small facilities rather than one big one.  A recent white paper published by Schneider Electric [</a:t>
            </a:r>
            <a:r>
              <a:rPr lang="en-US" dirty="0">
                <a:hlinkClick r:id="rId5"/>
              </a:rPr>
              <a:t>PDF</a:t>
            </a:r>
            <a:r>
              <a:rPr lang="en-US" dirty="0"/>
              <a:t>] assessed all the major and minor costs associated with building traditional and micro data centers.  While an enterprise could incur just under $7 million in capital expenses for building a traditional 1 MW facility, it would spend just over $4 million to facilitate 200 5 KW facilities.</a:t>
            </a:r>
          </a:p>
          <a:p>
            <a:r>
              <a:rPr lang="en-US" b="1" dirty="0"/>
              <a:t> </a:t>
            </a:r>
            <a:r>
              <a:rPr lang="en-US" dirty="0"/>
              <a:t>That’s a great question. You can boil it down to four key reasons. The first reason is speed. I touched on this before, but edge computing reduces latency because data doesn’t have to travel over a network to a remote data center or the cloud for processing. The second reason is security. We could see improved security at the edge because the data stays closer to where it was created. The third is related to scalability. Edge computing is fundamentally ‘distributed computing,’ meaning it improves the resiliency, reduces network load, and is easier to scale. And finally, it matters because it lowers cost. Data transmission costs are lower because the amount of data transferred back to a central location for storage is reduced.</a:t>
            </a:r>
          </a:p>
          <a:p>
            <a:r>
              <a:rPr lang="en-US" b="1" cap="all" dirty="0"/>
              <a:t>ACCELERATE TIME TO REVENUE 	</a:t>
            </a:r>
            <a:r>
              <a:rPr lang="en-US" dirty="0"/>
              <a:t>Scalable next-generation technology platforms that enable rapid service delivery. </a:t>
            </a:r>
          </a:p>
          <a:p>
            <a:r>
              <a:rPr lang="en-US" b="1" cap="all" dirty="0"/>
              <a:t>CREATE NEW REVENUE STREAMS 	</a:t>
            </a:r>
            <a:r>
              <a:rPr lang="en-US" dirty="0"/>
              <a:t>Leverage our industry expertise to build new managed services for end customers.</a:t>
            </a:r>
          </a:p>
          <a:p>
            <a:r>
              <a:rPr lang="en-US" b="1" cap="all" dirty="0"/>
              <a:t>DIGITAL TRANSFORMATION 	</a:t>
            </a:r>
            <a:r>
              <a:rPr lang="en-US" dirty="0"/>
              <a:t>Technology solutions that create a more agile service provider and deliver business outcomes.</a:t>
            </a:r>
          </a:p>
          <a:p>
            <a:endParaRPr lang="en-US" dirty="0"/>
          </a:p>
          <a:p>
            <a:endParaRPr lang="en-US" dirty="0"/>
          </a:p>
          <a:p>
            <a:endParaRPr lang="en-US" dirty="0"/>
          </a:p>
        </p:txBody>
      </p:sp>
    </p:spTree>
    <p:extLst>
      <p:ext uri="{BB962C8B-B14F-4D97-AF65-F5344CB8AC3E}">
        <p14:creationId xmlns:p14="http://schemas.microsoft.com/office/powerpoint/2010/main" val="2989482113"/>
      </p:ext>
    </p:extLst>
  </p:cSld>
  <p:clrMapOvr>
    <a:masterClrMapping/>
  </p:clrMapOvr>
  <mc:AlternateContent xmlns:mc="http://schemas.openxmlformats.org/markup-compatibility/2006" xmlns:p14="http://schemas.microsoft.com/office/powerpoint/2010/main">
    <mc:Choice Requires="p14">
      <p:transition spd="slow" p14:dur="2000" advTm="207"/>
    </mc:Choice>
    <mc:Fallback xmlns="">
      <p:transition spd="slow" advTm="20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B457-5451-43DC-B611-6B5E17063E7B}"/>
              </a:ext>
            </a:extLst>
          </p:cNvPr>
          <p:cNvSpPr>
            <a:spLocks noGrp="1"/>
          </p:cNvSpPr>
          <p:nvPr>
            <p:ph type="title"/>
          </p:nvPr>
        </p:nvSpPr>
        <p:spPr/>
        <p:txBody>
          <a:bodyPr>
            <a:normAutofit/>
          </a:bodyPr>
          <a:lstStyle/>
          <a:p>
            <a:r>
              <a:rPr lang="en-US" sz="3200" dirty="0"/>
              <a:t>   </a:t>
            </a:r>
            <a:r>
              <a:rPr lang="el-GR" sz="3200" dirty="0"/>
              <a:t>Προκλήσεις του</a:t>
            </a:r>
            <a:r>
              <a:rPr lang="en-US" sz="3200" dirty="0"/>
              <a:t> Edge Computing &amp; Caching:</a:t>
            </a:r>
          </a:p>
        </p:txBody>
      </p:sp>
      <p:sp>
        <p:nvSpPr>
          <p:cNvPr id="3" name="Content Placeholder 2">
            <a:extLst>
              <a:ext uri="{FF2B5EF4-FFF2-40B4-BE49-F238E27FC236}">
                <a16:creationId xmlns:a16="http://schemas.microsoft.com/office/drawing/2014/main" id="{1AF0B019-A04B-4EF4-8C18-9744B63DA365}"/>
              </a:ext>
            </a:extLst>
          </p:cNvPr>
          <p:cNvSpPr>
            <a:spLocks noGrp="1"/>
          </p:cNvSpPr>
          <p:nvPr>
            <p:ph idx="1"/>
          </p:nvPr>
        </p:nvSpPr>
        <p:spPr>
          <a:xfrm>
            <a:off x="731520" y="1211581"/>
            <a:ext cx="8542482" cy="5533604"/>
          </a:xfrm>
        </p:spPr>
        <p:txBody>
          <a:bodyPr>
            <a:normAutofit fontScale="62500" lnSpcReduction="20000"/>
          </a:bodyPr>
          <a:lstStyle/>
          <a:p>
            <a:r>
              <a:rPr lang="en-US" dirty="0"/>
              <a:t>5G has extreme requirements:  -massive broadband-critical machine communication -massive communication</a:t>
            </a:r>
          </a:p>
          <a:p>
            <a:r>
              <a:rPr lang="en-US" dirty="0"/>
              <a:t>Network operators and developers are in a bit of a staring contest as it relates to the delivery of 5G. Application developers are waiting for the platform so they can begin developing apps around it. Most service providers, meanwhile, are waiting on specific use cases to justify initial buildouts. Both sides are waiting for advances from the other.</a:t>
            </a:r>
            <a:endParaRPr lang="el-GR" dirty="0"/>
          </a:p>
          <a:p>
            <a:r>
              <a:rPr lang="en-US" dirty="0"/>
              <a:t>Huge Cost for Server Providers</a:t>
            </a:r>
          </a:p>
          <a:p>
            <a:r>
              <a:rPr lang="en-US" dirty="0"/>
              <a:t>Set of technology that is deployed at the edge of a server providers infrastructure. Big investment that needs to be monetized. The end user will have increased cost. Enterprise customers are the main customers then the end user. They need to figure out how to monetize it (server providers).  </a:t>
            </a:r>
            <a:br>
              <a:rPr lang="en-US" dirty="0"/>
            </a:br>
            <a:r>
              <a:rPr lang="en-US" dirty="0"/>
              <a:t>Challenges are mainly cost and scalability.</a:t>
            </a:r>
          </a:p>
          <a:p>
            <a:r>
              <a:rPr lang="en-US" dirty="0"/>
              <a:t>Billions of new connected devices are creating and collecting data that needs to be processed. Imagine if all that processing takes place in the cloud. The network would very quickly get overwhelmed, regardless of how powerful it is. We will run into issues with network congestion and latency. With edge computing, we push some processing closer to the devices to help eliminate the latency and congestion problems, and improve performance of the applications running on those devices. This is a bit of an oversimplification, but you can see the benefit. Another advantage has to do with the availability of services on devices.  Because slow response time and outages are unacceptable, if you move the computation as close to the device or even on the device, we can improve availability.  </a:t>
            </a:r>
          </a:p>
          <a:p>
            <a:r>
              <a:rPr lang="en-US" dirty="0"/>
              <a:t>It’s easy to think edge computing magically solves many problems that cloud computing can’t, but there’s a trade-off due to the highly distributed nature of edge systems. Each of the edge nodes are not completely independent, as each may need to share information with other nodes, and keeping data consistent is a challenge. The question is: How do I coordinate a large number of edge computing systems while still allowing them to work independently? This is a problem that has perplexed designers of distributed systems for many years. People call this the distribution, consistency, and synchronization problem.</a:t>
            </a:r>
          </a:p>
          <a:p>
            <a:r>
              <a:rPr lang="en-US" dirty="0"/>
              <a:t>The number of edge computing systems will be high, so any solution will need to scale greatly.  Altogether, this is a big problem to solve.</a:t>
            </a:r>
          </a:p>
          <a:p>
            <a:r>
              <a:rPr lang="en-US" b="1" dirty="0"/>
              <a:t>Remote availability of three-phase power.</a:t>
            </a:r>
            <a:r>
              <a:rPr lang="en-US" dirty="0"/>
              <a:t>  Servers capable of providing cloud-like remote services to commercial customers, regardless of where they're located, need high-power processors and in-memory data, to enable multi-tenancy.  Probably without exception, they'll require access to </a:t>
            </a:r>
            <a:r>
              <a:rPr lang="en-US" dirty="0">
                <a:hlinkClick r:id="rId2"/>
              </a:rPr>
              <a:t>high-voltage, three-phase electricity</a:t>
            </a:r>
            <a:r>
              <a:rPr lang="en-US" dirty="0"/>
              <a:t>.  That's extremely difficult, if not </a:t>
            </a:r>
            <a:r>
              <a:rPr lang="en-US" dirty="0">
                <a:hlinkClick r:id="rId3"/>
              </a:rPr>
              <a:t>impossible, to attain in relatively remote, rural locations</a:t>
            </a:r>
            <a:r>
              <a:rPr lang="en-US" dirty="0"/>
              <a:t>.  (Ordinary 120V AC current is single-phase.)  Telco base stations have never required this level of power up to now, and if they're never intended to be leveraged for multi-tenant commercial use, then they may never need three-phase power anyway.  The only reason to retrofit the power system will be if edge computing is viable.  But for widely distributed Internet-of-Things applications such as </a:t>
            </a:r>
            <a:r>
              <a:rPr lang="en-US" dirty="0">
                <a:hlinkClick r:id="rId4"/>
              </a:rPr>
              <a:t>Mississippi's trials of remote heart monitors</a:t>
            </a:r>
            <a:r>
              <a:rPr lang="en-US" dirty="0"/>
              <a:t>, a lack of sufficient power infrastructure could end up once again dividing the "have's" from the "have-not's."</a:t>
            </a:r>
          </a:p>
        </p:txBody>
      </p:sp>
    </p:spTree>
    <p:extLst>
      <p:ext uri="{BB962C8B-B14F-4D97-AF65-F5344CB8AC3E}">
        <p14:creationId xmlns:p14="http://schemas.microsoft.com/office/powerpoint/2010/main" val="53833708"/>
      </p:ext>
    </p:extLst>
  </p:cSld>
  <p:clrMapOvr>
    <a:masterClrMapping/>
  </p:clrMapOvr>
  <mc:AlternateContent xmlns:mc="http://schemas.openxmlformats.org/markup-compatibility/2006" xmlns:p14="http://schemas.microsoft.com/office/powerpoint/2010/main">
    <mc:Choice Requires="p14">
      <p:transition spd="slow" p14:dur="2000" advTm="343"/>
    </mc:Choice>
    <mc:Fallback xmlns="">
      <p:transition spd="slow" advTm="34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9FF5E-5AD8-4B50-A1F6-B6AC923F3609}"/>
              </a:ext>
            </a:extLst>
          </p:cNvPr>
          <p:cNvSpPr>
            <a:spLocks noGrp="1"/>
          </p:cNvSpPr>
          <p:nvPr>
            <p:ph type="title"/>
          </p:nvPr>
        </p:nvSpPr>
        <p:spPr/>
        <p:txBody>
          <a:bodyPr/>
          <a:lstStyle/>
          <a:p>
            <a:r>
              <a:rPr lang="el-GR" dirty="0"/>
              <a:t>ΛΥΣΕΙΣ</a:t>
            </a:r>
            <a:r>
              <a:rPr lang="en-US" dirty="0"/>
              <a:t>:</a:t>
            </a:r>
          </a:p>
        </p:txBody>
      </p:sp>
      <p:sp>
        <p:nvSpPr>
          <p:cNvPr id="3" name="Content Placeholder 2">
            <a:extLst>
              <a:ext uri="{FF2B5EF4-FFF2-40B4-BE49-F238E27FC236}">
                <a16:creationId xmlns:a16="http://schemas.microsoft.com/office/drawing/2014/main" id="{3E90D2DB-3341-4127-8D3F-2F426F94F769}"/>
              </a:ext>
            </a:extLst>
          </p:cNvPr>
          <p:cNvSpPr>
            <a:spLocks noGrp="1"/>
          </p:cNvSpPr>
          <p:nvPr>
            <p:ph idx="1"/>
          </p:nvPr>
        </p:nvSpPr>
        <p:spPr/>
        <p:txBody>
          <a:bodyPr>
            <a:normAutofit fontScale="92500" lnSpcReduction="10000"/>
          </a:bodyPr>
          <a:lstStyle/>
          <a:p>
            <a:r>
              <a:rPr lang="en-US" dirty="0"/>
              <a:t>We deploy application in close proximity in order to provide real-time services to satisfy the demanding requirements for ultra-low latency and high bandwidth also automation and scalability and offers additional privacy and security and ensures significant cost saving.</a:t>
            </a:r>
          </a:p>
          <a:p>
            <a:r>
              <a:rPr lang="en-US" dirty="0"/>
              <a:t>In fact, given its role in the </a:t>
            </a:r>
            <a:r>
              <a:rPr lang="en-US" u="sng" dirty="0">
                <a:hlinkClick r:id="rId2"/>
              </a:rPr>
              <a:t>5G delivery ecosystem</a:t>
            </a:r>
            <a:r>
              <a:rPr lang="en-US" dirty="0"/>
              <a:t> — if mobile operators are racing to be first to deliver a true 5G network, edge computing may very well be the vehicle they use to get to the finish line — edge solutions need to be vertically focused and strategically deployed. </a:t>
            </a:r>
          </a:p>
          <a:p>
            <a:r>
              <a:rPr lang="en-US" dirty="0"/>
              <a:t>Ideally, perhaps after a decade or so of evolution, edge computing would bring fast services to customers as close as their nearest wireless base stations.  We'd need massive fiber optic pipes to supply the necessary backhaul, but the revenue from edge computing services could conceivably fund their construction, enabling it to pay for itself.</a:t>
            </a:r>
            <a:br>
              <a:rPr lang="en-US" dirty="0"/>
            </a:br>
            <a:endParaRPr lang="en-US" dirty="0"/>
          </a:p>
        </p:txBody>
      </p:sp>
    </p:spTree>
    <p:extLst>
      <p:ext uri="{BB962C8B-B14F-4D97-AF65-F5344CB8AC3E}">
        <p14:creationId xmlns:p14="http://schemas.microsoft.com/office/powerpoint/2010/main" val="2837165337"/>
      </p:ext>
    </p:extLst>
  </p:cSld>
  <p:clrMapOvr>
    <a:masterClrMapping/>
  </p:clrMapOvr>
  <mc:AlternateContent xmlns:mc="http://schemas.openxmlformats.org/markup-compatibility/2006" xmlns:p14="http://schemas.microsoft.com/office/powerpoint/2010/main">
    <mc:Choice Requires="p14">
      <p:transition spd="slow" p14:dur="2000" advTm="499"/>
    </mc:Choice>
    <mc:Fallback xmlns="">
      <p:transition spd="slow" advTm="49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01512-A1C4-4CE1-B374-2AB6577E898D}"/>
              </a:ext>
            </a:extLst>
          </p:cNvPr>
          <p:cNvSpPr>
            <a:spLocks noGrp="1"/>
          </p:cNvSpPr>
          <p:nvPr>
            <p:ph type="title"/>
          </p:nvPr>
        </p:nvSpPr>
        <p:spPr/>
        <p:txBody>
          <a:bodyPr/>
          <a:lstStyle/>
          <a:p>
            <a:r>
              <a:rPr lang="en-US" dirty="0"/>
              <a:t>IN CONCLUSION:</a:t>
            </a:r>
          </a:p>
        </p:txBody>
      </p:sp>
      <p:sp>
        <p:nvSpPr>
          <p:cNvPr id="3" name="Content Placeholder 2">
            <a:extLst>
              <a:ext uri="{FF2B5EF4-FFF2-40B4-BE49-F238E27FC236}">
                <a16:creationId xmlns:a16="http://schemas.microsoft.com/office/drawing/2014/main" id="{56F703FE-4ED2-433E-BA8A-138DEFD71D4E}"/>
              </a:ext>
            </a:extLst>
          </p:cNvPr>
          <p:cNvSpPr>
            <a:spLocks noGrp="1"/>
          </p:cNvSpPr>
          <p:nvPr>
            <p:ph idx="1"/>
          </p:nvPr>
        </p:nvSpPr>
        <p:spPr/>
        <p:txBody>
          <a:bodyPr>
            <a:normAutofit fontScale="77500" lnSpcReduction="20000"/>
          </a:bodyPr>
          <a:lstStyle/>
          <a:p>
            <a:r>
              <a:rPr lang="en-US" dirty="0"/>
              <a:t>Tying it all together:</a:t>
            </a:r>
          </a:p>
          <a:p>
            <a:r>
              <a:rPr lang="en-US" dirty="0"/>
              <a:t>Similar to 5G, edge computing is not a single technology, but a set of technologies being deployed in unison to achieve a business outcome. And to achieve the scale needed with edge deployments, white box hardware will undoubtedly play a part.</a:t>
            </a:r>
          </a:p>
          <a:p>
            <a:r>
              <a:rPr lang="en-US" dirty="0"/>
              <a:t>The </a:t>
            </a:r>
            <a:r>
              <a:rPr lang="en-US" dirty="0">
                <a:hlinkClick r:id="rId2"/>
              </a:rPr>
              <a:t>disaggregated nature of 5G</a:t>
            </a:r>
            <a:r>
              <a:rPr lang="en-US" dirty="0"/>
              <a:t> adds further complexity. White box hardware alongside open source software stacks provide significantly more innovation and development opportunities. But as simple as it may sound, it is complicated.</a:t>
            </a:r>
          </a:p>
          <a:p>
            <a:r>
              <a:rPr lang="en-US" dirty="0"/>
              <a:t>Disaggregating software from hardware allows service providers to realize cost savings by deploying original design manufacturer (ODM) equipment while leveraging the power of software to become a nimbler operator that can provide best-of-breed solutions tailored to industry verticals.</a:t>
            </a:r>
          </a:p>
          <a:p>
            <a:r>
              <a:rPr lang="en-US" dirty="0"/>
              <a:t>Service providers desire the </a:t>
            </a:r>
            <a:r>
              <a:rPr lang="en-US" dirty="0">
                <a:hlinkClick r:id="rId3"/>
              </a:rPr>
              <a:t>value white box can deliver</a:t>
            </a:r>
            <a:r>
              <a:rPr lang="en-US" dirty="0"/>
              <a:t>, but typically can’t commit to the labor-intensive processes needed to validate and deploy white box solutions effectively nor able to dedicate the time or resources needed for ongoing support.</a:t>
            </a:r>
          </a:p>
          <a:p>
            <a:r>
              <a:rPr lang="en-US" dirty="0"/>
              <a:t>Deploying white box-based solutions is building something new and unknown. For service providers, it’s critical they have </a:t>
            </a:r>
            <a:r>
              <a:rPr lang="en-US" dirty="0">
                <a:hlinkClick r:id="rId4"/>
              </a:rPr>
              <a:t>confidence the solutions they deploy will work as intended once deployed in the field</a:t>
            </a:r>
            <a:r>
              <a:rPr lang="en-US" dirty="0"/>
              <a:t>. Operators need an experienced integrator that can oversee multi-vendor solutions, validate and ensure design requirements are met, rollout the solution quickly at scale, optimize the solution on an ongoing basis and provide technical support between various vendors.</a:t>
            </a:r>
          </a:p>
          <a:p>
            <a:endParaRPr lang="en-US" dirty="0"/>
          </a:p>
        </p:txBody>
      </p:sp>
    </p:spTree>
    <p:extLst>
      <p:ext uri="{BB962C8B-B14F-4D97-AF65-F5344CB8AC3E}">
        <p14:creationId xmlns:p14="http://schemas.microsoft.com/office/powerpoint/2010/main" val="1219005608"/>
      </p:ext>
    </p:extLst>
  </p:cSld>
  <p:clrMapOvr>
    <a:masterClrMapping/>
  </p:clrMapOvr>
  <mc:AlternateContent xmlns:mc="http://schemas.openxmlformats.org/markup-compatibility/2006" xmlns:p14="http://schemas.microsoft.com/office/powerpoint/2010/main">
    <mc:Choice Requires="p14">
      <p:transition spd="slow" p14:dur="2000" advTm="32"/>
    </mc:Choice>
    <mc:Fallback xmlns="">
      <p:transition spd="slow" advTm="3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8294-1437-4671-914C-CB7DE079AE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41051C-683B-429E-8E8E-3FC7563D28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22974250"/>
      </p:ext>
    </p:extLst>
  </p:cSld>
  <p:clrMapOvr>
    <a:masterClrMapping/>
  </p:clrMapOvr>
  <mc:AlternateContent xmlns:mc="http://schemas.openxmlformats.org/markup-compatibility/2006" xmlns:p14="http://schemas.microsoft.com/office/powerpoint/2010/main">
    <mc:Choice Requires="p14">
      <p:transition spd="slow" p14:dur="2000" advTm="33"/>
    </mc:Choice>
    <mc:Fallback xmlns="">
      <p:transition spd="slow" advTm="3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587E-A246-4E27-B4C7-D6154BC945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B73732-421D-42DC-AD56-AB1AD936FD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4785582"/>
      </p:ext>
    </p:extLst>
  </p:cSld>
  <p:clrMapOvr>
    <a:masterClrMapping/>
  </p:clrMapOvr>
  <mc:AlternateContent xmlns:mc="http://schemas.openxmlformats.org/markup-compatibility/2006" xmlns:p14="http://schemas.microsoft.com/office/powerpoint/2010/main">
    <mc:Choice Requires="p14">
      <p:transition spd="slow" p14:dur="2000" advTm="32"/>
    </mc:Choice>
    <mc:Fallback xmlns="">
      <p:transition spd="slow" advTm="32"/>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586370-B0FB-4108-8B4F-329716A22E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2179</Words>
  <Application>Microsoft Office PowerPoint</Application>
  <PresentationFormat>Widescreen</PresentationFormat>
  <Paragraphs>61</Paragraphs>
  <Slides>12</Slides>
  <Notes>1</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Trebuchet MS</vt:lpstr>
      <vt:lpstr>Wingdings 3</vt:lpstr>
      <vt:lpstr>Facet</vt:lpstr>
      <vt:lpstr> EDGE COMPUTING &amp; EDGE CACHING: Οφέλη, Προκλήσεις και λύσεις.</vt:lpstr>
      <vt:lpstr>General Idea:</vt:lpstr>
      <vt:lpstr>5G vs 4G, and the new requirements for 5G: </vt:lpstr>
      <vt:lpstr>ΩΦΕΛΗ ΤΟΥ EDGE COMPUTING &amp; CACHING:</vt:lpstr>
      <vt:lpstr>   Προκλήσεις του Edge Computing &amp; Caching:</vt:lpstr>
      <vt:lpstr>ΛΥΣΕΙΣ:</vt:lpstr>
      <vt:lpstr>IN CONCLUSION: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2020-02-22T17:42:16Z</dcterms:created>
  <dcterms:modified xsi:type="dcterms:W3CDTF">2020-02-24T01:08:31Z</dcterms:modified>
</cp:coreProperties>
</file>