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8"/>
  </p:notesMasterIdLst>
  <p:handoutMasterIdLst>
    <p:handoutMasterId r:id="rId29"/>
  </p:handoutMasterIdLst>
  <p:sldIdLst>
    <p:sldId id="448" r:id="rId5"/>
    <p:sldId id="470" r:id="rId6"/>
    <p:sldId id="483" r:id="rId7"/>
    <p:sldId id="474" r:id="rId8"/>
    <p:sldId id="475" r:id="rId9"/>
    <p:sldId id="476" r:id="rId10"/>
    <p:sldId id="477" r:id="rId11"/>
    <p:sldId id="478" r:id="rId12"/>
    <p:sldId id="479" r:id="rId13"/>
    <p:sldId id="484" r:id="rId14"/>
    <p:sldId id="480" r:id="rId15"/>
    <p:sldId id="481" r:id="rId16"/>
    <p:sldId id="486" r:id="rId17"/>
    <p:sldId id="482" r:id="rId18"/>
    <p:sldId id="487" r:id="rId19"/>
    <p:sldId id="488" r:id="rId20"/>
    <p:sldId id="489" r:id="rId21"/>
    <p:sldId id="491" r:id="rId22"/>
    <p:sldId id="468" r:id="rId23"/>
    <p:sldId id="492" r:id="rId24"/>
    <p:sldId id="493" r:id="rId25"/>
    <p:sldId id="494" r:id="rId26"/>
    <p:sldId id="495" r:id="rId2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63987" autoAdjust="0"/>
  </p:normalViewPr>
  <p:slideViewPr>
    <p:cSldViewPr snapToGrid="0">
      <p:cViewPr varScale="1">
        <p:scale>
          <a:sx n="68" d="100"/>
          <a:sy n="68" d="100"/>
        </p:scale>
        <p:origin x="1440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layouts/rwd-fundamentals/set-the-viewpor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critical-rendering-path/analyzing-cr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 smtClean="0"/>
              <a:t>https://metanit.com/web/javascript/7.1.php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 dirty="0" smtClean="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 smtClean="0"/>
              <a:t>BOM </a:t>
            </a:r>
            <a:r>
              <a:rPr lang="en-US" sz="900" dirty="0"/>
              <a:t>is for browser specific objects: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 dirty="0"/>
              <a:t>Window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 dirty="0"/>
              <a:t>Screen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 dirty="0"/>
              <a:t>Navigator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 dirty="0"/>
              <a:t>Location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Char char="•"/>
            </a:pPr>
            <a:r>
              <a:rPr lang="en-US" sz="900" dirty="0"/>
              <a:t>History</a:t>
            </a:r>
          </a:p>
          <a:p>
            <a:pPr marL="17145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909"/>
              <a:buFont typeface="Arial"/>
              <a:buNone/>
            </a:pPr>
            <a:endParaRPr lang="en-US" sz="900" dirty="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/>
              <a:t>The window object represents an open window in a browser.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/>
              <a:t>If a document contain frames (&lt;iframe&gt; tags), the browser creates one window object for the HTML document, and one additional window object for each frame.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 dirty="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/>
              <a:t>The screen object contains information about the visitor's screen.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 dirty="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/>
              <a:t>The location object contains information about the current URL.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/>
              <a:t>The location object is part of the window object and is accessed through the </a:t>
            </a:r>
            <a:r>
              <a:rPr lang="en-US" sz="900" dirty="0" err="1"/>
              <a:t>window.location</a:t>
            </a:r>
            <a:r>
              <a:rPr lang="en-US" sz="900" dirty="0"/>
              <a:t> property.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 dirty="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/>
              <a:t>The history object contains the URLs visited by the user (within a browser window).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/>
              <a:t>The history object is part of the window object and is accessed through the </a:t>
            </a:r>
            <a:r>
              <a:rPr lang="en-US" sz="900" dirty="0" err="1"/>
              <a:t>window.history</a:t>
            </a:r>
            <a:r>
              <a:rPr lang="en-US" sz="900" dirty="0"/>
              <a:t> property.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900" dirty="0"/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dirty="0"/>
              <a:t>The navigator object contains information about the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Панель Elements наиболее полезна для отладки верстки. В  этой панели отображается информация о текущем состоянии DOM дерева а так же каскад CSS стилей применимый к выбранному DOM элементу.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Эта панель позволяет редактировать DOM дерево а так же CSS и видеть в real-time изменения на странице. А так же позволяет отслеживать в real-time структурные изменения DOM при его модификации с помощью JavaScript.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>DOM панель позволяет:</a:t>
            </a:r>
            <a:endParaRPr lang="ru-RU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Редактировать HTML имя DOM узла (double click on tag name, context menu on tag name)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Добавлять/удалять/редактировать HTML аттрибуты и их значения (double click on attribute or value, context menu on attribute or value)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Редактировать DOM узел как HTML – позволяет редактировать соответствующий узел и весь его внутренний контент (press F2, context menu on DOM node)</a:t>
            </a:r>
            <a:endParaRPr lang="en-US" dirty="0">
              <a:latin typeface="Calibr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</a:rPr>
              <a:t>Style панель позволяет редактировать/добавлять/удалять CSS свойства.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>Console – главынй инструмент JavaScript разработчика. Основные функции:</a:t>
            </a:r>
            <a:endParaRPr lang="ru-RU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Место для логирования диагностической информации посредством </a:t>
            </a:r>
            <a:r>
              <a:rPr lang="ru-RU" b="1" dirty="0">
                <a:latin typeface="Calibri"/>
              </a:rPr>
              <a:t>Console API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Командная строка реализующая </a:t>
            </a:r>
            <a:r>
              <a:rPr lang="ru-RU" b="1" dirty="0">
                <a:latin typeface="Calibri"/>
              </a:rPr>
              <a:t>Command Line API</a:t>
            </a:r>
            <a:endParaRPr lang="en-US" b="1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>Console имеет 2 вида:</a:t>
            </a:r>
            <a:endParaRPr lang="ru-RU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Обычная standalone панель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Выдвижная панель (drawer view)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Основные методы вывода диагностической информации в консоль: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Calibri"/>
              </a:rPr>
              <a:t>console.log() </a:t>
            </a:r>
            <a:r>
              <a:rPr lang="en-US" dirty="0">
                <a:latin typeface="Calibri"/>
              </a:rPr>
              <a:t>– метод принимает один или несколько параметров и просто выводит значения параметров в консоль </a:t>
            </a: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Calibri"/>
              </a:rPr>
              <a:t>console.warn() </a:t>
            </a:r>
            <a:r>
              <a:rPr lang="en-US" dirty="0">
                <a:latin typeface="Calibri"/>
              </a:rPr>
              <a:t>– аналогичный предыдущему методу. Отличие – выводит желтый восклицательный знак перед сообщением </a:t>
            </a: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Calibri"/>
              </a:rPr>
              <a:t>console.error()</a:t>
            </a:r>
            <a:r>
              <a:rPr lang="en-US" dirty="0">
                <a:latin typeface="Calibri"/>
              </a:rPr>
              <a:t> – этот метод выводит сообщение красным цветом со знаком ошибки. Также при открытии сообщения выводится call stack. </a:t>
            </a: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Calibri"/>
              </a:rPr>
              <a:t>console.assert() </a:t>
            </a:r>
            <a:r>
              <a:rPr lang="en-US" dirty="0">
                <a:latin typeface="Calibri"/>
              </a:rPr>
              <a:t>– метод аналогичен предыдущему. Сообщение об ошибке выводится только если первым аргументом будет </a:t>
            </a:r>
            <a:r>
              <a:rPr lang="en-US" b="1" dirty="0">
                <a:latin typeface="Calibri"/>
              </a:rPr>
              <a:t>false</a:t>
            </a:r>
            <a:r>
              <a:rPr lang="en-US" dirty="0">
                <a:latin typeface="Calibri"/>
              </a:rPr>
              <a:t>.</a:t>
            </a: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Calibri"/>
              </a:rPr>
              <a:t>console.trace() </a:t>
            </a:r>
            <a:r>
              <a:rPr lang="en-US" dirty="0">
                <a:latin typeface="Calibri"/>
              </a:rPr>
              <a:t>-  метод просто выводит call stack в консоль </a:t>
            </a: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Calibri"/>
              </a:rPr>
              <a:t>Методы работающие с событиями:</a:t>
            </a:r>
            <a:endParaRPr lang="en-US" dirty="0">
              <a:latin typeface="Calibri"/>
            </a:endParaRPr>
          </a:p>
          <a:p>
            <a:r>
              <a:rPr lang="en-US" b="1" dirty="0" err="1">
                <a:latin typeface="Calibri"/>
              </a:rPr>
              <a:t>getEventListeners</a:t>
            </a:r>
            <a:r>
              <a:rPr lang="en-US" b="1" dirty="0">
                <a:latin typeface="Calibri"/>
              </a:rPr>
              <a:t>(object) </a:t>
            </a:r>
            <a:r>
              <a:rPr lang="en-US" dirty="0">
                <a:latin typeface="Calibri"/>
              </a:rPr>
              <a:t>– </a:t>
            </a:r>
            <a:r>
              <a:rPr lang="en-US" dirty="0" err="1">
                <a:latin typeface="Calibri"/>
              </a:rPr>
              <a:t>функция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возвращает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список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всех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обработчиков</a:t>
            </a:r>
            <a:r>
              <a:rPr lang="en-US" dirty="0">
                <a:latin typeface="Calibri"/>
              </a:rPr>
              <a:t> </a:t>
            </a:r>
            <a:r>
              <a:rPr lang="en-US" dirty="0" err="1">
                <a:latin typeface="Calibri"/>
              </a:rPr>
              <a:t>событий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связанных</a:t>
            </a:r>
            <a:r>
              <a:rPr lang="en-US" dirty="0">
                <a:latin typeface="Calibri"/>
              </a:rPr>
              <a:t> с DOM </a:t>
            </a:r>
            <a:r>
              <a:rPr lang="en-US" dirty="0" err="1">
                <a:latin typeface="Calibri"/>
              </a:rPr>
              <a:t>объектом</a:t>
            </a:r>
            <a:r>
              <a:rPr lang="en-US" dirty="0">
                <a:latin typeface="Calibri"/>
              </a:rPr>
              <a:t>, </a:t>
            </a:r>
            <a:r>
              <a:rPr lang="en-US" dirty="0" err="1">
                <a:latin typeface="Calibri"/>
              </a:rPr>
              <a:t>сгруппированных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по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типу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события</a:t>
            </a:r>
            <a:r>
              <a:rPr lang="en-US" dirty="0">
                <a:latin typeface="Calibri"/>
              </a:rPr>
              <a:t>. </a:t>
            </a:r>
            <a:r>
              <a:rPr lang="en-US" dirty="0" err="1">
                <a:latin typeface="Calibri"/>
              </a:rPr>
              <a:t>На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деле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все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обработчики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событий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можно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увидеть</a:t>
            </a:r>
            <a:r>
              <a:rPr lang="en-US" dirty="0">
                <a:latin typeface="Calibri"/>
              </a:rPr>
              <a:t> в </a:t>
            </a:r>
            <a:r>
              <a:rPr lang="en-US" dirty="0" err="1">
                <a:latin typeface="Calibri"/>
              </a:rPr>
              <a:t>панели</a:t>
            </a:r>
            <a:r>
              <a:rPr lang="en-US" dirty="0">
                <a:latin typeface="Calibri"/>
              </a:rPr>
              <a:t> Elements </a:t>
            </a:r>
            <a:r>
              <a:rPr lang="en-US" dirty="0" err="1">
                <a:latin typeface="Calibri"/>
              </a:rPr>
              <a:t>во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вкладке</a:t>
            </a:r>
            <a:r>
              <a:rPr lang="en-US" dirty="0">
                <a:latin typeface="Calibri"/>
              </a:rPr>
              <a:t> Event Listeners, а </a:t>
            </a:r>
            <a:r>
              <a:rPr lang="en-US" dirty="0" err="1">
                <a:latin typeface="Calibri"/>
              </a:rPr>
              <a:t>так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же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настроить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фильтр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так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чтобы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видеть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только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обработчики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связанные</a:t>
            </a:r>
            <a:r>
              <a:rPr lang="en-US" dirty="0">
                <a:latin typeface="Calibri"/>
              </a:rPr>
              <a:t> с </a:t>
            </a:r>
            <a:r>
              <a:rPr lang="en-US" dirty="0" err="1">
                <a:latin typeface="Calibri"/>
              </a:rPr>
              <a:t>выделенным</a:t>
            </a:r>
            <a:r>
              <a:rPr lang="en-US" dirty="0">
                <a:latin typeface="Calibri"/>
              </a:rPr>
              <a:t> SOM </a:t>
            </a:r>
            <a:r>
              <a:rPr lang="en-US" dirty="0" err="1">
                <a:latin typeface="Calibri"/>
              </a:rPr>
              <a:t>элементом</a:t>
            </a:r>
            <a:r>
              <a:rPr lang="en-US" dirty="0">
                <a:latin typeface="Calibri"/>
              </a:rPr>
              <a:t>.</a:t>
            </a:r>
          </a:p>
          <a:p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r>
              <a:rPr lang="en-US" b="1" dirty="0" err="1">
                <a:latin typeface="Calibri"/>
              </a:rPr>
              <a:t>monitorEvents</a:t>
            </a:r>
            <a:r>
              <a:rPr lang="en-US" b="1" dirty="0">
                <a:latin typeface="Calibri"/>
              </a:rPr>
              <a:t>()</a:t>
            </a:r>
            <a:r>
              <a:rPr lang="en-US" dirty="0">
                <a:latin typeface="Calibri"/>
              </a:rPr>
              <a:t> – </a:t>
            </a:r>
            <a:r>
              <a:rPr lang="en-US" dirty="0" err="1">
                <a:latin typeface="Calibri"/>
              </a:rPr>
              <a:t>функция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отслеживает</a:t>
            </a:r>
            <a:r>
              <a:rPr lang="en-US" dirty="0">
                <a:latin typeface="Calibri"/>
              </a:rPr>
              <a:t> </a:t>
            </a:r>
            <a:r>
              <a:rPr lang="en-US" dirty="0" err="1">
                <a:latin typeface="Calibri"/>
              </a:rPr>
              <a:t>событие</a:t>
            </a:r>
            <a:r>
              <a:rPr lang="en-US" dirty="0">
                <a:latin typeface="Calibri"/>
              </a:rPr>
              <a:t>(я) </a:t>
            </a:r>
            <a:r>
              <a:rPr lang="en-US" dirty="0" err="1">
                <a:latin typeface="Calibri"/>
              </a:rPr>
              <a:t>на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конкретном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объекте</a:t>
            </a:r>
            <a:r>
              <a:rPr lang="en-US" dirty="0">
                <a:latin typeface="Calibri"/>
              </a:rPr>
              <a:t>. </a:t>
            </a:r>
            <a:r>
              <a:rPr lang="en-US" dirty="0" err="1">
                <a:latin typeface="Calibri"/>
              </a:rPr>
              <a:t>Когда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событие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происходит</a:t>
            </a:r>
            <a:r>
              <a:rPr lang="en-US" dirty="0">
                <a:latin typeface="Calibri"/>
              </a:rPr>
              <a:t> в </a:t>
            </a:r>
            <a:r>
              <a:rPr lang="en-US" dirty="0" err="1">
                <a:latin typeface="Calibri"/>
              </a:rPr>
              <a:t>консоль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выводится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вся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информация</a:t>
            </a:r>
            <a:r>
              <a:rPr lang="en-US" dirty="0">
                <a:latin typeface="Calibri"/>
              </a:rPr>
              <a:t> о </a:t>
            </a:r>
            <a:r>
              <a:rPr lang="en-US" dirty="0" err="1">
                <a:latin typeface="Calibri"/>
              </a:rPr>
              <a:t>событии</a:t>
            </a:r>
            <a:r>
              <a:rPr lang="en-US" dirty="0">
                <a:latin typeface="Calibri"/>
              </a:rPr>
              <a:t>. </a:t>
            </a:r>
            <a:r>
              <a:rPr lang="en-US" dirty="0" err="1">
                <a:latin typeface="Calibri"/>
              </a:rPr>
              <a:t>Пример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отслеживания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всех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изменений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размера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окна</a:t>
            </a:r>
            <a:r>
              <a:rPr lang="en-US" dirty="0">
                <a:latin typeface="Calibri"/>
              </a:rPr>
              <a:t>: </a:t>
            </a:r>
            <a:r>
              <a:rPr lang="en-US" b="1" i="1" dirty="0" err="1">
                <a:latin typeface="Calibri"/>
              </a:rPr>
              <a:t>monitorEvents</a:t>
            </a:r>
            <a:r>
              <a:rPr lang="en-US" b="1" i="1" dirty="0">
                <a:latin typeface="Calibri"/>
              </a:rPr>
              <a:t>(window, "resize");</a:t>
            </a:r>
            <a:endParaRPr lang="ru-RU" b="1" i="1" dirty="0">
              <a:latin typeface="Calibri"/>
            </a:endParaRPr>
          </a:p>
          <a:p>
            <a:r>
              <a:rPr lang="ru-RU" dirty="0">
                <a:latin typeface="Calibri"/>
              </a:rPr>
              <a:t>Чтобы отписаться от </a:t>
            </a:r>
            <a:r>
              <a:rPr lang="ru-RU" dirty="0" err="1">
                <a:latin typeface="Calibri"/>
              </a:rPr>
              <a:t>прослушки</a:t>
            </a:r>
            <a:r>
              <a:rPr lang="ru-RU" dirty="0">
                <a:latin typeface="Calibri"/>
              </a:rPr>
              <a:t> события используется </a:t>
            </a:r>
            <a:r>
              <a:rPr lang="ru-RU" b="1" i="1" dirty="0" err="1">
                <a:latin typeface="Calibri"/>
              </a:rPr>
              <a:t>unmonitorEvents</a:t>
            </a:r>
            <a:r>
              <a:rPr lang="ru-RU" b="1" i="1" dirty="0">
                <a:latin typeface="Calibri"/>
              </a:rPr>
              <a:t>(</a:t>
            </a:r>
            <a:r>
              <a:rPr lang="ru-RU" b="1" i="1" dirty="0" err="1">
                <a:latin typeface="Calibri"/>
              </a:rPr>
              <a:t>window</a:t>
            </a:r>
            <a:r>
              <a:rPr lang="ru-RU" b="1" i="1" dirty="0">
                <a:latin typeface="Calibri"/>
              </a:rPr>
              <a:t>, "</a:t>
            </a:r>
            <a:r>
              <a:rPr lang="ru-RU" b="1" i="1" dirty="0" err="1">
                <a:latin typeface="Calibri"/>
              </a:rPr>
              <a:t>resize</a:t>
            </a:r>
            <a:r>
              <a:rPr lang="ru-RU" b="1" i="1" dirty="0">
                <a:latin typeface="Calibri"/>
              </a:rPr>
              <a:t>");</a:t>
            </a:r>
          </a:p>
          <a:p>
            <a:endParaRPr lang="ru-RU" b="1" i="1" dirty="0">
              <a:latin typeface="Calibri"/>
            </a:endParaRPr>
          </a:p>
          <a:p>
            <a:r>
              <a:rPr lang="en-US" b="1" dirty="0">
                <a:latin typeface="Calibri"/>
              </a:rPr>
              <a:t>copy(object)</a:t>
            </a:r>
            <a:r>
              <a:rPr lang="en-US" dirty="0">
                <a:latin typeface="Calibri"/>
              </a:rPr>
              <a:t> – </a:t>
            </a:r>
            <a:r>
              <a:rPr lang="en-US" dirty="0" err="1">
                <a:latin typeface="Calibri"/>
              </a:rPr>
              <a:t>функция</a:t>
            </a:r>
            <a:r>
              <a:rPr lang="en-US" dirty="0">
                <a:latin typeface="Calibri"/>
              </a:rPr>
              <a:t> </a:t>
            </a:r>
            <a:r>
              <a:rPr lang="en-US" dirty="0" err="1">
                <a:latin typeface="Calibri"/>
              </a:rPr>
              <a:t>копирует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строковое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представление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объектов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что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весьма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удобно</a:t>
            </a:r>
            <a:r>
              <a:rPr lang="en-US" dirty="0">
                <a:latin typeface="Calibri"/>
              </a:rPr>
              <a:t> в </a:t>
            </a:r>
            <a:r>
              <a:rPr lang="en-US" dirty="0" err="1">
                <a:latin typeface="Calibri"/>
              </a:rPr>
              <a:t>некоторых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случаях</a:t>
            </a:r>
            <a:r>
              <a:rPr lang="en-US" dirty="0">
                <a:latin typeface="Calibri"/>
              </a:rPr>
              <a:t>. </a:t>
            </a:r>
            <a:r>
              <a:rPr lang="en-US" dirty="0" err="1">
                <a:latin typeface="Calibri"/>
              </a:rPr>
              <a:t>Зачастую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разработчики</a:t>
            </a:r>
            <a:r>
              <a:rPr lang="en-US" dirty="0">
                <a:latin typeface="Calibri"/>
              </a:rPr>
              <a:t> в </a:t>
            </a:r>
            <a:r>
              <a:rPr lang="en-US" dirty="0" err="1">
                <a:latin typeface="Calibri"/>
              </a:rPr>
              <a:t>этих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целях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используют</a:t>
            </a:r>
            <a:r>
              <a:rPr lang="en-US" dirty="0">
                <a:latin typeface="Calibri"/>
              </a:rPr>
              <a:t> </a:t>
            </a:r>
            <a:r>
              <a:rPr lang="en-US" dirty="0" err="1">
                <a:latin typeface="Calibri"/>
              </a:rPr>
              <a:t>JSON.stringify</a:t>
            </a:r>
            <a:r>
              <a:rPr lang="en-US" dirty="0">
                <a:latin typeface="Calibri"/>
              </a:rPr>
              <a:t>(), а </a:t>
            </a:r>
            <a:r>
              <a:rPr lang="en-US" dirty="0" err="1">
                <a:latin typeface="Calibri"/>
              </a:rPr>
              <a:t>потом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просто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копируют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результат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из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консоли</a:t>
            </a:r>
            <a:r>
              <a:rPr lang="en-US" dirty="0">
                <a:latin typeface="Calibri"/>
              </a:rPr>
              <a:t>. </a:t>
            </a:r>
            <a:r>
              <a:rPr lang="en-US" dirty="0" err="1">
                <a:latin typeface="Calibri"/>
              </a:rPr>
              <a:t>Функция</a:t>
            </a:r>
            <a:r>
              <a:rPr lang="en-US" dirty="0">
                <a:latin typeface="Calibri"/>
              </a:rPr>
              <a:t> copy </a:t>
            </a:r>
            <a:r>
              <a:rPr lang="en-US" dirty="0" err="1">
                <a:latin typeface="Calibri"/>
              </a:rPr>
              <a:t>так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же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умеет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копировать</a:t>
            </a:r>
            <a:r>
              <a:rPr lang="en-US" dirty="0">
                <a:latin typeface="Calibri"/>
              </a:rPr>
              <a:t> и </a:t>
            </a:r>
            <a:r>
              <a:rPr lang="en-US" dirty="0" err="1">
                <a:latin typeface="Calibri"/>
              </a:rPr>
              <a:t>простые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типы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данных</a:t>
            </a:r>
            <a:r>
              <a:rPr lang="en-US" dirty="0">
                <a:latin typeface="Calibri"/>
              </a:rPr>
              <a:t>.</a:t>
            </a:r>
            <a:endParaRPr lang="ru-RU" dirty="0">
              <a:latin typeface="Calibri"/>
            </a:endParaRPr>
          </a:p>
          <a:p>
            <a:r>
              <a:rPr lang="en-US" b="1" dirty="0">
                <a:latin typeface="Calibri"/>
              </a:rPr>
              <a:t>debug(function)/</a:t>
            </a:r>
            <a:r>
              <a:rPr lang="en-US" b="1" dirty="0" err="1">
                <a:latin typeface="Calibri"/>
              </a:rPr>
              <a:t>undebug</a:t>
            </a:r>
            <a:r>
              <a:rPr lang="en-US" b="1" dirty="0">
                <a:latin typeface="Calibri"/>
              </a:rPr>
              <a:t>(function) </a:t>
            </a:r>
            <a:r>
              <a:rPr lang="en-US" dirty="0">
                <a:latin typeface="Calibri"/>
              </a:rPr>
              <a:t>– </a:t>
            </a:r>
            <a:r>
              <a:rPr lang="en-US" dirty="0" err="1">
                <a:latin typeface="Calibri"/>
              </a:rPr>
              <a:t>имея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ссылку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на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функцию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можно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средствами</a:t>
            </a:r>
            <a:r>
              <a:rPr lang="en-US" dirty="0">
                <a:latin typeface="Calibri"/>
              </a:rPr>
              <a:t> Command Line API </a:t>
            </a:r>
            <a:r>
              <a:rPr lang="en-US" dirty="0" err="1">
                <a:latin typeface="Calibri"/>
              </a:rPr>
              <a:t>добавить</a:t>
            </a:r>
            <a:r>
              <a:rPr lang="en-US" dirty="0">
                <a:latin typeface="Calibri"/>
              </a:rPr>
              <a:t> breakpoint к </a:t>
            </a:r>
            <a:r>
              <a:rPr lang="en-US" dirty="0" err="1">
                <a:latin typeface="Calibri"/>
              </a:rPr>
              <a:t>этой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функции</a:t>
            </a:r>
            <a:r>
              <a:rPr lang="en-US" dirty="0">
                <a:latin typeface="Calibri"/>
              </a:rPr>
              <a:t>.</a:t>
            </a:r>
            <a:endParaRPr lang="ru-RU" dirty="0">
              <a:latin typeface="Calibri"/>
            </a:endParaRPr>
          </a:p>
          <a:p>
            <a:r>
              <a:rPr lang="en-US" b="1" dirty="0">
                <a:latin typeface="Calibri"/>
              </a:rPr>
              <a:t>keys(object), values(object) </a:t>
            </a:r>
            <a:r>
              <a:rPr lang="en-US" dirty="0">
                <a:latin typeface="Calibri"/>
              </a:rPr>
              <a:t>– </a:t>
            </a:r>
            <a:r>
              <a:rPr lang="en-US" dirty="0" err="1">
                <a:latin typeface="Calibri"/>
              </a:rPr>
              <a:t>удобные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методы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по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конвертации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всех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ключей</a:t>
            </a:r>
            <a:r>
              <a:rPr lang="en-US" dirty="0">
                <a:latin typeface="Calibri"/>
              </a:rPr>
              <a:t>/</a:t>
            </a:r>
            <a:r>
              <a:rPr lang="en-US" dirty="0" err="1">
                <a:latin typeface="Calibri"/>
              </a:rPr>
              <a:t>значений</a:t>
            </a:r>
            <a:r>
              <a:rPr lang="en-US" dirty="0">
                <a:latin typeface="Calibri"/>
              </a:rPr>
              <a:t> </a:t>
            </a:r>
            <a:r>
              <a:rPr lang="en-US" dirty="0" err="1">
                <a:latin typeface="Calibri"/>
              </a:rPr>
              <a:t>объекта</a:t>
            </a:r>
            <a:r>
              <a:rPr lang="en-US" dirty="0">
                <a:latin typeface="Calibri"/>
              </a:rPr>
              <a:t> в </a:t>
            </a:r>
            <a:r>
              <a:rPr lang="en-US" dirty="0" err="1">
                <a:latin typeface="Calibri"/>
              </a:rPr>
              <a:t>массив</a:t>
            </a:r>
            <a:endParaRPr lang="ru-RU" dirty="0">
              <a:latin typeface="Calibri"/>
            </a:endParaRPr>
          </a:p>
          <a:p>
            <a:r>
              <a:rPr lang="en-US" b="1" dirty="0">
                <a:latin typeface="Calibri"/>
              </a:rPr>
              <a:t>table(data[, columns]) </a:t>
            </a:r>
            <a:r>
              <a:rPr lang="en-US" dirty="0">
                <a:latin typeface="Calibri"/>
              </a:rPr>
              <a:t>– </a:t>
            </a:r>
            <a:r>
              <a:rPr lang="en-US" dirty="0" err="1">
                <a:latin typeface="Calibri"/>
              </a:rPr>
              <a:t>возможно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наиболее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информативный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способ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вывода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коллекций</a:t>
            </a:r>
            <a:r>
              <a:rPr lang="en-US" dirty="0">
                <a:latin typeface="Calibri"/>
              </a:rPr>
              <a:t> в </a:t>
            </a:r>
            <a:r>
              <a:rPr lang="en-US" dirty="0" err="1">
                <a:latin typeface="Calibri"/>
              </a:rPr>
              <a:t>консоль</a:t>
            </a:r>
            <a:r>
              <a:rPr lang="en-US" dirty="0">
                <a:latin typeface="Calibri"/>
              </a:rPr>
              <a:t>. В </a:t>
            </a:r>
            <a:r>
              <a:rPr lang="en-US" dirty="0" err="1">
                <a:latin typeface="Calibri"/>
              </a:rPr>
              <a:t>отличии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от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вывода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коллекции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через</a:t>
            </a:r>
            <a:r>
              <a:rPr lang="en-US" dirty="0">
                <a:latin typeface="Calibri"/>
              </a:rPr>
              <a:t> console.log </a:t>
            </a:r>
            <a:r>
              <a:rPr lang="en-US" dirty="0" err="1">
                <a:latin typeface="Calibri"/>
              </a:rPr>
              <a:t>не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нужно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разворачивать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все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объекты</a:t>
            </a:r>
            <a:r>
              <a:rPr lang="en-US" dirty="0">
                <a:latin typeface="Calibri"/>
              </a:rPr>
              <a:t> в </a:t>
            </a:r>
            <a:r>
              <a:rPr lang="en-US" dirty="0" err="1">
                <a:latin typeface="Calibri"/>
              </a:rPr>
              <a:t>массиве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чтобы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сравнить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их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либо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найти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подходящий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объект</a:t>
            </a:r>
            <a:r>
              <a:rPr lang="en-US" dirty="0">
                <a:latin typeface="Calibri"/>
              </a:rPr>
              <a:t>.</a:t>
            </a:r>
            <a:endParaRPr lang="ru-RU" dirty="0">
              <a:latin typeface="Calibri"/>
            </a:endParaRPr>
          </a:p>
          <a:p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>Source панель предоставляет удобный debugging интерфейс, который позволяет легко добавлять breakpoints для различных событий а так же предоставляет подробную информацию о состоянии приложения во время отладки.</a:t>
            </a: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Составные части Source панели:</a:t>
            </a:r>
            <a:endParaRPr lang="en-US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/>
              </a:rPr>
              <a:t>File tree – выдвижная панель в которой представлены все ресурсы загруженной страницы</a:t>
            </a:r>
            <a:endParaRPr lang="ru-RU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Панель отображения ресурсов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Управление брэйкпоинтами (F8, F10, F11)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Аккордион саб панель с дополнительной информацией о брейкпоинтах</a:t>
            </a:r>
            <a:endParaRPr lang="en-US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/>
              </a:rPr>
              <a:t>Pretty print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Саб-панель Scope Variables показывает всю область видимости доступную при отладке. Так же область видимости при отладке доступна из консоли. По сути область видимости и есть состояние системы которое нас интересует в первую очередь при отладке.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Цепочка область видимости(scope chain) сгруппирована по типу видимости: local, closure, global. Во всей цепочке может встречаться несколько Closure областей видимости.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Этот инструмент </a:t>
            </a:r>
            <a:r>
              <a:rPr lang="en-US" dirty="0">
                <a:latin typeface="Calibri"/>
              </a:rPr>
              <a:t>предоставляет подробную информацию о </a:t>
            </a:r>
            <a:r>
              <a:rPr lang="ru-RU" dirty="0">
                <a:latin typeface="Calibri"/>
              </a:rPr>
              <a:t>всех сетевых активностях. Так же это один из основных инструментов измерения скорости загрузки страницы</a:t>
            </a:r>
            <a:r>
              <a:rPr lang="en-US" dirty="0">
                <a:latin typeface="Calibri"/>
              </a:rPr>
              <a:t>.</a:t>
            </a:r>
            <a:endParaRPr lang="ru-RU" dirty="0">
              <a:latin typeface="Calibri"/>
            </a:endParaRPr>
          </a:p>
          <a:p>
            <a:pPr defTabSz="914400">
              <a:defRPr/>
            </a:pPr>
            <a:r>
              <a:rPr lang="ru-RU" dirty="0">
                <a:latin typeface="Calibri"/>
              </a:rPr>
              <a:t>Основные инструменты:</a:t>
            </a:r>
            <a:endParaRPr lang="en-US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В самом низу панели выводится суммарная информация о загрузке </a:t>
            </a:r>
            <a:r>
              <a:rPr lang="en-US" dirty="0">
                <a:latin typeface="Calibri"/>
              </a:rPr>
              <a:t>страницы</a:t>
            </a:r>
            <a:r>
              <a:rPr lang="ru-RU" dirty="0">
                <a:latin typeface="Calibri"/>
              </a:rPr>
              <a:t>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Calibri"/>
              </a:rPr>
              <a:t>Сортировка и фильтр</a:t>
            </a:r>
            <a:endParaRPr lang="en-US" dirty="0">
              <a:latin typeface="Calibri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Calibri"/>
              </a:rPr>
              <a:t>Контекстное меню при клике на заголовки таблицы отобразит полный список доступных колонок. А так же позволяет удалять или добавлять колонки в таблицу.</a:t>
            </a:r>
            <a:endParaRPr lang="en-US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Calibri"/>
              </a:rPr>
              <a:t>Preserve log – сохраняет лог между перезагрузками страницы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Визуализация данных.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Каждый запрос имеет полосу на временной шкале означающую начало и конец запроса. Бледная часть полосы показывает интервал ожидания 1го байта от сервера. Яркая часть полосы – фактическое время скачивания ресурса. Если навести мышку на полосу то всплывёт тултип с более подробной информацией о времени потраченном на то или иное состояние запроса.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Так же на временной шкале присутствует 2 вертикальные полосы. Это маркеры событий:</a:t>
            </a:r>
            <a:endParaRPr lang="en-US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Синяя – html документ загрузился и распарсился (DOMContentLoaded event)</a:t>
            </a:r>
            <a:endParaRPr lang="en-US" dirty="0">
              <a:latin typeface="Calibri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latin typeface="Calibri"/>
              </a:rPr>
              <a:t>Красная – вся статика находившаяся в html загрузилась (load event)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В отличие от всей таблицы, колонка с визуализацией предоставляет отдельный способ сортировки. При клике на заголовок выпадает список с различными вариантами сортировки, например: по времени начала/окончании запроса, по времени задержки, по времени загрузки и т.д.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9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>Timeline  панель – </a:t>
            </a:r>
            <a:r>
              <a:rPr lang="ru-RU" dirty="0">
                <a:latin typeface="Calibri"/>
              </a:rPr>
              <a:t>один</a:t>
            </a:r>
            <a:r>
              <a:rPr lang="en-US" dirty="0">
                <a:latin typeface="Calibri"/>
              </a:rPr>
              <a:t> </a:t>
            </a:r>
            <a:r>
              <a:rPr lang="ru-RU" dirty="0">
                <a:latin typeface="Calibri"/>
              </a:rPr>
              <a:t>из основных инструментов </a:t>
            </a:r>
            <a:r>
              <a:rPr lang="en-US" dirty="0">
                <a:latin typeface="Calibri"/>
              </a:rPr>
              <a:t>отладки производительности (профайлинг)</a:t>
            </a: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Панель имеет 3 мода</a:t>
            </a:r>
            <a:r>
              <a:rPr lang="en-US" dirty="0">
                <a:latin typeface="Calibri"/>
              </a:rPr>
              <a:t>.</a:t>
            </a:r>
            <a:endParaRPr lang="ru-RU" dirty="0">
              <a:latin typeface="Calibri"/>
            </a:endParaRPr>
          </a:p>
          <a:p>
            <a:pPr defTabSz="914400">
              <a:defRPr/>
            </a:pPr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>Events mode</a:t>
            </a:r>
            <a:r>
              <a:rPr lang="ru-RU" dirty="0">
                <a:latin typeface="Calibri"/>
              </a:rPr>
              <a:t>.</a:t>
            </a:r>
          </a:p>
          <a:p>
            <a:pPr defTabSz="914400">
              <a:defRPr/>
            </a:pPr>
            <a:r>
              <a:rPr lang="ru-RU" dirty="0">
                <a:latin typeface="Calibri"/>
              </a:rPr>
              <a:t>Вверху представлена временная шкала, на которой отмечаются события разноцветными полосами. Желтый – скриптинг, синий – загрузка, фиолетовый – рендеринг, зелёный</a:t>
            </a:r>
            <a:r>
              <a:rPr lang="en-US" dirty="0">
                <a:latin typeface="Calibri"/>
              </a:rPr>
              <a:t>– </a:t>
            </a:r>
            <a:r>
              <a:rPr lang="ru-RU" dirty="0">
                <a:latin typeface="Calibri"/>
              </a:rPr>
              <a:t>пэинтинг.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На временной шкале есть 2 ползунка которые регулирую zoomed timeline. Zoomed timelineрасположена ниже и состоит из 2х частей: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>
                <a:latin typeface="Calibri"/>
              </a:rPr>
              <a:t>Список событий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>
                <a:latin typeface="Calibri"/>
              </a:rPr>
              <a:t>Увеличенная временная шкала</a:t>
            </a:r>
            <a:endParaRPr lang="en-US" dirty="0">
              <a:latin typeface="Calibri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Ниже представлена панель деталей выбранного события.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Чем полезен этот мод– он иллюстрирует на графиках все процессы выполняемые в браузере в момент записи. Timeline позволяет отследить какие процессы происходят очень часто либо очень медленно. И вследствие исправив это – улучшить производительность. 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В панели со списком событий иногда нарисован желтый треугольник с восклицательным знаком. Это подсказка что данное событие (либо вложенное событие) форсирует reflow. Когда мы пытаемся взять какие-то свойства (высота , ширина, и т.д.) у DOM элемента это приводит кreflow. Частые reflow замедляют производительность, соответственно эта подсказка говорит о возможных ботлнеках 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9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defRPr/>
            </a:pPr>
            <a:r>
              <a:rPr lang="ru-RU" dirty="0">
                <a:latin typeface="Calibri"/>
              </a:rPr>
              <a:t>Когда мы обнаружили на </a:t>
            </a:r>
            <a:r>
              <a:rPr lang="en-US" dirty="0">
                <a:latin typeface="Calibri"/>
              </a:rPr>
              <a:t>Timeline </a:t>
            </a:r>
            <a:r>
              <a:rPr lang="ru-RU" dirty="0">
                <a:latin typeface="Calibri"/>
              </a:rPr>
              <a:t>узкие участки и их причиной стал наш JS код </a:t>
            </a:r>
            <a:r>
              <a:rPr lang="en-US" dirty="0">
                <a:latin typeface="Calibri"/>
              </a:rPr>
              <a:t> –</a:t>
            </a:r>
            <a:r>
              <a:rPr lang="ru-RU" dirty="0">
                <a:latin typeface="Calibri"/>
              </a:rPr>
              <a:t>нужно использовать profile для детального изучения</a:t>
            </a:r>
            <a:r>
              <a:rPr lang="en-US" dirty="0">
                <a:latin typeface="Calibri"/>
              </a:rPr>
              <a:t> .</a:t>
            </a:r>
            <a:endParaRPr lang="ru-RU" dirty="0">
              <a:latin typeface="Calibri"/>
            </a:endParaRPr>
          </a:p>
          <a:p>
            <a:pPr defTabSz="914400">
              <a:defRPr/>
            </a:pPr>
            <a:r>
              <a:rPr lang="ru-RU" dirty="0">
                <a:latin typeface="Calibri"/>
              </a:rPr>
              <a:t>Профайлер можно запустить как из devtools так и с помощью console.profile() метода</a:t>
            </a:r>
            <a:br>
              <a:rPr lang="ru-RU" dirty="0">
                <a:latin typeface="Calibri"/>
              </a:rPr>
            </a:br>
            <a:r>
              <a:rPr lang="ru-RU" dirty="0">
                <a:latin typeface="Calibri"/>
              </a:rPr>
              <a:t>.</a:t>
            </a:r>
          </a:p>
          <a:p>
            <a:pPr defTabSz="914400">
              <a:defRPr/>
            </a:pPr>
            <a:r>
              <a:rPr lang="ru-RU" dirty="0">
                <a:latin typeface="Calibri"/>
              </a:rPr>
              <a:t>Что делает профайлер во время записи</a:t>
            </a:r>
            <a:r>
              <a:rPr lang="en-US" dirty="0">
                <a:latin typeface="Calibri"/>
              </a:rPr>
              <a:t>– </a:t>
            </a:r>
            <a:r>
              <a:rPr lang="ru-RU" dirty="0">
                <a:latin typeface="Calibri"/>
              </a:rPr>
              <a:t>измеряет время выполнения всех функций. Это даёт нам возможность детально посмотреть что именно тормозит</a:t>
            </a:r>
            <a:r>
              <a:rPr lang="en-US" dirty="0">
                <a:latin typeface="Calibri"/>
              </a:rPr>
              <a:t> </a:t>
            </a:r>
            <a:r>
              <a:rPr lang="ru-RU" dirty="0">
                <a:latin typeface="Calibri"/>
              </a:rPr>
              <a:t>. 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Профайлер позволяет нам отобразить результат в нескольких вариантах.</a:t>
            </a:r>
            <a:endParaRPr lang="en-US" dirty="0">
              <a:latin typeface="Calibri"/>
            </a:endParaRPr>
          </a:p>
          <a:p>
            <a:pPr defTabSz="914400">
              <a:defRPr/>
            </a:pPr>
            <a:r>
              <a:rPr lang="ru-RU" dirty="0">
                <a:latin typeface="Calibri"/>
              </a:rPr>
              <a:t>На этом слайде просто представлен список всех вызываемых функций и время их выполнения</a:t>
            </a:r>
            <a:br>
              <a:rPr lang="ru-RU" dirty="0">
                <a:latin typeface="Calibri"/>
              </a:rPr>
            </a:br>
            <a:r>
              <a:rPr lang="ru-RU" dirty="0">
                <a:latin typeface="Calibri"/>
              </a:rPr>
              <a:t>. В этой таблице  очень удобно сортировать результат и выявлять самые медленные функции.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/>
              </a:rPr>
              <a:t>Memory profiling.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Профайлинг памяти отличается от профайлинга производительности JS. И является пожалуй самым сложным из всего что было перечислено в этой презентации.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Принцип такой – при записи сохраняется слепок памяти. И выводится в различных вариантах представления этих данных. Где просто перечисляется количество объектов того либо иного класса.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Существует несколько способов отслеживания утечек памяти. Один из них представлен на слайде. Принцип в следующем: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Делается слепок памяти, после чего совершается некоторое действие и делается слепок заново и опять действие и слепок. Далее выбирается Summary репорт для 3го слепка и правее от названия репорта в дропдауне выбирается Objects allocated between 1 and 2. В следствии чего мы видим в репорте слепка 3 все объекты которые остались после 2го действия как мусор. Мы предпологаем что это мусор потому что мы совершали одно и тоже действие и никаких объектов в 3ем слепке быть не должно.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Стало быть каким-то образом в приложении остаются ссылки на какие-то объекты или дом узлы которые создают утечки памяти.</a:t>
            </a:r>
            <a:endParaRPr lang="en-US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/>
            </a:r>
            <a:br>
              <a:rPr lang="ru-RU" dirty="0">
                <a:latin typeface="Calibri"/>
              </a:rPr>
            </a:b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>
              <a:latin typeface="Calibri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Calibri"/>
              </a:rPr>
              <a:t>В панели Retainers показана ссылка на объект из-за которой он не может быть собран сборщиком мусора.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8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 b="1" dirty="0" err="1">
                <a:latin typeface="Arial"/>
                <a:ea typeface="Arial"/>
                <a:cs typeface="Arial"/>
                <a:sym typeface="Arial"/>
              </a:rPr>
              <a:t>Преобразование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преобразует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байты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из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HTML-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файла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размещенного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диске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сети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символы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основываясь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приведенной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файле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кодировке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UTF-8).</a:t>
            </a:r>
          </a:p>
          <a:p>
            <a:pPr marL="457200" lvl="0" indent="-298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 b="1" dirty="0" err="1">
                <a:latin typeface="Arial"/>
                <a:ea typeface="Arial"/>
                <a:cs typeface="Arial"/>
                <a:sym typeface="Arial"/>
              </a:rPr>
              <a:t>Разметка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основании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u="sng" dirty="0" err="1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стандарта</a:t>
            </a:r>
            <a:r>
              <a:rPr lang="en-US" sz="900" u="sng" dirty="0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W3C HTML5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выделяет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среди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символов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теги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угловых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скобках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такие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&lt;html&gt;, &lt;body&gt; и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другие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. У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каждого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тега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есть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свое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свой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набор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правил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298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 b="1" dirty="0" err="1">
                <a:latin typeface="Arial"/>
                <a:ea typeface="Arial"/>
                <a:cs typeface="Arial"/>
                <a:sym typeface="Arial"/>
              </a:rPr>
              <a:t>Создание</a:t>
            </a: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dirty="0" err="1"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. С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помощью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HTML-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тегов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выделяет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документе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определенными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свойствами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 b="1" dirty="0" err="1">
                <a:latin typeface="Arial"/>
                <a:ea typeface="Arial"/>
                <a:cs typeface="Arial"/>
                <a:sym typeface="Arial"/>
              </a:rPr>
              <a:t>Формирование</a:t>
            </a: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 DOM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образуют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древовидную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структуру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повторяющую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иерархию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HTML-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файла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котором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одни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теги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помещаются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другие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Так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1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помещается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под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1" dirty="0"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1" dirty="0"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свою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очередь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под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i="1" dirty="0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, и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так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latin typeface="Arial"/>
                <a:ea typeface="Arial"/>
                <a:cs typeface="Arial"/>
                <a:sym typeface="Arial"/>
              </a:rPr>
              <a:t>далее</a:t>
            </a:r>
            <a:endParaRPr lang="en-US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эти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действия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преобразование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байтов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символы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определение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разметки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создание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формирование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DOM)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должен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выполнять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каждый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раз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обработке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HTML-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разметки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Этот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процесс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занимает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некоторое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особенно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обработке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большого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количества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тегов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затрачиваемое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создание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DOM,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отслеживать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помощью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функции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Timeline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формировании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DOM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обнаружил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документе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ссылку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таблицу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стилей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(style.css).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Поскольку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она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необходима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визуализации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страницы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мгновенно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отправляет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сервер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запрос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получает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ответ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код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это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процесс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визуализации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останавливается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Почему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CSSOM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имеет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древовидную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структуру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Сначала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присваивает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объекту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правила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характерные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его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родительского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элемента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затем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характерные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только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него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Таким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образом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получается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каскадный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набор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стилей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Обратите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внимание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схема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отражает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CSSOM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полностью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ней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представлены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только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правила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замещающие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стили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умолчанию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>
              <a:lnSpc>
                <a:spcPct val="163636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Начиная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основания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модели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DOM,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находит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видимые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914400" lvl="1" indent="-304800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Этот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этап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затрагивает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элементы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которые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видны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странице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теги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скриптов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метатеги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и т. п.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Он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также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затрагивает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помеченные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невидимые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помощью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CSS..</a:t>
            </a:r>
          </a:p>
          <a:p>
            <a:pPr marL="457200" lvl="0" indent="-304800" rtl="0">
              <a:lnSpc>
                <a:spcPct val="163636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Находит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в CSSOM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наборы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стилей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присваивает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соответствующим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объектам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Формирует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из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видимых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содержания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стилей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Пришло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создать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макет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т. е.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выяснить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какого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размера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нужно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расположить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u="sng" dirty="0" err="1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области</a:t>
            </a:r>
            <a:r>
              <a:rPr lang="en-US" u="sng" dirty="0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u="sng" dirty="0" err="1">
                <a:solidFill>
                  <a:srgbClr val="7986C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просмотра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Сформировав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макет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браузер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получает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блочную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точно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отражающую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расположение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размер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каждого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объекта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области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просмотра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относительные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показатели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преобразуются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абсолютное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положение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пикселей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экране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Наконец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когда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браузеру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известно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какие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объекты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отображаться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странице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где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разместить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какие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стили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им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нужно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присвоить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приступать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следующему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этапу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выводу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страницы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экран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Этот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этап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также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называется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визуализацией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растеризацией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u="sng" dirty="0">
                <a:solidFill>
                  <a:srgbClr val="0000EE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https://developers.google.com/web/fundamentals/performance/critical-rendering-path/analyzing-crp</a:t>
            </a:r>
          </a:p>
          <a:p>
            <a:pPr defTabSz="914400">
              <a:defRPr/>
            </a:pP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3" r:id="rId5"/>
    <p:sldLayoutId id="2147483754" r:id="rId6"/>
    <p:sldLayoutId id="2147483755" r:id="rId7"/>
    <p:sldLayoutId id="2147483757" r:id="rId8"/>
    <p:sldLayoutId id="2147483711" r:id="rId9"/>
    <p:sldLayoutId id="2147483749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/index" TargetMode="External"/><Relationship Id="rId7" Type="http://schemas.openxmlformats.org/officeDocument/2006/relationships/hyperlink" Target="https://www.udacity.com/course/website-performance-optimization--ud88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ardt/devtools_training_app" TargetMode="External"/><Relationship Id="rId5" Type="http://schemas.openxmlformats.org/officeDocument/2006/relationships/hyperlink" Target="https://habrahabr.ru/company/2gis/blog/246557/" TargetMode="External"/><Relationship Id="rId4" Type="http://schemas.openxmlformats.org/officeDocument/2006/relationships/hyperlink" Target="https://developers.google.com/web/fundamentals/performance/?hl=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488113" cy="500137"/>
          </a:xfrm>
        </p:spPr>
        <p:txBody>
          <a:bodyPr/>
          <a:lstStyle/>
          <a:p>
            <a:r>
              <a:rPr lang="en-US" dirty="0"/>
              <a:t>Michael Shakmakov 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/>
                <a:cs typeface="Trebuchet MS"/>
              </a:rPr>
              <a:t>July 12, 2016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272884" cy="6471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491790" cy="647100"/>
          </a:xfrm>
        </p:spPr>
        <p:txBody>
          <a:bodyPr/>
          <a:lstStyle/>
          <a:p>
            <a:r>
              <a:rPr lang="en-US" dirty="0"/>
              <a:t>Optimization </a:t>
            </a:r>
          </a:p>
        </p:txBody>
      </p:sp>
    </p:spTree>
    <p:extLst>
      <p:ext uri="{BB962C8B-B14F-4D97-AF65-F5344CB8AC3E}">
        <p14:creationId xmlns:p14="http://schemas.microsoft.com/office/powerpoint/2010/main" val="246245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444444"/>
                </a:solidFill>
              </a:rPr>
              <a:t>Analyze and characterize your critical path: number of resources, bytes, length.</a:t>
            </a:r>
          </a:p>
          <a:p>
            <a:r>
              <a:rPr lang="en-US" dirty="0">
                <a:solidFill>
                  <a:srgbClr val="444444"/>
                </a:solidFill>
              </a:rPr>
              <a:t>Minimize number of critical resources: eliminate them, defer their download, mark them as </a:t>
            </a:r>
            <a:r>
              <a:rPr lang="en-US" dirty="0" err="1">
                <a:solidFill>
                  <a:srgbClr val="444444"/>
                </a:solidFill>
              </a:rPr>
              <a:t>async</a:t>
            </a:r>
            <a:r>
              <a:rPr lang="en-US" dirty="0">
                <a:solidFill>
                  <a:srgbClr val="444444"/>
                </a:solidFill>
              </a:rPr>
              <a:t>, etc.</a:t>
            </a:r>
          </a:p>
          <a:p>
            <a:r>
              <a:rPr lang="en-US" dirty="0">
                <a:solidFill>
                  <a:srgbClr val="444444"/>
                </a:solidFill>
              </a:rPr>
              <a:t>Optimize the order in which the remaining critical resources are loaded: you want to download all critical assets as early as possible to shorten the critical path length.</a:t>
            </a:r>
          </a:p>
          <a:p>
            <a:r>
              <a:rPr lang="en-US" dirty="0">
                <a:solidFill>
                  <a:srgbClr val="444444"/>
                </a:solidFill>
              </a:rPr>
              <a:t>Optimize the number of critical bytes to reduce the download time (number of roundtrips).</a:t>
            </a:r>
          </a:p>
          <a:p>
            <a:endParaRPr lang="en-US" dirty="0">
              <a:solidFill>
                <a:srgbClr val="444444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444444"/>
              </a:solidFill>
            </a:endParaRPr>
          </a:p>
          <a:p>
            <a:pPr>
              <a:buSzPct val="140000"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Measure then optimize</a:t>
            </a:r>
          </a:p>
        </p:txBody>
      </p:sp>
    </p:spTree>
    <p:extLst>
      <p:ext uri="{BB962C8B-B14F-4D97-AF65-F5344CB8AC3E}">
        <p14:creationId xmlns:p14="http://schemas.microsoft.com/office/powerpoint/2010/main" val="42100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Progressive rendering</a:t>
            </a:r>
          </a:p>
        </p:txBody>
      </p:sp>
      <p:pic>
        <p:nvPicPr>
          <p:cNvPr id="6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2" y="1131425"/>
            <a:ext cx="5819775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04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2199000" cy="64710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2469907" cy="647100"/>
          </a:xfrm>
        </p:spPr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359300" cy="647100"/>
          </a:xfrm>
        </p:spPr>
        <p:txBody>
          <a:bodyPr/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081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BOM</a:t>
            </a:r>
          </a:p>
        </p:txBody>
      </p:sp>
      <p:pic>
        <p:nvPicPr>
          <p:cNvPr id="4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559" y="949123"/>
            <a:ext cx="4084882" cy="3565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87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2102179" cy="64710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777683" cy="647100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98958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lIns="68580" tIns="34290" rIns="68580" bIns="34290" anchor="t">
            <a:noAutofit/>
          </a:bodyPr>
          <a:lstStyle/>
          <a:p>
            <a:r>
              <a:rPr lang="en-US" dirty="0">
                <a:solidFill>
                  <a:srgbClr val="444444"/>
                </a:solidFill>
              </a:rPr>
              <a:t>Edit html</a:t>
            </a:r>
            <a:endParaRPr lang="ru-RU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Smart Debugging(Break ON)</a:t>
            </a:r>
          </a:p>
          <a:p>
            <a:r>
              <a:rPr lang="en-US" dirty="0">
                <a:solidFill>
                  <a:srgbClr val="444444"/>
                </a:solidFill>
              </a:rPr>
              <a:t>Emulation of hover active </a:t>
            </a:r>
            <a:r>
              <a:rPr lang="en-US" dirty="0" err="1">
                <a:solidFill>
                  <a:srgbClr val="444444"/>
                </a:solidFill>
              </a:rPr>
              <a:t>etc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Styles Tab</a:t>
            </a:r>
          </a:p>
          <a:p>
            <a:pPr lvl="1">
              <a:lnSpc>
                <a:spcPts val="1800"/>
              </a:lnSpc>
            </a:pPr>
            <a:r>
              <a:rPr lang="en-US" dirty="0">
                <a:solidFill>
                  <a:srgbClr val="444444"/>
                </a:solidFill>
              </a:rPr>
              <a:t>filter </a:t>
            </a:r>
          </a:p>
          <a:p>
            <a:pPr lvl="1">
              <a:lnSpc>
                <a:spcPts val="1800"/>
              </a:lnSpc>
            </a:pPr>
            <a:r>
              <a:rPr lang="en-US" dirty="0">
                <a:solidFill>
                  <a:srgbClr val="444444"/>
                </a:solidFill>
              </a:rPr>
              <a:t>event listeners</a:t>
            </a:r>
          </a:p>
          <a:p>
            <a:pPr lvl="1">
              <a:lnSpc>
                <a:spcPts val="1800"/>
              </a:lnSpc>
            </a:pPr>
            <a:r>
              <a:rPr lang="en-US" dirty="0" err="1">
                <a:solidFill>
                  <a:srgbClr val="444444"/>
                </a:solidFill>
              </a:rPr>
              <a:t>dom</a:t>
            </a:r>
            <a:r>
              <a:rPr lang="en-US" dirty="0">
                <a:solidFill>
                  <a:srgbClr val="444444"/>
                </a:solidFill>
              </a:rPr>
              <a:t> breakpoints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Elements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1079500"/>
            <a:ext cx="5082684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lIns="68580" tIns="34290" rIns="68580" bIns="34290" anchor="t">
            <a:noAutofit/>
          </a:bodyPr>
          <a:lstStyle/>
          <a:p>
            <a:r>
              <a:rPr lang="en-US" dirty="0">
                <a:solidFill>
                  <a:srgbClr val="444444"/>
                </a:solidFill>
              </a:rPr>
              <a:t>Log </a:t>
            </a:r>
            <a:r>
              <a:rPr lang="en-US" dirty="0" err="1">
                <a:solidFill>
                  <a:srgbClr val="444444"/>
                </a:solidFill>
              </a:rPr>
              <a:t>XMLHttpRequests</a:t>
            </a:r>
            <a:r>
              <a:rPr lang="en-US" dirty="0">
                <a:solidFill>
                  <a:srgbClr val="444444"/>
                </a:solidFill>
              </a:rPr>
              <a:t>, Preserve Log </a:t>
            </a:r>
            <a:endParaRPr lang="ru-RU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Console API( log, warn, error, assert, trace )</a:t>
            </a:r>
          </a:p>
          <a:p>
            <a:r>
              <a:rPr lang="en-US" dirty="0">
                <a:solidFill>
                  <a:srgbClr val="444444"/>
                </a:solidFill>
              </a:rPr>
              <a:t>Console.time, console.timeEnd</a:t>
            </a:r>
          </a:p>
          <a:p>
            <a:r>
              <a:rPr lang="en-US" dirty="0">
                <a:solidFill>
                  <a:srgbClr val="444444"/>
                </a:solidFill>
              </a:rPr>
              <a:t>Elements($0, $(selector), $$(selector))</a:t>
            </a:r>
          </a:p>
          <a:p>
            <a:r>
              <a:rPr lang="en-US" dirty="0">
                <a:solidFill>
                  <a:srgbClr val="444444"/>
                </a:solidFill>
              </a:rPr>
              <a:t>Evaluating expressions</a:t>
            </a:r>
          </a:p>
          <a:p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Console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16" y="1216025"/>
            <a:ext cx="3458176" cy="10419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776" y="2436957"/>
            <a:ext cx="4094302" cy="1151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76" y="3734046"/>
            <a:ext cx="4120285" cy="7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2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331913"/>
            <a:ext cx="3687361" cy="3148012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64547"/>
                </a:solidFill>
                <a:latin typeface="Trebuchet MS" charset="0"/>
              </a:rPr>
              <a:t>copy(object)</a:t>
            </a:r>
            <a:endParaRPr lang="ru-RU" dirty="0">
              <a:solidFill>
                <a:srgbClr val="464547"/>
              </a:solidFill>
              <a:latin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64547"/>
                </a:solidFill>
                <a:latin typeface="Trebuchet MS" charset="0"/>
              </a:rPr>
              <a:t>debug(function)/</a:t>
            </a:r>
            <a:r>
              <a:rPr lang="en-US" dirty="0" err="1">
                <a:solidFill>
                  <a:srgbClr val="464547"/>
                </a:solidFill>
                <a:latin typeface="Trebuchet MS" charset="0"/>
              </a:rPr>
              <a:t>undebug</a:t>
            </a:r>
            <a:r>
              <a:rPr lang="en-US" dirty="0">
                <a:solidFill>
                  <a:srgbClr val="464547"/>
                </a:solidFill>
                <a:latin typeface="Trebuchet MS" charset="0"/>
              </a:rPr>
              <a:t>(function)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64547"/>
                </a:solidFill>
                <a:latin typeface="Trebuchet MS" charset="0"/>
              </a:rPr>
              <a:t>keys(object), values(object)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64547"/>
                </a:solidFill>
                <a:latin typeface="Trebuchet MS" charset="0"/>
              </a:rPr>
              <a:t>table(data[, columns])   </a:t>
            </a:r>
            <a:r>
              <a:rPr lang="en-US" dirty="0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latin typeface="Arial Black" charset="0"/>
              </a:rPr>
              <a:t>Console:advanced</a:t>
            </a:r>
            <a:endParaRPr lang="ru-RU" dirty="0">
              <a:latin typeface="Arial Blac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513" y="987637"/>
            <a:ext cx="1467389" cy="264688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USEFUL METHODS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72192" y="987637"/>
            <a:ext cx="171104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EVENTS MONITORING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46" y="1431150"/>
            <a:ext cx="2743200" cy="2453716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047460" y="1331913"/>
            <a:ext cx="3687361" cy="314801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err="1">
                <a:solidFill>
                  <a:srgbClr val="464547"/>
                </a:solidFill>
                <a:latin typeface="Trebuchet MS" charset="0"/>
              </a:rPr>
              <a:t>getEventListeners</a:t>
            </a:r>
            <a:r>
              <a:rPr lang="en-US" dirty="0">
                <a:solidFill>
                  <a:srgbClr val="464547"/>
                </a:solidFill>
                <a:latin typeface="Trebuchet MS" charset="0"/>
              </a:rPr>
              <a:t> </a:t>
            </a:r>
            <a:r>
              <a:rPr lang="ru-RU" dirty="0">
                <a:solidFill>
                  <a:srgbClr val="464547"/>
                </a:solidFill>
                <a:latin typeface="Trebuchet MS" charset="0"/>
              </a:rPr>
              <a:t> 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err="1">
                <a:solidFill>
                  <a:srgbClr val="464547"/>
                </a:solidFill>
                <a:latin typeface="Trebuchet MS" charset="0"/>
              </a:rPr>
              <a:t>monitorEvents</a:t>
            </a:r>
            <a:r>
              <a:rPr lang="en-US" dirty="0">
                <a:solidFill>
                  <a:srgbClr val="464547"/>
                </a:solidFill>
                <a:latin typeface="Trebuchet MS" charset="0"/>
              </a:rPr>
              <a:t> </a:t>
            </a:r>
            <a:r>
              <a:rPr lang="ru-RU" dirty="0">
                <a:solidFill>
                  <a:srgbClr val="444444"/>
                </a:solidFill>
                <a:latin typeface="Trebuchet MS" charset="0"/>
              </a:rPr>
              <a:t> </a:t>
            </a:r>
            <a:endParaRPr lang="en-US" dirty="0">
              <a:solidFill>
                <a:srgbClr val="444444"/>
              </a:solidFill>
              <a:latin typeface="Trebuchet MS" charset="0"/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err="1">
                <a:solidFill>
                  <a:srgbClr val="444444"/>
                </a:solidFill>
                <a:latin typeface="Trebuchet MS" charset="0"/>
              </a:rPr>
              <a:t>unmonitorEvents</a:t>
            </a:r>
            <a:endParaRPr lang="en-US" dirty="0">
              <a:solidFill>
                <a:srgbClr val="444444"/>
              </a:solidFill>
              <a:latin typeface="Trebuchet MS" charset="0"/>
            </a:endParaRPr>
          </a:p>
          <a:p>
            <a:pPr marL="0" indent="0">
              <a:lnSpc>
                <a:spcPct val="130000"/>
              </a:lnSpc>
              <a:buClr>
                <a:srgbClr val="2FC2D9"/>
              </a:buClr>
              <a:buNone/>
            </a:pPr>
            <a:r>
              <a:rPr lang="en-US" dirty="0">
                <a:solidFill>
                  <a:srgbClr val="000000"/>
                </a:solidFill>
                <a:latin typeface="Trebuchet MS" charset="0"/>
              </a:rPr>
              <a:t> </a:t>
            </a:r>
            <a:endParaRPr lang="ru-RU" dirty="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3" y="2823094"/>
            <a:ext cx="4605236" cy="18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9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64547"/>
                </a:solidFill>
                <a:latin typeface="Arial Black" charset="0"/>
              </a:rPr>
              <a:t>Sources panel &amp; Debugging JavaScript </a:t>
            </a:r>
            <a:endParaRPr lang="ru-RU" dirty="0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8872" y="1027545"/>
            <a:ext cx="3832597" cy="3382963"/>
          </a:xfr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46947" y="1075537"/>
            <a:ext cx="8332740" cy="3383280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44444"/>
                </a:solidFill>
              </a:rPr>
              <a:t>Call Stack panel</a:t>
            </a:r>
            <a:endParaRPr lang="ru-RU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Scope variables(local, closure, global)</a:t>
            </a:r>
          </a:p>
          <a:p>
            <a:r>
              <a:rPr lang="en-US" dirty="0">
                <a:solidFill>
                  <a:srgbClr val="444444"/>
                </a:solidFill>
              </a:rPr>
              <a:t>Setting breakpoint(debugger, manual, </a:t>
            </a:r>
            <a:r>
              <a:rPr lang="en-US" dirty="0" err="1">
                <a:solidFill>
                  <a:srgbClr val="444444"/>
                </a:solidFill>
              </a:rPr>
              <a:t>xhr</a:t>
            </a:r>
            <a:r>
              <a:rPr lang="en-US" dirty="0">
                <a:solidFill>
                  <a:srgbClr val="444444"/>
                </a:solidFill>
              </a:rPr>
              <a:t>)</a:t>
            </a:r>
          </a:p>
          <a:p>
            <a:pPr marL="0" indent="0"/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8332740" cy="3596276"/>
          </a:xfrm>
        </p:spPr>
        <p:txBody>
          <a:bodyPr>
            <a:noAutofit/>
          </a:bodyPr>
          <a:lstStyle/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Page visualization</a:t>
            </a:r>
          </a:p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Optimization approach</a:t>
            </a:r>
          </a:p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BOM</a:t>
            </a:r>
          </a:p>
          <a:p>
            <a:pPr>
              <a:spcAft>
                <a:spcPts val="600"/>
              </a:spcAft>
              <a:buSzPct val="140000"/>
            </a:pPr>
            <a:r>
              <a:rPr lang="en-US" dirty="0">
                <a:solidFill>
                  <a:srgbClr val="444444"/>
                </a:solidFill>
              </a:rPr>
              <a:t>Dev tools</a:t>
            </a:r>
          </a:p>
          <a:p>
            <a:pPr lvl="1">
              <a:buSzPct val="140000"/>
            </a:pPr>
            <a:r>
              <a:rPr lang="en-US" dirty="0">
                <a:solidFill>
                  <a:srgbClr val="444444"/>
                </a:solidFill>
              </a:rPr>
              <a:t>Elements</a:t>
            </a:r>
          </a:p>
          <a:p>
            <a:pPr lvl="1">
              <a:buSzPct val="140000"/>
            </a:pPr>
            <a:r>
              <a:rPr lang="en-US" dirty="0">
                <a:solidFill>
                  <a:srgbClr val="444444"/>
                </a:solidFill>
              </a:rPr>
              <a:t>Console</a:t>
            </a:r>
          </a:p>
          <a:p>
            <a:pPr lvl="1">
              <a:buSzPct val="140000"/>
            </a:pPr>
            <a:r>
              <a:rPr lang="en-US" dirty="0">
                <a:solidFill>
                  <a:srgbClr val="444444"/>
                </a:solidFill>
              </a:rPr>
              <a:t>Debugger</a:t>
            </a:r>
          </a:p>
          <a:p>
            <a:pPr lvl="1">
              <a:buSzPct val="140000"/>
            </a:pPr>
            <a:r>
              <a:rPr lang="en-US" dirty="0">
                <a:solidFill>
                  <a:srgbClr val="444444"/>
                </a:solidFill>
              </a:rPr>
              <a:t>Network</a:t>
            </a:r>
          </a:p>
          <a:p>
            <a:pPr lvl="1">
              <a:buSzPct val="140000"/>
            </a:pPr>
            <a:r>
              <a:rPr lang="en-US" dirty="0">
                <a:solidFill>
                  <a:srgbClr val="444444"/>
                </a:solidFill>
              </a:rPr>
              <a:t>Timeline</a:t>
            </a:r>
          </a:p>
          <a:p>
            <a:pPr lvl="1">
              <a:buSzPct val="140000"/>
            </a:pPr>
            <a:r>
              <a:rPr lang="en-US" dirty="0">
                <a:solidFill>
                  <a:srgbClr val="444444"/>
                </a:solidFill>
              </a:rPr>
              <a:t>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818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64547"/>
                </a:solidFill>
                <a:latin typeface="Arial Black" charset="0"/>
              </a:rPr>
              <a:t>Network panel</a:t>
            </a:r>
            <a:endParaRPr lang="ru-RU" dirty="0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47663" y="1076325"/>
            <a:ext cx="5117978" cy="3382963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44444"/>
                </a:solidFill>
              </a:rPr>
              <a:t>Panels(controls, filters, overview, requests, summary)</a:t>
            </a:r>
            <a:endParaRPr lang="ru-RU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Record</a:t>
            </a:r>
          </a:p>
          <a:p>
            <a:r>
              <a:rPr lang="en-US" dirty="0" err="1">
                <a:solidFill>
                  <a:srgbClr val="444444"/>
                </a:solidFill>
              </a:rPr>
              <a:t>DOMContentLoaded</a:t>
            </a:r>
            <a:r>
              <a:rPr lang="en-US" dirty="0">
                <a:solidFill>
                  <a:srgbClr val="444444"/>
                </a:solidFill>
              </a:rPr>
              <a:t>, Load events</a:t>
            </a:r>
          </a:p>
          <a:p>
            <a:r>
              <a:rPr lang="en-US" dirty="0">
                <a:solidFill>
                  <a:srgbClr val="444444"/>
                </a:solidFill>
              </a:rPr>
              <a:t>Details of a single resource</a:t>
            </a:r>
          </a:p>
          <a:p>
            <a:r>
              <a:rPr lang="en-US" dirty="0">
                <a:solidFill>
                  <a:srgbClr val="444444"/>
                </a:solidFill>
              </a:rPr>
              <a:t>Timing</a:t>
            </a:r>
          </a:p>
          <a:p>
            <a:r>
              <a:rPr lang="en-US" dirty="0">
                <a:solidFill>
                  <a:srgbClr val="444444"/>
                </a:solidFill>
              </a:rPr>
              <a:t>Customization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78" y="1050348"/>
            <a:ext cx="2449967" cy="23907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96" y="2510751"/>
            <a:ext cx="2743200" cy="21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64547"/>
                </a:solidFill>
                <a:latin typeface="Arial Black" charset="0"/>
              </a:rPr>
              <a:t>Timeline panel</a:t>
            </a:r>
            <a:endParaRPr lang="ru-RU" dirty="0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47663" y="1076325"/>
            <a:ext cx="5117978" cy="3382963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44444"/>
                </a:solidFill>
              </a:rPr>
              <a:t>Panels</a:t>
            </a:r>
            <a:endParaRPr lang="ru-RU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Record (page load, events)</a:t>
            </a:r>
          </a:p>
          <a:p>
            <a:r>
              <a:rPr lang="en-US" dirty="0">
                <a:solidFill>
                  <a:srgbClr val="444444"/>
                </a:solidFill>
              </a:rPr>
              <a:t>Charts</a:t>
            </a:r>
            <a:endParaRPr lang="ru-RU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Frames and </a:t>
            </a:r>
            <a:r>
              <a:rPr lang="en-US" dirty="0" smtClean="0">
                <a:solidFill>
                  <a:srgbClr val="444444"/>
                </a:solidFill>
              </a:rPr>
              <a:t>layers</a:t>
            </a:r>
          </a:p>
          <a:p>
            <a:r>
              <a:rPr lang="en-US" dirty="0" smtClean="0">
                <a:solidFill>
                  <a:srgbClr val="444444"/>
                </a:solidFill>
              </a:rPr>
              <a:t>FPS meter, paint flashing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78" y="1079172"/>
            <a:ext cx="3877780" cy="30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3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64547"/>
                </a:solidFill>
                <a:latin typeface="Arial Black" charset="0"/>
              </a:rPr>
              <a:t>Profiling panel</a:t>
            </a:r>
            <a:endParaRPr lang="ru-RU" dirty="0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47663" y="1076325"/>
            <a:ext cx="5117978" cy="3382963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44444"/>
                </a:solidFill>
              </a:rPr>
              <a:t>CPU Profiling</a:t>
            </a:r>
            <a:endParaRPr lang="ru-RU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</a:rPr>
              <a:t>Memory profiling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32" y="1076325"/>
            <a:ext cx="4487631" cy="20422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3" y="2255947"/>
            <a:ext cx="4901841" cy="22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0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64547"/>
                </a:solidFill>
                <a:latin typeface="Arial Black" charset="0"/>
              </a:rPr>
              <a:t>Materials</a:t>
            </a:r>
            <a:endParaRPr lang="ru-RU" dirty="0">
              <a:solidFill>
                <a:srgbClr val="464547"/>
              </a:solidFill>
              <a:latin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47663" y="1076325"/>
            <a:ext cx="8418472" cy="3382963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marL="342900" indent="-342900" algn="l" defTabSz="3429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44444"/>
                </a:solidFill>
                <a:latin typeface="Trebuchet MS" charset="0"/>
                <a:hlinkClick r:id="rId3"/>
              </a:rPr>
              <a:t>https://developer.chrome.com/devtools/index</a:t>
            </a:r>
            <a:endParaRPr lang="ru-RU" dirty="0">
              <a:solidFill>
                <a:srgbClr val="444444"/>
              </a:solidFill>
            </a:endParaRPr>
          </a:p>
          <a:p>
            <a:r>
              <a:rPr lang="ru-RU" dirty="0">
                <a:solidFill>
                  <a:srgbClr val="444444"/>
                </a:solidFill>
                <a:latin typeface="Trebuchet MS" charset="0"/>
                <a:hlinkClick r:id="rId4"/>
              </a:rPr>
              <a:t>https://developers.google.com/web/fundamentals/performance/?hl=ru</a:t>
            </a:r>
            <a:endParaRPr lang="ru-RU" dirty="0">
              <a:solidFill>
                <a:srgbClr val="444444"/>
              </a:solidFill>
              <a:latin typeface="Trebuchet MS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rebuchet MS" charset="0"/>
                <a:hlinkClick r:id="rId5"/>
              </a:rPr>
              <a:t>https://habrahabr.ru/company/2gis/blog/246557/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>
                <a:solidFill>
                  <a:srgbClr val="444444"/>
                </a:solidFill>
                <a:latin typeface="Trebuchet MS" charset="0"/>
                <a:hlinkClick r:id="rId6"/>
              </a:rPr>
              <a:t>https://github.com/bardt/devtools_training_app</a:t>
            </a:r>
            <a:endParaRPr lang="en-US" dirty="0">
              <a:solidFill>
                <a:srgbClr val="444444"/>
              </a:solidFill>
              <a:latin typeface="Trebuchet MS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rebuchet MS" charset="0"/>
                <a:hlinkClick r:id="rId7"/>
              </a:rPr>
              <a:t>https://www.udacity.com/course/website-performance-optimization--ud884</a:t>
            </a:r>
            <a:endParaRPr lang="en-US" dirty="0">
              <a:solidFill>
                <a:srgbClr val="444444"/>
              </a:solidFill>
              <a:latin typeface="Trebuchet MS" charset="0"/>
            </a:endParaRPr>
          </a:p>
          <a:p>
            <a:endParaRPr lang="en-US" dirty="0">
              <a:solidFill>
                <a:srgbClr val="444444"/>
              </a:solidFill>
              <a:latin typeface="Trebuchet MS" charset="0"/>
            </a:endParaRPr>
          </a:p>
          <a:p>
            <a:endParaRPr lang="en-US" dirty="0">
              <a:solidFill>
                <a:srgbClr val="444444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3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4529253" cy="64710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1373709" cy="647100"/>
          </a:xfrm>
        </p:spPr>
        <p:txBody>
          <a:bodyPr/>
          <a:lstStyle/>
          <a:p>
            <a:r>
              <a:rPr lang="en-US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0508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4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72" y="699516"/>
            <a:ext cx="7326031" cy="4057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9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CSSOM</a:t>
            </a:r>
          </a:p>
        </p:txBody>
      </p:sp>
      <p:pic>
        <p:nvPicPr>
          <p:cNvPr id="6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63" y="792114"/>
            <a:ext cx="8304674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787" y="1726497"/>
            <a:ext cx="55435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19663" y="132551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body { 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dirty="0"/>
              <a:t>  font-size: 16px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}</a:t>
            </a:r>
            <a:br>
              <a:rPr lang="en-US" dirty="0"/>
            </a:br>
            <a:r>
              <a:rPr lang="en-US" dirty="0"/>
              <a:t>p {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font-weight: bold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span {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color: red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 span {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display: none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img</a:t>
            </a:r>
            <a:r>
              <a:rPr lang="en-US" dirty="0"/>
              <a:t> {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float: right </a:t>
            </a:r>
          </a:p>
          <a:p>
            <a:pPr lv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2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CSSOM: rendering tree</a:t>
            </a:r>
          </a:p>
        </p:txBody>
      </p:sp>
      <p:pic>
        <p:nvPicPr>
          <p:cNvPr id="8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02" y="699516"/>
            <a:ext cx="8414795" cy="392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88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CSSOM: Layout and paint</a:t>
            </a:r>
          </a:p>
        </p:txBody>
      </p:sp>
      <p:pic>
        <p:nvPicPr>
          <p:cNvPr id="4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245062"/>
            <a:ext cx="5867400" cy="267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32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444444"/>
                </a:solidFill>
              </a:rPr>
              <a:t>The location of the script in the document is significant.</a:t>
            </a:r>
          </a:p>
          <a:p>
            <a:r>
              <a:rPr lang="en-US" dirty="0">
                <a:solidFill>
                  <a:srgbClr val="444444"/>
                </a:solidFill>
              </a:rPr>
              <a:t>DOM construction is paused when a script tag is encountered and until the script has finished executing.</a:t>
            </a:r>
          </a:p>
          <a:p>
            <a:r>
              <a:rPr lang="en-US" dirty="0">
                <a:solidFill>
                  <a:srgbClr val="444444"/>
                </a:solidFill>
              </a:rPr>
              <a:t>JavaScript can query and modify the DOM and CSSOM.</a:t>
            </a:r>
          </a:p>
          <a:p>
            <a:r>
              <a:rPr lang="en-US" dirty="0">
                <a:solidFill>
                  <a:srgbClr val="444444"/>
                </a:solidFill>
              </a:rPr>
              <a:t>JavaScript execution is delayed until the CSSOM is ready.</a:t>
            </a:r>
          </a:p>
          <a:p>
            <a:endParaRPr lang="en-US" dirty="0">
              <a:solidFill>
                <a:srgbClr val="444444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444444"/>
              </a:solidFill>
            </a:endParaRPr>
          </a:p>
          <a:p>
            <a:pPr>
              <a:buSzPct val="140000"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what about JS?</a:t>
            </a:r>
          </a:p>
        </p:txBody>
      </p:sp>
    </p:spTree>
    <p:extLst>
      <p:ext uri="{BB962C8B-B14F-4D97-AF65-F5344CB8AC3E}">
        <p14:creationId xmlns:p14="http://schemas.microsoft.com/office/powerpoint/2010/main" val="31111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200" lvl="0">
              <a:lnSpc>
                <a:spcPct val="163636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100000"/>
            </a:pPr>
            <a:r>
              <a:rPr lang="en-US" dirty="0"/>
              <a:t>Visualization summarize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732923" cy="348437"/>
            <a:chOff x="448467" y="1385345"/>
            <a:chExt cx="10310563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9767212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Process HTML markup and build the DOM tree.(parse Html)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57781" y="3191344"/>
            <a:ext cx="348437" cy="348437"/>
            <a:chOff x="448467" y="4140826"/>
            <a:chExt cx="464582" cy="464582"/>
          </a:xfrm>
        </p:grpSpPr>
        <p:sp>
          <p:nvSpPr>
            <p:cNvPr id="46" name="Oval 45"/>
            <p:cNvSpPr/>
            <p:nvPr/>
          </p:nvSpPr>
          <p:spPr>
            <a:xfrm>
              <a:off x="448467" y="4140826"/>
              <a:ext cx="464582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2508" y="4182297"/>
              <a:ext cx="417291" cy="406265"/>
            </a:xfrm>
            <a:prstGeom prst="rect">
              <a:avLst/>
            </a:prstGeom>
            <a:noFill/>
          </p:spPr>
          <p:txBody>
            <a:bodyPr wrap="none" tIns="27432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65294" y="1680950"/>
            <a:ext cx="6237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 CSS markup and build the CSSOM tree. (parse stylesheets)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5294" y="2186064"/>
            <a:ext cx="6371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 DOM and CSSOM into a render tree.(recalculate style)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5294" y="2702716"/>
            <a:ext cx="6792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 layout on the render tree to compute geometry of each node.(layout)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218" y="3215520"/>
            <a:ext cx="399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Paint the individual nodes to the screen.(paint)</a:t>
            </a:r>
          </a:p>
        </p:txBody>
      </p:sp>
    </p:spTree>
    <p:extLst>
      <p:ext uri="{BB962C8B-B14F-4D97-AF65-F5344CB8AC3E}">
        <p14:creationId xmlns:p14="http://schemas.microsoft.com/office/powerpoint/2010/main" val="4678868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24767</TotalTime>
  <Words>1048</Words>
  <Application>Microsoft Office PowerPoint</Application>
  <PresentationFormat>On-screen Show (16:9)</PresentationFormat>
  <Paragraphs>261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Courier New</vt:lpstr>
      <vt:lpstr>Lucida Grande</vt:lpstr>
      <vt:lpstr>Trebuchet MS</vt:lpstr>
      <vt:lpstr>Cover Slides</vt:lpstr>
      <vt:lpstr>PowerPoint Presentation</vt:lpstr>
      <vt:lpstr>PowerPoint Presentation</vt:lpstr>
      <vt:lpstr>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</vt:lpstr>
      <vt:lpstr>PowerPoint Presentation</vt:lpstr>
      <vt:lpstr>PowerPoint Presentation</vt:lpstr>
      <vt:lpstr>Browser</vt:lpstr>
      <vt:lpstr>PowerPoint Presentation</vt:lpstr>
      <vt:lpstr>Developer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Michael Shakmakov</cp:lastModifiedBy>
  <cp:revision>1017</cp:revision>
  <cp:lastPrinted>2014-07-09T13:30:36Z</cp:lastPrinted>
  <dcterms:created xsi:type="dcterms:W3CDTF">2014-07-08T13:27:24Z</dcterms:created>
  <dcterms:modified xsi:type="dcterms:W3CDTF">2017-04-04T14:09:45Z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