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4357fa2e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4357fa2e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4357fa2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4357fa2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04a3a6b0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04a3a6b0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04a3a6b0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04a3a6b0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4357fa2e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4357fa2e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4357fa2ef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4357fa2ef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4357fa2e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4357fa2e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4357fa2e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4357fa2e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4357fa2e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4357fa2e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4357fa2e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4357fa2e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4357fa2ef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4357fa2ef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4357fa2ef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4357fa2ef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4357fa2ef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4357fa2ef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04a3a6b0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04a3a6b0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04a3a6b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04a3a6b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04a3a6b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04a3a6b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4357fa2e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4357fa2e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4357fa2ef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4357fa2e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4357fa2e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4357fa2e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4357fa2ef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4357fa2ef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jpg"/><Relationship Id="rId4" Type="http://schemas.openxmlformats.org/officeDocument/2006/relationships/image" Target="../media/image13.jpg"/><Relationship Id="rId5" Type="http://schemas.openxmlformats.org/officeDocument/2006/relationships/image" Target="../media/image7.jpg"/><Relationship Id="rId6"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jpg"/><Relationship Id="rId4" Type="http://schemas.openxmlformats.org/officeDocument/2006/relationships/image" Target="../media/image8.jpg"/><Relationship Id="rId11" Type="http://schemas.openxmlformats.org/officeDocument/2006/relationships/image" Target="../media/image16.jpg"/><Relationship Id="rId10" Type="http://schemas.openxmlformats.org/officeDocument/2006/relationships/image" Target="../media/image21.jpg"/><Relationship Id="rId12" Type="http://schemas.openxmlformats.org/officeDocument/2006/relationships/image" Target="../media/image19.jpg"/><Relationship Id="rId9" Type="http://schemas.openxmlformats.org/officeDocument/2006/relationships/image" Target="../media/image20.jpg"/><Relationship Id="rId5" Type="http://schemas.openxmlformats.org/officeDocument/2006/relationships/image" Target="../media/image15.jpg"/><Relationship Id="rId6" Type="http://schemas.openxmlformats.org/officeDocument/2006/relationships/image" Target="../media/image6.jpg"/><Relationship Id="rId7" Type="http://schemas.openxmlformats.org/officeDocument/2006/relationships/image" Target="../media/image29.jpg"/><Relationship Id="rId8" Type="http://schemas.openxmlformats.org/officeDocument/2006/relationships/image" Target="../media/image2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drive.google.com/file/d/1fdFcj0_-xV674vke2L3QpotchEIcgt-0/view" TargetMode="Externa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191025"/>
            <a:ext cx="8520600" cy="417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383"/>
          </a:p>
          <a:p>
            <a:pPr indent="0" lvl="0" marL="0" rtl="0" algn="ctr">
              <a:spcBef>
                <a:spcPts val="0"/>
              </a:spcBef>
              <a:spcAft>
                <a:spcPts val="0"/>
              </a:spcAft>
              <a:buNone/>
            </a:pPr>
            <a:r>
              <a:t/>
            </a:r>
            <a:endParaRPr sz="1383"/>
          </a:p>
          <a:p>
            <a:pPr indent="0" lvl="0" marL="0" rtl="0" algn="l">
              <a:spcBef>
                <a:spcPts val="0"/>
              </a:spcBef>
              <a:spcAft>
                <a:spcPts val="0"/>
              </a:spcAft>
              <a:buNone/>
            </a:pPr>
            <a:r>
              <a:rPr lang="en" sz="1383"/>
              <a:t>                                               </a:t>
            </a:r>
            <a:r>
              <a:rPr b="1" lang="en" sz="1383" u="sng">
                <a:latin typeface="Times New Roman"/>
                <a:ea typeface="Times New Roman"/>
                <a:cs typeface="Times New Roman"/>
                <a:sym typeface="Times New Roman"/>
              </a:rPr>
              <a:t>Sign language and Deep Learnin</a:t>
            </a:r>
            <a:r>
              <a:rPr b="1" lang="en" sz="1383">
                <a:latin typeface="Times New Roman"/>
                <a:ea typeface="Times New Roman"/>
                <a:cs typeface="Times New Roman"/>
                <a:sym typeface="Times New Roman"/>
              </a:rPr>
              <a:t>g</a:t>
            </a:r>
            <a:endParaRPr b="1" sz="1383"/>
          </a:p>
          <a:p>
            <a:pPr indent="0" lvl="0" marL="0" rtl="0" algn="l">
              <a:spcBef>
                <a:spcPts val="0"/>
              </a:spcBef>
              <a:spcAft>
                <a:spcPts val="0"/>
              </a:spcAft>
              <a:buClr>
                <a:schemeClr val="dk1"/>
              </a:buClr>
              <a:buSzPts val="1100"/>
              <a:buFont typeface="Arial"/>
              <a:buNone/>
            </a:pPr>
            <a:r>
              <a:rPr lang="en" sz="1383">
                <a:latin typeface="Times New Roman"/>
                <a:ea typeface="Times New Roman"/>
                <a:cs typeface="Times New Roman"/>
                <a:sym typeface="Times New Roman"/>
              </a:rPr>
              <a:t>Sign language</a:t>
            </a:r>
            <a:endParaRPr sz="1383"/>
          </a:p>
          <a:p>
            <a:pPr indent="0" lvl="0" marL="0" rtl="0" algn="l">
              <a:spcBef>
                <a:spcPts val="0"/>
              </a:spcBef>
              <a:spcAft>
                <a:spcPts val="0"/>
              </a:spcAft>
              <a:buNone/>
            </a:pPr>
            <a:r>
              <a:t/>
            </a:r>
            <a:endParaRPr sz="1383"/>
          </a:p>
          <a:p>
            <a:pPr indent="0" lvl="0" marL="0" rtl="0" algn="l">
              <a:spcBef>
                <a:spcPts val="0"/>
              </a:spcBef>
              <a:spcAft>
                <a:spcPts val="0"/>
              </a:spcAft>
              <a:buNone/>
            </a:pPr>
            <a:r>
              <a:t/>
            </a:r>
            <a:endParaRPr sz="1383"/>
          </a:p>
          <a:p>
            <a:pPr indent="0" lvl="0" marL="0" rtl="0" algn="l">
              <a:spcBef>
                <a:spcPts val="0"/>
              </a:spcBef>
              <a:spcAft>
                <a:spcPts val="0"/>
              </a:spcAft>
              <a:buNone/>
            </a:pPr>
            <a:r>
              <a:t/>
            </a:r>
            <a:endParaRPr sz="1383">
              <a:latin typeface="Times New Roman"/>
              <a:ea typeface="Times New Roman"/>
              <a:cs typeface="Times New Roman"/>
              <a:sym typeface="Times New Roman"/>
            </a:endParaRPr>
          </a:p>
          <a:p>
            <a:pPr indent="0" lvl="0" marL="0" rtl="0" algn="l">
              <a:spcBef>
                <a:spcPts val="0"/>
              </a:spcBef>
              <a:spcAft>
                <a:spcPts val="0"/>
              </a:spcAft>
              <a:buNone/>
            </a:pPr>
            <a:r>
              <a:rPr b="1" lang="en" sz="1383" u="sng">
                <a:latin typeface="Times New Roman"/>
                <a:ea typeface="Times New Roman"/>
                <a:cs typeface="Times New Roman"/>
                <a:sym typeface="Times New Roman"/>
              </a:rPr>
              <a:t>Project topic :</a:t>
            </a:r>
            <a:endParaRPr b="1" sz="1383" u="sng">
              <a:latin typeface="Times New Roman"/>
              <a:ea typeface="Times New Roman"/>
              <a:cs typeface="Times New Roman"/>
              <a:sym typeface="Times New Roman"/>
            </a:endParaRPr>
          </a:p>
          <a:p>
            <a:pPr indent="0" lvl="0" marL="0" rtl="0" algn="l">
              <a:spcBef>
                <a:spcPts val="0"/>
              </a:spcBef>
              <a:spcAft>
                <a:spcPts val="0"/>
              </a:spcAft>
              <a:buNone/>
            </a:pPr>
            <a:r>
              <a:rPr lang="en" sz="1383">
                <a:latin typeface="Times New Roman"/>
                <a:ea typeface="Times New Roman"/>
                <a:cs typeface="Times New Roman"/>
                <a:sym typeface="Times New Roman"/>
              </a:rPr>
              <a:t>Sign language hand gesture image classification on the MNIST Sign language dataset and farther applications.</a:t>
            </a:r>
            <a:endParaRPr sz="1383">
              <a:latin typeface="Times New Roman"/>
              <a:ea typeface="Times New Roman"/>
              <a:cs typeface="Times New Roman"/>
              <a:sym typeface="Times New Roman"/>
            </a:endParaRPr>
          </a:p>
          <a:p>
            <a:pPr indent="0" lvl="0" marL="0" rtl="0" algn="l">
              <a:spcBef>
                <a:spcPts val="0"/>
              </a:spcBef>
              <a:spcAft>
                <a:spcPts val="0"/>
              </a:spcAft>
              <a:buNone/>
            </a:pPr>
            <a:r>
              <a:t/>
            </a:r>
            <a:endParaRPr sz="1383">
              <a:latin typeface="Times New Roman"/>
              <a:ea typeface="Times New Roman"/>
              <a:cs typeface="Times New Roman"/>
              <a:sym typeface="Times New Roman"/>
            </a:endParaRPr>
          </a:p>
          <a:p>
            <a:pPr indent="0" lvl="0" marL="0" rtl="0" algn="l">
              <a:spcBef>
                <a:spcPts val="0"/>
              </a:spcBef>
              <a:spcAft>
                <a:spcPts val="0"/>
              </a:spcAft>
              <a:buNone/>
            </a:pPr>
            <a:r>
              <a:t/>
            </a:r>
            <a:endParaRPr b="1" sz="1383" u="sng">
              <a:latin typeface="Times New Roman"/>
              <a:ea typeface="Times New Roman"/>
              <a:cs typeface="Times New Roman"/>
              <a:sym typeface="Times New Roman"/>
            </a:endParaRPr>
          </a:p>
          <a:p>
            <a:pPr indent="0" lvl="0" marL="0" rtl="0" algn="l">
              <a:spcBef>
                <a:spcPts val="0"/>
              </a:spcBef>
              <a:spcAft>
                <a:spcPts val="0"/>
              </a:spcAft>
              <a:buNone/>
            </a:pPr>
            <a:r>
              <a:rPr b="1" lang="en" sz="1383" u="sng">
                <a:latin typeface="Times New Roman"/>
                <a:ea typeface="Times New Roman"/>
                <a:cs typeface="Times New Roman"/>
                <a:sym typeface="Times New Roman"/>
              </a:rPr>
              <a:t>Team :</a:t>
            </a:r>
            <a:r>
              <a:rPr lang="en" sz="1383">
                <a:latin typeface="Times New Roman"/>
                <a:ea typeface="Times New Roman"/>
                <a:cs typeface="Times New Roman"/>
                <a:sym typeface="Times New Roman"/>
              </a:rPr>
              <a:t> Backpropagation</a:t>
            </a:r>
            <a:endParaRPr sz="1383">
              <a:latin typeface="Times New Roman"/>
              <a:ea typeface="Times New Roman"/>
              <a:cs typeface="Times New Roman"/>
              <a:sym typeface="Times New Roman"/>
            </a:endParaRPr>
          </a:p>
          <a:p>
            <a:pPr indent="0" lvl="0" marL="0" rtl="0" algn="l">
              <a:spcBef>
                <a:spcPts val="0"/>
              </a:spcBef>
              <a:spcAft>
                <a:spcPts val="0"/>
              </a:spcAft>
              <a:buNone/>
            </a:pPr>
            <a:r>
              <a:rPr b="1" lang="en" sz="1383" u="sng">
                <a:latin typeface="Times New Roman"/>
                <a:ea typeface="Times New Roman"/>
                <a:cs typeface="Times New Roman"/>
                <a:sym typeface="Times New Roman"/>
              </a:rPr>
              <a:t>Group Members:</a:t>
            </a:r>
            <a:r>
              <a:rPr lang="en" sz="1383">
                <a:latin typeface="Times New Roman"/>
                <a:ea typeface="Times New Roman"/>
                <a:cs typeface="Times New Roman"/>
                <a:sym typeface="Times New Roman"/>
              </a:rPr>
              <a:t> </a:t>
            </a:r>
            <a:r>
              <a:rPr lang="en" sz="1383">
                <a:latin typeface="Times New Roman"/>
                <a:ea typeface="Times New Roman"/>
                <a:cs typeface="Times New Roman"/>
                <a:sym typeface="Times New Roman"/>
              </a:rPr>
              <a:t>Georgoulis Ilias, </a:t>
            </a:r>
            <a:r>
              <a:rPr lang="en" sz="1383">
                <a:latin typeface="Times New Roman"/>
                <a:ea typeface="Times New Roman"/>
                <a:cs typeface="Times New Roman"/>
                <a:sym typeface="Times New Roman"/>
              </a:rPr>
              <a:t>Mouratidis </a:t>
            </a:r>
            <a:r>
              <a:rPr lang="en" sz="1400">
                <a:latin typeface="Times New Roman"/>
                <a:ea typeface="Times New Roman"/>
                <a:cs typeface="Times New Roman"/>
                <a:sym typeface="Times New Roman"/>
              </a:rPr>
              <a:t>Efstathios</a:t>
            </a:r>
            <a:endParaRPr sz="1383">
              <a:latin typeface="Times New Roman"/>
              <a:ea typeface="Times New Roman"/>
              <a:cs typeface="Times New Roman"/>
              <a:sym typeface="Times New Roman"/>
            </a:endParaRPr>
          </a:p>
          <a:p>
            <a:pPr indent="0" lvl="0" marL="0" rtl="0" algn="l">
              <a:spcBef>
                <a:spcPts val="0"/>
              </a:spcBef>
              <a:spcAft>
                <a:spcPts val="0"/>
              </a:spcAft>
              <a:buNone/>
            </a:pPr>
            <a:r>
              <a:t/>
            </a:r>
            <a:endParaRPr sz="1383">
              <a:latin typeface="Times New Roman"/>
              <a:ea typeface="Times New Roman"/>
              <a:cs typeface="Times New Roman"/>
              <a:sym typeface="Times New Roman"/>
            </a:endParaRPr>
          </a:p>
          <a:p>
            <a:pPr indent="0" lvl="0" marL="0" rtl="0" algn="l">
              <a:spcBef>
                <a:spcPts val="0"/>
              </a:spcBef>
              <a:spcAft>
                <a:spcPts val="0"/>
              </a:spcAft>
              <a:buNone/>
            </a:pPr>
            <a:r>
              <a:rPr b="1" lang="en" sz="1383" u="sng">
                <a:latin typeface="Times New Roman"/>
                <a:ea typeface="Times New Roman"/>
                <a:cs typeface="Times New Roman"/>
                <a:sym typeface="Times New Roman"/>
              </a:rPr>
              <a:t>Instractor:</a:t>
            </a:r>
            <a:r>
              <a:rPr lang="en" sz="1383">
                <a:latin typeface="Times New Roman"/>
                <a:ea typeface="Times New Roman"/>
                <a:cs typeface="Times New Roman"/>
                <a:sym typeface="Times New Roman"/>
              </a:rPr>
              <a:t> Mr.Barmparis</a:t>
            </a:r>
            <a:endParaRPr sz="1383">
              <a:latin typeface="Times New Roman"/>
              <a:ea typeface="Times New Roman"/>
              <a:cs typeface="Times New Roman"/>
              <a:sym typeface="Times New Roman"/>
            </a:endParaRPr>
          </a:p>
          <a:p>
            <a:pPr indent="0" lvl="0" marL="0" rtl="0" algn="l">
              <a:spcBef>
                <a:spcPts val="0"/>
              </a:spcBef>
              <a:spcAft>
                <a:spcPts val="0"/>
              </a:spcAft>
              <a:buNone/>
            </a:pPr>
            <a:r>
              <a:t/>
            </a:r>
            <a:endParaRPr sz="2200"/>
          </a:p>
        </p:txBody>
      </p:sp>
      <p:pic>
        <p:nvPicPr>
          <p:cNvPr id="55" name="Google Shape;55;p13"/>
          <p:cNvPicPr preferRelativeResize="0"/>
          <p:nvPr/>
        </p:nvPicPr>
        <p:blipFill>
          <a:blip r:embed="rId3">
            <a:alphaModFix/>
          </a:blip>
          <a:stretch>
            <a:fillRect/>
          </a:stretch>
        </p:blipFill>
        <p:spPr>
          <a:xfrm>
            <a:off x="179600" y="191025"/>
            <a:ext cx="1447650" cy="940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20" u="sng">
                <a:latin typeface="Times New Roman"/>
                <a:ea typeface="Times New Roman"/>
                <a:cs typeface="Times New Roman"/>
                <a:sym typeface="Times New Roman"/>
              </a:rPr>
              <a:t>cv2</a:t>
            </a:r>
            <a:endParaRPr sz="2220" u="sng">
              <a:latin typeface="Times New Roman"/>
              <a:ea typeface="Times New Roman"/>
              <a:cs typeface="Times New Roman"/>
              <a:sym typeface="Times New Roman"/>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The library used to  manipulate the pictures and the video  was the open cv contribute python.</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It is a library that can  manipulate pictures and videos and is used in general to solve computer vision problems.</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Has in built movement and object detectors.</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u="sng">
                <a:latin typeface="Times New Roman"/>
                <a:ea typeface="Times New Roman"/>
                <a:cs typeface="Times New Roman"/>
                <a:sym typeface="Times New Roman"/>
              </a:rPr>
              <a:t>The video</a:t>
            </a:r>
            <a:endParaRPr sz="2020" u="sng">
              <a:latin typeface="Times New Roman"/>
              <a:ea typeface="Times New Roman"/>
              <a:cs typeface="Times New Roman"/>
              <a:sym typeface="Times New Roman"/>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The video used is 1 minute and 40 seconds long with 720 height and 1280 width images.</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We randomly took pictures of the from the video but we used the pictures that came after the 600 frame because thats when the letters start.</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We did the same for our live predictions.</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u="sng">
                <a:latin typeface="Times New Roman"/>
                <a:ea typeface="Times New Roman"/>
                <a:cs typeface="Times New Roman"/>
                <a:sym typeface="Times New Roman"/>
              </a:rPr>
              <a:t>Pictures and predictions on video</a:t>
            </a:r>
            <a:endParaRPr sz="1920" u="sng">
              <a:latin typeface="Times New Roman"/>
              <a:ea typeface="Times New Roman"/>
              <a:cs typeface="Times New Roman"/>
              <a:sym typeface="Times New Roman"/>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We took the following images from the video for the </a:t>
            </a:r>
            <a:r>
              <a:rPr lang="en">
                <a:latin typeface="Times New Roman"/>
                <a:ea typeface="Times New Roman"/>
                <a:cs typeface="Times New Roman"/>
                <a:sym typeface="Times New Roman"/>
              </a:rPr>
              <a:t>prediction</a:t>
            </a:r>
            <a:endParaRPr>
              <a:latin typeface="Times New Roman"/>
              <a:ea typeface="Times New Roman"/>
              <a:cs typeface="Times New Roman"/>
              <a:sym typeface="Times New Roman"/>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 (0)				C(2)					E(4)				G(6)</a:t>
            </a:r>
            <a:endParaRPr/>
          </a:p>
        </p:txBody>
      </p:sp>
      <p:pic>
        <p:nvPicPr>
          <p:cNvPr id="127" name="Google Shape;127;p24"/>
          <p:cNvPicPr preferRelativeResize="0"/>
          <p:nvPr/>
        </p:nvPicPr>
        <p:blipFill>
          <a:blip r:embed="rId3">
            <a:alphaModFix/>
          </a:blip>
          <a:stretch>
            <a:fillRect/>
          </a:stretch>
        </p:blipFill>
        <p:spPr>
          <a:xfrm>
            <a:off x="681725" y="1684575"/>
            <a:ext cx="1560575" cy="1899825"/>
          </a:xfrm>
          <a:prstGeom prst="rect">
            <a:avLst/>
          </a:prstGeom>
          <a:noFill/>
          <a:ln>
            <a:noFill/>
          </a:ln>
        </p:spPr>
      </p:pic>
      <p:pic>
        <p:nvPicPr>
          <p:cNvPr id="128" name="Google Shape;128;p24"/>
          <p:cNvPicPr preferRelativeResize="0"/>
          <p:nvPr/>
        </p:nvPicPr>
        <p:blipFill>
          <a:blip r:embed="rId4">
            <a:alphaModFix/>
          </a:blip>
          <a:stretch>
            <a:fillRect/>
          </a:stretch>
        </p:blipFill>
        <p:spPr>
          <a:xfrm>
            <a:off x="2934675" y="1753475"/>
            <a:ext cx="1503966" cy="1830925"/>
          </a:xfrm>
          <a:prstGeom prst="rect">
            <a:avLst/>
          </a:prstGeom>
          <a:noFill/>
          <a:ln>
            <a:noFill/>
          </a:ln>
        </p:spPr>
      </p:pic>
      <p:pic>
        <p:nvPicPr>
          <p:cNvPr id="129" name="Google Shape;129;p24"/>
          <p:cNvPicPr preferRelativeResize="0"/>
          <p:nvPr/>
        </p:nvPicPr>
        <p:blipFill>
          <a:blip r:embed="rId5">
            <a:alphaModFix/>
          </a:blip>
          <a:stretch>
            <a:fillRect/>
          </a:stretch>
        </p:blipFill>
        <p:spPr>
          <a:xfrm>
            <a:off x="4911300" y="1648925"/>
            <a:ext cx="1619150" cy="1971125"/>
          </a:xfrm>
          <a:prstGeom prst="rect">
            <a:avLst/>
          </a:prstGeom>
          <a:noFill/>
          <a:ln>
            <a:noFill/>
          </a:ln>
        </p:spPr>
      </p:pic>
      <p:pic>
        <p:nvPicPr>
          <p:cNvPr id="130" name="Google Shape;130;p24"/>
          <p:cNvPicPr preferRelativeResize="0"/>
          <p:nvPr/>
        </p:nvPicPr>
        <p:blipFill>
          <a:blip r:embed="rId6">
            <a:alphaModFix/>
          </a:blip>
          <a:stretch>
            <a:fillRect/>
          </a:stretch>
        </p:blipFill>
        <p:spPr>
          <a:xfrm>
            <a:off x="7003100" y="1432638"/>
            <a:ext cx="1767529" cy="2151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idx="1" type="body"/>
          </p:nvPr>
        </p:nvSpPr>
        <p:spPr>
          <a:xfrm>
            <a:off x="311700" y="552600"/>
            <a:ext cx="8520600" cy="4367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I(8)			K(10)			M(12)		O(14)			     Q(16)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457200" lvl="0" marL="0" rtl="0" algn="l">
              <a:spcBef>
                <a:spcPts val="1200"/>
              </a:spcBef>
              <a:spcAft>
                <a:spcPts val="1200"/>
              </a:spcAft>
              <a:buNone/>
            </a:pPr>
            <a:r>
              <a:rPr lang="en"/>
              <a:t>S(18)			T(20)		W(22)		      Y(24)				X(23)</a:t>
            </a:r>
            <a:endParaRPr/>
          </a:p>
        </p:txBody>
      </p:sp>
      <p:pic>
        <p:nvPicPr>
          <p:cNvPr id="136" name="Google Shape;136;p25"/>
          <p:cNvPicPr preferRelativeResize="0"/>
          <p:nvPr/>
        </p:nvPicPr>
        <p:blipFill>
          <a:blip r:embed="rId3">
            <a:alphaModFix/>
          </a:blip>
          <a:stretch>
            <a:fillRect/>
          </a:stretch>
        </p:blipFill>
        <p:spPr>
          <a:xfrm>
            <a:off x="311700" y="552600"/>
            <a:ext cx="1336875" cy="1627505"/>
          </a:xfrm>
          <a:prstGeom prst="rect">
            <a:avLst/>
          </a:prstGeom>
          <a:noFill/>
          <a:ln>
            <a:noFill/>
          </a:ln>
        </p:spPr>
      </p:pic>
      <p:pic>
        <p:nvPicPr>
          <p:cNvPr id="137" name="Google Shape;137;p25"/>
          <p:cNvPicPr preferRelativeResize="0"/>
          <p:nvPr/>
        </p:nvPicPr>
        <p:blipFill>
          <a:blip r:embed="rId4">
            <a:alphaModFix/>
          </a:blip>
          <a:stretch>
            <a:fillRect/>
          </a:stretch>
        </p:blipFill>
        <p:spPr>
          <a:xfrm>
            <a:off x="2180125" y="552600"/>
            <a:ext cx="1336875" cy="1627481"/>
          </a:xfrm>
          <a:prstGeom prst="rect">
            <a:avLst/>
          </a:prstGeom>
          <a:noFill/>
          <a:ln>
            <a:noFill/>
          </a:ln>
        </p:spPr>
      </p:pic>
      <p:pic>
        <p:nvPicPr>
          <p:cNvPr id="138" name="Google Shape;138;p25"/>
          <p:cNvPicPr preferRelativeResize="0"/>
          <p:nvPr/>
        </p:nvPicPr>
        <p:blipFill>
          <a:blip r:embed="rId5">
            <a:alphaModFix/>
          </a:blip>
          <a:stretch>
            <a:fillRect/>
          </a:stretch>
        </p:blipFill>
        <p:spPr>
          <a:xfrm>
            <a:off x="3689175" y="552600"/>
            <a:ext cx="1336875" cy="1627505"/>
          </a:xfrm>
          <a:prstGeom prst="rect">
            <a:avLst/>
          </a:prstGeom>
          <a:noFill/>
          <a:ln>
            <a:noFill/>
          </a:ln>
        </p:spPr>
      </p:pic>
      <p:pic>
        <p:nvPicPr>
          <p:cNvPr id="139" name="Google Shape;139;p25"/>
          <p:cNvPicPr preferRelativeResize="0"/>
          <p:nvPr/>
        </p:nvPicPr>
        <p:blipFill>
          <a:blip r:embed="rId6">
            <a:alphaModFix/>
          </a:blip>
          <a:stretch>
            <a:fillRect/>
          </a:stretch>
        </p:blipFill>
        <p:spPr>
          <a:xfrm>
            <a:off x="5164175" y="457025"/>
            <a:ext cx="1415350" cy="1723050"/>
          </a:xfrm>
          <a:prstGeom prst="rect">
            <a:avLst/>
          </a:prstGeom>
          <a:noFill/>
          <a:ln>
            <a:noFill/>
          </a:ln>
        </p:spPr>
      </p:pic>
      <p:pic>
        <p:nvPicPr>
          <p:cNvPr id="140" name="Google Shape;140;p25"/>
          <p:cNvPicPr preferRelativeResize="0"/>
          <p:nvPr/>
        </p:nvPicPr>
        <p:blipFill>
          <a:blip r:embed="rId7">
            <a:alphaModFix/>
          </a:blip>
          <a:stretch>
            <a:fillRect/>
          </a:stretch>
        </p:blipFill>
        <p:spPr>
          <a:xfrm>
            <a:off x="7139650" y="445025"/>
            <a:ext cx="1425248" cy="1735075"/>
          </a:xfrm>
          <a:prstGeom prst="rect">
            <a:avLst/>
          </a:prstGeom>
          <a:noFill/>
          <a:ln>
            <a:noFill/>
          </a:ln>
        </p:spPr>
      </p:pic>
      <p:pic>
        <p:nvPicPr>
          <p:cNvPr id="141" name="Google Shape;141;p25"/>
          <p:cNvPicPr preferRelativeResize="0"/>
          <p:nvPr/>
        </p:nvPicPr>
        <p:blipFill>
          <a:blip r:embed="rId8">
            <a:alphaModFix/>
          </a:blip>
          <a:stretch>
            <a:fillRect/>
          </a:stretch>
        </p:blipFill>
        <p:spPr>
          <a:xfrm>
            <a:off x="311700" y="2800425"/>
            <a:ext cx="1208850" cy="1471650"/>
          </a:xfrm>
          <a:prstGeom prst="rect">
            <a:avLst/>
          </a:prstGeom>
          <a:noFill/>
          <a:ln>
            <a:noFill/>
          </a:ln>
        </p:spPr>
      </p:pic>
      <p:pic>
        <p:nvPicPr>
          <p:cNvPr id="142" name="Google Shape;142;p25"/>
          <p:cNvPicPr preferRelativeResize="0"/>
          <p:nvPr/>
        </p:nvPicPr>
        <p:blipFill>
          <a:blip r:embed="rId9">
            <a:alphaModFix/>
          </a:blip>
          <a:stretch>
            <a:fillRect/>
          </a:stretch>
        </p:blipFill>
        <p:spPr>
          <a:xfrm>
            <a:off x="2180113" y="2800425"/>
            <a:ext cx="1208850" cy="1471644"/>
          </a:xfrm>
          <a:prstGeom prst="rect">
            <a:avLst/>
          </a:prstGeom>
          <a:noFill/>
          <a:ln>
            <a:noFill/>
          </a:ln>
        </p:spPr>
      </p:pic>
      <p:pic>
        <p:nvPicPr>
          <p:cNvPr id="143" name="Google Shape;143;p25"/>
          <p:cNvPicPr preferRelativeResize="0"/>
          <p:nvPr/>
        </p:nvPicPr>
        <p:blipFill>
          <a:blip r:embed="rId10">
            <a:alphaModFix/>
          </a:blip>
          <a:stretch>
            <a:fillRect/>
          </a:stretch>
        </p:blipFill>
        <p:spPr>
          <a:xfrm>
            <a:off x="3689175" y="2752400"/>
            <a:ext cx="1208850" cy="1519675"/>
          </a:xfrm>
          <a:prstGeom prst="rect">
            <a:avLst/>
          </a:prstGeom>
          <a:noFill/>
          <a:ln>
            <a:noFill/>
          </a:ln>
        </p:spPr>
      </p:pic>
      <p:pic>
        <p:nvPicPr>
          <p:cNvPr id="144" name="Google Shape;144;p25"/>
          <p:cNvPicPr preferRelativeResize="0"/>
          <p:nvPr/>
        </p:nvPicPr>
        <p:blipFill>
          <a:blip r:embed="rId11">
            <a:alphaModFix/>
          </a:blip>
          <a:stretch>
            <a:fillRect/>
          </a:stretch>
        </p:blipFill>
        <p:spPr>
          <a:xfrm>
            <a:off x="5026050" y="2571750"/>
            <a:ext cx="1336875" cy="1627491"/>
          </a:xfrm>
          <a:prstGeom prst="rect">
            <a:avLst/>
          </a:prstGeom>
          <a:noFill/>
          <a:ln>
            <a:noFill/>
          </a:ln>
        </p:spPr>
      </p:pic>
      <p:pic>
        <p:nvPicPr>
          <p:cNvPr id="145" name="Google Shape;145;p25"/>
          <p:cNvPicPr preferRelativeResize="0"/>
          <p:nvPr/>
        </p:nvPicPr>
        <p:blipFill>
          <a:blip r:embed="rId12">
            <a:alphaModFix/>
          </a:blip>
          <a:stretch>
            <a:fillRect/>
          </a:stretch>
        </p:blipFill>
        <p:spPr>
          <a:xfrm>
            <a:off x="7139650" y="2571750"/>
            <a:ext cx="1518161" cy="1700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idx="1" type="body"/>
          </p:nvPr>
        </p:nvSpPr>
        <p:spPr>
          <a:xfrm>
            <a:off x="311700" y="505850"/>
            <a:ext cx="8520600" cy="406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The real Images are in order of appearance:</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							0,2,4,6,8,10,12,14,16,18,20,22,24,23,24</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							Those  are the results that we expect from our</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										models.</a:t>
            </a:r>
            <a:endParaRPr>
              <a:latin typeface="Times New Roman"/>
              <a:ea typeface="Times New Roman"/>
              <a:cs typeface="Times New Roman"/>
              <a:sym typeface="Times New Roman"/>
            </a:endParaRPr>
          </a:p>
          <a:p>
            <a:pPr indent="0" lvl="0" marL="0" rtl="0" algn="l">
              <a:spcBef>
                <a:spcPts val="1200"/>
              </a:spcBef>
              <a:spcAft>
                <a:spcPts val="0"/>
              </a:spcAft>
              <a:buNone/>
            </a:pPr>
            <a:r>
              <a:rPr lang="en"/>
              <a:t>	     Y(24)</a:t>
            </a:r>
            <a:endParaRPr/>
          </a:p>
          <a:p>
            <a:pPr indent="0" lvl="0" marL="0" rtl="0" algn="l">
              <a:spcBef>
                <a:spcPts val="1200"/>
              </a:spcBef>
              <a:spcAft>
                <a:spcPts val="1200"/>
              </a:spcAft>
              <a:buNone/>
            </a:pPr>
            <a:r>
              <a:t/>
            </a:r>
            <a:endParaRPr/>
          </a:p>
        </p:txBody>
      </p:sp>
      <p:pic>
        <p:nvPicPr>
          <p:cNvPr id="151" name="Google Shape;151;p26"/>
          <p:cNvPicPr preferRelativeResize="0"/>
          <p:nvPr/>
        </p:nvPicPr>
        <p:blipFill>
          <a:blip r:embed="rId3">
            <a:alphaModFix/>
          </a:blip>
          <a:stretch>
            <a:fillRect/>
          </a:stretch>
        </p:blipFill>
        <p:spPr>
          <a:xfrm>
            <a:off x="311700" y="445025"/>
            <a:ext cx="1736375" cy="1944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u="sng">
                <a:latin typeface="Times New Roman"/>
                <a:ea typeface="Times New Roman"/>
                <a:cs typeface="Times New Roman"/>
                <a:sym typeface="Times New Roman"/>
              </a:rPr>
              <a:t>Predictions on the video images</a:t>
            </a:r>
            <a:endParaRPr sz="1820" u="sng">
              <a:latin typeface="Times New Roman"/>
              <a:ea typeface="Times New Roman"/>
              <a:cs typeface="Times New Roman"/>
              <a:sym typeface="Times New Roman"/>
            </a:endParaRPr>
          </a:p>
        </p:txBody>
      </p:sp>
      <p:sp>
        <p:nvSpPr>
          <p:cNvPr id="157" name="Google Shape;157;p27"/>
          <p:cNvSpPr txBox="1"/>
          <p:nvPr>
            <p:ph idx="1" type="body"/>
          </p:nvPr>
        </p:nvSpPr>
        <p:spPr>
          <a:xfrm>
            <a:off x="181175" y="113712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u="sng">
                <a:latin typeface="Times New Roman"/>
                <a:ea typeface="Times New Roman"/>
                <a:cs typeface="Times New Roman"/>
                <a:sym typeface="Times New Roman"/>
              </a:rPr>
              <a:t>Convolutional</a:t>
            </a:r>
            <a:endParaRPr u="sng">
              <a:latin typeface="Times New Roman"/>
              <a:ea typeface="Times New Roman"/>
              <a:cs typeface="Times New Roman"/>
              <a:sym typeface="Times New Roman"/>
            </a:endParaRPr>
          </a:p>
          <a:p>
            <a:pPr indent="0" lvl="0" marL="0" rtl="0" algn="l">
              <a:spcBef>
                <a:spcPts val="1200"/>
              </a:spcBef>
              <a:spcAft>
                <a:spcPts val="0"/>
              </a:spcAft>
              <a:buNone/>
            </a:pPr>
            <a:r>
              <a:rPr lang="en" sz="1450">
                <a:solidFill>
                  <a:schemeClr val="dk1"/>
                </a:solidFill>
                <a:highlight>
                  <a:srgbClr val="FFFFFF"/>
                </a:highlight>
                <a:latin typeface="Times New Roman"/>
                <a:ea typeface="Times New Roman"/>
                <a:cs typeface="Times New Roman"/>
                <a:sym typeface="Times New Roman"/>
              </a:rPr>
              <a:t>Real : [ 0  2  4  6  8 10 12 14 16 18 20 22 24 23 24] </a:t>
            </a:r>
            <a:endParaRPr sz="14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50">
                <a:solidFill>
                  <a:schemeClr val="dk1"/>
                </a:solidFill>
                <a:highlight>
                  <a:srgbClr val="FFFFFF"/>
                </a:highlight>
                <a:latin typeface="Times New Roman"/>
                <a:ea typeface="Times New Roman"/>
                <a:cs typeface="Times New Roman"/>
                <a:sym typeface="Times New Roman"/>
              </a:rPr>
              <a:t>Predicted: [ 0  2  0  7 23 13  0 14  7 14 13 24 24 23 24]</a:t>
            </a:r>
            <a:endParaRPr sz="14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50">
                <a:solidFill>
                  <a:schemeClr val="dk1"/>
                </a:solidFill>
                <a:highlight>
                  <a:srgbClr val="FFFFFF"/>
                </a:highlight>
                <a:latin typeface="Times New Roman"/>
                <a:ea typeface="Times New Roman"/>
                <a:cs typeface="Times New Roman"/>
                <a:sym typeface="Times New Roman"/>
              </a:rPr>
              <a:t>6 out of 15</a:t>
            </a:r>
            <a:endParaRPr sz="14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4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50" u="sng">
                <a:solidFill>
                  <a:schemeClr val="dk1"/>
                </a:solidFill>
                <a:highlight>
                  <a:srgbClr val="FFFFFF"/>
                </a:highlight>
                <a:latin typeface="Times New Roman"/>
                <a:ea typeface="Times New Roman"/>
                <a:cs typeface="Times New Roman"/>
                <a:sym typeface="Times New Roman"/>
              </a:rPr>
              <a:t>Artificial</a:t>
            </a:r>
            <a:endParaRPr sz="1450" u="sng">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4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50">
                <a:solidFill>
                  <a:schemeClr val="dk1"/>
                </a:solidFill>
                <a:highlight>
                  <a:srgbClr val="FFFFFF"/>
                </a:highlight>
                <a:latin typeface="Times New Roman"/>
                <a:ea typeface="Times New Roman"/>
                <a:cs typeface="Times New Roman"/>
                <a:sym typeface="Times New Roman"/>
              </a:rPr>
              <a:t>Real : [ 0  2  4  6  8 10 12 14 16 18 20 22 24 23 24]</a:t>
            </a:r>
            <a:endParaRPr sz="14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50">
                <a:solidFill>
                  <a:schemeClr val="dk1"/>
                </a:solidFill>
                <a:highlight>
                  <a:srgbClr val="FFFFFF"/>
                </a:highlight>
                <a:latin typeface="Times New Roman"/>
                <a:ea typeface="Times New Roman"/>
                <a:cs typeface="Times New Roman"/>
                <a:sym typeface="Times New Roman"/>
              </a:rPr>
              <a:t>Predicted: [16  2 16  7 16 16 16 16 16 16  2  5  0 23  8]</a:t>
            </a:r>
            <a:endParaRPr sz="14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50">
                <a:solidFill>
                  <a:schemeClr val="dk1"/>
                </a:solidFill>
                <a:highlight>
                  <a:srgbClr val="FFFFFF"/>
                </a:highlight>
                <a:latin typeface="Times New Roman"/>
                <a:ea typeface="Times New Roman"/>
                <a:cs typeface="Times New Roman"/>
                <a:sym typeface="Times New Roman"/>
              </a:rPr>
              <a:t>3 out of 15</a:t>
            </a:r>
            <a:endParaRPr sz="14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4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67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u="sng">
                <a:latin typeface="Times New Roman"/>
                <a:ea typeface="Times New Roman"/>
                <a:cs typeface="Times New Roman"/>
                <a:sym typeface="Times New Roman"/>
              </a:rPr>
              <a:t>Image </a:t>
            </a:r>
            <a:r>
              <a:rPr lang="en" sz="2100" u="sng">
                <a:latin typeface="Times New Roman"/>
                <a:ea typeface="Times New Roman"/>
                <a:cs typeface="Times New Roman"/>
                <a:sym typeface="Times New Roman"/>
              </a:rPr>
              <a:t>process</a:t>
            </a:r>
            <a:r>
              <a:rPr lang="en" sz="2100" u="sng">
                <a:latin typeface="Times New Roman"/>
                <a:ea typeface="Times New Roman"/>
                <a:cs typeface="Times New Roman"/>
                <a:sym typeface="Times New Roman"/>
              </a:rPr>
              <a:t> </a:t>
            </a:r>
            <a:endParaRPr sz="2100" u="sng">
              <a:latin typeface="Times New Roman"/>
              <a:ea typeface="Times New Roman"/>
              <a:cs typeface="Times New Roman"/>
              <a:sym typeface="Times New Roman"/>
            </a:endParaRPr>
          </a:p>
        </p:txBody>
      </p:sp>
      <p:sp>
        <p:nvSpPr>
          <p:cNvPr id="163" name="Google Shape;163;p28"/>
          <p:cNvSpPr txBox="1"/>
          <p:nvPr>
            <p:ph idx="1" type="body"/>
          </p:nvPr>
        </p:nvSpPr>
        <p:spPr>
          <a:xfrm>
            <a:off x="311700" y="1172675"/>
            <a:ext cx="8520600" cy="328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In order to properly train the model for the images taken by the video and the live predictions we had resize the dataset to 50x50.</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Before								After</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pic>
        <p:nvPicPr>
          <p:cNvPr id="164" name="Google Shape;164;p28"/>
          <p:cNvPicPr preferRelativeResize="0"/>
          <p:nvPr/>
        </p:nvPicPr>
        <p:blipFill>
          <a:blip r:embed="rId3">
            <a:alphaModFix/>
          </a:blip>
          <a:stretch>
            <a:fillRect/>
          </a:stretch>
        </p:blipFill>
        <p:spPr>
          <a:xfrm>
            <a:off x="481747" y="2496472"/>
            <a:ext cx="1823250" cy="1808850"/>
          </a:xfrm>
          <a:prstGeom prst="rect">
            <a:avLst/>
          </a:prstGeom>
          <a:noFill/>
          <a:ln>
            <a:noFill/>
          </a:ln>
        </p:spPr>
      </p:pic>
      <p:pic>
        <p:nvPicPr>
          <p:cNvPr id="165" name="Google Shape;165;p28"/>
          <p:cNvPicPr preferRelativeResize="0"/>
          <p:nvPr/>
        </p:nvPicPr>
        <p:blipFill>
          <a:blip r:embed="rId4">
            <a:alphaModFix/>
          </a:blip>
          <a:stretch>
            <a:fillRect/>
          </a:stretch>
        </p:blipFill>
        <p:spPr>
          <a:xfrm>
            <a:off x="3919100" y="2489265"/>
            <a:ext cx="1823250" cy="182327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20" u="sng">
                <a:latin typeface="Times New Roman"/>
                <a:ea typeface="Times New Roman"/>
                <a:cs typeface="Times New Roman"/>
                <a:sym typeface="Times New Roman"/>
              </a:rPr>
              <a:t>On video predictions</a:t>
            </a:r>
            <a:endParaRPr sz="2120" u="sng">
              <a:latin typeface="Times New Roman"/>
              <a:ea typeface="Times New Roman"/>
              <a:cs typeface="Times New Roman"/>
              <a:sym typeface="Times New Roman"/>
            </a:endParaRPr>
          </a:p>
        </p:txBody>
      </p:sp>
      <p:sp>
        <p:nvSpPr>
          <p:cNvPr id="171" name="Google Shape;17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To predict on video we have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Created a mask that tracks movement on the video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Found the </a:t>
            </a:r>
            <a:r>
              <a:rPr lang="en">
                <a:latin typeface="Times New Roman"/>
                <a:ea typeface="Times New Roman"/>
                <a:cs typeface="Times New Roman"/>
                <a:sym typeface="Times New Roman"/>
              </a:rPr>
              <a:t>contours</a:t>
            </a:r>
            <a:r>
              <a:rPr lang="en">
                <a:latin typeface="Times New Roman"/>
                <a:ea typeface="Times New Roman"/>
                <a:cs typeface="Times New Roman"/>
                <a:sym typeface="Times New Roman"/>
              </a:rPr>
              <a:t> , </a:t>
            </a:r>
            <a:r>
              <a:rPr lang="en">
                <a:latin typeface="Times New Roman"/>
                <a:ea typeface="Times New Roman"/>
                <a:cs typeface="Times New Roman"/>
                <a:sym typeface="Times New Roman"/>
              </a:rPr>
              <a:t>meaning the boundaries of the object moving</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Set the area of the contours to be over 2000 to avoid small movements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After the 600th frame of the video , we made a every frame gray scale,took the area inside the bounding boxes, resized it to 50x50 and gave it to our model to predict the letter shown.</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idx="1" type="body"/>
          </p:nvPr>
        </p:nvSpPr>
        <p:spPr>
          <a:xfrm>
            <a:off x="311700" y="516475"/>
            <a:ext cx="8520600" cy="442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Mask										Predictions on video </a:t>
            </a:r>
            <a:endParaRPr>
              <a:latin typeface="Times New Roman"/>
              <a:ea typeface="Times New Roman"/>
              <a:cs typeface="Times New Roman"/>
              <a:sym typeface="Times New Roman"/>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pic>
        <p:nvPicPr>
          <p:cNvPr id="177" name="Google Shape;177;p30"/>
          <p:cNvPicPr preferRelativeResize="0"/>
          <p:nvPr/>
        </p:nvPicPr>
        <p:blipFill>
          <a:blip r:embed="rId3">
            <a:alphaModFix/>
          </a:blip>
          <a:stretch>
            <a:fillRect/>
          </a:stretch>
        </p:blipFill>
        <p:spPr>
          <a:xfrm>
            <a:off x="311700" y="909700"/>
            <a:ext cx="4130426" cy="2406626"/>
          </a:xfrm>
          <a:prstGeom prst="rect">
            <a:avLst/>
          </a:prstGeom>
          <a:noFill/>
          <a:ln>
            <a:noFill/>
          </a:ln>
        </p:spPr>
      </p:pic>
      <p:pic>
        <p:nvPicPr>
          <p:cNvPr id="178" name="Google Shape;178;p30"/>
          <p:cNvPicPr preferRelativeResize="0"/>
          <p:nvPr/>
        </p:nvPicPr>
        <p:blipFill>
          <a:blip r:embed="rId4">
            <a:alphaModFix/>
          </a:blip>
          <a:stretch>
            <a:fillRect/>
          </a:stretch>
        </p:blipFill>
        <p:spPr>
          <a:xfrm>
            <a:off x="5116050" y="909700"/>
            <a:ext cx="3406876" cy="1997875"/>
          </a:xfrm>
          <a:prstGeom prst="rect">
            <a:avLst/>
          </a:prstGeom>
          <a:noFill/>
          <a:ln>
            <a:noFill/>
          </a:ln>
        </p:spPr>
      </p:pic>
      <p:pic>
        <p:nvPicPr>
          <p:cNvPr id="179" name="Google Shape;179;p30"/>
          <p:cNvPicPr preferRelativeResize="0"/>
          <p:nvPr/>
        </p:nvPicPr>
        <p:blipFill>
          <a:blip r:embed="rId5">
            <a:alphaModFix/>
          </a:blip>
          <a:stretch>
            <a:fillRect/>
          </a:stretch>
        </p:blipFill>
        <p:spPr>
          <a:xfrm>
            <a:off x="5185113" y="2950100"/>
            <a:ext cx="3268750" cy="19023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255100" y="4662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20" u="sng">
                <a:latin typeface="Times New Roman"/>
                <a:ea typeface="Times New Roman"/>
                <a:cs typeface="Times New Roman"/>
                <a:sym typeface="Times New Roman"/>
              </a:rPr>
              <a:t>Video of live predictions</a:t>
            </a:r>
            <a:endParaRPr sz="2120" u="sng">
              <a:latin typeface="Times New Roman"/>
              <a:ea typeface="Times New Roman"/>
              <a:cs typeface="Times New Roman"/>
              <a:sym typeface="Times New Roman"/>
            </a:endParaRPr>
          </a:p>
        </p:txBody>
      </p:sp>
      <p:sp>
        <p:nvSpPr>
          <p:cNvPr id="185" name="Google Shape;18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6" name="Google Shape;186;p31" title="frame 2021-04-23 15-15-36.mp4">
            <a:hlinkClick r:id="rId3"/>
          </p:cNvPr>
          <p:cNvPicPr preferRelativeResize="0"/>
          <p:nvPr/>
        </p:nvPicPr>
        <p:blipFill>
          <a:blip r:embed="rId4">
            <a:alphaModFix/>
          </a:blip>
          <a:stretch>
            <a:fillRect/>
          </a:stretch>
        </p:blipFill>
        <p:spPr>
          <a:xfrm>
            <a:off x="2013643" y="1152475"/>
            <a:ext cx="4555182" cy="341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subTitle"/>
          </p:nvPr>
        </p:nvSpPr>
        <p:spPr>
          <a:xfrm>
            <a:off x="311700" y="205175"/>
            <a:ext cx="8520600" cy="425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u="sng">
                <a:latin typeface="Times New Roman"/>
                <a:ea typeface="Times New Roman"/>
                <a:cs typeface="Times New Roman"/>
                <a:sym typeface="Times New Roman"/>
              </a:rPr>
              <a:t>Contents:</a:t>
            </a:r>
            <a:endParaRPr b="1" sz="1700" u="sng">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1)Concept</a:t>
            </a:r>
            <a:endParaRPr sz="14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2)Dataset</a:t>
            </a:r>
            <a:endParaRPr sz="14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3)Model </a:t>
            </a:r>
            <a:r>
              <a:rPr lang="en" sz="1400">
                <a:latin typeface="Times New Roman"/>
                <a:ea typeface="Times New Roman"/>
                <a:cs typeface="Times New Roman"/>
                <a:sym typeface="Times New Roman"/>
              </a:rPr>
              <a:t>summary</a:t>
            </a:r>
            <a:endParaRPr sz="14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4)Data augmentation</a:t>
            </a:r>
            <a:endParaRPr sz="14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4)Model evaluation</a:t>
            </a:r>
            <a:endParaRPr sz="14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5)Transfer learning</a:t>
            </a:r>
            <a:endParaRPr sz="14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Second part</a:t>
            </a:r>
            <a:endParaRPr sz="14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6)cv2 </a:t>
            </a:r>
            <a:endParaRPr sz="14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7)The video</a:t>
            </a:r>
            <a:endParaRPr sz="14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8)</a:t>
            </a:r>
            <a:r>
              <a:rPr lang="en" sz="1400">
                <a:solidFill>
                  <a:schemeClr val="dk1"/>
                </a:solidFill>
                <a:latin typeface="Times New Roman"/>
                <a:ea typeface="Times New Roman"/>
                <a:cs typeface="Times New Roman"/>
                <a:sym typeface="Times New Roman"/>
              </a:rPr>
              <a:t>Image process</a:t>
            </a:r>
            <a:r>
              <a:rPr lang="en" sz="1400" u="sng">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9)</a:t>
            </a:r>
            <a:r>
              <a:rPr lang="en" sz="1400">
                <a:solidFill>
                  <a:schemeClr val="dk1"/>
                </a:solidFill>
                <a:latin typeface="Times New Roman"/>
                <a:ea typeface="Times New Roman"/>
                <a:cs typeface="Times New Roman"/>
                <a:sym typeface="Times New Roman"/>
              </a:rPr>
              <a:t>Predictions on the video images</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10)</a:t>
            </a:r>
            <a:r>
              <a:rPr lang="en" sz="1400">
                <a:solidFill>
                  <a:schemeClr val="dk1"/>
                </a:solidFill>
                <a:latin typeface="Times New Roman"/>
                <a:ea typeface="Times New Roman"/>
                <a:cs typeface="Times New Roman"/>
                <a:sym typeface="Times New Roman"/>
              </a:rPr>
              <a:t>On video predictions</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11)Video </a:t>
            </a:r>
            <a:endParaRPr sz="14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12)Conclusions</a:t>
            </a:r>
            <a:endParaRPr sz="1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latin typeface="Times New Roman"/>
                <a:ea typeface="Times New Roman"/>
                <a:cs typeface="Times New Roman"/>
                <a:sym typeface="Times New Roman"/>
              </a:rPr>
              <a:t>Conclusions</a:t>
            </a:r>
            <a:endParaRPr u="sng">
              <a:latin typeface="Times New Roman"/>
              <a:ea typeface="Times New Roman"/>
              <a:cs typeface="Times New Roman"/>
              <a:sym typeface="Times New Roman"/>
            </a:endParaRPr>
          </a:p>
        </p:txBody>
      </p:sp>
      <p:sp>
        <p:nvSpPr>
          <p:cNvPr id="192" name="Google Shape;19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Convolutional model was better.</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Image augmentation was necessary.</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The random factor impacts greatly the predictions on the images.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The train images could be better.</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Higher computational power is </a:t>
            </a:r>
            <a:r>
              <a:rPr lang="en">
                <a:latin typeface="Times New Roman"/>
                <a:ea typeface="Times New Roman"/>
                <a:cs typeface="Times New Roman"/>
                <a:sym typeface="Times New Roman"/>
              </a:rPr>
              <a:t>necessary</a:t>
            </a:r>
            <a:r>
              <a:rPr lang="en">
                <a:latin typeface="Times New Roman"/>
                <a:ea typeface="Times New Roman"/>
                <a:cs typeface="Times New Roman"/>
                <a:sym typeface="Times New Roman"/>
              </a:rPr>
              <a:t> for realistic applications.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An object detector would probably give better results.</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80800" y="2126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Thank you for your time.</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40000" y="325475"/>
            <a:ext cx="8520600" cy="427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latin typeface="Times New Roman"/>
                <a:ea typeface="Times New Roman"/>
                <a:cs typeface="Times New Roman"/>
                <a:sym typeface="Times New Roman"/>
              </a:rPr>
              <a:t>Project proposal:</a:t>
            </a:r>
            <a:endParaRPr b="1" u="sng">
              <a:latin typeface="Times New Roman"/>
              <a:ea typeface="Times New Roman"/>
              <a:cs typeface="Times New Roman"/>
              <a:sym typeface="Times New Roman"/>
            </a:endParaRPr>
          </a:p>
          <a:p>
            <a:pPr indent="0" lvl="0" marL="0" rtl="0" algn="l">
              <a:spcBef>
                <a:spcPts val="1200"/>
              </a:spcBef>
              <a:spcAft>
                <a:spcPts val="0"/>
              </a:spcAft>
              <a:buNone/>
            </a:pPr>
            <a:r>
              <a:t/>
            </a:r>
            <a:endParaRPr b="1" u="sng">
              <a:latin typeface="Times New Roman"/>
              <a:ea typeface="Times New Roman"/>
              <a:cs typeface="Times New Roman"/>
              <a:sym typeface="Times New Roman"/>
            </a:endParaRPr>
          </a:p>
          <a:p>
            <a:pPr indent="0" lvl="0" marL="0" rtl="0" algn="l">
              <a:spcBef>
                <a:spcPts val="1200"/>
              </a:spcBef>
              <a:spcAft>
                <a:spcPts val="0"/>
              </a:spcAft>
              <a:buNone/>
            </a:pPr>
            <a:r>
              <a:rPr b="1" lang="en" u="sng">
                <a:latin typeface="Times New Roman"/>
                <a:ea typeface="Times New Roman"/>
                <a:cs typeface="Times New Roman"/>
                <a:sym typeface="Times New Roman"/>
              </a:rPr>
              <a:t>P</a:t>
            </a:r>
            <a:r>
              <a:rPr b="1" lang="en" u="sng">
                <a:latin typeface="Times New Roman"/>
                <a:ea typeface="Times New Roman"/>
                <a:cs typeface="Times New Roman"/>
                <a:sym typeface="Times New Roman"/>
              </a:rPr>
              <a:t>rimary goal:</a:t>
            </a:r>
            <a:endParaRPr b="1" u="sng">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 Our primary goal was to do an image classification on the MNIST Sign language dataset.</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b="1" u="sng">
              <a:latin typeface="Times New Roman"/>
              <a:ea typeface="Times New Roman"/>
              <a:cs typeface="Times New Roman"/>
              <a:sym typeface="Times New Roman"/>
            </a:endParaRPr>
          </a:p>
          <a:p>
            <a:pPr indent="0" lvl="0" marL="0" rtl="0" algn="l">
              <a:spcBef>
                <a:spcPts val="1200"/>
              </a:spcBef>
              <a:spcAft>
                <a:spcPts val="0"/>
              </a:spcAft>
              <a:buNone/>
            </a:pPr>
            <a:r>
              <a:rPr b="1" lang="en" u="sng">
                <a:latin typeface="Times New Roman"/>
                <a:ea typeface="Times New Roman"/>
                <a:cs typeface="Times New Roman"/>
                <a:sym typeface="Times New Roman"/>
              </a:rPr>
              <a:t>Farther applications</a:t>
            </a:r>
            <a:r>
              <a:rPr b="1" lang="en" u="sng">
                <a:latin typeface="Times New Roman"/>
                <a:ea typeface="Times New Roman"/>
                <a:cs typeface="Times New Roman"/>
                <a:sym typeface="Times New Roman"/>
              </a:rPr>
              <a:t>:</a:t>
            </a:r>
            <a:endParaRPr b="1" u="sng">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 We </a:t>
            </a:r>
            <a:r>
              <a:rPr lang="en">
                <a:latin typeface="Times New Roman"/>
                <a:ea typeface="Times New Roman"/>
                <a:cs typeface="Times New Roman"/>
                <a:sym typeface="Times New Roman"/>
              </a:rPr>
              <a:t>tried</a:t>
            </a:r>
            <a:r>
              <a:rPr lang="en">
                <a:latin typeface="Times New Roman"/>
                <a:ea typeface="Times New Roman"/>
                <a:cs typeface="Times New Roman"/>
                <a:sym typeface="Times New Roman"/>
              </a:rPr>
              <a:t> to implement the model on a video of sign language letters representations.</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1920" u="sng">
                <a:latin typeface="Times New Roman"/>
                <a:ea typeface="Times New Roman"/>
                <a:cs typeface="Times New Roman"/>
                <a:sym typeface="Times New Roman"/>
              </a:rPr>
              <a:t>The Data Set</a:t>
            </a:r>
            <a:endParaRPr b="1" sz="1920" u="sng">
              <a:latin typeface="Times New Roman"/>
              <a:ea typeface="Times New Roman"/>
              <a:cs typeface="Times New Roman"/>
              <a:sym typeface="Times New Roman"/>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sz="1600">
              <a:latin typeface="Times New Roman"/>
              <a:ea typeface="Times New Roman"/>
              <a:cs typeface="Times New Roman"/>
              <a:sym typeface="Times New Roman"/>
            </a:endParaRPr>
          </a:p>
          <a:p>
            <a:pPr indent="0" lvl="0" marL="0" rtl="0" algn="l">
              <a:spcBef>
                <a:spcPts val="1200"/>
              </a:spcBef>
              <a:spcAft>
                <a:spcPts val="0"/>
              </a:spcAft>
              <a:buNone/>
            </a:pPr>
            <a:r>
              <a:t/>
            </a:r>
            <a:endParaRPr sz="1600">
              <a:latin typeface="Times New Roman"/>
              <a:ea typeface="Times New Roman"/>
              <a:cs typeface="Times New Roman"/>
              <a:sym typeface="Times New Roman"/>
            </a:endParaRPr>
          </a:p>
          <a:p>
            <a:pPr indent="0" lvl="0" marL="0" rtl="0" algn="l">
              <a:spcBef>
                <a:spcPts val="1200"/>
              </a:spcBef>
              <a:spcAft>
                <a:spcPts val="0"/>
              </a:spcAft>
              <a:buNone/>
            </a:pPr>
            <a:r>
              <a:t/>
            </a:r>
            <a:endParaRPr sz="1400">
              <a:latin typeface="Times New Roman"/>
              <a:ea typeface="Times New Roman"/>
              <a:cs typeface="Times New Roman"/>
              <a:sym typeface="Times New Roman"/>
            </a:endParaRPr>
          </a:p>
          <a:p>
            <a:pPr indent="0" lvl="0" marL="0" rtl="0" algn="l">
              <a:spcBef>
                <a:spcPts val="1200"/>
              </a:spcBef>
              <a:spcAft>
                <a:spcPts val="0"/>
              </a:spcAft>
              <a:buNone/>
            </a:pPr>
            <a:r>
              <a:rPr lang="en" sz="1400">
                <a:latin typeface="Times New Roman"/>
                <a:ea typeface="Times New Roman"/>
                <a:cs typeface="Times New Roman"/>
                <a:sym typeface="Times New Roman"/>
              </a:rPr>
              <a:t>Consists of  </a:t>
            </a:r>
            <a:r>
              <a:rPr lang="en" sz="1400">
                <a:solidFill>
                  <a:srgbClr val="292929"/>
                </a:solidFill>
                <a:latin typeface="Times New Roman"/>
                <a:ea typeface="Times New Roman"/>
                <a:cs typeface="Times New Roman"/>
                <a:sym typeface="Times New Roman"/>
              </a:rPr>
              <a:t>the training data (27,455 cases) and test data (7172 cases) gray sca</a:t>
            </a:r>
            <a:r>
              <a:rPr lang="en" sz="1400">
                <a:solidFill>
                  <a:srgbClr val="292929"/>
                </a:solidFill>
                <a:latin typeface="Times New Roman"/>
                <a:ea typeface="Times New Roman"/>
                <a:cs typeface="Times New Roman"/>
                <a:sym typeface="Times New Roman"/>
              </a:rPr>
              <a:t>le </a:t>
            </a:r>
            <a:r>
              <a:rPr lang="en" sz="1400">
                <a:solidFill>
                  <a:srgbClr val="292929"/>
                </a:solidFill>
                <a:latin typeface="Times New Roman"/>
                <a:ea typeface="Times New Roman"/>
                <a:cs typeface="Times New Roman"/>
                <a:sym typeface="Times New Roman"/>
              </a:rPr>
              <a:t>Images of  </a:t>
            </a:r>
            <a:r>
              <a:rPr lang="en" sz="1400">
                <a:solidFill>
                  <a:srgbClr val="292929"/>
                </a:solidFill>
                <a:latin typeface="Times New Roman"/>
                <a:ea typeface="Times New Roman"/>
                <a:cs typeface="Times New Roman"/>
                <a:sym typeface="Times New Roman"/>
              </a:rPr>
              <a:t>28x28 </a:t>
            </a:r>
            <a:r>
              <a:rPr lang="en" sz="1400">
                <a:solidFill>
                  <a:srgbClr val="292929"/>
                </a:solidFill>
                <a:latin typeface="Times New Roman"/>
                <a:ea typeface="Times New Roman"/>
                <a:cs typeface="Times New Roman"/>
                <a:sym typeface="Times New Roman"/>
              </a:rPr>
              <a:t>dimensions.</a:t>
            </a:r>
            <a:endParaRPr sz="1400">
              <a:solidFill>
                <a:srgbClr val="292929"/>
              </a:solidFill>
              <a:latin typeface="Times New Roman"/>
              <a:ea typeface="Times New Roman"/>
              <a:cs typeface="Times New Roman"/>
              <a:sym typeface="Times New Roman"/>
            </a:endParaRPr>
          </a:p>
          <a:p>
            <a:pPr indent="0" lvl="0" marL="0" rtl="0" algn="l">
              <a:spcBef>
                <a:spcPts val="1200"/>
              </a:spcBef>
              <a:spcAft>
                <a:spcPts val="0"/>
              </a:spcAft>
              <a:buNone/>
            </a:pPr>
            <a:r>
              <a:rPr lang="en" sz="1400">
                <a:latin typeface="Times New Roman"/>
                <a:ea typeface="Times New Roman"/>
                <a:cs typeface="Times New Roman"/>
                <a:sym typeface="Times New Roman"/>
              </a:rPr>
              <a:t>Each image represents a	letter of the american sign language.</a:t>
            </a:r>
            <a:r>
              <a:rPr lang="en" sz="1400" u="sng">
                <a:latin typeface="Times New Roman"/>
                <a:ea typeface="Times New Roman"/>
                <a:cs typeface="Times New Roman"/>
                <a:sym typeface="Times New Roman"/>
              </a:rPr>
              <a:t> </a:t>
            </a:r>
            <a:endParaRPr sz="1400" u="sng">
              <a:latin typeface="Times New Roman"/>
              <a:ea typeface="Times New Roman"/>
              <a:cs typeface="Times New Roman"/>
              <a:sym typeface="Times New Roman"/>
            </a:endParaRPr>
          </a:p>
          <a:p>
            <a:pPr indent="0" lvl="0" marL="0" rtl="0" algn="l">
              <a:spcBef>
                <a:spcPts val="1200"/>
              </a:spcBef>
              <a:spcAft>
                <a:spcPts val="1200"/>
              </a:spcAft>
              <a:buNone/>
            </a:pPr>
            <a:r>
              <a:rPr lang="en" sz="1400">
                <a:latin typeface="Times New Roman"/>
                <a:ea typeface="Times New Roman"/>
                <a:cs typeface="Times New Roman"/>
                <a:sym typeface="Times New Roman"/>
              </a:rPr>
              <a:t>The Sign Language MNIST data came from extending a small sized dataset with </a:t>
            </a:r>
            <a:r>
              <a:rPr lang="en" sz="1400">
                <a:latin typeface="Times New Roman"/>
                <a:ea typeface="Times New Roman"/>
                <a:cs typeface="Times New Roman"/>
                <a:sym typeface="Times New Roman"/>
              </a:rPr>
              <a:t>augmentation</a:t>
            </a:r>
            <a:r>
              <a:rPr lang="en" sz="1400">
                <a:latin typeface="Times New Roman"/>
                <a:ea typeface="Times New Roman"/>
                <a:cs typeface="Times New Roman"/>
                <a:sym typeface="Times New Roman"/>
              </a:rPr>
              <a:t> methods. </a:t>
            </a:r>
            <a:endParaRPr sz="1400">
              <a:latin typeface="Times New Roman"/>
              <a:ea typeface="Times New Roman"/>
              <a:cs typeface="Times New Roman"/>
              <a:sym typeface="Times New Roman"/>
            </a:endParaRPr>
          </a:p>
        </p:txBody>
      </p:sp>
      <p:pic>
        <p:nvPicPr>
          <p:cNvPr id="72" name="Google Shape;72;p16"/>
          <p:cNvPicPr preferRelativeResize="0"/>
          <p:nvPr/>
        </p:nvPicPr>
        <p:blipFill rotWithShape="1">
          <a:blip r:embed="rId3">
            <a:alphaModFix/>
          </a:blip>
          <a:srcRect b="3484" l="0" r="0" t="0"/>
          <a:stretch/>
        </p:blipFill>
        <p:spPr>
          <a:xfrm>
            <a:off x="532388" y="1067945"/>
            <a:ext cx="3084326" cy="1762400"/>
          </a:xfrm>
          <a:prstGeom prst="rect">
            <a:avLst/>
          </a:prstGeom>
          <a:noFill/>
          <a:ln>
            <a:noFill/>
          </a:ln>
        </p:spPr>
      </p:pic>
      <p:pic>
        <p:nvPicPr>
          <p:cNvPr id="73" name="Google Shape;73;p16"/>
          <p:cNvPicPr preferRelativeResize="0"/>
          <p:nvPr/>
        </p:nvPicPr>
        <p:blipFill>
          <a:blip r:embed="rId4">
            <a:alphaModFix/>
          </a:blip>
          <a:stretch>
            <a:fillRect/>
          </a:stretch>
        </p:blipFill>
        <p:spPr>
          <a:xfrm>
            <a:off x="4891625" y="989425"/>
            <a:ext cx="2686050" cy="1812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68850"/>
            <a:ext cx="8520600" cy="74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u="sng">
                <a:latin typeface="Times New Roman"/>
                <a:ea typeface="Times New Roman"/>
                <a:cs typeface="Times New Roman"/>
                <a:sym typeface="Times New Roman"/>
              </a:rPr>
              <a:t>The model</a:t>
            </a:r>
            <a:endParaRPr sz="2020" u="sng">
              <a:latin typeface="Times New Roman"/>
              <a:ea typeface="Times New Roman"/>
              <a:cs typeface="Times New Roman"/>
              <a:sym typeface="Times New Roman"/>
            </a:endParaRPr>
          </a:p>
        </p:txBody>
      </p:sp>
      <p:sp>
        <p:nvSpPr>
          <p:cNvPr id="79" name="Google Shape;79;p17"/>
          <p:cNvSpPr txBox="1"/>
          <p:nvPr>
            <p:ph idx="1" type="body"/>
          </p:nvPr>
        </p:nvSpPr>
        <p:spPr>
          <a:xfrm>
            <a:off x="311700" y="2571750"/>
            <a:ext cx="8520600" cy="226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b="1" lang="en" sz="1475" u="sng">
                <a:latin typeface="Times New Roman"/>
                <a:ea typeface="Times New Roman"/>
                <a:cs typeface="Times New Roman"/>
                <a:sym typeface="Times New Roman"/>
              </a:rPr>
              <a:t>Main Model summary:</a:t>
            </a:r>
            <a:endParaRPr b="1" sz="1475" u="sng">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The 3 convolutional layer model 32,(5,5) ,64,(3,3),128,(3,3) followed by (2,2) max pooling and one simple layer aften the flatten seemed to be the best </a:t>
            </a:r>
            <a:r>
              <a:rPr lang="en">
                <a:latin typeface="Times New Roman"/>
                <a:ea typeface="Times New Roman"/>
                <a:cs typeface="Times New Roman"/>
                <a:sym typeface="Times New Roman"/>
              </a:rPr>
              <a:t>structure</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pic>
        <p:nvPicPr>
          <p:cNvPr id="80" name="Google Shape;80;p17"/>
          <p:cNvPicPr preferRelativeResize="0"/>
          <p:nvPr/>
        </p:nvPicPr>
        <p:blipFill>
          <a:blip r:embed="rId3">
            <a:alphaModFix/>
          </a:blip>
          <a:stretch>
            <a:fillRect/>
          </a:stretch>
        </p:blipFill>
        <p:spPr>
          <a:xfrm>
            <a:off x="460250" y="714575"/>
            <a:ext cx="3126774" cy="2002200"/>
          </a:xfrm>
          <a:prstGeom prst="rect">
            <a:avLst/>
          </a:prstGeom>
          <a:noFill/>
          <a:ln>
            <a:noFill/>
          </a:ln>
        </p:spPr>
      </p:pic>
      <p:pic>
        <p:nvPicPr>
          <p:cNvPr id="81" name="Google Shape;81;p17"/>
          <p:cNvPicPr preferRelativeResize="0"/>
          <p:nvPr/>
        </p:nvPicPr>
        <p:blipFill>
          <a:blip r:embed="rId4">
            <a:alphaModFix/>
          </a:blip>
          <a:stretch>
            <a:fillRect/>
          </a:stretch>
        </p:blipFill>
        <p:spPr>
          <a:xfrm>
            <a:off x="4017875" y="869225"/>
            <a:ext cx="4167850" cy="1847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1520" u="sng">
                <a:latin typeface="Times New Roman"/>
                <a:ea typeface="Times New Roman"/>
                <a:cs typeface="Times New Roman"/>
                <a:sym typeface="Times New Roman"/>
              </a:rPr>
              <a:t>D</a:t>
            </a:r>
            <a:r>
              <a:rPr b="1" lang="en" sz="1520" u="sng">
                <a:latin typeface="Times New Roman"/>
                <a:ea typeface="Times New Roman"/>
                <a:cs typeface="Times New Roman"/>
                <a:sym typeface="Times New Roman"/>
              </a:rPr>
              <a:t>ata </a:t>
            </a:r>
            <a:r>
              <a:rPr b="1" lang="en" sz="1520" u="sng">
                <a:latin typeface="Times New Roman"/>
                <a:ea typeface="Times New Roman"/>
                <a:cs typeface="Times New Roman"/>
                <a:sym typeface="Times New Roman"/>
              </a:rPr>
              <a:t>augmentation</a:t>
            </a:r>
            <a:endParaRPr b="1" sz="1520" u="sng">
              <a:latin typeface="Times New Roman"/>
              <a:ea typeface="Times New Roman"/>
              <a:cs typeface="Times New Roman"/>
              <a:sym typeface="Times New Roman"/>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b="1" sz="1400" u="sng"/>
          </a:p>
          <a:p>
            <a:pPr indent="0" lvl="0" marL="0" rtl="0" algn="l">
              <a:spcBef>
                <a:spcPts val="1200"/>
              </a:spcBef>
              <a:spcAft>
                <a:spcPts val="0"/>
              </a:spcAft>
              <a:buNone/>
            </a:pPr>
            <a:r>
              <a:t/>
            </a:r>
            <a:endParaRPr b="1" sz="1400" u="sng"/>
          </a:p>
          <a:p>
            <a:pPr indent="0" lvl="0" marL="0" rtl="0" algn="l">
              <a:spcBef>
                <a:spcPts val="1200"/>
              </a:spcBef>
              <a:spcAft>
                <a:spcPts val="0"/>
              </a:spcAft>
              <a:buNone/>
            </a:pPr>
            <a:r>
              <a:rPr lang="en" sz="1400"/>
              <a:t>We attempted to implement data augmentation during model optimization. Something that made a big difference in our models' behavior and stability.It also made the training time slower.</a:t>
            </a:r>
            <a:endParaRPr sz="1400"/>
          </a:p>
          <a:p>
            <a:pPr indent="0" lvl="0" marL="0" rtl="0" algn="l">
              <a:spcBef>
                <a:spcPts val="1200"/>
              </a:spcBef>
              <a:spcAft>
                <a:spcPts val="0"/>
              </a:spcAft>
              <a:buNone/>
            </a:pPr>
            <a:r>
              <a:rPr lang="en" sz="1400"/>
              <a:t>We found out that small values of the parameters (Table 2) were better for the new augmented data and did not significantly increased the train time.</a:t>
            </a:r>
            <a:endParaRPr sz="1400"/>
          </a:p>
          <a:p>
            <a:pPr indent="0" lvl="0" marL="0" rtl="0" algn="l">
              <a:spcBef>
                <a:spcPts val="1200"/>
              </a:spcBef>
              <a:spcAft>
                <a:spcPts val="1200"/>
              </a:spcAft>
              <a:buNone/>
            </a:pPr>
            <a:r>
              <a:t/>
            </a:r>
            <a:endParaRPr/>
          </a:p>
        </p:txBody>
      </p:sp>
      <p:pic>
        <p:nvPicPr>
          <p:cNvPr id="88" name="Google Shape;88;p18"/>
          <p:cNvPicPr preferRelativeResize="0"/>
          <p:nvPr/>
        </p:nvPicPr>
        <p:blipFill>
          <a:blip r:embed="rId3">
            <a:alphaModFix/>
          </a:blip>
          <a:stretch>
            <a:fillRect/>
          </a:stretch>
        </p:blipFill>
        <p:spPr>
          <a:xfrm>
            <a:off x="2460300" y="1046025"/>
            <a:ext cx="3666599" cy="1596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620" u="sng">
                <a:latin typeface="Times New Roman"/>
                <a:ea typeface="Times New Roman"/>
                <a:cs typeface="Times New Roman"/>
                <a:sym typeface="Times New Roman"/>
              </a:rPr>
              <a:t>Model evaluation:</a:t>
            </a:r>
            <a:endParaRPr sz="1620" u="sng">
              <a:latin typeface="Times New Roman"/>
              <a:ea typeface="Times New Roman"/>
              <a:cs typeface="Times New Roman"/>
              <a:sym typeface="Times New Roman"/>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After the optimisation process our final model achieved 99% accuracy on the test set.</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Its very high accuracy  is most likely due to the simplicity of the train set as its images are a result of </a:t>
            </a:r>
            <a:r>
              <a:rPr lang="en">
                <a:latin typeface="Times New Roman"/>
                <a:ea typeface="Times New Roman"/>
                <a:cs typeface="Times New Roman"/>
                <a:sym typeface="Times New Roman"/>
              </a:rPr>
              <a:t>augmentation</a:t>
            </a:r>
            <a:r>
              <a:rPr lang="en">
                <a:latin typeface="Times New Roman"/>
                <a:ea typeface="Times New Roman"/>
                <a:cs typeface="Times New Roman"/>
                <a:sym typeface="Times New Roman"/>
              </a:rPr>
              <a:t> methods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pic>
        <p:nvPicPr>
          <p:cNvPr id="95" name="Google Shape;95;p19"/>
          <p:cNvPicPr preferRelativeResize="0"/>
          <p:nvPr/>
        </p:nvPicPr>
        <p:blipFill>
          <a:blip r:embed="rId3">
            <a:alphaModFix/>
          </a:blip>
          <a:stretch>
            <a:fillRect/>
          </a:stretch>
        </p:blipFill>
        <p:spPr>
          <a:xfrm>
            <a:off x="1683850" y="2433800"/>
            <a:ext cx="5461874" cy="2182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1400" u="sng">
                <a:solidFill>
                  <a:schemeClr val="dk2"/>
                </a:solidFill>
                <a:latin typeface="Times New Roman"/>
                <a:ea typeface="Times New Roman"/>
                <a:cs typeface="Times New Roman"/>
                <a:sym typeface="Times New Roman"/>
              </a:rPr>
              <a:t>T</a:t>
            </a:r>
            <a:r>
              <a:rPr b="1" lang="en" sz="1400" u="sng">
                <a:solidFill>
                  <a:schemeClr val="dk2"/>
                </a:solidFill>
                <a:latin typeface="Times New Roman"/>
                <a:ea typeface="Times New Roman"/>
                <a:cs typeface="Times New Roman"/>
                <a:sym typeface="Times New Roman"/>
              </a:rPr>
              <a:t>ransfer learning</a:t>
            </a:r>
            <a:endParaRPr b="1" u="sng">
              <a:latin typeface="Times New Roman"/>
              <a:ea typeface="Times New Roman"/>
              <a:cs typeface="Times New Roman"/>
              <a:sym typeface="Times New Roman"/>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 As a way to evaluate it and check its ability on </a:t>
            </a:r>
            <a:r>
              <a:rPr lang="en" sz="1400"/>
              <a:t>feature</a:t>
            </a:r>
            <a:r>
              <a:rPr lang="en" sz="1400"/>
              <a:t> </a:t>
            </a:r>
            <a:r>
              <a:rPr lang="en" sz="1400"/>
              <a:t>extraction</a:t>
            </a:r>
            <a:r>
              <a:rPr lang="en" sz="1400"/>
              <a:t>  we used our model as pre trained on a similar dataset. For that, we used the Sign Language Digits Dataset consisting of about 2000, 64x64 images of sign language numbers. Using the models convolutional layers, keeping its weights untrainable and only by adding a 10 dense layer, we achieved 95% accuracy on the new dataset. </a:t>
            </a:r>
            <a:endParaRPr sz="1400"/>
          </a:p>
          <a:p>
            <a:pPr indent="0" lvl="0" marL="0" rtl="0" algn="l">
              <a:spcBef>
                <a:spcPts val="1200"/>
              </a:spcBef>
              <a:spcAft>
                <a:spcPts val="1200"/>
              </a:spcAft>
              <a:buClr>
                <a:schemeClr val="dk1"/>
              </a:buClr>
              <a:buSzPts val="1100"/>
              <a:buFont typeface="Arial"/>
              <a:buNone/>
            </a:pPr>
            <a:r>
              <a:t/>
            </a:r>
            <a:endParaRPr sz="1400"/>
          </a:p>
        </p:txBody>
      </p:sp>
      <p:pic>
        <p:nvPicPr>
          <p:cNvPr id="102" name="Google Shape;102;p20"/>
          <p:cNvPicPr preferRelativeResize="0"/>
          <p:nvPr/>
        </p:nvPicPr>
        <p:blipFill>
          <a:blip r:embed="rId3">
            <a:alphaModFix/>
          </a:blip>
          <a:stretch>
            <a:fillRect/>
          </a:stretch>
        </p:blipFill>
        <p:spPr>
          <a:xfrm>
            <a:off x="1085600" y="2482425"/>
            <a:ext cx="6534150" cy="1959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439050" y="693350"/>
            <a:ext cx="8520600" cy="56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1720">
                <a:latin typeface="Times New Roman"/>
                <a:ea typeface="Times New Roman"/>
                <a:cs typeface="Times New Roman"/>
                <a:sym typeface="Times New Roman"/>
              </a:rPr>
              <a:t>                                                          </a:t>
            </a:r>
            <a:r>
              <a:rPr b="1" lang="en" sz="1720" u="sng">
                <a:latin typeface="Times New Roman"/>
                <a:ea typeface="Times New Roman"/>
                <a:cs typeface="Times New Roman"/>
                <a:sym typeface="Times New Roman"/>
              </a:rPr>
              <a:t>Second Part</a:t>
            </a:r>
            <a:endParaRPr b="1" sz="1720" u="sng">
              <a:latin typeface="Times New Roman"/>
              <a:ea typeface="Times New Roman"/>
              <a:cs typeface="Times New Roman"/>
              <a:sym typeface="Times New Roman"/>
            </a:endParaRPr>
          </a:p>
        </p:txBody>
      </p:sp>
      <p:sp>
        <p:nvSpPr>
          <p:cNvPr id="108" name="Google Shape;108;p21"/>
          <p:cNvSpPr txBox="1"/>
          <p:nvPr>
            <p:ph idx="1" type="body"/>
          </p:nvPr>
        </p:nvSpPr>
        <p:spPr>
          <a:xfrm>
            <a:off x="311700" y="2037600"/>
            <a:ext cx="8520600" cy="79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Models prediction on data from video file and live </a:t>
            </a:r>
            <a:r>
              <a:rPr lang="en">
                <a:latin typeface="Times New Roman"/>
                <a:ea typeface="Times New Roman"/>
                <a:cs typeface="Times New Roman"/>
                <a:sym typeface="Times New Roman"/>
              </a:rPr>
              <a:t>webcam</a:t>
            </a:r>
            <a:r>
              <a:rPr lang="en">
                <a:latin typeface="Times New Roman"/>
                <a:ea typeface="Times New Roman"/>
                <a:cs typeface="Times New Roman"/>
                <a:sym typeface="Times New Roman"/>
              </a:rPr>
              <a:t> capture using cv2</a:t>
            </a: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