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71" r:id="rId5"/>
    <p:sldId id="259" r:id="rId6"/>
    <p:sldId id="260" r:id="rId7"/>
    <p:sldId id="268" r:id="rId8"/>
    <p:sldId id="269" r:id="rId9"/>
    <p:sldId id="272" r:id="rId10"/>
    <p:sldId id="263" r:id="rId11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6D"/>
    <a:srgbClr val="FB1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46"/>
  </p:normalViewPr>
  <p:slideViewPr>
    <p:cSldViewPr snapToGrid="0" snapToObjects="1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86A78E-2EC4-D14A-A71D-8EB948A0EA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2C8056-B7E9-AE42-9864-F5FDEC942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631" y="1041400"/>
            <a:ext cx="6131169" cy="2387600"/>
          </a:xfrm>
        </p:spPr>
        <p:txBody>
          <a:bodyPr anchor="b"/>
          <a:lstStyle>
            <a:lvl1pPr algn="l">
              <a:defRPr sz="6000">
                <a:solidFill>
                  <a:srgbClr val="FB1F5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DA525-A816-554D-A4D1-F951F8178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2631" y="3521075"/>
            <a:ext cx="6131169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2836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AB57-E028-D24D-A6DD-CA6727F4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AC547-B07F-A042-8C03-514ED05F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A40FB-0C34-894A-868F-B8F4C745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9627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81E2-4BA2-A643-AA76-5CC39A56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1FD8-C4AC-6042-A433-BE3027F91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82BE-8622-494C-8A88-79C9971A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72F91-91FC-F34B-87CA-D01409D0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1FAA-5085-2747-8DDA-158238748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9840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CF9067-F5AE-394B-97F8-855AC190F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06613-73D7-B547-9404-38ADFC4B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21432-F0B2-8540-9222-59375AA5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8915-34BD-814C-9FDA-9F105F31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6A5E-28E4-E649-8488-1869D82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678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AE9D-4A82-CF4F-9423-5A31079C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2C95-91DC-C446-A2B5-6C75E36A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BAF5-22A9-B548-A9A1-6A620445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8BCD-0FCF-4A44-9072-E954EB50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0590B-8792-C642-8A69-10E0A85A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82553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C9F8-7848-C94E-B396-C7644A24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045C-83F8-2C49-B67D-3D656EA89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4E47C-3B4E-7742-B8A6-62363E20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CF648-608D-FC41-8CD9-80C776FDE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A819-19E6-8C47-A98E-43F408FBF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0803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E877-C12D-8940-BDCD-0C84E6A2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8B7FF-8CAB-5C4E-95D7-A15B383E49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7C6FF-777E-414B-A952-4DC406B84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04908-B817-154A-B348-DFBC660D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4782D-8B92-784C-84AD-B5F73FE4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08ECF-D6C3-E240-8889-46BC632B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650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5075-BC5D-4C48-BF86-D59595B03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34802-1E63-5E4E-BACF-D420A15D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AEA4-BADA-EA43-999F-84ED7EA5F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18E897-ECDD-F44B-AC2D-29D995247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B4DE9-193D-674E-8BF0-968AAB119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348B4-CCAE-B74C-AF31-21812A1B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0836A-DD4C-1C4C-BB86-E85F569D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E8D2B9-0CF8-F24F-8895-0B7AEB3D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4566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5994-9383-A744-9EA6-9BA56066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A38A6-5F9E-4042-AC89-14D52599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7BD0E-4657-324D-B73F-EF27248EA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A476-A736-0945-A055-762FF23F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7926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B54AE-350F-0F47-9873-638968C5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10FFD-7160-3949-A7D9-AC9908A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70C5B-EE01-BA4B-9CFD-4CEEF3E6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2540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3515-B7D7-FF4C-A5C6-A667FBB3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3F797-720C-A246-BD01-23D86CAD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73CC1-CE74-FC47-9DBB-3FA65A66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63A0-FDA7-9F40-8FA1-E7C3ECE4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E7A75-C12E-1446-8B2D-7671AD21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220B-380E-AF48-92B9-1E9CDC12A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9652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213D-62AE-A349-BEDD-B4AC04DA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B8304-79C8-8543-BA30-58A4BFBC0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91BEA-D65E-E742-8090-B7B61AEE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443F8-3AFF-F447-B65A-B4CF0DCC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A9906-640B-3548-8CF3-06F6B95E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2084E-1C3B-6144-A388-C7212E2C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2172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AE2FF4-A91C-B945-BDEF-9B56A34F0F7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7E076-2B5E-A649-AC35-21EAC6C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53171-1C17-9141-84C3-FAE875B18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18492"/>
            <a:ext cx="10515600" cy="4758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81D3A-0CC1-7049-BF49-1888D16E4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8EB80-8973-6640-B955-1D9AEB94EA05}" type="datetimeFigureOut">
              <a:rPr lang="en-UA" smtClean="0"/>
              <a:t>07/08/2025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1A57-54B7-D440-85A1-C207435D3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4D7AE-62E7-9843-AE54-422031E34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CFB71-1CE4-F444-9353-4A5915601373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3540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2836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8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9.png"/><Relationship Id="rId14" Type="http://schemas.openxmlformats.org/officeDocument/2006/relationships/hyperlink" Target="https://www.youtube.com/channel/UC3Kc-8AJVMloXo2YQbmAOq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00/register" TargetMode="External"/><Relationship Id="rId2" Type="http://schemas.openxmlformats.org/officeDocument/2006/relationships/hyperlink" Target="http://127.0.0.1:8000/log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3AF60-F05D-A942-8995-880560E7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2631" y="2053007"/>
            <a:ext cx="6466606" cy="2387600"/>
          </a:xfrm>
        </p:spPr>
        <p:txBody>
          <a:bodyPr>
            <a:normAutofit fontScale="90000"/>
          </a:bodyPr>
          <a:lstStyle/>
          <a:p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Паттерн</a:t>
            </a:r>
            <a:r>
              <a:rPr lang="ru-RU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</a:t>
            </a:r>
            <a:r>
              <a:rPr lang="ru-RU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API-</a:t>
            </a:r>
            <a:r>
              <a:rPr lang="ru-RU" sz="6600" b="1" dirty="0">
                <a:latin typeface="Arial" panose="020B0604020202020204" pitchFamily="34" charset="0"/>
                <a:cs typeface="Arial" panose="020B0604020202020204" pitchFamily="34" charset="0"/>
              </a:rPr>
              <a:t>шлюз</a:t>
            </a:r>
            <a:endParaRPr lang="en-UA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2840B-E3D9-B342-B301-FBEA6F23E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2630" y="4728967"/>
            <a:ext cx="6131169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</a:t>
            </a:r>
            <a:r>
              <a:rPr lang="ru-RU" dirty="0"/>
              <a:t> Пустынский Илья</a:t>
            </a:r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1572007993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3">
            <a:extLst>
              <a:ext uri="{FF2B5EF4-FFF2-40B4-BE49-F238E27FC236}">
                <a16:creationId xmlns:a16="http://schemas.microsoft.com/office/drawing/2014/main" id="{C79D854E-41C3-0E48-AAF4-FE1B3D2054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8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0D443-FE9F-4469-ABF6-29507617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19800" cy="779463"/>
          </a:xfrm>
        </p:spPr>
        <p:txBody>
          <a:bodyPr>
            <a:normAutofit fontScale="90000"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микросервисная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архитектура?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E42E93-8D9F-47D5-857F-F74EDBB1C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2" y="1713711"/>
            <a:ext cx="4885442" cy="4125045"/>
          </a:xfrm>
        </p:spPr>
        <p:txBody>
          <a:bodyPr>
            <a:normAutofit/>
          </a:bodyPr>
          <a:lstStyle/>
          <a:p>
            <a:r>
              <a:rPr lang="ru-RU" dirty="0" err="1"/>
              <a:t>Микросервисная</a:t>
            </a:r>
            <a:r>
              <a:rPr lang="ru-RU" dirty="0"/>
              <a:t> архитектура — это подход к разработке программного обеспечения, при котором функциональность системы разбивается на небольшие, автономные сервисы, каждый из которых отвечает за определённый компонент бизнес-логики.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E236E4A-6930-4B0A-B2B8-BAB7DD5E70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5586233" cy="2506641"/>
          </a:xfrm>
          <a:prstGeom prst="rect">
            <a:avLst/>
          </a:prstGeom>
        </p:spPr>
      </p:pic>
      <p:pic>
        <p:nvPicPr>
          <p:cNvPr id="1026" name="Picture 2" descr="https://habrastorage.org/r/w1560/getpro/habr/upload_files/e8d/aae/57d/e8daae57dc40ae6070d9f2a01762ebe9.png">
            <a:extLst>
              <a:ext uri="{FF2B5EF4-FFF2-40B4-BE49-F238E27FC236}">
                <a16:creationId xmlns:a16="http://schemas.microsoft.com/office/drawing/2014/main" id="{D737E45C-41FE-4449-8E9E-66E5B98A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021" y="365125"/>
            <a:ext cx="4747212" cy="298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57F9D065-1A8F-409A-8797-26A3DA3DBC62}"/>
              </a:ext>
            </a:extLst>
          </p:cNvPr>
          <p:cNvSpPr/>
          <p:nvPr/>
        </p:nvSpPr>
        <p:spPr>
          <a:xfrm>
            <a:off x="8889116" y="3186260"/>
            <a:ext cx="368006" cy="45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7D4A9-5BAB-482E-BF6B-DE1EF3046B62}"/>
              </a:ext>
            </a:extLst>
          </p:cNvPr>
          <p:cNvSpPr txBox="1"/>
          <p:nvPr/>
        </p:nvSpPr>
        <p:spPr>
          <a:xfrm>
            <a:off x="8718897" y="402832"/>
            <a:ext cx="1076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Монолит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062CF9-7FB4-4D98-883B-2DF12C998513}"/>
              </a:ext>
            </a:extLst>
          </p:cNvPr>
          <p:cNvSpPr txBox="1"/>
          <p:nvPr/>
        </p:nvSpPr>
        <p:spPr>
          <a:xfrm>
            <a:off x="8232985" y="576306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Микросервисы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2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BAD6-C767-A242-B0F9-F4769B26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шлюз</a:t>
            </a:r>
            <a:r>
              <a:rPr lang="ru-RU" dirty="0"/>
              <a:t>?</a:t>
            </a:r>
            <a:endParaRPr lang="en-UA" dirty="0"/>
          </a:p>
        </p:txBody>
      </p:sp>
      <p:pic>
        <p:nvPicPr>
          <p:cNvPr id="34" name="Объект 33">
            <a:extLst>
              <a:ext uri="{FF2B5EF4-FFF2-40B4-BE49-F238E27FC236}">
                <a16:creationId xmlns:a16="http://schemas.microsoft.com/office/drawing/2014/main" id="{FA41CEEE-BEC3-45DC-BBDC-FED4D663C3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705" y="1438753"/>
            <a:ext cx="5181600" cy="3773360"/>
          </a:xfrm>
          <a:prstGeom prst="rect">
            <a:avLst/>
          </a:prstGeom>
        </p:spPr>
      </p:pic>
      <p:sp>
        <p:nvSpPr>
          <p:cNvPr id="33" name="Объект 32">
            <a:extLst>
              <a:ext uri="{FF2B5EF4-FFF2-40B4-BE49-F238E27FC236}">
                <a16:creationId xmlns:a16="http://schemas.microsoft.com/office/drawing/2014/main" id="{E236115F-5EFB-4C08-8D2A-94340B3A4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014413"/>
            <a:ext cx="5410200" cy="516255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API-шлюз — это центральная точка входа для всех клиентских запросов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архитектуре. Он маршрутизирует запросы к соответствующим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обеспечивает аутентификацию, агрегацию данных и другие общие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546336769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F62A4-36AF-4484-9CF2-FB6BDD71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/>
              <a:t>API-</a:t>
            </a:r>
            <a:r>
              <a:rPr lang="ru-RU" dirty="0"/>
              <a:t>шлюз?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8CF48-F4C7-4B8C-82C8-F8F8D58079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087220-CEDA-482C-AED9-BF725263C0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Клиент отправляет запрос на API-шлюз.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API-шлюз проверяет токен, маршрутизирует запрос к нужному сервису и агрегирует данные, если необходимо.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Микросервисы</a:t>
            </a:r>
            <a:r>
              <a:rPr lang="ru-RU" dirty="0"/>
              <a:t> выполняют бизнес-логику и возвращают результаты.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Результат возвращается клиенту через API-шлюз.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4129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BAD6-C767-A242-B0F9-F4769B26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</a:t>
            </a:r>
            <a:endParaRPr lang="en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EE34C3F2-CDC9-42F2-A16E-CAA2CB535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668337"/>
            <a:ext cx="5157787" cy="823912"/>
          </a:xfrm>
        </p:spPr>
        <p:txBody>
          <a:bodyPr/>
          <a:lstStyle/>
          <a:p>
            <a:r>
              <a:rPr lang="ru-RU" dirty="0"/>
              <a:t>Преимущества:</a:t>
            </a:r>
          </a:p>
        </p:txBody>
      </p:sp>
      <p:sp>
        <p:nvSpPr>
          <p:cNvPr id="23" name="Объект 22">
            <a:extLst>
              <a:ext uri="{FF2B5EF4-FFF2-40B4-BE49-F238E27FC236}">
                <a16:creationId xmlns:a16="http://schemas.microsoft.com/office/drawing/2014/main" id="{87C44695-7714-48B9-8CDE-3AA49A1E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2014" y="1492249"/>
            <a:ext cx="5157787" cy="4410452"/>
          </a:xfrm>
        </p:spPr>
        <p:txBody>
          <a:bodyPr>
            <a:normAutofit fontScale="925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API-шлюз не предоставляет сервисы внешнему миру напрямую, чтобы обеспечить их безопасность.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взаимодействуют с сервисами через API-шлюз, что делает их более свободно связанными.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Такие вопросы, как аутентификация, завершение SSL, ограничение скорости, дросселирование запросов, кэширование и другие, которые должны быть реализованы в каждом сервисе, находятся в ведении шлюза.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3FE9D072-55EA-492A-89BD-7BCFCF7CB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615950"/>
            <a:ext cx="5183188" cy="823912"/>
          </a:xfrm>
        </p:spPr>
        <p:txBody>
          <a:bodyPr/>
          <a:lstStyle/>
          <a:p>
            <a:pPr algn="r"/>
            <a:r>
              <a:rPr lang="ru-RU" dirty="0"/>
              <a:t>Недостатки:</a:t>
            </a:r>
          </a:p>
        </p:txBody>
      </p:sp>
      <p:sp>
        <p:nvSpPr>
          <p:cNvPr id="24" name="Объект 23">
            <a:extLst>
              <a:ext uri="{FF2B5EF4-FFF2-40B4-BE49-F238E27FC236}">
                <a16:creationId xmlns:a16="http://schemas.microsoft.com/office/drawing/2014/main" id="{C84D4749-FA5D-4777-97AD-03C8DB444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1439862"/>
            <a:ext cx="5183188" cy="4410452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стать «узким местом» системы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Требует высокой надёжности и отказоустойчивости</a:t>
            </a: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58270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8BAD6-C767-A242-B0F9-F4769B26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Модификация</a:t>
            </a:r>
            <a:r>
              <a:rPr lang="ru-RU" sz="36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агрегатор</a:t>
            </a:r>
            <a:endParaRPr lang="en-US" sz="36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Объект 26">
            <a:extLst>
              <a:ext uri="{FF2B5EF4-FFF2-40B4-BE49-F238E27FC236}">
                <a16:creationId xmlns:a16="http://schemas.microsoft.com/office/drawing/2014/main" id="{748B2145-9A2A-4B0B-B8C5-A793364C5E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1520" y="1792223"/>
            <a:ext cx="6113926" cy="4447881"/>
          </a:xfrm>
          <a:prstGeom prst="rect">
            <a:avLst/>
          </a:prstGeom>
        </p:spPr>
      </p:pic>
      <p:sp>
        <p:nvSpPr>
          <p:cNvPr id="24" name="Объект 23">
            <a:extLst>
              <a:ext uri="{FF2B5EF4-FFF2-40B4-BE49-F238E27FC236}">
                <a16:creationId xmlns:a16="http://schemas.microsoft.com/office/drawing/2014/main" id="{7418E8A6-6949-4EF5-8A3D-6AE5E9696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77176" y="1792224"/>
            <a:ext cx="4307527" cy="45171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требуют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Агрегатор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общаться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всеми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ответ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после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агрегации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сократить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обширное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42865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8BAD6-C767-A242-B0F9-F4769B26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Диаграмма</a:t>
            </a:r>
            <a:r>
              <a:rPr lang="ru-R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классов примера </a:t>
            </a:r>
            <a:r>
              <a:rPr lang="ru-R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Интернет магазин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139335-7697-4ABA-A1B6-CF819A9C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574310"/>
            <a:ext cx="9916160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2831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BAD6-C767-A242-B0F9-F4769B26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Пример(сценарий работы кода):</a:t>
            </a:r>
            <a:endParaRPr lang="en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F8D09-7573-42E1-897D-F04D8426F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открывает страницу каталога товаров.</a:t>
            </a:r>
          </a:p>
          <a:p>
            <a:r>
              <a:rPr lang="ru-RU" b="1" dirty="0" err="1"/>
              <a:t>UserInterface</a:t>
            </a:r>
            <a:r>
              <a:rPr lang="ru-RU" dirty="0"/>
              <a:t> отправляет запрос на </a:t>
            </a:r>
            <a:r>
              <a:rPr lang="ru-RU" b="1" dirty="0" err="1"/>
              <a:t>UiController</a:t>
            </a:r>
            <a:r>
              <a:rPr lang="ru-RU" dirty="0"/>
              <a:t>.</a:t>
            </a:r>
          </a:p>
          <a:p>
            <a:r>
              <a:rPr lang="ru-RU" b="1" dirty="0" err="1"/>
              <a:t>UiController</a:t>
            </a:r>
            <a:r>
              <a:rPr lang="ru-RU" dirty="0"/>
              <a:t> делает запрос к </a:t>
            </a:r>
            <a:r>
              <a:rPr lang="ru-RU" b="1" dirty="0" err="1"/>
              <a:t>ApiGateway</a:t>
            </a:r>
            <a:r>
              <a:rPr lang="ru-RU" dirty="0"/>
              <a:t> для получения данных о товарах.</a:t>
            </a:r>
          </a:p>
          <a:p>
            <a:r>
              <a:rPr lang="ru-RU" b="1" dirty="0" err="1"/>
              <a:t>ApiGateway</a:t>
            </a:r>
            <a:r>
              <a:rPr lang="ru-RU" dirty="0"/>
              <a:t> маршрутизирует запрос к </a:t>
            </a:r>
            <a:r>
              <a:rPr lang="ru-RU" b="1" dirty="0" err="1"/>
              <a:t>CatalogService</a:t>
            </a:r>
            <a:r>
              <a:rPr lang="ru-RU" dirty="0"/>
              <a:t>.</a:t>
            </a:r>
          </a:p>
          <a:p>
            <a:r>
              <a:rPr lang="ru-RU" dirty="0"/>
              <a:t>Данные возвращаются обратно через </a:t>
            </a:r>
            <a:r>
              <a:rPr lang="ru-RU" b="1" dirty="0" err="1"/>
              <a:t>UiController</a:t>
            </a:r>
            <a:r>
              <a:rPr lang="ru-RU" dirty="0"/>
              <a:t> и отображаются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543471883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D5652-CD3E-4B11-9152-55CF552F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запуска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6FCAA-E89A-4909-961B-E53CC945A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Скачиваем проект</a:t>
            </a:r>
          </a:p>
          <a:p>
            <a:r>
              <a:rPr lang="ru-RU" dirty="0"/>
              <a:t>В с</a:t>
            </a:r>
            <a:r>
              <a:rPr lang="en-US" dirty="0"/>
              <a:t>md </a:t>
            </a:r>
            <a:r>
              <a:rPr lang="ru-RU" dirty="0"/>
              <a:t>устанавливаем зависимости:</a:t>
            </a:r>
            <a:br>
              <a:rPr lang="ru-RU" dirty="0"/>
            </a:br>
            <a:r>
              <a:rPr lang="en-US" dirty="0"/>
              <a:t>pip install </a:t>
            </a:r>
            <a:r>
              <a:rPr lang="en-US" dirty="0" err="1"/>
              <a:t>fastapi</a:t>
            </a:r>
            <a:r>
              <a:rPr lang="en-US" dirty="0"/>
              <a:t> </a:t>
            </a:r>
            <a:r>
              <a:rPr lang="en-US" dirty="0" err="1"/>
              <a:t>uvicorn</a:t>
            </a:r>
            <a:r>
              <a:rPr lang="en-US" dirty="0"/>
              <a:t> jinja2 python-multipart</a:t>
            </a:r>
            <a:endParaRPr lang="ru-RU" dirty="0"/>
          </a:p>
          <a:p>
            <a:r>
              <a:rPr lang="ru-RU" dirty="0"/>
              <a:t>Переходим в папку проекта</a:t>
            </a:r>
            <a:br>
              <a:rPr lang="ru-RU" dirty="0"/>
            </a:br>
            <a:r>
              <a:rPr lang="en-US" dirty="0"/>
              <a:t>  cd </a:t>
            </a:r>
            <a:r>
              <a:rPr lang="ru-RU" dirty="0"/>
              <a:t>путь\к\папке</a:t>
            </a:r>
          </a:p>
          <a:p>
            <a:r>
              <a:rPr lang="ru-RU" dirty="0"/>
              <a:t>Запускаем сервер:</a:t>
            </a:r>
            <a:br>
              <a:rPr lang="ru-RU" dirty="0"/>
            </a:br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main:app</a:t>
            </a:r>
            <a:r>
              <a:rPr lang="en-US" dirty="0"/>
              <a:t> </a:t>
            </a:r>
            <a:r>
              <a:rPr lang="ru-RU" dirty="0"/>
              <a:t> --</a:t>
            </a:r>
            <a:r>
              <a:rPr lang="en-US" dirty="0"/>
              <a:t>reload</a:t>
            </a:r>
            <a:endParaRPr lang="ru-RU" dirty="0"/>
          </a:p>
          <a:p>
            <a:r>
              <a:rPr lang="ru-RU" dirty="0"/>
              <a:t>Переходим на страницу</a:t>
            </a:r>
          </a:p>
          <a:p>
            <a:pPr marL="0" indent="0">
              <a:buNone/>
            </a:pPr>
            <a:r>
              <a:rPr lang="ru-RU" dirty="0"/>
              <a:t>	Для входа: </a:t>
            </a:r>
            <a:r>
              <a:rPr lang="en-US" u="sng" dirty="0">
                <a:hlinkClick r:id="rId2"/>
              </a:rPr>
              <a:t>http://127.0.0.1:8000/login </a:t>
            </a:r>
            <a:br>
              <a:rPr lang="ru-RU" u="sng" dirty="0"/>
            </a:br>
            <a:r>
              <a:rPr lang="ru-RU" dirty="0"/>
              <a:t>	Для регистрации: </a:t>
            </a:r>
            <a:r>
              <a:rPr lang="en-US" dirty="0">
                <a:hlinkClick r:id="rId3"/>
              </a:rPr>
              <a:t>http://127.0.0.1:8000/register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41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A53"/>
      </a:accent1>
      <a:accent2>
        <a:srgbClr val="FF9218"/>
      </a:accent2>
      <a:accent3>
        <a:srgbClr val="A5A5A5"/>
      </a:accent3>
      <a:accent4>
        <a:srgbClr val="FD2754"/>
      </a:accent4>
      <a:accent5>
        <a:srgbClr val="2BABE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460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Wingdings</vt:lpstr>
      <vt:lpstr>Office Theme</vt:lpstr>
      <vt:lpstr>Паттерн микросервисной архитектуры API-шлюз</vt:lpstr>
      <vt:lpstr>Что такое микросервисная  архитектура?</vt:lpstr>
      <vt:lpstr>Что такое API-шлюз?</vt:lpstr>
      <vt:lpstr>Как работает API-шлюз?</vt:lpstr>
      <vt:lpstr>Характеристика</vt:lpstr>
      <vt:lpstr>Модификация: агрегатор</vt:lpstr>
      <vt:lpstr>Диаграмма классов примера – Интернет магазин</vt:lpstr>
      <vt:lpstr>Пример(сценарий работы кода):</vt:lpstr>
      <vt:lpstr>Порядок запуска проекта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API-шлюз</dc:title>
  <dc:creator>Пустынский Илья Денисович</dc:creator>
  <cp:lastModifiedBy>Пустынский Илья Денисович</cp:lastModifiedBy>
  <cp:revision>14</cp:revision>
  <dcterms:created xsi:type="dcterms:W3CDTF">2025-07-06T05:49:08Z</dcterms:created>
  <dcterms:modified xsi:type="dcterms:W3CDTF">2025-07-07T16:11:23Z</dcterms:modified>
</cp:coreProperties>
</file>