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0"/>
  </p:notesMasterIdLst>
  <p:sldIdLst>
    <p:sldId id="256" r:id="rId2"/>
    <p:sldId id="257" r:id="rId3"/>
    <p:sldId id="258" r:id="rId4"/>
    <p:sldId id="259" r:id="rId5"/>
    <p:sldId id="260" r:id="rId6"/>
    <p:sldId id="261" r:id="rId7"/>
    <p:sldId id="262"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ristian I" initials="CI" lastIdx="1" clrIdx="0">
    <p:extLst>
      <p:ext uri="{19B8F6BF-5375-455C-9EA6-DF929625EA0E}">
        <p15:presenceInfo xmlns:p15="http://schemas.microsoft.com/office/powerpoint/2012/main" userId="4f8779ff5573b49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F7C89"/>
    <a:srgbClr val="2C5758"/>
    <a:srgbClr val="4F66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79" d="100"/>
          <a:sy n="79" d="100"/>
        </p:scale>
        <p:origin x="72" y="4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6766AD-44E0-4A5C-88D1-8E6008F5D855}" type="datetimeFigureOut">
              <a:rPr lang="ro-RO" smtClean="0"/>
              <a:t>09.08.2024</a:t>
            </a:fld>
            <a:endParaRPr lang="ro-R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o-R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6F7F52-0DDE-4613-B72E-685EC585B395}" type="slidenum">
              <a:rPr lang="ro-RO" smtClean="0"/>
              <a:t>‹#›</a:t>
            </a:fld>
            <a:endParaRPr lang="ro-RO"/>
          </a:p>
        </p:txBody>
      </p:sp>
    </p:spTree>
    <p:extLst>
      <p:ext uri="{BB962C8B-B14F-4D97-AF65-F5344CB8AC3E}">
        <p14:creationId xmlns:p14="http://schemas.microsoft.com/office/powerpoint/2010/main" val="1819956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Friday, August 9, 2024</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dirty="0"/>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dirty="0"/>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957082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Friday, August 9, 2024</a:t>
            </a:fld>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dirty="0"/>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747884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Friday, August 9, 2024</a:t>
            </a:fld>
            <a:endParaRPr lang="en-US" dirty="0"/>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dirty="0"/>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404856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Friday, August 9, 2024</a:t>
            </a:fld>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dirty="0"/>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4134334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Friday, August 9, 2024</a:t>
            </a:fld>
            <a:endParaRPr lang="en-US" dirty="0"/>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dirty="0"/>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dirty="0"/>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883234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Friday, August 9, 2024</a:t>
            </a:fld>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dirty="0"/>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4207015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Friday, August 9, 2024</a:t>
            </a:fld>
            <a:endParaRPr lang="en-US" dirty="0"/>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dirty="0"/>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626198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Friday, August 9, 2024</a:t>
            </a:fld>
            <a:endParaRPr lang="en-US" dirty="0"/>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dirty="0"/>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dirty="0"/>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090307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Friday, August 9, 2024</a:t>
            </a:fld>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dirty="0"/>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2847926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Friday, August 9, 2024</a:t>
            </a:fld>
            <a:endParaRPr lang="en-US" dirty="0"/>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dirty="0"/>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1926665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Friday, August 9, 2024</a:t>
            </a:fld>
            <a:endParaRPr lang="en-US" dirty="0"/>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dirty="0"/>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2471347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Friday, August 9, 2024</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dirty="0"/>
              <a:t>Sample Footer</a:t>
            </a:r>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934782213"/>
      </p:ext>
    </p:extLst>
  </p:cSld>
  <p:clrMap bg1="dk1" tx1="lt1" bg2="dk2" tx2="lt2" accent1="accent1" accent2="accent2" accent3="accent3" accent4="accent4" accent5="accent5" accent6="accent6" hlink="hlink" folHlink="folHlink"/>
  <p:sldLayoutIdLst>
    <p:sldLayoutId id="2147483735" r:id="rId1"/>
    <p:sldLayoutId id="2147483736" r:id="rId2"/>
    <p:sldLayoutId id="2147483737" r:id="rId3"/>
    <p:sldLayoutId id="2147483727" r:id="rId4"/>
    <p:sldLayoutId id="2147483728" r:id="rId5"/>
    <p:sldLayoutId id="2147483733" r:id="rId6"/>
    <p:sldLayoutId id="2147483729" r:id="rId7"/>
    <p:sldLayoutId id="2147483730" r:id="rId8"/>
    <p:sldLayoutId id="2147483731" r:id="rId9"/>
    <p:sldLayoutId id="2147483732" r:id="rId10"/>
    <p:sldLayoutId id="2147483734"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svg"/><Relationship Id="rId7"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2.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4ECDA6-67BC-4203-8D87-AD41D5E1D97E}"/>
              </a:ext>
            </a:extLst>
          </p:cNvPr>
          <p:cNvSpPr>
            <a:spLocks noGrp="1"/>
          </p:cNvSpPr>
          <p:nvPr>
            <p:ph type="ctrTitle"/>
          </p:nvPr>
        </p:nvSpPr>
        <p:spPr>
          <a:xfrm>
            <a:off x="550864" y="1103855"/>
            <a:ext cx="5545137" cy="1595391"/>
          </a:xfrm>
        </p:spPr>
        <p:txBody>
          <a:bodyPr anchor="b">
            <a:normAutofit/>
          </a:bodyPr>
          <a:lstStyle/>
          <a:p>
            <a:r>
              <a:rPr lang="en-US" sz="3600" b="1" dirty="0">
                <a:solidFill>
                  <a:srgbClr val="4F7C89"/>
                </a:solidFill>
                <a:latin typeface="Calibri" panose="020F0502020204030204" pitchFamily="34" charset="0"/>
                <a:ea typeface="Calibri" panose="020F0502020204030204" pitchFamily="34" charset="0"/>
                <a:cs typeface="Calibri" panose="020F0502020204030204" pitchFamily="34" charset="0"/>
              </a:rPr>
              <a:t>Quantum Machine Learning </a:t>
            </a:r>
            <a:r>
              <a:rPr lang="en-US" sz="2600" b="1" dirty="0">
                <a:solidFill>
                  <a:srgbClr val="4F7C89"/>
                </a:solidFill>
                <a:latin typeface="Calibri" panose="020F0502020204030204" pitchFamily="34" charset="0"/>
                <a:ea typeface="Calibri" panose="020F0502020204030204" pitchFamily="34" charset="0"/>
                <a:cs typeface="Calibri" panose="020F0502020204030204" pitchFamily="34" charset="0"/>
              </a:rPr>
              <a:t>for Conspicuity Detection in Production</a:t>
            </a:r>
          </a:p>
        </p:txBody>
      </p:sp>
      <p:sp>
        <p:nvSpPr>
          <p:cNvPr id="13" name="Oval 12">
            <a:extLst>
              <a:ext uri="{FF2B5EF4-FFF2-40B4-BE49-F238E27FC236}">
                <a16:creationId xmlns:a16="http://schemas.microsoft.com/office/drawing/2014/main" id="{BEBFBB3C-FA07-4A06-A8D8-D690F92A2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000" y="501282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a:extLst>
              <a:ext uri="{FF2B5EF4-FFF2-40B4-BE49-F238E27FC236}">
                <a16:creationId xmlns:a16="http://schemas.microsoft.com/office/drawing/2014/main" id="{315D113C-8749-4678-9AB1-5E3FA43EADCD}"/>
              </a:ext>
            </a:extLst>
          </p:cNvPr>
          <p:cNvSpPr>
            <a:spLocks noGrp="1"/>
          </p:cNvSpPr>
          <p:nvPr>
            <p:ph type="subTitle" idx="1"/>
          </p:nvPr>
        </p:nvSpPr>
        <p:spPr>
          <a:xfrm>
            <a:off x="550863" y="3827610"/>
            <a:ext cx="5437187" cy="2265216"/>
          </a:xfrm>
        </p:spPr>
        <p:txBody>
          <a:bodyPr>
            <a:normAutofit/>
          </a:bodyPr>
          <a:lstStyle/>
          <a:p>
            <a:r>
              <a:rPr lang="en-US" b="1" dirty="0">
                <a:solidFill>
                  <a:srgbClr val="4F7C89"/>
                </a:solidFill>
                <a:latin typeface="Calibri" panose="020F0502020204030204" pitchFamily="34" charset="0"/>
                <a:ea typeface="Calibri" panose="020F0502020204030204" pitchFamily="34" charset="0"/>
                <a:cs typeface="Calibri" panose="020F0502020204030204" pitchFamily="34" charset="0"/>
              </a:rPr>
              <a:t>Team PlanQ</a:t>
            </a:r>
          </a:p>
          <a:p>
            <a:r>
              <a:rPr lang="en-US" b="1" dirty="0">
                <a:solidFill>
                  <a:srgbClr val="4F7C89"/>
                </a:solidFill>
                <a:latin typeface="Calibri" panose="020F0502020204030204" pitchFamily="34" charset="0"/>
                <a:ea typeface="Calibri" panose="020F0502020204030204" pitchFamily="34" charset="0"/>
                <a:cs typeface="Calibri" panose="020F0502020204030204" pitchFamily="34" charset="0"/>
              </a:rPr>
              <a:t>Cristian Ilie</a:t>
            </a:r>
            <a:endParaRPr lang="en-US" dirty="0">
              <a:solidFill>
                <a:srgbClr val="4F7C89">
                  <a:alpha val="60000"/>
                </a:srgbClr>
              </a:solidFill>
              <a:latin typeface="Caladea" panose="02040503050406030204" pitchFamily="18" charset="0"/>
            </a:endParaRPr>
          </a:p>
          <a:p>
            <a:r>
              <a:rPr lang="en-US" b="1" dirty="0">
                <a:solidFill>
                  <a:srgbClr val="4F7C89"/>
                </a:solidFill>
                <a:latin typeface="Calibri" panose="020F0502020204030204" pitchFamily="34" charset="0"/>
                <a:ea typeface="Calibri" panose="020F0502020204030204" pitchFamily="34" charset="0"/>
                <a:cs typeface="Calibri" panose="020F0502020204030204" pitchFamily="34" charset="0"/>
              </a:rPr>
              <a:t>Womanium Quantum+AI Project</a:t>
            </a:r>
            <a:endParaRPr lang="ro-RO" b="1" dirty="0">
              <a:solidFill>
                <a:srgbClr val="4F7C89"/>
              </a:solidFill>
              <a:latin typeface="Calibri" panose="020F0502020204030204" pitchFamily="34" charset="0"/>
              <a:ea typeface="Calibri" panose="020F0502020204030204" pitchFamily="34" charset="0"/>
              <a:cs typeface="Calibri" panose="020F0502020204030204" pitchFamily="34" charset="0"/>
            </a:endParaRPr>
          </a:p>
          <a:p>
            <a:endParaRPr lang="ro-RO" dirty="0">
              <a:solidFill>
                <a:srgbClr val="4F7C89">
                  <a:alpha val="60000"/>
                </a:srgbClr>
              </a:solidFill>
              <a:latin typeface="Caladea" panose="02040503050406030204" pitchFamily="18" charset="0"/>
            </a:endParaRPr>
          </a:p>
        </p:txBody>
      </p:sp>
      <p:pic>
        <p:nvPicPr>
          <p:cNvPr id="6" name="Graphic 5">
            <a:extLst>
              <a:ext uri="{FF2B5EF4-FFF2-40B4-BE49-F238E27FC236}">
                <a16:creationId xmlns:a16="http://schemas.microsoft.com/office/drawing/2014/main" id="{7C327BD1-17D3-40B4-A27A-BF606BFA6D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03952" y="1103855"/>
            <a:ext cx="5437187" cy="4651876"/>
          </a:xfrm>
          <a:custGeom>
            <a:avLst/>
            <a:gdLst/>
            <a:ahLst/>
            <a:cxnLst/>
            <a:rect l="l" t="t" r="r" b="b"/>
            <a:pathLst>
              <a:path w="5437187" h="5761037">
                <a:moveTo>
                  <a:pt x="0" y="0"/>
                </a:moveTo>
                <a:lnTo>
                  <a:pt x="5437187" y="0"/>
                </a:lnTo>
                <a:lnTo>
                  <a:pt x="5437187" y="5761037"/>
                </a:lnTo>
                <a:lnTo>
                  <a:pt x="0" y="5761037"/>
                </a:lnTo>
                <a:close/>
              </a:path>
            </a:pathLst>
          </a:custGeom>
          <a:effectLst/>
        </p:spPr>
      </p:pic>
      <p:pic>
        <p:nvPicPr>
          <p:cNvPr id="8" name="Graphic 7">
            <a:extLst>
              <a:ext uri="{FF2B5EF4-FFF2-40B4-BE49-F238E27FC236}">
                <a16:creationId xmlns:a16="http://schemas.microsoft.com/office/drawing/2014/main" id="{B92C073D-1FD5-491A-BC72-E4201F06667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00745" y="6391000"/>
            <a:ext cx="3029876" cy="223142"/>
          </a:xfrm>
          <a:prstGeom prst="rect">
            <a:avLst/>
          </a:prstGeom>
        </p:spPr>
      </p:pic>
      <p:pic>
        <p:nvPicPr>
          <p:cNvPr id="16" name="Graphic 15">
            <a:extLst>
              <a:ext uri="{FF2B5EF4-FFF2-40B4-BE49-F238E27FC236}">
                <a16:creationId xmlns:a16="http://schemas.microsoft.com/office/drawing/2014/main" id="{9A8A7772-67D9-4E01-A597-9BA4AF64779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6200000">
            <a:off x="10888628" y="5413462"/>
            <a:ext cx="1214272" cy="1330285"/>
          </a:xfrm>
          <a:prstGeom prst="rect">
            <a:avLst/>
          </a:prstGeom>
          <a:effectLst>
            <a:softEdge rad="31750"/>
          </a:effectLst>
        </p:spPr>
      </p:pic>
      <p:sp>
        <p:nvSpPr>
          <p:cNvPr id="12" name="Slide Number Placeholder 11">
            <a:extLst>
              <a:ext uri="{FF2B5EF4-FFF2-40B4-BE49-F238E27FC236}">
                <a16:creationId xmlns:a16="http://schemas.microsoft.com/office/drawing/2014/main" id="{28B93CF1-BA4E-4619-9798-247A4C5894F9}"/>
              </a:ext>
            </a:extLst>
          </p:cNvPr>
          <p:cNvSpPr>
            <a:spLocks noGrp="1"/>
          </p:cNvSpPr>
          <p:nvPr>
            <p:ph type="sldNum" sz="quarter" idx="12"/>
          </p:nvPr>
        </p:nvSpPr>
        <p:spPr>
          <a:xfrm>
            <a:off x="11298803" y="5922790"/>
            <a:ext cx="238540" cy="225696"/>
          </a:xfrm>
        </p:spPr>
        <p:txBody>
          <a:bodyPr/>
          <a:lstStyle/>
          <a:p>
            <a:fld id="{DBA1B0FB-D917-4C8C-928F-313BD683BF39}" type="slidenum">
              <a:rPr lang="en-US" sz="1600" b="1" smtClean="0">
                <a:solidFill>
                  <a:srgbClr val="4F7C89">
                    <a:alpha val="80000"/>
                  </a:srgbClr>
                </a:solidFill>
                <a:latin typeface="Calibri" panose="020F0502020204030204" pitchFamily="34" charset="0"/>
                <a:ea typeface="Calibri" panose="020F0502020204030204" pitchFamily="34" charset="0"/>
                <a:cs typeface="Calibri" panose="020F0502020204030204" pitchFamily="34" charset="0"/>
              </a:rPr>
              <a:t>1</a:t>
            </a:fld>
            <a:endParaRPr lang="en-US" sz="1600" b="1" dirty="0">
              <a:solidFill>
                <a:srgbClr val="4F7C89">
                  <a:alpha val="80000"/>
                </a:srgbClr>
              </a:solidFill>
              <a:latin typeface="Calibri" panose="020F0502020204030204" pitchFamily="34" charset="0"/>
              <a:ea typeface="Calibri" panose="020F0502020204030204" pitchFamily="34" charset="0"/>
              <a:cs typeface="Calibri" panose="020F0502020204030204" pitchFamily="34" charset="0"/>
            </a:endParaRPr>
          </a:p>
        </p:txBody>
      </p:sp>
      <p:pic>
        <p:nvPicPr>
          <p:cNvPr id="17" name="Graphic 16">
            <a:extLst>
              <a:ext uri="{FF2B5EF4-FFF2-40B4-BE49-F238E27FC236}">
                <a16:creationId xmlns:a16="http://schemas.microsoft.com/office/drawing/2014/main" id="{268B25AA-5815-4D3C-8FC6-CB07854528E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2004931">
            <a:off x="10451294" y="636617"/>
            <a:ext cx="1214272" cy="1330285"/>
          </a:xfrm>
          <a:prstGeom prst="rect">
            <a:avLst/>
          </a:prstGeom>
          <a:effectLst>
            <a:softEdge rad="31750"/>
          </a:effectLst>
        </p:spPr>
      </p:pic>
      <p:sp>
        <p:nvSpPr>
          <p:cNvPr id="18" name="Date Placeholder 13">
            <a:extLst>
              <a:ext uri="{FF2B5EF4-FFF2-40B4-BE49-F238E27FC236}">
                <a16:creationId xmlns:a16="http://schemas.microsoft.com/office/drawing/2014/main" id="{A7FB5E28-27C4-4FD0-BA02-9112EA144565}"/>
              </a:ext>
            </a:extLst>
          </p:cNvPr>
          <p:cNvSpPr>
            <a:spLocks noGrp="1"/>
          </p:cNvSpPr>
          <p:nvPr>
            <p:ph type="dt" sz="half" idx="10"/>
          </p:nvPr>
        </p:nvSpPr>
        <p:spPr>
          <a:xfrm>
            <a:off x="367982" y="6383080"/>
            <a:ext cx="1850431" cy="231062"/>
          </a:xfrm>
        </p:spPr>
        <p:txBody>
          <a:bodyPr/>
          <a:lstStyle/>
          <a:p>
            <a:fld id="{52586ED0-789C-4479-A722-11540F6C5A5A}" type="datetime2">
              <a:rPr lang="en-US" sz="1200" b="1" smtClean="0">
                <a:solidFill>
                  <a:srgbClr val="4F7C89"/>
                </a:solidFill>
                <a:latin typeface="Calibri" panose="020F0502020204030204" pitchFamily="34" charset="0"/>
                <a:ea typeface="Calibri" panose="020F0502020204030204" pitchFamily="34" charset="0"/>
                <a:cs typeface="Calibri" panose="020F0502020204030204" pitchFamily="34" charset="0"/>
              </a:rPr>
              <a:t>Saturday, August 10, 2024</a:t>
            </a:fld>
            <a:endParaRPr lang="en-US" sz="1200" b="1" dirty="0">
              <a:solidFill>
                <a:srgbClr val="4F7C89"/>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86218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174AD-44AE-4189-B849-E31AAC511501}"/>
              </a:ext>
            </a:extLst>
          </p:cNvPr>
          <p:cNvSpPr>
            <a:spLocks noGrp="1"/>
          </p:cNvSpPr>
          <p:nvPr>
            <p:ph type="title"/>
          </p:nvPr>
        </p:nvSpPr>
        <p:spPr/>
        <p:txBody>
          <a:bodyPr>
            <a:normAutofit/>
          </a:bodyPr>
          <a:lstStyle/>
          <a:p>
            <a:r>
              <a:rPr lang="en-US" sz="3600" b="1" dirty="0">
                <a:solidFill>
                  <a:srgbClr val="4F7C89"/>
                </a:solidFill>
                <a:latin typeface="Calibri" panose="020F0502020204030204" pitchFamily="34" charset="0"/>
                <a:ea typeface="Calibri" panose="020F0502020204030204" pitchFamily="34" charset="0"/>
                <a:cs typeface="Calibri" panose="020F0502020204030204" pitchFamily="34" charset="0"/>
              </a:rPr>
              <a:t>Introduction</a:t>
            </a:r>
            <a:endParaRPr lang="ro-RO" sz="3600" b="1" dirty="0">
              <a:solidFill>
                <a:srgbClr val="4F7C89"/>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57B512E-8FFD-4FEB-B5E7-D07157D6D6C5}"/>
              </a:ext>
            </a:extLst>
          </p:cNvPr>
          <p:cNvSpPr>
            <a:spLocks noGrp="1"/>
          </p:cNvSpPr>
          <p:nvPr>
            <p:ph idx="1"/>
          </p:nvPr>
        </p:nvSpPr>
        <p:spPr>
          <a:xfrm>
            <a:off x="550863" y="2579914"/>
            <a:ext cx="11090274" cy="3512910"/>
          </a:xfrm>
        </p:spPr>
        <p:txBody>
          <a:bodyPr>
            <a:normAutofit/>
          </a:bodyPr>
          <a:lstStyle/>
          <a:p>
            <a:pPr marL="0" indent="0" algn="just">
              <a:buNone/>
            </a:pPr>
            <a:r>
              <a:rPr lang="en-US" sz="2400" dirty="0">
                <a:solidFill>
                  <a:srgbClr val="4F7C89">
                    <a:alpha val="60000"/>
                  </a:srgbClr>
                </a:solidFill>
                <a:latin typeface="Calibri" panose="020F0502020204030204" pitchFamily="34" charset="0"/>
                <a:ea typeface="Calibri" panose="020F0502020204030204" pitchFamily="34" charset="0"/>
                <a:cs typeface="Calibri" panose="020F0502020204030204" pitchFamily="34" charset="0"/>
              </a:rPr>
              <a:t>Welcome to my presentation on Quantum Machine Learning!</a:t>
            </a:r>
          </a:p>
          <a:p>
            <a:pPr marL="0" indent="0" algn="just">
              <a:buNone/>
            </a:pPr>
            <a:r>
              <a:rPr lang="en-US" sz="2400" dirty="0">
                <a:solidFill>
                  <a:srgbClr val="4F7C89">
                    <a:alpha val="60000"/>
                  </a:srgbClr>
                </a:solidFill>
                <a:latin typeface="Calibri" panose="020F0502020204030204" pitchFamily="34" charset="0"/>
                <a:ea typeface="Calibri" panose="020F0502020204030204" pitchFamily="34" charset="0"/>
                <a:cs typeface="Calibri" panose="020F0502020204030204" pitchFamily="34" charset="0"/>
              </a:rPr>
              <a:t>I'm thrilled to share my progress on this exciting project, which involves solving complex challenges merging. Over the next few slides, I'll take you through the 4 challenges I’ve successfully completed.</a:t>
            </a:r>
            <a:endParaRPr lang="ro-RO" sz="2400" dirty="0">
              <a:solidFill>
                <a:srgbClr val="4F7C89">
                  <a:alpha val="60000"/>
                </a:srgbClr>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23A3CF17-0409-47C5-ADD4-B32C285631E7}"/>
              </a:ext>
            </a:extLst>
          </p:cNvPr>
          <p:cNvSpPr txBox="1"/>
          <p:nvPr/>
        </p:nvSpPr>
        <p:spPr>
          <a:xfrm>
            <a:off x="4422350" y="6316409"/>
            <a:ext cx="3285116" cy="369332"/>
          </a:xfrm>
          <a:prstGeom prst="rect">
            <a:avLst/>
          </a:prstGeom>
          <a:noFill/>
        </p:spPr>
        <p:txBody>
          <a:bodyPr wrap="square" rtlCol="0">
            <a:spAutoFit/>
          </a:bodyPr>
          <a:lstStyle/>
          <a:p>
            <a:r>
              <a:rPr lang="en-US" b="1" dirty="0">
                <a:solidFill>
                  <a:srgbClr val="4F7C89"/>
                </a:solidFill>
                <a:latin typeface="Calibri" panose="020F0502020204030204" pitchFamily="34" charset="0"/>
                <a:ea typeface="Calibri" panose="020F0502020204030204" pitchFamily="34" charset="0"/>
                <a:cs typeface="Calibri" panose="020F0502020204030204" pitchFamily="34" charset="0"/>
              </a:rPr>
              <a:t>Womanium Quantum+AI Project</a:t>
            </a:r>
            <a:endParaRPr lang="ro-RO" b="1" dirty="0">
              <a:solidFill>
                <a:srgbClr val="4F7C89"/>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Graphic 4">
            <a:extLst>
              <a:ext uri="{FF2B5EF4-FFF2-40B4-BE49-F238E27FC236}">
                <a16:creationId xmlns:a16="http://schemas.microsoft.com/office/drawing/2014/main" id="{AD081002-35BF-40AE-880E-31AEEC80082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10888628" y="5413462"/>
            <a:ext cx="1214272" cy="1330285"/>
          </a:xfrm>
          <a:prstGeom prst="rect">
            <a:avLst/>
          </a:prstGeom>
          <a:effectLst>
            <a:softEdge rad="31750"/>
          </a:effectLst>
        </p:spPr>
      </p:pic>
      <p:sp>
        <p:nvSpPr>
          <p:cNvPr id="6" name="Slide Number Placeholder 11">
            <a:extLst>
              <a:ext uri="{FF2B5EF4-FFF2-40B4-BE49-F238E27FC236}">
                <a16:creationId xmlns:a16="http://schemas.microsoft.com/office/drawing/2014/main" id="{201B57F2-9D15-43D1-B740-0F1386C07A02}"/>
              </a:ext>
            </a:extLst>
          </p:cNvPr>
          <p:cNvSpPr>
            <a:spLocks noGrp="1"/>
          </p:cNvSpPr>
          <p:nvPr>
            <p:ph type="sldNum" sz="quarter" idx="12"/>
          </p:nvPr>
        </p:nvSpPr>
        <p:spPr>
          <a:xfrm>
            <a:off x="11298803" y="5922790"/>
            <a:ext cx="238540" cy="225696"/>
          </a:xfrm>
        </p:spPr>
        <p:txBody>
          <a:bodyPr/>
          <a:lstStyle/>
          <a:p>
            <a:fld id="{DBA1B0FB-D917-4C8C-928F-313BD683BF39}" type="slidenum">
              <a:rPr lang="en-US" sz="1600" b="1" smtClean="0">
                <a:solidFill>
                  <a:srgbClr val="4F7C89">
                    <a:alpha val="80000"/>
                  </a:srgbClr>
                </a:solidFill>
                <a:latin typeface="Calibri" panose="020F0502020204030204" pitchFamily="34" charset="0"/>
                <a:ea typeface="Calibri" panose="020F0502020204030204" pitchFamily="34" charset="0"/>
                <a:cs typeface="Calibri" panose="020F0502020204030204" pitchFamily="34" charset="0"/>
              </a:rPr>
              <a:t>2</a:t>
            </a:fld>
            <a:endParaRPr lang="en-US" sz="1600" b="1" dirty="0">
              <a:solidFill>
                <a:srgbClr val="4F7C89">
                  <a:alpha val="80000"/>
                </a:srgbClr>
              </a:solidFill>
              <a:latin typeface="Calibri" panose="020F0502020204030204" pitchFamily="34" charset="0"/>
              <a:ea typeface="Calibri" panose="020F0502020204030204" pitchFamily="34" charset="0"/>
              <a:cs typeface="Calibri" panose="020F0502020204030204" pitchFamily="34" charset="0"/>
            </a:endParaRPr>
          </a:p>
        </p:txBody>
      </p:sp>
      <p:sp>
        <p:nvSpPr>
          <p:cNvPr id="7" name="Date Placeholder 13">
            <a:extLst>
              <a:ext uri="{FF2B5EF4-FFF2-40B4-BE49-F238E27FC236}">
                <a16:creationId xmlns:a16="http://schemas.microsoft.com/office/drawing/2014/main" id="{08FBB8CF-0CD0-4E1C-8743-43F7AE0ADAFF}"/>
              </a:ext>
            </a:extLst>
          </p:cNvPr>
          <p:cNvSpPr>
            <a:spLocks noGrp="1"/>
          </p:cNvSpPr>
          <p:nvPr>
            <p:ph type="dt" sz="half" idx="10"/>
          </p:nvPr>
        </p:nvSpPr>
        <p:spPr>
          <a:xfrm>
            <a:off x="367982" y="6383080"/>
            <a:ext cx="1850431" cy="231062"/>
          </a:xfrm>
        </p:spPr>
        <p:txBody>
          <a:bodyPr/>
          <a:lstStyle/>
          <a:p>
            <a:fld id="{52586ED0-789C-4479-A722-11540F6C5A5A}" type="datetime2">
              <a:rPr lang="en-US" sz="1200" b="1" smtClean="0">
                <a:solidFill>
                  <a:srgbClr val="4F7C89"/>
                </a:solidFill>
                <a:latin typeface="Calibri" panose="020F0502020204030204" pitchFamily="34" charset="0"/>
                <a:ea typeface="Calibri" panose="020F0502020204030204" pitchFamily="34" charset="0"/>
                <a:cs typeface="Calibri" panose="020F0502020204030204" pitchFamily="34" charset="0"/>
              </a:rPr>
              <a:t>Friday, August 9, 2024</a:t>
            </a:fld>
            <a:endParaRPr lang="en-US" sz="1200" b="1" dirty="0">
              <a:solidFill>
                <a:srgbClr val="4F7C89"/>
              </a:solidFill>
              <a:latin typeface="Calibri" panose="020F0502020204030204" pitchFamily="34" charset="0"/>
              <a:ea typeface="Calibri" panose="020F0502020204030204" pitchFamily="34" charset="0"/>
              <a:cs typeface="Calibri" panose="020F0502020204030204" pitchFamily="34" charset="0"/>
            </a:endParaRPr>
          </a:p>
        </p:txBody>
      </p:sp>
      <p:pic>
        <p:nvPicPr>
          <p:cNvPr id="8" name="Graphic 7">
            <a:extLst>
              <a:ext uri="{FF2B5EF4-FFF2-40B4-BE49-F238E27FC236}">
                <a16:creationId xmlns:a16="http://schemas.microsoft.com/office/drawing/2014/main" id="{A94538C8-BBAF-4C6B-9037-5EC855A46F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00745" y="6391000"/>
            <a:ext cx="3029876" cy="223142"/>
          </a:xfrm>
          <a:prstGeom prst="rect">
            <a:avLst/>
          </a:prstGeom>
        </p:spPr>
      </p:pic>
    </p:spTree>
    <p:extLst>
      <p:ext uri="{BB962C8B-B14F-4D97-AF65-F5344CB8AC3E}">
        <p14:creationId xmlns:p14="http://schemas.microsoft.com/office/powerpoint/2010/main" val="2735396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174AD-44AE-4189-B849-E31AAC511501}"/>
              </a:ext>
            </a:extLst>
          </p:cNvPr>
          <p:cNvSpPr>
            <a:spLocks noGrp="1"/>
          </p:cNvSpPr>
          <p:nvPr>
            <p:ph type="title"/>
          </p:nvPr>
        </p:nvSpPr>
        <p:spPr/>
        <p:txBody>
          <a:bodyPr>
            <a:normAutofit/>
          </a:bodyPr>
          <a:lstStyle/>
          <a:p>
            <a:r>
              <a:rPr lang="en-US" sz="3600" b="1" noProof="1">
                <a:solidFill>
                  <a:srgbClr val="4F7C89"/>
                </a:solidFill>
                <a:latin typeface="Calibri" panose="020F0502020204030204" pitchFamily="34" charset="0"/>
                <a:ea typeface="Calibri" panose="020F0502020204030204" pitchFamily="34" charset="0"/>
                <a:cs typeface="Calibri" panose="020F0502020204030204" pitchFamily="34" charset="0"/>
              </a:rPr>
              <a:t>Challenge 1</a:t>
            </a:r>
            <a:br>
              <a:rPr lang="en-US" sz="3600" b="1" noProof="1">
                <a:solidFill>
                  <a:srgbClr val="4F7C89"/>
                </a:solidFill>
                <a:latin typeface="Calibri" panose="020F0502020204030204" pitchFamily="34" charset="0"/>
                <a:ea typeface="Calibri" panose="020F0502020204030204" pitchFamily="34" charset="0"/>
                <a:cs typeface="Calibri" panose="020F0502020204030204" pitchFamily="34" charset="0"/>
              </a:rPr>
            </a:br>
            <a:r>
              <a:rPr lang="en-US" sz="3000" noProof="1">
                <a:solidFill>
                  <a:srgbClr val="4F7C89"/>
                </a:solidFill>
                <a:latin typeface="Calibri" panose="020F0502020204030204" pitchFamily="34" charset="0"/>
                <a:ea typeface="Calibri" panose="020F0502020204030204" pitchFamily="34" charset="0"/>
                <a:cs typeface="Calibri" panose="020F0502020204030204" pitchFamily="34" charset="0"/>
              </a:rPr>
              <a:t>Pennylane Codebook</a:t>
            </a:r>
          </a:p>
        </p:txBody>
      </p:sp>
      <p:sp>
        <p:nvSpPr>
          <p:cNvPr id="3" name="Content Placeholder 2">
            <a:extLst>
              <a:ext uri="{FF2B5EF4-FFF2-40B4-BE49-F238E27FC236}">
                <a16:creationId xmlns:a16="http://schemas.microsoft.com/office/drawing/2014/main" id="{B57B512E-8FFD-4FEB-B5E7-D07157D6D6C5}"/>
              </a:ext>
            </a:extLst>
          </p:cNvPr>
          <p:cNvSpPr>
            <a:spLocks noGrp="1"/>
          </p:cNvSpPr>
          <p:nvPr>
            <p:ph idx="1"/>
          </p:nvPr>
        </p:nvSpPr>
        <p:spPr>
          <a:xfrm>
            <a:off x="550863" y="2332597"/>
            <a:ext cx="11090274" cy="3760227"/>
          </a:xfrm>
        </p:spPr>
        <p:txBody>
          <a:bodyPr>
            <a:normAutofit/>
          </a:bodyPr>
          <a:lstStyle/>
          <a:p>
            <a:pPr marL="0" indent="0" algn="just">
              <a:buNone/>
            </a:pPr>
            <a:r>
              <a:rPr lang="en-US" noProof="1">
                <a:solidFill>
                  <a:srgbClr val="4F7C89">
                    <a:alpha val="60000"/>
                  </a:srgbClr>
                </a:solidFill>
                <a:latin typeface="Calibri" panose="020F0502020204030204" pitchFamily="34" charset="0"/>
                <a:ea typeface="Calibri" panose="020F0502020204030204" pitchFamily="34" charset="0"/>
                <a:cs typeface="Calibri" panose="020F0502020204030204" pitchFamily="34" charset="0"/>
              </a:rPr>
              <a:t>For the first challenge, I focused on understanding and implementing fundamental concepts in quantum computing using Pennylane. Specifically, I worked with qubits, quantum gates, quantum rotations, unitaries, superposition, state preparation, measurement, and two-qubit gates.</a:t>
            </a:r>
          </a:p>
          <a:p>
            <a:pPr marL="0" indent="0" algn="just">
              <a:buNone/>
            </a:pPr>
            <a:r>
              <a:rPr lang="en-US" noProof="1">
                <a:solidFill>
                  <a:srgbClr val="4F7C89">
                    <a:alpha val="60000"/>
                  </a:srgbClr>
                </a:solidFill>
                <a:latin typeface="Calibri" panose="020F0502020204030204" pitchFamily="34" charset="0"/>
                <a:ea typeface="Calibri" panose="020F0502020204030204" pitchFamily="34" charset="0"/>
                <a:cs typeface="Calibri" panose="020F0502020204030204" pitchFamily="34" charset="0"/>
              </a:rPr>
              <a:t>I followed the codebook that covered these topics, providing a solid foundation for further exploration of quantum machine learning. This challenge allowed me to delve into the theoretical aspects of quantum computing and lay the groundwork for more complex applications in the subsequent challenges.</a:t>
            </a:r>
          </a:p>
        </p:txBody>
      </p:sp>
      <p:sp>
        <p:nvSpPr>
          <p:cNvPr id="4" name="TextBox 3">
            <a:extLst>
              <a:ext uri="{FF2B5EF4-FFF2-40B4-BE49-F238E27FC236}">
                <a16:creationId xmlns:a16="http://schemas.microsoft.com/office/drawing/2014/main" id="{23A3CF17-0409-47C5-ADD4-B32C285631E7}"/>
              </a:ext>
            </a:extLst>
          </p:cNvPr>
          <p:cNvSpPr txBox="1"/>
          <p:nvPr/>
        </p:nvSpPr>
        <p:spPr>
          <a:xfrm>
            <a:off x="4422350" y="6316409"/>
            <a:ext cx="3285116" cy="369332"/>
          </a:xfrm>
          <a:prstGeom prst="rect">
            <a:avLst/>
          </a:prstGeom>
          <a:noFill/>
        </p:spPr>
        <p:txBody>
          <a:bodyPr wrap="square" rtlCol="0">
            <a:spAutoFit/>
          </a:bodyPr>
          <a:lstStyle/>
          <a:p>
            <a:r>
              <a:rPr lang="en-US" b="1" dirty="0">
                <a:solidFill>
                  <a:srgbClr val="4F7C89"/>
                </a:solidFill>
                <a:latin typeface="Calibri" panose="020F0502020204030204" pitchFamily="34" charset="0"/>
                <a:ea typeface="Calibri" panose="020F0502020204030204" pitchFamily="34" charset="0"/>
                <a:cs typeface="Calibri" panose="020F0502020204030204" pitchFamily="34" charset="0"/>
              </a:rPr>
              <a:t>Womanium Quantum+AI Project</a:t>
            </a:r>
            <a:endParaRPr lang="ro-RO" b="1" dirty="0">
              <a:solidFill>
                <a:srgbClr val="4F7C89"/>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Graphic 4">
            <a:extLst>
              <a:ext uri="{FF2B5EF4-FFF2-40B4-BE49-F238E27FC236}">
                <a16:creationId xmlns:a16="http://schemas.microsoft.com/office/drawing/2014/main" id="{AD081002-35BF-40AE-880E-31AEEC80082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10888628" y="5413462"/>
            <a:ext cx="1214272" cy="1330285"/>
          </a:xfrm>
          <a:prstGeom prst="rect">
            <a:avLst/>
          </a:prstGeom>
          <a:effectLst>
            <a:softEdge rad="31750"/>
          </a:effectLst>
        </p:spPr>
      </p:pic>
      <p:sp>
        <p:nvSpPr>
          <p:cNvPr id="6" name="Slide Number Placeholder 11">
            <a:extLst>
              <a:ext uri="{FF2B5EF4-FFF2-40B4-BE49-F238E27FC236}">
                <a16:creationId xmlns:a16="http://schemas.microsoft.com/office/drawing/2014/main" id="{201B57F2-9D15-43D1-B740-0F1386C07A02}"/>
              </a:ext>
            </a:extLst>
          </p:cNvPr>
          <p:cNvSpPr>
            <a:spLocks noGrp="1"/>
          </p:cNvSpPr>
          <p:nvPr>
            <p:ph type="sldNum" sz="quarter" idx="12"/>
          </p:nvPr>
        </p:nvSpPr>
        <p:spPr>
          <a:xfrm>
            <a:off x="11298803" y="5922790"/>
            <a:ext cx="238540" cy="225696"/>
          </a:xfrm>
        </p:spPr>
        <p:txBody>
          <a:bodyPr/>
          <a:lstStyle/>
          <a:p>
            <a:fld id="{DBA1B0FB-D917-4C8C-928F-313BD683BF39}" type="slidenum">
              <a:rPr lang="en-US" sz="1600" b="1" smtClean="0">
                <a:solidFill>
                  <a:srgbClr val="4F7C89">
                    <a:alpha val="80000"/>
                  </a:srgbClr>
                </a:solidFill>
                <a:latin typeface="Calibri" panose="020F0502020204030204" pitchFamily="34" charset="0"/>
                <a:ea typeface="Calibri" panose="020F0502020204030204" pitchFamily="34" charset="0"/>
                <a:cs typeface="Calibri" panose="020F0502020204030204" pitchFamily="34" charset="0"/>
              </a:rPr>
              <a:t>3</a:t>
            </a:fld>
            <a:endParaRPr lang="en-US" sz="1600" b="1" dirty="0">
              <a:solidFill>
                <a:srgbClr val="4F7C89">
                  <a:alpha val="80000"/>
                </a:srgbClr>
              </a:solidFill>
              <a:latin typeface="Calibri" panose="020F0502020204030204" pitchFamily="34" charset="0"/>
              <a:ea typeface="Calibri" panose="020F0502020204030204" pitchFamily="34" charset="0"/>
              <a:cs typeface="Calibri" panose="020F0502020204030204" pitchFamily="34" charset="0"/>
            </a:endParaRPr>
          </a:p>
        </p:txBody>
      </p:sp>
      <p:pic>
        <p:nvPicPr>
          <p:cNvPr id="8" name="Graphic 7">
            <a:extLst>
              <a:ext uri="{FF2B5EF4-FFF2-40B4-BE49-F238E27FC236}">
                <a16:creationId xmlns:a16="http://schemas.microsoft.com/office/drawing/2014/main" id="{A94538C8-BBAF-4C6B-9037-5EC855A46F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00745" y="6391000"/>
            <a:ext cx="3029876" cy="223142"/>
          </a:xfrm>
          <a:prstGeom prst="rect">
            <a:avLst/>
          </a:prstGeom>
        </p:spPr>
      </p:pic>
      <p:sp>
        <p:nvSpPr>
          <p:cNvPr id="9" name="Date Placeholder 13">
            <a:extLst>
              <a:ext uri="{FF2B5EF4-FFF2-40B4-BE49-F238E27FC236}">
                <a16:creationId xmlns:a16="http://schemas.microsoft.com/office/drawing/2014/main" id="{5766994F-E486-48BC-AD55-179A1A48C3D1}"/>
              </a:ext>
            </a:extLst>
          </p:cNvPr>
          <p:cNvSpPr>
            <a:spLocks noGrp="1"/>
          </p:cNvSpPr>
          <p:nvPr>
            <p:ph type="dt" sz="half" idx="10"/>
          </p:nvPr>
        </p:nvSpPr>
        <p:spPr>
          <a:xfrm>
            <a:off x="367982" y="6383080"/>
            <a:ext cx="1850431" cy="231062"/>
          </a:xfrm>
        </p:spPr>
        <p:txBody>
          <a:bodyPr/>
          <a:lstStyle/>
          <a:p>
            <a:fld id="{52586ED0-789C-4479-A722-11540F6C5A5A}" type="datetime2">
              <a:rPr lang="en-US" sz="1200" b="1" smtClean="0">
                <a:solidFill>
                  <a:srgbClr val="4F7C89"/>
                </a:solidFill>
                <a:latin typeface="Calibri" panose="020F0502020204030204" pitchFamily="34" charset="0"/>
                <a:ea typeface="Calibri" panose="020F0502020204030204" pitchFamily="34" charset="0"/>
                <a:cs typeface="Calibri" panose="020F0502020204030204" pitchFamily="34" charset="0"/>
              </a:rPr>
              <a:t>Saturday, August 10, 2024</a:t>
            </a:fld>
            <a:endParaRPr lang="en-US" sz="1200" b="1" dirty="0">
              <a:solidFill>
                <a:srgbClr val="4F7C89"/>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07752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174AD-44AE-4189-B849-E31AAC511501}"/>
              </a:ext>
            </a:extLst>
          </p:cNvPr>
          <p:cNvSpPr>
            <a:spLocks noGrp="1"/>
          </p:cNvSpPr>
          <p:nvPr>
            <p:ph type="title"/>
          </p:nvPr>
        </p:nvSpPr>
        <p:spPr/>
        <p:txBody>
          <a:bodyPr>
            <a:normAutofit/>
          </a:bodyPr>
          <a:lstStyle/>
          <a:p>
            <a:r>
              <a:rPr lang="en-US" sz="3600" b="1" dirty="0">
                <a:solidFill>
                  <a:srgbClr val="4F7C89"/>
                </a:solidFill>
                <a:latin typeface="Calibri" panose="020F0502020204030204" pitchFamily="34" charset="0"/>
                <a:ea typeface="Calibri" panose="020F0502020204030204" pitchFamily="34" charset="0"/>
                <a:cs typeface="Calibri" panose="020F0502020204030204" pitchFamily="34" charset="0"/>
              </a:rPr>
              <a:t>Challenge 2</a:t>
            </a:r>
            <a:br>
              <a:rPr lang="en-US" sz="3600" b="1" dirty="0">
                <a:solidFill>
                  <a:srgbClr val="4F7C89"/>
                </a:solidFill>
                <a:latin typeface="Calibri" panose="020F0502020204030204" pitchFamily="34" charset="0"/>
                <a:ea typeface="Calibri" panose="020F0502020204030204" pitchFamily="34" charset="0"/>
                <a:cs typeface="Calibri" panose="020F0502020204030204" pitchFamily="34" charset="0"/>
              </a:rPr>
            </a:br>
            <a:r>
              <a:rPr lang="en-US" sz="3000" dirty="0">
                <a:solidFill>
                  <a:srgbClr val="4F7C89"/>
                </a:solidFill>
                <a:latin typeface="Calibri" panose="020F0502020204030204" pitchFamily="34" charset="0"/>
                <a:ea typeface="Calibri" panose="020F0502020204030204" pitchFamily="34" charset="0"/>
                <a:cs typeface="Calibri" panose="020F0502020204030204" pitchFamily="34" charset="0"/>
              </a:rPr>
              <a:t>Variational Quantum Classifier</a:t>
            </a:r>
            <a:endParaRPr lang="ro-RO" sz="3000" dirty="0">
              <a:solidFill>
                <a:srgbClr val="4F7C89"/>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57B512E-8FFD-4FEB-B5E7-D07157D6D6C5}"/>
              </a:ext>
            </a:extLst>
          </p:cNvPr>
          <p:cNvSpPr>
            <a:spLocks noGrp="1"/>
          </p:cNvSpPr>
          <p:nvPr>
            <p:ph idx="1"/>
          </p:nvPr>
        </p:nvSpPr>
        <p:spPr>
          <a:xfrm>
            <a:off x="550863" y="2498271"/>
            <a:ext cx="11090274" cy="3594553"/>
          </a:xfrm>
        </p:spPr>
        <p:txBody>
          <a:bodyPr/>
          <a:lstStyle/>
          <a:p>
            <a:r>
              <a:rPr lang="en-US" dirty="0">
                <a:solidFill>
                  <a:srgbClr val="4F7C89">
                    <a:alpha val="60000"/>
                  </a:srgbClr>
                </a:solidFill>
                <a:latin typeface="Calibri" panose="020F0502020204030204" pitchFamily="34" charset="0"/>
                <a:ea typeface="Calibri" panose="020F0502020204030204" pitchFamily="34" charset="0"/>
                <a:cs typeface="Calibri" panose="020F0502020204030204" pitchFamily="34" charset="0"/>
              </a:rPr>
              <a:t>Learned about elementary components of a VQC , the layers and the trainable parameters</a:t>
            </a:r>
          </a:p>
          <a:p>
            <a:r>
              <a:rPr lang="en-US" dirty="0">
                <a:solidFill>
                  <a:srgbClr val="4F7C89">
                    <a:alpha val="60000"/>
                  </a:srgbClr>
                </a:solidFill>
                <a:latin typeface="Calibri" panose="020F0502020204030204" pitchFamily="34" charset="0"/>
                <a:ea typeface="Calibri" panose="020F0502020204030204" pitchFamily="34" charset="0"/>
                <a:cs typeface="Calibri" panose="020F0502020204030204" pitchFamily="34" charset="0"/>
              </a:rPr>
              <a:t>Understood how to train and test a VQC using </a:t>
            </a:r>
            <a:r>
              <a:rPr lang="en-US" noProof="1">
                <a:solidFill>
                  <a:srgbClr val="4F7C89">
                    <a:alpha val="60000"/>
                  </a:srgbClr>
                </a:solidFill>
                <a:latin typeface="Calibri" panose="020F0502020204030204" pitchFamily="34" charset="0"/>
                <a:ea typeface="Calibri" panose="020F0502020204030204" pitchFamily="34" charset="0"/>
                <a:cs typeface="Calibri" panose="020F0502020204030204" pitchFamily="34" charset="0"/>
              </a:rPr>
              <a:t>Pennylane</a:t>
            </a:r>
          </a:p>
          <a:p>
            <a:r>
              <a:rPr lang="en-US" dirty="0">
                <a:solidFill>
                  <a:srgbClr val="4F7C89">
                    <a:alpha val="60000"/>
                  </a:srgbClr>
                </a:solidFill>
                <a:latin typeface="Calibri" panose="020F0502020204030204" pitchFamily="34" charset="0"/>
                <a:ea typeface="Calibri" panose="020F0502020204030204" pitchFamily="34" charset="0"/>
                <a:cs typeface="Calibri" panose="020F0502020204030204" pitchFamily="34" charset="0"/>
              </a:rPr>
              <a:t>Applied different encoding schemes to fit various problems</a:t>
            </a:r>
          </a:p>
          <a:p>
            <a:r>
              <a:rPr lang="en-US" dirty="0">
                <a:solidFill>
                  <a:srgbClr val="4F7C89">
                    <a:alpha val="60000"/>
                  </a:srgbClr>
                </a:solidFill>
                <a:latin typeface="Calibri" panose="020F0502020204030204" pitchFamily="34" charset="0"/>
                <a:ea typeface="Calibri" panose="020F0502020204030204" pitchFamily="34" charset="0"/>
                <a:cs typeface="Calibri" panose="020F0502020204030204" pitchFamily="34" charset="0"/>
              </a:rPr>
              <a:t>Explored different architectures and hyperparameters to understand the optimization process</a:t>
            </a:r>
            <a:endParaRPr lang="ro-RO" dirty="0">
              <a:solidFill>
                <a:srgbClr val="4F7C89">
                  <a:alpha val="60000"/>
                </a:srgbClr>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23A3CF17-0409-47C5-ADD4-B32C285631E7}"/>
              </a:ext>
            </a:extLst>
          </p:cNvPr>
          <p:cNvSpPr txBox="1"/>
          <p:nvPr/>
        </p:nvSpPr>
        <p:spPr>
          <a:xfrm>
            <a:off x="4422350" y="6316409"/>
            <a:ext cx="3285116" cy="369332"/>
          </a:xfrm>
          <a:prstGeom prst="rect">
            <a:avLst/>
          </a:prstGeom>
          <a:noFill/>
        </p:spPr>
        <p:txBody>
          <a:bodyPr wrap="square" rtlCol="0">
            <a:spAutoFit/>
          </a:bodyPr>
          <a:lstStyle/>
          <a:p>
            <a:r>
              <a:rPr lang="en-US" b="1" dirty="0">
                <a:solidFill>
                  <a:srgbClr val="4F7C89"/>
                </a:solidFill>
                <a:latin typeface="Calibri" panose="020F0502020204030204" pitchFamily="34" charset="0"/>
                <a:ea typeface="Calibri" panose="020F0502020204030204" pitchFamily="34" charset="0"/>
                <a:cs typeface="Calibri" panose="020F0502020204030204" pitchFamily="34" charset="0"/>
              </a:rPr>
              <a:t>Womanium Quantum+AI Project</a:t>
            </a:r>
            <a:endParaRPr lang="ro-RO" b="1" dirty="0">
              <a:solidFill>
                <a:srgbClr val="4F7C89"/>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Graphic 4">
            <a:extLst>
              <a:ext uri="{FF2B5EF4-FFF2-40B4-BE49-F238E27FC236}">
                <a16:creationId xmlns:a16="http://schemas.microsoft.com/office/drawing/2014/main" id="{AD081002-35BF-40AE-880E-31AEEC80082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10888628" y="5413462"/>
            <a:ext cx="1214272" cy="1330285"/>
          </a:xfrm>
          <a:prstGeom prst="rect">
            <a:avLst/>
          </a:prstGeom>
          <a:effectLst>
            <a:softEdge rad="31750"/>
          </a:effectLst>
        </p:spPr>
      </p:pic>
      <p:sp>
        <p:nvSpPr>
          <p:cNvPr id="6" name="Slide Number Placeholder 11">
            <a:extLst>
              <a:ext uri="{FF2B5EF4-FFF2-40B4-BE49-F238E27FC236}">
                <a16:creationId xmlns:a16="http://schemas.microsoft.com/office/drawing/2014/main" id="{201B57F2-9D15-43D1-B740-0F1386C07A02}"/>
              </a:ext>
            </a:extLst>
          </p:cNvPr>
          <p:cNvSpPr>
            <a:spLocks noGrp="1"/>
          </p:cNvSpPr>
          <p:nvPr>
            <p:ph type="sldNum" sz="quarter" idx="12"/>
          </p:nvPr>
        </p:nvSpPr>
        <p:spPr>
          <a:xfrm>
            <a:off x="11298803" y="5922790"/>
            <a:ext cx="238540" cy="225696"/>
          </a:xfrm>
        </p:spPr>
        <p:txBody>
          <a:bodyPr/>
          <a:lstStyle/>
          <a:p>
            <a:fld id="{DBA1B0FB-D917-4C8C-928F-313BD683BF39}" type="slidenum">
              <a:rPr lang="en-US" sz="1600" b="1" smtClean="0">
                <a:solidFill>
                  <a:srgbClr val="4F7C89">
                    <a:alpha val="80000"/>
                  </a:srgbClr>
                </a:solidFill>
                <a:latin typeface="Calibri" panose="020F0502020204030204" pitchFamily="34" charset="0"/>
                <a:ea typeface="Calibri" panose="020F0502020204030204" pitchFamily="34" charset="0"/>
                <a:cs typeface="Calibri" panose="020F0502020204030204" pitchFamily="34" charset="0"/>
              </a:rPr>
              <a:t>4</a:t>
            </a:fld>
            <a:endParaRPr lang="en-US" sz="1600" b="1" dirty="0">
              <a:solidFill>
                <a:srgbClr val="4F7C89">
                  <a:alpha val="80000"/>
                </a:srgbClr>
              </a:solidFill>
              <a:latin typeface="Calibri" panose="020F0502020204030204" pitchFamily="34" charset="0"/>
              <a:ea typeface="Calibri" panose="020F0502020204030204" pitchFamily="34" charset="0"/>
              <a:cs typeface="Calibri" panose="020F0502020204030204" pitchFamily="34" charset="0"/>
            </a:endParaRPr>
          </a:p>
        </p:txBody>
      </p:sp>
      <p:pic>
        <p:nvPicPr>
          <p:cNvPr id="8" name="Graphic 7">
            <a:extLst>
              <a:ext uri="{FF2B5EF4-FFF2-40B4-BE49-F238E27FC236}">
                <a16:creationId xmlns:a16="http://schemas.microsoft.com/office/drawing/2014/main" id="{A94538C8-BBAF-4C6B-9037-5EC855A46F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00745" y="6391000"/>
            <a:ext cx="3029876" cy="223142"/>
          </a:xfrm>
          <a:prstGeom prst="rect">
            <a:avLst/>
          </a:prstGeom>
        </p:spPr>
      </p:pic>
      <p:sp>
        <p:nvSpPr>
          <p:cNvPr id="9" name="Date Placeholder 13">
            <a:extLst>
              <a:ext uri="{FF2B5EF4-FFF2-40B4-BE49-F238E27FC236}">
                <a16:creationId xmlns:a16="http://schemas.microsoft.com/office/drawing/2014/main" id="{5031588B-49B7-4EA4-9BF4-B30689F292DC}"/>
              </a:ext>
            </a:extLst>
          </p:cNvPr>
          <p:cNvSpPr>
            <a:spLocks noGrp="1"/>
          </p:cNvSpPr>
          <p:nvPr>
            <p:ph type="dt" sz="half" idx="10"/>
          </p:nvPr>
        </p:nvSpPr>
        <p:spPr>
          <a:xfrm>
            <a:off x="367982" y="6383080"/>
            <a:ext cx="1850431" cy="231062"/>
          </a:xfrm>
        </p:spPr>
        <p:txBody>
          <a:bodyPr/>
          <a:lstStyle/>
          <a:p>
            <a:fld id="{52586ED0-789C-4479-A722-11540F6C5A5A}" type="datetime2">
              <a:rPr lang="en-US" sz="1200" b="1" smtClean="0">
                <a:solidFill>
                  <a:srgbClr val="4F7C89"/>
                </a:solidFill>
                <a:latin typeface="Calibri" panose="020F0502020204030204" pitchFamily="34" charset="0"/>
                <a:ea typeface="Calibri" panose="020F0502020204030204" pitchFamily="34" charset="0"/>
                <a:cs typeface="Calibri" panose="020F0502020204030204" pitchFamily="34" charset="0"/>
              </a:rPr>
              <a:t>Saturday, August 10, 2024</a:t>
            </a:fld>
            <a:endParaRPr lang="en-US" sz="1200" b="1" dirty="0">
              <a:solidFill>
                <a:srgbClr val="4F7C89"/>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07264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174AD-44AE-4189-B849-E31AAC511501}"/>
              </a:ext>
            </a:extLst>
          </p:cNvPr>
          <p:cNvSpPr>
            <a:spLocks noGrp="1"/>
          </p:cNvSpPr>
          <p:nvPr>
            <p:ph type="title"/>
          </p:nvPr>
        </p:nvSpPr>
        <p:spPr/>
        <p:txBody>
          <a:bodyPr>
            <a:normAutofit/>
          </a:bodyPr>
          <a:lstStyle/>
          <a:p>
            <a:r>
              <a:rPr lang="en-US" sz="3600" b="1" dirty="0">
                <a:solidFill>
                  <a:srgbClr val="4F7C89"/>
                </a:solidFill>
                <a:latin typeface="Calibri" panose="020F0502020204030204" pitchFamily="34" charset="0"/>
                <a:ea typeface="Calibri" panose="020F0502020204030204" pitchFamily="34" charset="0"/>
                <a:cs typeface="Calibri" panose="020F0502020204030204" pitchFamily="34" charset="0"/>
              </a:rPr>
              <a:t>Challenge 3</a:t>
            </a:r>
            <a:br>
              <a:rPr lang="en-US" sz="3600" b="1" dirty="0">
                <a:solidFill>
                  <a:srgbClr val="4F7C89"/>
                </a:solidFill>
                <a:latin typeface="Calibri" panose="020F0502020204030204" pitchFamily="34" charset="0"/>
                <a:ea typeface="Calibri" panose="020F0502020204030204" pitchFamily="34" charset="0"/>
                <a:cs typeface="Calibri" panose="020F0502020204030204" pitchFamily="34" charset="0"/>
              </a:rPr>
            </a:br>
            <a:r>
              <a:rPr lang="en-US" sz="3000" dirty="0" err="1">
                <a:solidFill>
                  <a:srgbClr val="4F7C89"/>
                </a:solidFill>
                <a:latin typeface="Calibri" panose="020F0502020204030204" pitchFamily="34" charset="0"/>
                <a:ea typeface="Calibri" panose="020F0502020204030204" pitchFamily="34" charset="0"/>
                <a:cs typeface="Calibri" panose="020F0502020204030204" pitchFamily="34" charset="0"/>
              </a:rPr>
              <a:t>Quanvolutional</a:t>
            </a:r>
            <a:r>
              <a:rPr lang="en-US" sz="3000" dirty="0">
                <a:solidFill>
                  <a:srgbClr val="4F7C89"/>
                </a:solidFill>
                <a:latin typeface="Calibri" panose="020F0502020204030204" pitchFamily="34" charset="0"/>
                <a:ea typeface="Calibri" panose="020F0502020204030204" pitchFamily="34" charset="0"/>
                <a:cs typeface="Calibri" panose="020F0502020204030204" pitchFamily="34" charset="0"/>
              </a:rPr>
              <a:t> Neural Network</a:t>
            </a:r>
            <a:endParaRPr lang="ro-RO" sz="3000" dirty="0">
              <a:solidFill>
                <a:srgbClr val="4F7C89"/>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57B512E-8FFD-4FEB-B5E7-D07157D6D6C5}"/>
              </a:ext>
            </a:extLst>
          </p:cNvPr>
          <p:cNvSpPr>
            <a:spLocks noGrp="1"/>
          </p:cNvSpPr>
          <p:nvPr>
            <p:ph idx="1"/>
          </p:nvPr>
        </p:nvSpPr>
        <p:spPr>
          <a:xfrm>
            <a:off x="550863" y="2800806"/>
            <a:ext cx="11090274" cy="3292017"/>
          </a:xfrm>
        </p:spPr>
        <p:txBody>
          <a:bodyPr/>
          <a:lstStyle/>
          <a:p>
            <a:r>
              <a:rPr lang="en-US" dirty="0">
                <a:solidFill>
                  <a:srgbClr val="4F7C89">
                    <a:alpha val="60000"/>
                  </a:srgbClr>
                </a:solidFill>
                <a:latin typeface="Calibri" panose="020F0502020204030204" pitchFamily="34" charset="0"/>
                <a:ea typeface="Calibri" panose="020F0502020204030204" pitchFamily="34" charset="0"/>
                <a:cs typeface="Calibri" panose="020F0502020204030204" pitchFamily="34" charset="0"/>
              </a:rPr>
              <a:t>Learnt about the principles and benefits of combining quantum computing with deep learning</a:t>
            </a:r>
          </a:p>
          <a:p>
            <a:r>
              <a:rPr lang="en-US" dirty="0">
                <a:solidFill>
                  <a:srgbClr val="4F7C89">
                    <a:alpha val="60000"/>
                  </a:srgbClr>
                </a:solidFill>
                <a:latin typeface="Calibri" panose="020F0502020204030204" pitchFamily="34" charset="0"/>
                <a:ea typeface="Calibri" panose="020F0502020204030204" pitchFamily="34" charset="0"/>
                <a:cs typeface="Calibri" panose="020F0502020204030204" pitchFamily="34" charset="0"/>
              </a:rPr>
              <a:t>Understood how ‘</a:t>
            </a:r>
            <a:r>
              <a:rPr lang="en-US" dirty="0" err="1">
                <a:solidFill>
                  <a:srgbClr val="4F7C89">
                    <a:alpha val="60000"/>
                  </a:srgbClr>
                </a:solidFill>
                <a:latin typeface="Calibri" panose="020F0502020204030204" pitchFamily="34" charset="0"/>
                <a:ea typeface="Calibri" panose="020F0502020204030204" pitchFamily="34" charset="0"/>
                <a:cs typeface="Calibri" panose="020F0502020204030204" pitchFamily="34" charset="0"/>
              </a:rPr>
              <a:t>quanvolution</a:t>
            </a:r>
            <a:r>
              <a:rPr lang="en-US" dirty="0">
                <a:solidFill>
                  <a:srgbClr val="4F7C89">
                    <a:alpha val="60000"/>
                  </a:srgbClr>
                </a:solidFill>
                <a:latin typeface="Calibri" panose="020F0502020204030204" pitchFamily="34" charset="0"/>
                <a:ea typeface="Calibri" panose="020F0502020204030204" pitchFamily="34" charset="0"/>
                <a:cs typeface="Calibri" panose="020F0502020204030204" pitchFamily="34" charset="0"/>
              </a:rPr>
              <a:t>’ differs from traditional convolutional neural networks</a:t>
            </a:r>
          </a:p>
          <a:p>
            <a:r>
              <a:rPr lang="en-US" dirty="0">
                <a:solidFill>
                  <a:srgbClr val="4F7C89">
                    <a:alpha val="60000"/>
                  </a:srgbClr>
                </a:solidFill>
                <a:latin typeface="Calibri" panose="020F0502020204030204" pitchFamily="34" charset="0"/>
                <a:ea typeface="Calibri" panose="020F0502020204030204" pitchFamily="34" charset="0"/>
                <a:cs typeface="Calibri" panose="020F0502020204030204" pitchFamily="34" charset="0"/>
              </a:rPr>
              <a:t>Set a new goal of learning to train the quantum kernels</a:t>
            </a:r>
            <a:endParaRPr lang="ro-RO" dirty="0">
              <a:solidFill>
                <a:srgbClr val="4F7C89">
                  <a:alpha val="60000"/>
                </a:srgbClr>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23A3CF17-0409-47C5-ADD4-B32C285631E7}"/>
              </a:ext>
            </a:extLst>
          </p:cNvPr>
          <p:cNvSpPr txBox="1"/>
          <p:nvPr/>
        </p:nvSpPr>
        <p:spPr>
          <a:xfrm>
            <a:off x="4422350" y="6316409"/>
            <a:ext cx="3285116" cy="369332"/>
          </a:xfrm>
          <a:prstGeom prst="rect">
            <a:avLst/>
          </a:prstGeom>
          <a:noFill/>
        </p:spPr>
        <p:txBody>
          <a:bodyPr wrap="square" rtlCol="0">
            <a:spAutoFit/>
          </a:bodyPr>
          <a:lstStyle/>
          <a:p>
            <a:r>
              <a:rPr lang="en-US" b="1" dirty="0">
                <a:solidFill>
                  <a:srgbClr val="4F7C89"/>
                </a:solidFill>
                <a:latin typeface="Calibri" panose="020F0502020204030204" pitchFamily="34" charset="0"/>
                <a:ea typeface="Calibri" panose="020F0502020204030204" pitchFamily="34" charset="0"/>
                <a:cs typeface="Calibri" panose="020F0502020204030204" pitchFamily="34" charset="0"/>
              </a:rPr>
              <a:t>Womanium Quantum+AI Project</a:t>
            </a:r>
            <a:endParaRPr lang="ro-RO" b="1" dirty="0">
              <a:solidFill>
                <a:srgbClr val="4F7C89"/>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Graphic 4">
            <a:extLst>
              <a:ext uri="{FF2B5EF4-FFF2-40B4-BE49-F238E27FC236}">
                <a16:creationId xmlns:a16="http://schemas.microsoft.com/office/drawing/2014/main" id="{AD081002-35BF-40AE-880E-31AEEC80082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10888628" y="5413462"/>
            <a:ext cx="1214272" cy="1330285"/>
          </a:xfrm>
          <a:prstGeom prst="rect">
            <a:avLst/>
          </a:prstGeom>
          <a:effectLst>
            <a:softEdge rad="31750"/>
          </a:effectLst>
        </p:spPr>
      </p:pic>
      <p:sp>
        <p:nvSpPr>
          <p:cNvPr id="6" name="Slide Number Placeholder 11">
            <a:extLst>
              <a:ext uri="{FF2B5EF4-FFF2-40B4-BE49-F238E27FC236}">
                <a16:creationId xmlns:a16="http://schemas.microsoft.com/office/drawing/2014/main" id="{201B57F2-9D15-43D1-B740-0F1386C07A02}"/>
              </a:ext>
            </a:extLst>
          </p:cNvPr>
          <p:cNvSpPr>
            <a:spLocks noGrp="1"/>
          </p:cNvSpPr>
          <p:nvPr>
            <p:ph type="sldNum" sz="quarter" idx="12"/>
          </p:nvPr>
        </p:nvSpPr>
        <p:spPr>
          <a:xfrm>
            <a:off x="11298803" y="5922790"/>
            <a:ext cx="238540" cy="225696"/>
          </a:xfrm>
        </p:spPr>
        <p:txBody>
          <a:bodyPr/>
          <a:lstStyle/>
          <a:p>
            <a:fld id="{DBA1B0FB-D917-4C8C-928F-313BD683BF39}" type="slidenum">
              <a:rPr lang="en-US" sz="1600" b="1" smtClean="0">
                <a:solidFill>
                  <a:srgbClr val="4F7C89">
                    <a:alpha val="80000"/>
                  </a:srgbClr>
                </a:solidFill>
                <a:latin typeface="Calibri" panose="020F0502020204030204" pitchFamily="34" charset="0"/>
                <a:ea typeface="Calibri" panose="020F0502020204030204" pitchFamily="34" charset="0"/>
                <a:cs typeface="Calibri" panose="020F0502020204030204" pitchFamily="34" charset="0"/>
              </a:rPr>
              <a:t>5</a:t>
            </a:fld>
            <a:endParaRPr lang="en-US" sz="1600" b="1" dirty="0">
              <a:solidFill>
                <a:srgbClr val="4F7C89">
                  <a:alpha val="80000"/>
                </a:srgbClr>
              </a:solidFill>
              <a:latin typeface="Calibri" panose="020F0502020204030204" pitchFamily="34" charset="0"/>
              <a:ea typeface="Calibri" panose="020F0502020204030204" pitchFamily="34" charset="0"/>
              <a:cs typeface="Calibri" panose="020F0502020204030204" pitchFamily="34" charset="0"/>
            </a:endParaRPr>
          </a:p>
        </p:txBody>
      </p:sp>
      <p:pic>
        <p:nvPicPr>
          <p:cNvPr id="8" name="Graphic 7">
            <a:extLst>
              <a:ext uri="{FF2B5EF4-FFF2-40B4-BE49-F238E27FC236}">
                <a16:creationId xmlns:a16="http://schemas.microsoft.com/office/drawing/2014/main" id="{A94538C8-BBAF-4C6B-9037-5EC855A46F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00745" y="6391000"/>
            <a:ext cx="3029876" cy="223142"/>
          </a:xfrm>
          <a:prstGeom prst="rect">
            <a:avLst/>
          </a:prstGeom>
        </p:spPr>
      </p:pic>
      <p:sp>
        <p:nvSpPr>
          <p:cNvPr id="9" name="Date Placeholder 13">
            <a:extLst>
              <a:ext uri="{FF2B5EF4-FFF2-40B4-BE49-F238E27FC236}">
                <a16:creationId xmlns:a16="http://schemas.microsoft.com/office/drawing/2014/main" id="{8C5EE949-C791-4553-8282-E102123528D5}"/>
              </a:ext>
            </a:extLst>
          </p:cNvPr>
          <p:cNvSpPr>
            <a:spLocks noGrp="1"/>
          </p:cNvSpPr>
          <p:nvPr>
            <p:ph type="dt" sz="half" idx="10"/>
          </p:nvPr>
        </p:nvSpPr>
        <p:spPr>
          <a:xfrm>
            <a:off x="367982" y="6383080"/>
            <a:ext cx="1850431" cy="231062"/>
          </a:xfrm>
        </p:spPr>
        <p:txBody>
          <a:bodyPr/>
          <a:lstStyle/>
          <a:p>
            <a:fld id="{52586ED0-789C-4479-A722-11540F6C5A5A}" type="datetime2">
              <a:rPr lang="en-US" sz="1200" b="1" smtClean="0">
                <a:solidFill>
                  <a:srgbClr val="4F7C89"/>
                </a:solidFill>
                <a:latin typeface="Calibri" panose="020F0502020204030204" pitchFamily="34" charset="0"/>
                <a:ea typeface="Calibri" panose="020F0502020204030204" pitchFamily="34" charset="0"/>
                <a:cs typeface="Calibri" panose="020F0502020204030204" pitchFamily="34" charset="0"/>
              </a:rPr>
              <a:t>Saturday, August 10, 2024</a:t>
            </a:fld>
            <a:endParaRPr lang="en-US" sz="1200" b="1" dirty="0">
              <a:solidFill>
                <a:srgbClr val="4F7C89"/>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21691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174AD-44AE-4189-B849-E31AAC511501}"/>
              </a:ext>
            </a:extLst>
          </p:cNvPr>
          <p:cNvSpPr>
            <a:spLocks noGrp="1"/>
          </p:cNvSpPr>
          <p:nvPr>
            <p:ph type="title"/>
          </p:nvPr>
        </p:nvSpPr>
        <p:spPr/>
        <p:txBody>
          <a:bodyPr>
            <a:normAutofit/>
          </a:bodyPr>
          <a:lstStyle/>
          <a:p>
            <a:r>
              <a:rPr lang="en-US" sz="3600" b="1" dirty="0">
                <a:solidFill>
                  <a:srgbClr val="4F7C89"/>
                </a:solidFill>
                <a:latin typeface="Calibri" panose="020F0502020204030204" pitchFamily="34" charset="0"/>
                <a:ea typeface="Calibri" panose="020F0502020204030204" pitchFamily="34" charset="0"/>
                <a:cs typeface="Calibri" panose="020F0502020204030204" pitchFamily="34" charset="0"/>
              </a:rPr>
              <a:t>Challenge 4</a:t>
            </a:r>
            <a:br>
              <a:rPr lang="en-US" sz="3600" b="1" dirty="0">
                <a:solidFill>
                  <a:srgbClr val="4F7C89"/>
                </a:solidFill>
                <a:latin typeface="Calibri" panose="020F0502020204030204" pitchFamily="34" charset="0"/>
                <a:ea typeface="Calibri" panose="020F0502020204030204" pitchFamily="34" charset="0"/>
                <a:cs typeface="Calibri" panose="020F0502020204030204" pitchFamily="34" charset="0"/>
              </a:rPr>
            </a:br>
            <a:r>
              <a:rPr lang="en-US" sz="3000" dirty="0">
                <a:solidFill>
                  <a:srgbClr val="4F7C89"/>
                </a:solidFill>
                <a:latin typeface="Calibri" panose="020F0502020204030204" pitchFamily="34" charset="0"/>
                <a:ea typeface="Calibri" panose="020F0502020204030204" pitchFamily="34" charset="0"/>
                <a:cs typeface="Calibri" panose="020F0502020204030204" pitchFamily="34" charset="0"/>
              </a:rPr>
              <a:t>Sine Function</a:t>
            </a:r>
            <a:endParaRPr lang="ro-RO" sz="3000" dirty="0">
              <a:solidFill>
                <a:srgbClr val="4F7C89"/>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57B512E-8FFD-4FEB-B5E7-D07157D6D6C5}"/>
              </a:ext>
            </a:extLst>
          </p:cNvPr>
          <p:cNvSpPr>
            <a:spLocks noGrp="1"/>
          </p:cNvSpPr>
          <p:nvPr>
            <p:ph idx="1"/>
          </p:nvPr>
        </p:nvSpPr>
        <p:spPr>
          <a:xfrm>
            <a:off x="550864" y="2332597"/>
            <a:ext cx="8696504" cy="3760227"/>
          </a:xfrm>
        </p:spPr>
        <p:txBody>
          <a:bodyPr>
            <a:normAutofit/>
          </a:bodyPr>
          <a:lstStyle/>
          <a:p>
            <a:r>
              <a:rPr lang="en-US" sz="1800" dirty="0">
                <a:solidFill>
                  <a:srgbClr val="4F7C89">
                    <a:alpha val="60000"/>
                  </a:srgbClr>
                </a:solidFill>
                <a:latin typeface="Calibri" panose="020F0502020204030204" pitchFamily="34" charset="0"/>
                <a:ea typeface="Calibri" panose="020F0502020204030204" pitchFamily="34" charset="0"/>
                <a:cs typeface="Calibri" panose="020F0502020204030204" pitchFamily="34" charset="0"/>
              </a:rPr>
              <a:t>Designed a quantum machine learning algorithm that can learn the representation of a sine function</a:t>
            </a:r>
          </a:p>
          <a:p>
            <a:r>
              <a:rPr lang="en-US" sz="1800" dirty="0">
                <a:solidFill>
                  <a:srgbClr val="4F7C89">
                    <a:alpha val="60000"/>
                  </a:srgbClr>
                </a:solidFill>
                <a:latin typeface="Calibri" panose="020F0502020204030204" pitchFamily="34" charset="0"/>
                <a:ea typeface="Calibri" panose="020F0502020204030204" pitchFamily="34" charset="0"/>
                <a:cs typeface="Calibri" panose="020F0502020204030204" pitchFamily="34" charset="0"/>
              </a:rPr>
              <a:t>Explored the possibilities of using this algorithm for reproducing unseen samples</a:t>
            </a:r>
          </a:p>
          <a:p>
            <a:r>
              <a:rPr lang="en-US" sz="1800" dirty="0">
                <a:solidFill>
                  <a:srgbClr val="4F7C89">
                    <a:alpha val="60000"/>
                  </a:srgbClr>
                </a:solidFill>
                <a:latin typeface="Calibri" panose="020F0502020204030204" pitchFamily="34" charset="0"/>
                <a:ea typeface="Calibri" panose="020F0502020204030204" pitchFamily="34" charset="0"/>
                <a:cs typeface="Calibri" panose="020F0502020204030204" pitchFamily="34" charset="0"/>
              </a:rPr>
              <a:t>Discussed the challenge of optimizing the algorithm with respect to the number of shots</a:t>
            </a:r>
          </a:p>
          <a:p>
            <a:r>
              <a:rPr lang="en-US" sz="1800" dirty="0">
                <a:solidFill>
                  <a:srgbClr val="4F7C89">
                    <a:alpha val="60000"/>
                  </a:srgbClr>
                </a:solidFill>
                <a:latin typeface="Calibri" panose="020F0502020204030204" pitchFamily="34" charset="0"/>
                <a:ea typeface="Calibri" panose="020F0502020204030204" pitchFamily="34" charset="0"/>
                <a:cs typeface="Calibri" panose="020F0502020204030204" pitchFamily="34" charset="0"/>
              </a:rPr>
              <a:t>Explored a strategy of increasing the number of qubits and parameters for each qubit</a:t>
            </a:r>
          </a:p>
          <a:p>
            <a:r>
              <a:rPr lang="en-US" sz="1800" dirty="0">
                <a:solidFill>
                  <a:srgbClr val="4F7C89">
                    <a:alpha val="60000"/>
                  </a:srgbClr>
                </a:solidFill>
                <a:latin typeface="Calibri" panose="020F0502020204030204" pitchFamily="34" charset="0"/>
                <a:ea typeface="Calibri" panose="020F0502020204030204" pitchFamily="34" charset="0"/>
                <a:cs typeface="Calibri" panose="020F0502020204030204" pitchFamily="34" charset="0"/>
              </a:rPr>
              <a:t>Achieved improved performance through this optimization</a:t>
            </a:r>
            <a:endParaRPr lang="ro-RO" sz="1800" dirty="0">
              <a:solidFill>
                <a:srgbClr val="4F7C89">
                  <a:alpha val="60000"/>
                </a:srgbClr>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23A3CF17-0409-47C5-ADD4-B32C285631E7}"/>
              </a:ext>
            </a:extLst>
          </p:cNvPr>
          <p:cNvSpPr txBox="1"/>
          <p:nvPr/>
        </p:nvSpPr>
        <p:spPr>
          <a:xfrm>
            <a:off x="4422350" y="6316409"/>
            <a:ext cx="3285116" cy="369332"/>
          </a:xfrm>
          <a:prstGeom prst="rect">
            <a:avLst/>
          </a:prstGeom>
          <a:noFill/>
        </p:spPr>
        <p:txBody>
          <a:bodyPr wrap="square" rtlCol="0">
            <a:spAutoFit/>
          </a:bodyPr>
          <a:lstStyle/>
          <a:p>
            <a:r>
              <a:rPr lang="en-US" b="1" dirty="0">
                <a:solidFill>
                  <a:srgbClr val="4F7C89"/>
                </a:solidFill>
                <a:latin typeface="Calibri" panose="020F0502020204030204" pitchFamily="34" charset="0"/>
                <a:ea typeface="Calibri" panose="020F0502020204030204" pitchFamily="34" charset="0"/>
                <a:cs typeface="Calibri" panose="020F0502020204030204" pitchFamily="34" charset="0"/>
              </a:rPr>
              <a:t>Womanium Quantum+AI Project</a:t>
            </a:r>
            <a:endParaRPr lang="ro-RO" b="1" dirty="0">
              <a:solidFill>
                <a:srgbClr val="4F7C89"/>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Graphic 4">
            <a:extLst>
              <a:ext uri="{FF2B5EF4-FFF2-40B4-BE49-F238E27FC236}">
                <a16:creationId xmlns:a16="http://schemas.microsoft.com/office/drawing/2014/main" id="{AD081002-35BF-40AE-880E-31AEEC80082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10888628" y="5413462"/>
            <a:ext cx="1214272" cy="1330285"/>
          </a:xfrm>
          <a:prstGeom prst="rect">
            <a:avLst/>
          </a:prstGeom>
          <a:effectLst>
            <a:softEdge rad="31750"/>
          </a:effectLst>
        </p:spPr>
      </p:pic>
      <p:sp>
        <p:nvSpPr>
          <p:cNvPr id="6" name="Slide Number Placeholder 11">
            <a:extLst>
              <a:ext uri="{FF2B5EF4-FFF2-40B4-BE49-F238E27FC236}">
                <a16:creationId xmlns:a16="http://schemas.microsoft.com/office/drawing/2014/main" id="{201B57F2-9D15-43D1-B740-0F1386C07A02}"/>
              </a:ext>
            </a:extLst>
          </p:cNvPr>
          <p:cNvSpPr>
            <a:spLocks noGrp="1"/>
          </p:cNvSpPr>
          <p:nvPr>
            <p:ph type="sldNum" sz="quarter" idx="12"/>
          </p:nvPr>
        </p:nvSpPr>
        <p:spPr>
          <a:xfrm>
            <a:off x="11298803" y="5922790"/>
            <a:ext cx="238540" cy="225696"/>
          </a:xfrm>
        </p:spPr>
        <p:txBody>
          <a:bodyPr/>
          <a:lstStyle/>
          <a:p>
            <a:fld id="{DBA1B0FB-D917-4C8C-928F-313BD683BF39}" type="slidenum">
              <a:rPr lang="en-US" sz="1600" b="1" smtClean="0">
                <a:solidFill>
                  <a:srgbClr val="4F7C89">
                    <a:alpha val="80000"/>
                  </a:srgbClr>
                </a:solidFill>
                <a:latin typeface="Calibri" panose="020F0502020204030204" pitchFamily="34" charset="0"/>
                <a:ea typeface="Calibri" panose="020F0502020204030204" pitchFamily="34" charset="0"/>
                <a:cs typeface="Calibri" panose="020F0502020204030204" pitchFamily="34" charset="0"/>
              </a:rPr>
              <a:t>6</a:t>
            </a:fld>
            <a:endParaRPr lang="en-US" sz="1600" b="1" dirty="0">
              <a:solidFill>
                <a:srgbClr val="4F7C89">
                  <a:alpha val="80000"/>
                </a:srgbClr>
              </a:solidFill>
              <a:latin typeface="Calibri" panose="020F0502020204030204" pitchFamily="34" charset="0"/>
              <a:ea typeface="Calibri" panose="020F0502020204030204" pitchFamily="34" charset="0"/>
              <a:cs typeface="Calibri" panose="020F0502020204030204" pitchFamily="34" charset="0"/>
            </a:endParaRPr>
          </a:p>
        </p:txBody>
      </p:sp>
      <p:pic>
        <p:nvPicPr>
          <p:cNvPr id="8" name="Graphic 7">
            <a:extLst>
              <a:ext uri="{FF2B5EF4-FFF2-40B4-BE49-F238E27FC236}">
                <a16:creationId xmlns:a16="http://schemas.microsoft.com/office/drawing/2014/main" id="{A94538C8-BBAF-4C6B-9037-5EC855A46F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00745" y="6391000"/>
            <a:ext cx="3029876" cy="223142"/>
          </a:xfrm>
          <a:prstGeom prst="rect">
            <a:avLst/>
          </a:prstGeom>
        </p:spPr>
      </p:pic>
      <p:sp>
        <p:nvSpPr>
          <p:cNvPr id="11" name="Date Placeholder 13">
            <a:extLst>
              <a:ext uri="{FF2B5EF4-FFF2-40B4-BE49-F238E27FC236}">
                <a16:creationId xmlns:a16="http://schemas.microsoft.com/office/drawing/2014/main" id="{5F2D86DF-2195-4466-B8A1-EE43329C4806}"/>
              </a:ext>
            </a:extLst>
          </p:cNvPr>
          <p:cNvSpPr>
            <a:spLocks noGrp="1"/>
          </p:cNvSpPr>
          <p:nvPr>
            <p:ph type="dt" sz="half" idx="10"/>
          </p:nvPr>
        </p:nvSpPr>
        <p:spPr>
          <a:xfrm>
            <a:off x="367982" y="6383080"/>
            <a:ext cx="1850431" cy="231062"/>
          </a:xfrm>
        </p:spPr>
        <p:txBody>
          <a:bodyPr/>
          <a:lstStyle/>
          <a:p>
            <a:fld id="{52586ED0-789C-4479-A722-11540F6C5A5A}" type="datetime2">
              <a:rPr lang="en-US" sz="1200" b="1" smtClean="0">
                <a:solidFill>
                  <a:srgbClr val="4F7C89"/>
                </a:solidFill>
                <a:latin typeface="Calibri" panose="020F0502020204030204" pitchFamily="34" charset="0"/>
                <a:ea typeface="Calibri" panose="020F0502020204030204" pitchFamily="34" charset="0"/>
                <a:cs typeface="Calibri" panose="020F0502020204030204" pitchFamily="34" charset="0"/>
              </a:rPr>
              <a:t>Saturday, August 10, 2024</a:t>
            </a:fld>
            <a:endParaRPr lang="en-US" sz="1200" b="1" dirty="0">
              <a:solidFill>
                <a:srgbClr val="4F7C89"/>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79066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174AD-44AE-4189-B849-E31AAC511501}"/>
              </a:ext>
            </a:extLst>
          </p:cNvPr>
          <p:cNvSpPr>
            <a:spLocks noGrp="1"/>
          </p:cNvSpPr>
          <p:nvPr>
            <p:ph type="title"/>
          </p:nvPr>
        </p:nvSpPr>
        <p:spPr/>
        <p:txBody>
          <a:bodyPr>
            <a:normAutofit/>
          </a:bodyPr>
          <a:lstStyle/>
          <a:p>
            <a:r>
              <a:rPr lang="en-US" sz="3600" b="1" dirty="0">
                <a:solidFill>
                  <a:srgbClr val="4F7C89"/>
                </a:solidFill>
                <a:latin typeface="Calibri" panose="020F0502020204030204" pitchFamily="34" charset="0"/>
                <a:ea typeface="Calibri" panose="020F0502020204030204" pitchFamily="34" charset="0"/>
                <a:cs typeface="Calibri" panose="020F0502020204030204" pitchFamily="34" charset="0"/>
              </a:rPr>
              <a:t>Challenge 4</a:t>
            </a:r>
            <a:br>
              <a:rPr lang="en-US" sz="3600" b="1" dirty="0">
                <a:solidFill>
                  <a:srgbClr val="4F7C89"/>
                </a:solidFill>
                <a:latin typeface="Calibri" panose="020F0502020204030204" pitchFamily="34" charset="0"/>
                <a:ea typeface="Calibri" panose="020F0502020204030204" pitchFamily="34" charset="0"/>
                <a:cs typeface="Calibri" panose="020F0502020204030204" pitchFamily="34" charset="0"/>
              </a:rPr>
            </a:br>
            <a:r>
              <a:rPr lang="en-US" sz="3000" dirty="0">
                <a:solidFill>
                  <a:srgbClr val="4F7C89"/>
                </a:solidFill>
                <a:latin typeface="Calibri" panose="020F0502020204030204" pitchFamily="34" charset="0"/>
                <a:ea typeface="Calibri" panose="020F0502020204030204" pitchFamily="34" charset="0"/>
                <a:cs typeface="Calibri" panose="020F0502020204030204" pitchFamily="34" charset="0"/>
              </a:rPr>
              <a:t>Results and Discussion</a:t>
            </a:r>
            <a:endParaRPr lang="ro-RO" sz="3000" dirty="0">
              <a:solidFill>
                <a:srgbClr val="4F7C89"/>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57B512E-8FFD-4FEB-B5E7-D07157D6D6C5}"/>
              </a:ext>
            </a:extLst>
          </p:cNvPr>
          <p:cNvSpPr>
            <a:spLocks noGrp="1"/>
          </p:cNvSpPr>
          <p:nvPr>
            <p:ph idx="1"/>
          </p:nvPr>
        </p:nvSpPr>
        <p:spPr/>
        <p:txBody>
          <a:bodyPr/>
          <a:lstStyle/>
          <a:p>
            <a:r>
              <a:rPr lang="en-US" dirty="0">
                <a:solidFill>
                  <a:srgbClr val="4F7C89">
                    <a:alpha val="60000"/>
                  </a:srgbClr>
                </a:solidFill>
                <a:latin typeface="Calibri" panose="020F0502020204030204" pitchFamily="34" charset="0"/>
                <a:ea typeface="Calibri" panose="020F0502020204030204" pitchFamily="34" charset="0"/>
                <a:cs typeface="Calibri" panose="020F0502020204030204" pitchFamily="34" charset="0"/>
              </a:rPr>
              <a:t>Presented the results of evaluating the algorithm on unseen samples</a:t>
            </a:r>
          </a:p>
          <a:p>
            <a:r>
              <a:rPr lang="en-US" dirty="0">
                <a:solidFill>
                  <a:srgbClr val="4F7C89">
                    <a:alpha val="60000"/>
                  </a:srgbClr>
                </a:solidFill>
                <a:latin typeface="Calibri" panose="020F0502020204030204" pitchFamily="34" charset="0"/>
                <a:ea typeface="Calibri" panose="020F0502020204030204" pitchFamily="34" charset="0"/>
                <a:cs typeface="Calibri" panose="020F0502020204030204" pitchFamily="34" charset="0"/>
              </a:rPr>
              <a:t>Discussed the implications and the trade-offs within our approach</a:t>
            </a:r>
            <a:endParaRPr lang="ro-RO" dirty="0">
              <a:solidFill>
                <a:srgbClr val="4F7C89">
                  <a:alpha val="60000"/>
                </a:srgbClr>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23A3CF17-0409-47C5-ADD4-B32C285631E7}"/>
              </a:ext>
            </a:extLst>
          </p:cNvPr>
          <p:cNvSpPr txBox="1"/>
          <p:nvPr/>
        </p:nvSpPr>
        <p:spPr>
          <a:xfrm>
            <a:off x="4422350" y="6316409"/>
            <a:ext cx="3285116" cy="369332"/>
          </a:xfrm>
          <a:prstGeom prst="rect">
            <a:avLst/>
          </a:prstGeom>
          <a:noFill/>
        </p:spPr>
        <p:txBody>
          <a:bodyPr wrap="square" rtlCol="0">
            <a:spAutoFit/>
          </a:bodyPr>
          <a:lstStyle/>
          <a:p>
            <a:r>
              <a:rPr lang="en-US" b="1" dirty="0">
                <a:solidFill>
                  <a:srgbClr val="4F7C89"/>
                </a:solidFill>
                <a:latin typeface="Calibri" panose="020F0502020204030204" pitchFamily="34" charset="0"/>
                <a:ea typeface="Calibri" panose="020F0502020204030204" pitchFamily="34" charset="0"/>
                <a:cs typeface="Calibri" panose="020F0502020204030204" pitchFamily="34" charset="0"/>
              </a:rPr>
              <a:t>Womanium Quantum+AI Project</a:t>
            </a:r>
            <a:endParaRPr lang="ro-RO" b="1" dirty="0">
              <a:solidFill>
                <a:srgbClr val="4F7C89"/>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Graphic 4">
            <a:extLst>
              <a:ext uri="{FF2B5EF4-FFF2-40B4-BE49-F238E27FC236}">
                <a16:creationId xmlns:a16="http://schemas.microsoft.com/office/drawing/2014/main" id="{AD081002-35BF-40AE-880E-31AEEC80082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10888628" y="5413462"/>
            <a:ext cx="1214272" cy="1330285"/>
          </a:xfrm>
          <a:prstGeom prst="rect">
            <a:avLst/>
          </a:prstGeom>
          <a:effectLst>
            <a:softEdge rad="31750"/>
          </a:effectLst>
        </p:spPr>
      </p:pic>
      <p:sp>
        <p:nvSpPr>
          <p:cNvPr id="6" name="Slide Number Placeholder 11">
            <a:extLst>
              <a:ext uri="{FF2B5EF4-FFF2-40B4-BE49-F238E27FC236}">
                <a16:creationId xmlns:a16="http://schemas.microsoft.com/office/drawing/2014/main" id="{201B57F2-9D15-43D1-B740-0F1386C07A02}"/>
              </a:ext>
            </a:extLst>
          </p:cNvPr>
          <p:cNvSpPr>
            <a:spLocks noGrp="1"/>
          </p:cNvSpPr>
          <p:nvPr>
            <p:ph type="sldNum" sz="quarter" idx="12"/>
          </p:nvPr>
        </p:nvSpPr>
        <p:spPr>
          <a:xfrm>
            <a:off x="11298803" y="5922790"/>
            <a:ext cx="238540" cy="225696"/>
          </a:xfrm>
        </p:spPr>
        <p:txBody>
          <a:bodyPr/>
          <a:lstStyle/>
          <a:p>
            <a:fld id="{DBA1B0FB-D917-4C8C-928F-313BD683BF39}" type="slidenum">
              <a:rPr lang="en-US" sz="1600" b="1" smtClean="0">
                <a:solidFill>
                  <a:srgbClr val="4F7C89">
                    <a:alpha val="80000"/>
                  </a:srgbClr>
                </a:solidFill>
                <a:latin typeface="Calibri" panose="020F0502020204030204" pitchFamily="34" charset="0"/>
                <a:ea typeface="Calibri" panose="020F0502020204030204" pitchFamily="34" charset="0"/>
                <a:cs typeface="Calibri" panose="020F0502020204030204" pitchFamily="34" charset="0"/>
              </a:rPr>
              <a:t>7</a:t>
            </a:fld>
            <a:endParaRPr lang="en-US" sz="1600" b="1" dirty="0">
              <a:solidFill>
                <a:srgbClr val="4F7C89">
                  <a:alpha val="80000"/>
                </a:srgbClr>
              </a:solidFill>
              <a:latin typeface="Calibri" panose="020F0502020204030204" pitchFamily="34" charset="0"/>
              <a:ea typeface="Calibri" panose="020F0502020204030204" pitchFamily="34" charset="0"/>
              <a:cs typeface="Calibri" panose="020F0502020204030204" pitchFamily="34" charset="0"/>
            </a:endParaRPr>
          </a:p>
        </p:txBody>
      </p:sp>
      <p:pic>
        <p:nvPicPr>
          <p:cNvPr id="8" name="Graphic 7">
            <a:extLst>
              <a:ext uri="{FF2B5EF4-FFF2-40B4-BE49-F238E27FC236}">
                <a16:creationId xmlns:a16="http://schemas.microsoft.com/office/drawing/2014/main" id="{A94538C8-BBAF-4C6B-9037-5EC855A46F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00745" y="6391000"/>
            <a:ext cx="3029876" cy="223142"/>
          </a:xfrm>
          <a:prstGeom prst="rect">
            <a:avLst/>
          </a:prstGeom>
        </p:spPr>
      </p:pic>
      <p:grpSp>
        <p:nvGrpSpPr>
          <p:cNvPr id="11" name="Group 10">
            <a:extLst>
              <a:ext uri="{FF2B5EF4-FFF2-40B4-BE49-F238E27FC236}">
                <a16:creationId xmlns:a16="http://schemas.microsoft.com/office/drawing/2014/main" id="{A0912C74-1BE5-4280-86F1-29BC39AFBD05}"/>
              </a:ext>
            </a:extLst>
          </p:cNvPr>
          <p:cNvGrpSpPr/>
          <p:nvPr/>
        </p:nvGrpSpPr>
        <p:grpSpPr>
          <a:xfrm>
            <a:off x="3339574" y="3538690"/>
            <a:ext cx="4702336" cy="1932778"/>
            <a:chOff x="3090624" y="3538690"/>
            <a:chExt cx="4702336" cy="1932778"/>
          </a:xfrm>
        </p:grpSpPr>
        <p:pic>
          <p:nvPicPr>
            <p:cNvPr id="9" name="Graphic 8">
              <a:extLst>
                <a:ext uri="{FF2B5EF4-FFF2-40B4-BE49-F238E27FC236}">
                  <a16:creationId xmlns:a16="http://schemas.microsoft.com/office/drawing/2014/main" id="{9DDA1473-A890-4BEC-808A-36C5531796E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51294" y="3538690"/>
              <a:ext cx="2041666" cy="1932778"/>
            </a:xfrm>
            <a:prstGeom prst="rect">
              <a:avLst/>
            </a:prstGeom>
          </p:spPr>
        </p:pic>
        <p:pic>
          <p:nvPicPr>
            <p:cNvPr id="10" name="Graphic 9">
              <a:extLst>
                <a:ext uri="{FF2B5EF4-FFF2-40B4-BE49-F238E27FC236}">
                  <a16:creationId xmlns:a16="http://schemas.microsoft.com/office/drawing/2014/main" id="{95BA8443-8C54-487F-8445-1B5CDFC5EFC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090624" y="3538690"/>
              <a:ext cx="2036223" cy="1905556"/>
            </a:xfrm>
            <a:prstGeom prst="rect">
              <a:avLst/>
            </a:prstGeom>
          </p:spPr>
        </p:pic>
      </p:grpSp>
      <p:sp>
        <p:nvSpPr>
          <p:cNvPr id="13" name="Date Placeholder 13">
            <a:extLst>
              <a:ext uri="{FF2B5EF4-FFF2-40B4-BE49-F238E27FC236}">
                <a16:creationId xmlns:a16="http://schemas.microsoft.com/office/drawing/2014/main" id="{742CF429-C262-43E1-A7B5-CB40EF498FB5}"/>
              </a:ext>
            </a:extLst>
          </p:cNvPr>
          <p:cNvSpPr>
            <a:spLocks noGrp="1"/>
          </p:cNvSpPr>
          <p:nvPr>
            <p:ph type="dt" sz="half" idx="10"/>
          </p:nvPr>
        </p:nvSpPr>
        <p:spPr>
          <a:xfrm>
            <a:off x="367982" y="6383080"/>
            <a:ext cx="1850431" cy="231062"/>
          </a:xfrm>
        </p:spPr>
        <p:txBody>
          <a:bodyPr/>
          <a:lstStyle/>
          <a:p>
            <a:fld id="{52586ED0-789C-4479-A722-11540F6C5A5A}" type="datetime2">
              <a:rPr lang="en-US" sz="1200" b="1" smtClean="0">
                <a:solidFill>
                  <a:srgbClr val="4F7C89"/>
                </a:solidFill>
                <a:latin typeface="Calibri" panose="020F0502020204030204" pitchFamily="34" charset="0"/>
                <a:ea typeface="Calibri" panose="020F0502020204030204" pitchFamily="34" charset="0"/>
                <a:cs typeface="Calibri" panose="020F0502020204030204" pitchFamily="34" charset="0"/>
              </a:rPr>
              <a:t>Saturday, August 10, 2024</a:t>
            </a:fld>
            <a:endParaRPr lang="en-US" sz="1200" b="1" dirty="0">
              <a:solidFill>
                <a:srgbClr val="4F7C89"/>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0452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3A315-0C1D-4533-9752-79C3F4A83390}"/>
              </a:ext>
            </a:extLst>
          </p:cNvPr>
          <p:cNvSpPr txBox="1">
            <a:spLocks/>
          </p:cNvSpPr>
          <p:nvPr/>
        </p:nvSpPr>
        <p:spPr>
          <a:xfrm>
            <a:off x="3566472" y="2302919"/>
            <a:ext cx="8281987" cy="1126081"/>
          </a:xfrm>
          <a:prstGeom prst="rect">
            <a:avLst/>
          </a:prstGeom>
        </p:spPr>
        <p:txBody>
          <a:bodyPr>
            <a:normAutofit lnSpcReduction="10000"/>
          </a:bodyPr>
          <a:lst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a:lstStyle>
          <a:p>
            <a:pPr algn="r"/>
            <a:r>
              <a:rPr lang="en-US" sz="7000" dirty="0">
                <a:solidFill>
                  <a:srgbClr val="4F7C89"/>
                </a:solidFill>
                <a:latin typeface="Calibri" panose="020F0502020204030204" pitchFamily="34" charset="0"/>
                <a:ea typeface="Calibri" panose="020F0502020204030204" pitchFamily="34" charset="0"/>
                <a:cs typeface="Calibri" panose="020F0502020204030204" pitchFamily="34" charset="0"/>
              </a:rPr>
              <a:t>Thank you!</a:t>
            </a:r>
          </a:p>
        </p:txBody>
      </p:sp>
      <p:sp>
        <p:nvSpPr>
          <p:cNvPr id="3" name="TextBox 2">
            <a:extLst>
              <a:ext uri="{FF2B5EF4-FFF2-40B4-BE49-F238E27FC236}">
                <a16:creationId xmlns:a16="http://schemas.microsoft.com/office/drawing/2014/main" id="{F6F51290-6A73-40C0-936E-F93FC3D09F90}"/>
              </a:ext>
            </a:extLst>
          </p:cNvPr>
          <p:cNvSpPr txBox="1"/>
          <p:nvPr/>
        </p:nvSpPr>
        <p:spPr>
          <a:xfrm>
            <a:off x="4422350" y="6316409"/>
            <a:ext cx="3285116" cy="369332"/>
          </a:xfrm>
          <a:prstGeom prst="rect">
            <a:avLst/>
          </a:prstGeom>
          <a:noFill/>
        </p:spPr>
        <p:txBody>
          <a:bodyPr wrap="square" rtlCol="0">
            <a:spAutoFit/>
          </a:bodyPr>
          <a:lstStyle/>
          <a:p>
            <a:r>
              <a:rPr lang="en-US" b="1" dirty="0">
                <a:solidFill>
                  <a:srgbClr val="4F7C89"/>
                </a:solidFill>
                <a:latin typeface="Calibri" panose="020F0502020204030204" pitchFamily="34" charset="0"/>
                <a:ea typeface="Calibri" panose="020F0502020204030204" pitchFamily="34" charset="0"/>
                <a:cs typeface="Calibri" panose="020F0502020204030204" pitchFamily="34" charset="0"/>
              </a:rPr>
              <a:t>Womanium Quantum+AI Project</a:t>
            </a:r>
            <a:endParaRPr lang="ro-RO" b="1" dirty="0">
              <a:solidFill>
                <a:srgbClr val="4F7C89"/>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Graphic 3">
            <a:extLst>
              <a:ext uri="{FF2B5EF4-FFF2-40B4-BE49-F238E27FC236}">
                <a16:creationId xmlns:a16="http://schemas.microsoft.com/office/drawing/2014/main" id="{DB6A55C6-3356-49D8-A52C-21D023A730A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10888628" y="5413462"/>
            <a:ext cx="1214272" cy="1330285"/>
          </a:xfrm>
          <a:prstGeom prst="rect">
            <a:avLst/>
          </a:prstGeom>
          <a:effectLst>
            <a:softEdge rad="31750"/>
          </a:effectLst>
        </p:spPr>
      </p:pic>
      <p:sp>
        <p:nvSpPr>
          <p:cNvPr id="5" name="Slide Number Placeholder 11">
            <a:extLst>
              <a:ext uri="{FF2B5EF4-FFF2-40B4-BE49-F238E27FC236}">
                <a16:creationId xmlns:a16="http://schemas.microsoft.com/office/drawing/2014/main" id="{07416AF8-B962-418D-8262-6578C1924EEB}"/>
              </a:ext>
            </a:extLst>
          </p:cNvPr>
          <p:cNvSpPr>
            <a:spLocks noGrp="1"/>
          </p:cNvSpPr>
          <p:nvPr>
            <p:ph type="sldNum" sz="quarter" idx="12"/>
          </p:nvPr>
        </p:nvSpPr>
        <p:spPr>
          <a:xfrm>
            <a:off x="11298803" y="5922790"/>
            <a:ext cx="238540" cy="225696"/>
          </a:xfrm>
        </p:spPr>
        <p:txBody>
          <a:bodyPr/>
          <a:lstStyle/>
          <a:p>
            <a:fld id="{DBA1B0FB-D917-4C8C-928F-313BD683BF39}" type="slidenum">
              <a:rPr lang="en-US" sz="1600" b="1" smtClean="0">
                <a:solidFill>
                  <a:srgbClr val="4F7C89">
                    <a:alpha val="80000"/>
                  </a:srgbClr>
                </a:solidFill>
                <a:latin typeface="Calibri" panose="020F0502020204030204" pitchFamily="34" charset="0"/>
                <a:ea typeface="Calibri" panose="020F0502020204030204" pitchFamily="34" charset="0"/>
                <a:cs typeface="Calibri" panose="020F0502020204030204" pitchFamily="34" charset="0"/>
              </a:rPr>
              <a:t>8</a:t>
            </a:fld>
            <a:endParaRPr lang="en-US" sz="1600" b="1" dirty="0">
              <a:solidFill>
                <a:srgbClr val="4F7C89">
                  <a:alpha val="80000"/>
                </a:srgbClr>
              </a:solidFill>
              <a:latin typeface="Calibri" panose="020F0502020204030204" pitchFamily="34" charset="0"/>
              <a:ea typeface="Calibri" panose="020F0502020204030204" pitchFamily="34" charset="0"/>
              <a:cs typeface="Calibri" panose="020F0502020204030204" pitchFamily="34" charset="0"/>
            </a:endParaRPr>
          </a:p>
        </p:txBody>
      </p:sp>
      <p:pic>
        <p:nvPicPr>
          <p:cNvPr id="6" name="Graphic 5">
            <a:extLst>
              <a:ext uri="{FF2B5EF4-FFF2-40B4-BE49-F238E27FC236}">
                <a16:creationId xmlns:a16="http://schemas.microsoft.com/office/drawing/2014/main" id="{A1E44FC1-5913-4FE5-873D-58687A963CF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00745" y="6391000"/>
            <a:ext cx="3029876" cy="223142"/>
          </a:xfrm>
          <a:prstGeom prst="rect">
            <a:avLst/>
          </a:prstGeom>
        </p:spPr>
      </p:pic>
      <p:sp>
        <p:nvSpPr>
          <p:cNvPr id="7" name="Date Placeholder 13">
            <a:extLst>
              <a:ext uri="{FF2B5EF4-FFF2-40B4-BE49-F238E27FC236}">
                <a16:creationId xmlns:a16="http://schemas.microsoft.com/office/drawing/2014/main" id="{8F99E5F3-8268-420E-A4D8-44B6C6CA1596}"/>
              </a:ext>
            </a:extLst>
          </p:cNvPr>
          <p:cNvSpPr>
            <a:spLocks noGrp="1"/>
          </p:cNvSpPr>
          <p:nvPr>
            <p:ph type="dt" sz="half" idx="10"/>
          </p:nvPr>
        </p:nvSpPr>
        <p:spPr>
          <a:xfrm>
            <a:off x="367982" y="6383080"/>
            <a:ext cx="1850431" cy="231062"/>
          </a:xfrm>
        </p:spPr>
        <p:txBody>
          <a:bodyPr/>
          <a:lstStyle/>
          <a:p>
            <a:fld id="{52586ED0-789C-4479-A722-11540F6C5A5A}" type="datetime2">
              <a:rPr lang="en-US" sz="1200" b="1" smtClean="0">
                <a:solidFill>
                  <a:srgbClr val="4F7C89"/>
                </a:solidFill>
                <a:latin typeface="Calibri" panose="020F0502020204030204" pitchFamily="34" charset="0"/>
                <a:ea typeface="Calibri" panose="020F0502020204030204" pitchFamily="34" charset="0"/>
                <a:cs typeface="Calibri" panose="020F0502020204030204" pitchFamily="34" charset="0"/>
              </a:rPr>
              <a:t>Saturday, August 10, 2024</a:t>
            </a:fld>
            <a:endParaRPr lang="en-US" sz="1200" b="1" dirty="0">
              <a:solidFill>
                <a:srgbClr val="4F7C89"/>
              </a:solidFill>
              <a:latin typeface="Calibri" panose="020F0502020204030204" pitchFamily="34" charset="0"/>
              <a:ea typeface="Calibri" panose="020F0502020204030204" pitchFamily="34" charset="0"/>
              <a:cs typeface="Calibri" panose="020F0502020204030204" pitchFamily="34" charset="0"/>
            </a:endParaRPr>
          </a:p>
        </p:txBody>
      </p:sp>
      <p:pic>
        <p:nvPicPr>
          <p:cNvPr id="8" name="Graphic 7">
            <a:extLst>
              <a:ext uri="{FF2B5EF4-FFF2-40B4-BE49-F238E27FC236}">
                <a16:creationId xmlns:a16="http://schemas.microsoft.com/office/drawing/2014/main" id="{3CCACBE5-34A0-44AE-A3F9-3AE77B0BFBB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0" y="0"/>
            <a:ext cx="6101908" cy="5922790"/>
          </a:xfrm>
          <a:prstGeom prst="rect">
            <a:avLst/>
          </a:prstGeom>
        </p:spPr>
      </p:pic>
      <p:sp>
        <p:nvSpPr>
          <p:cNvPr id="9" name="TextBox 8">
            <a:extLst>
              <a:ext uri="{FF2B5EF4-FFF2-40B4-BE49-F238E27FC236}">
                <a16:creationId xmlns:a16="http://schemas.microsoft.com/office/drawing/2014/main" id="{85E04544-6932-478C-BD30-1D8D19D6A343}"/>
              </a:ext>
            </a:extLst>
          </p:cNvPr>
          <p:cNvSpPr txBox="1"/>
          <p:nvPr/>
        </p:nvSpPr>
        <p:spPr>
          <a:xfrm>
            <a:off x="280518" y="5970882"/>
            <a:ext cx="1645919" cy="215444"/>
          </a:xfrm>
          <a:prstGeom prst="rect">
            <a:avLst/>
          </a:prstGeom>
          <a:noFill/>
        </p:spPr>
        <p:txBody>
          <a:bodyPr wrap="square" rtlCol="0">
            <a:spAutoFit/>
          </a:bodyPr>
          <a:lstStyle/>
          <a:p>
            <a:r>
              <a:rPr lang="en-US" sz="800" dirty="0">
                <a:solidFill>
                  <a:srgbClr val="4F7C89"/>
                </a:solidFill>
                <a:latin typeface="Calibri" panose="020F0502020204030204" pitchFamily="34" charset="0"/>
                <a:ea typeface="Calibri" panose="020F0502020204030204" pitchFamily="34" charset="0"/>
                <a:cs typeface="Calibri" panose="020F0502020204030204" pitchFamily="34" charset="0"/>
              </a:rPr>
              <a:t>Image generated with DALL-E 3</a:t>
            </a:r>
            <a:endParaRPr lang="ro-RO" sz="800" dirty="0">
              <a:solidFill>
                <a:srgbClr val="4F7C89"/>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69523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379</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Caladea</vt:lpstr>
      <vt:lpstr>Calibri</vt:lpstr>
      <vt:lpstr>Sitka Heading</vt:lpstr>
      <vt:lpstr>Source Sans Pro</vt:lpstr>
      <vt:lpstr>3DFloatVTI</vt:lpstr>
      <vt:lpstr>Quantum Machine Learning for Conspicuity Detection in Production</vt:lpstr>
      <vt:lpstr>Introduction</vt:lpstr>
      <vt:lpstr>Challenge 1 Pennylane Codebook</vt:lpstr>
      <vt:lpstr>Challenge 2 Variational Quantum Classifier</vt:lpstr>
      <vt:lpstr>Challenge 3 Quanvolutional Neural Network</vt:lpstr>
      <vt:lpstr>Challenge 4 Sine Function</vt:lpstr>
      <vt:lpstr>Challenge 4 Results and Discussion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Cristian I</dc:creator>
  <cp:lastModifiedBy>Cristian I</cp:lastModifiedBy>
  <cp:revision>12</cp:revision>
  <dcterms:created xsi:type="dcterms:W3CDTF">2024-08-09T19:03:45Z</dcterms:created>
  <dcterms:modified xsi:type="dcterms:W3CDTF">2024-08-09T21:27:49Z</dcterms:modified>
</cp:coreProperties>
</file>