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Lst>
  <p:sldSz cx="9144000" cy="6858000" type="screen4x3"/>
  <p:notesSz cx="6858000" cy="9144000"/>
  <p:embeddedFontLst>
    <p:embeddedFont>
      <p:font typeface="Corsiva" pitchFamily="2" charset="-79"/>
      <p:regular r:id="rId116"/>
      <p:bold r:id="rId117"/>
      <p:italic r:id="rId118"/>
      <p:boldItalic r:id="rId119"/>
    </p:embeddedFont>
    <p:embeddedFont>
      <p:font typeface="Libre Baskerville" panose="02000000000000000000" pitchFamily="2" charset="0"/>
      <p:regular r:id="rId120"/>
      <p:bold r:id="rId121"/>
      <p:italic r:id="rId122"/>
    </p:embeddedFont>
    <p:embeddedFont>
      <p:font typeface="Libre Franklin" pitchFamily="2" charset="77"/>
      <p:regular r:id="rId123"/>
      <p:bold r:id="rId124"/>
      <p:italic r:id="rId125"/>
      <p:boldItalic r:id="rId126"/>
    </p:embeddedFont>
    <p:embeddedFont>
      <p:font typeface="Noto Sans Symbols" pitchFamily="2" charset="0"/>
      <p:regular r:id="rId127"/>
      <p:bold r:id="rId128"/>
    </p:embeddedFont>
    <p:embeddedFont>
      <p:font typeface="Open Sans" panose="020B0606030504020204" pitchFamily="34" charset="0"/>
      <p:regular r:id="rId129"/>
      <p:bold r:id="rId130"/>
      <p:italic r:id="rId131"/>
      <p:boldItalic r:id="rId132"/>
    </p:embeddedFont>
    <p:embeddedFont>
      <p:font typeface="Source Serif Pro" panose="02040603050405020204" pitchFamily="18" charset="0"/>
      <p:regular r:id="rId133"/>
      <p:bold r:id="rId134"/>
      <p:italic r:id="rId135"/>
      <p:boldItalic r:id="rId136"/>
    </p:embeddedFont>
    <p:embeddedFont>
      <p:font typeface="Tahoma" panose="020B0604030504040204" pitchFamily="34" charset="0"/>
      <p:regular r:id="rId137"/>
      <p:bold r:id="rId1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3" roundtripDataSignature="AMtx7mjKLsYk+bEzOsgT2KGuypNm1EqE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C73B3F-00C4-498A-B2A3-1C1A3BE8F660}">
  <a:tblStyle styleId="{04C73B3F-00C4-498A-B2A3-1C1A3BE8F660}"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287308-3BC4-48C8-BD5F-1F545989188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2.fntdata"/><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2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8.fntdata"/><Relationship Id="rId128" Type="http://schemas.openxmlformats.org/officeDocument/2006/relationships/font" Target="fonts/font13.fntdata"/><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3.fntdata"/><Relationship Id="rId134" Type="http://schemas.openxmlformats.org/officeDocument/2006/relationships/font" Target="fonts/font19.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9.fntdata"/><Relationship Id="rId129" Type="http://schemas.openxmlformats.org/officeDocument/2006/relationships/font" Target="fonts/font1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4.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15.fntdata"/><Relationship Id="rId135" Type="http://schemas.openxmlformats.org/officeDocument/2006/relationships/font" Target="fonts/font20.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5.fntdata"/><Relationship Id="rId125" Type="http://schemas.openxmlformats.org/officeDocument/2006/relationships/font" Target="fonts/font10.fntdata"/><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131" Type="http://schemas.openxmlformats.org/officeDocument/2006/relationships/font" Target="fonts/font16.fntdata"/><Relationship Id="rId136" Type="http://schemas.openxmlformats.org/officeDocument/2006/relationships/font" Target="fonts/font2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1.fntdata"/><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fntdata"/><Relationship Id="rId13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1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7.fntdata"/><Relationship Id="rId14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18.fntdata"/><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www.w3.org/RDF/" TargetMode="External"/><Relationship Id="rId7" Type="http://schemas.openxmlformats.org/officeDocument/2006/relationships/hyperlink" Target="http://dl.kr.org/"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www.w3.org/TR/owl-features/" TargetMode="External"/><Relationship Id="rId5" Type="http://schemas.openxmlformats.org/officeDocument/2006/relationships/hyperlink" Target="http://www-ksl.stanford.edu/kst/what-is-an-ontology.html" TargetMode="External"/><Relationship Id="rId4" Type="http://schemas.openxmlformats.org/officeDocument/2006/relationships/hyperlink" Target="http://www.w3.org/TR/rdf-schema/" TargetMode="Externa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8" name="Google Shape;1238;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9" name="Google Shape;1249;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4" name="Google Shape;1254;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9" name="Google Shape;125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5" name="Google Shape;1265;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1" name="Google Shape;1271;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7" name="Google Shape;1277;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3" name="Google Shape;1283;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9" name="Google Shape;1289;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5" name="Google Shape;1295;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1" name="Google Shape;1301;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7" name="Google Shape;1307;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3" name="Google Shape;1313;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18</a:t>
            </a:fld>
            <a:endParaRPr/>
          </a:p>
        </p:txBody>
      </p:sp>
      <p:sp>
        <p:nvSpPr>
          <p:cNvPr id="290" name="Google Shape;2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23</a:t>
            </a:fld>
            <a:endParaRPr/>
          </a:p>
        </p:txBody>
      </p:sp>
      <p:sp>
        <p:nvSpPr>
          <p:cNvPr id="330" name="Google Shape;3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3:notes"/>
          <p:cNvSpPr txBox="1">
            <a:spLocks noGrp="1"/>
          </p:cNvSpPr>
          <p:nvPr>
            <p:ph type="body" idx="1"/>
          </p:nvPr>
        </p:nvSpPr>
        <p:spPr>
          <a:xfrm>
            <a:off x="685480" y="4343693"/>
            <a:ext cx="5487042" cy="41139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26</a:t>
            </a:fld>
            <a:endParaRPr/>
          </a:p>
        </p:txBody>
      </p:sp>
      <p:sp>
        <p:nvSpPr>
          <p:cNvPr id="363" name="Google Shape;36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4" name="Google Shape;364;p26:notes"/>
          <p:cNvSpPr txBox="1">
            <a:spLocks noGrp="1"/>
          </p:cNvSpPr>
          <p:nvPr>
            <p:ph type="body" idx="1"/>
          </p:nvPr>
        </p:nvSpPr>
        <p:spPr>
          <a:xfrm>
            <a:off x="685480" y="4342230"/>
            <a:ext cx="5487042" cy="411538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5250" tIns="47625" rIns="95250" bIns="47625" anchor="t" anchorCtr="0">
            <a:normAutofit/>
          </a:bodyPr>
          <a:lstStyle/>
          <a:p>
            <a:pPr marL="0" lvl="0" indent="0" algn="l" rtl="0">
              <a:spcBef>
                <a:spcPts val="0"/>
              </a:spcBef>
              <a:spcAft>
                <a:spcPts val="0"/>
              </a:spcAft>
              <a:buNone/>
            </a:pPr>
            <a:r>
              <a:rPr lang="fr-FR"/>
              <a:t>graphes canoniques (GC) ou restrictions de rôle (LD)</a:t>
            </a:r>
            <a:endParaRPr/>
          </a:p>
          <a:p>
            <a:pPr marL="0" lvl="0" indent="0" algn="l" rtl="0">
              <a:spcBef>
                <a:spcPts val="0"/>
              </a:spcBef>
              <a:spcAft>
                <a:spcPts val="0"/>
              </a:spcAft>
              <a:buNone/>
            </a:pPr>
            <a:endParaRPr/>
          </a:p>
          <a:p>
            <a:pPr marL="0" lvl="0" indent="0" algn="l" rtl="0">
              <a:spcBef>
                <a:spcPts val="0"/>
              </a:spcBef>
              <a:spcAft>
                <a:spcPts val="0"/>
              </a:spcAft>
              <a:buNone/>
            </a:pPr>
            <a:r>
              <a:rPr lang="fr-FR"/>
              <a:t>L’ensembles des graphes canoniques est le « support »</a:t>
            </a:r>
            <a:endParaRPr/>
          </a:p>
          <a:p>
            <a:pPr marL="0" lvl="0" indent="0" algn="l" rtl="0">
              <a:spcBef>
                <a:spcPts val="0"/>
              </a:spcBef>
              <a:spcAft>
                <a:spcPts val="0"/>
              </a:spcAft>
              <a:buNone/>
            </a:pPr>
            <a:r>
              <a:rPr lang="fr-FR"/>
              <a:t>Chaque concept primitif n’a qu’un seul père (point de vue)</a:t>
            </a:r>
            <a:endParaRPr/>
          </a:p>
          <a:p>
            <a:pPr marL="0" lvl="0" indent="0" algn="l" rtl="0">
              <a:spcBef>
                <a:spcPts val="0"/>
              </a:spcBef>
              <a:spcAft>
                <a:spcPts val="0"/>
              </a:spcAft>
              <a:buNone/>
            </a:pPr>
            <a:r>
              <a:rPr lang="fr-FR"/>
              <a:t>Le jeu de la subsomption sur les propriétés explicites des concepts définis permet d’obtenir plusieurs classifications (pères) pour un concept défini.</a:t>
            </a:r>
            <a:endParaRPr/>
          </a:p>
          <a:p>
            <a:pPr marL="0" lvl="0" indent="0" algn="l" rtl="0">
              <a:spcBef>
                <a:spcPts val="0"/>
              </a:spcBef>
              <a:spcAft>
                <a:spcPts val="0"/>
              </a:spcAft>
              <a:buNone/>
            </a:pPr>
            <a:r>
              <a:rPr lang="fr-FR"/>
              <a:t>On (le système informatique) peut comparer, classifier</a:t>
            </a:r>
            <a:endParaRPr/>
          </a:p>
          <a:p>
            <a:pPr marL="0" lvl="0" indent="0" algn="l" rtl="0">
              <a:spcBef>
                <a:spcPts val="0"/>
              </a:spcBef>
              <a:spcAft>
                <a:spcPts val="0"/>
              </a:spcAft>
              <a:buNone/>
            </a:pPr>
            <a:r>
              <a:rPr lang="fr-FR"/>
              <a:t>Pb : le retour aux termes</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1:notes"/>
          <p:cNvSpPr>
            <a:spLocks noGrp="1" noRot="1" noChangeAspect="1"/>
          </p:cNvSpPr>
          <p:nvPr>
            <p:ph type="sldImg" idx="2"/>
          </p:nvPr>
        </p:nvSpPr>
        <p:spPr>
          <a:xfrm>
            <a:off x="1319213" y="877888"/>
            <a:ext cx="4219575" cy="31654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4" name="Google Shape;634;p41:notes"/>
          <p:cNvSpPr txBox="1">
            <a:spLocks noGrp="1"/>
          </p:cNvSpPr>
          <p:nvPr>
            <p:ph type="body" idx="1"/>
          </p:nvPr>
        </p:nvSpPr>
        <p:spPr>
          <a:xfrm>
            <a:off x="1061838" y="4350019"/>
            <a:ext cx="4740088" cy="351368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2:notes"/>
          <p:cNvSpPr>
            <a:spLocks noGrp="1" noRot="1" noChangeAspect="1"/>
          </p:cNvSpPr>
          <p:nvPr>
            <p:ph type="sldImg" idx="2"/>
          </p:nvPr>
        </p:nvSpPr>
        <p:spPr>
          <a:xfrm>
            <a:off x="1319213" y="877888"/>
            <a:ext cx="4219575" cy="31654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0" name="Google Shape;640;p42:notes"/>
          <p:cNvSpPr txBox="1">
            <a:spLocks noGrp="1"/>
          </p:cNvSpPr>
          <p:nvPr>
            <p:ph type="body" idx="1"/>
          </p:nvPr>
        </p:nvSpPr>
        <p:spPr>
          <a:xfrm>
            <a:off x="1061838" y="4350019"/>
            <a:ext cx="4740088" cy="351368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7" name="Google Shape;65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49</a:t>
            </a:fld>
            <a:endParaRPr/>
          </a:p>
        </p:txBody>
      </p:sp>
      <p:sp>
        <p:nvSpPr>
          <p:cNvPr id="688" name="Google Shape;68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9" name="Google Shape;68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4" name="Google Shape;71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0" name="Google Shape;76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fr-FR" sz="839" b="1"/>
              <a:t>Base layers</a:t>
            </a:r>
            <a:endParaRPr/>
          </a:p>
          <a:p>
            <a:pPr marL="0" lvl="0" indent="0" algn="l" rtl="0">
              <a:lnSpc>
                <a:spcPct val="80000"/>
              </a:lnSpc>
              <a:spcBef>
                <a:spcPts val="0"/>
              </a:spcBef>
              <a:spcAft>
                <a:spcPts val="0"/>
              </a:spcAft>
              <a:buNone/>
            </a:pPr>
            <a:r>
              <a:rPr lang="fr-FR" sz="839"/>
              <a:t>Base layers comprise the technological standards used in the upper levels:</a:t>
            </a:r>
            <a:endParaRPr/>
          </a:p>
          <a:p>
            <a:pPr marL="0" lvl="0" indent="0" algn="l" rtl="0">
              <a:lnSpc>
                <a:spcPct val="80000"/>
              </a:lnSpc>
              <a:spcBef>
                <a:spcPts val="0"/>
              </a:spcBef>
              <a:spcAft>
                <a:spcPts val="0"/>
              </a:spcAft>
              <a:buNone/>
            </a:pPr>
            <a:r>
              <a:rPr lang="fr-FR" sz="839"/>
              <a:t>Unicode to represent characters.</a:t>
            </a:r>
            <a:endParaRPr/>
          </a:p>
          <a:p>
            <a:pPr marL="0" lvl="0" indent="0" algn="l" rtl="0">
              <a:lnSpc>
                <a:spcPct val="80000"/>
              </a:lnSpc>
              <a:spcBef>
                <a:spcPts val="0"/>
              </a:spcBef>
              <a:spcAft>
                <a:spcPts val="0"/>
              </a:spcAft>
              <a:buNone/>
            </a:pPr>
            <a:r>
              <a:rPr lang="fr-FR" sz="839"/>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wikipedia).</a:t>
            </a:r>
            <a:endParaRPr/>
          </a:p>
          <a:p>
            <a:pPr marL="0" lvl="0" indent="0" algn="l" rtl="0">
              <a:lnSpc>
                <a:spcPct val="80000"/>
              </a:lnSpc>
              <a:spcBef>
                <a:spcPts val="0"/>
              </a:spcBef>
              <a:spcAft>
                <a:spcPts val="0"/>
              </a:spcAft>
              <a:buNone/>
            </a:pPr>
            <a:r>
              <a:rPr lang="fr-FR" sz="839"/>
              <a:t>XML (eXtended Markup Language) and related technologies, such as NS (Name Spaces) and XML Schema </a:t>
            </a:r>
            <a:endParaRPr/>
          </a:p>
          <a:p>
            <a:pPr marL="0" lvl="0" indent="0" algn="l" rtl="0">
              <a:lnSpc>
                <a:spcPct val="80000"/>
              </a:lnSpc>
              <a:spcBef>
                <a:spcPts val="0"/>
              </a:spcBef>
              <a:spcAft>
                <a:spcPts val="0"/>
              </a:spcAft>
              <a:buNone/>
            </a:pPr>
            <a:r>
              <a:rPr lang="fr-FR" sz="839" b="1"/>
              <a:t>RDF and RDF Schema.</a:t>
            </a:r>
            <a:endParaRPr/>
          </a:p>
          <a:p>
            <a:pPr marL="0" lvl="0" indent="0" algn="l" rtl="0">
              <a:lnSpc>
                <a:spcPct val="80000"/>
              </a:lnSpc>
              <a:spcBef>
                <a:spcPts val="0"/>
              </a:spcBef>
              <a:spcAft>
                <a:spcPts val="0"/>
              </a:spcAft>
              <a:buNone/>
            </a:pPr>
            <a:r>
              <a:rPr lang="fr-FR" sz="839"/>
              <a:t>As the cornerstone of information representation and exchange, RDF defines a simple model to describe any information. </a:t>
            </a:r>
            <a:r>
              <a:rPr lang="fr-FR" sz="839" u="sng">
                <a:solidFill>
                  <a:schemeClr val="hlink"/>
                </a:solidFill>
                <a:hlinkClick r:id="rId3"/>
              </a:rPr>
              <a:t>RDF</a:t>
            </a:r>
            <a:r>
              <a:rPr lang="fr-FR" sz="839"/>
              <a:t> is basically a labelled graph representation described by a set of triples (subject, predicate, object).</a:t>
            </a:r>
            <a:endParaRPr/>
          </a:p>
          <a:p>
            <a:pPr marL="0" lvl="0" indent="0" algn="l" rtl="0">
              <a:lnSpc>
                <a:spcPct val="80000"/>
              </a:lnSpc>
              <a:spcBef>
                <a:spcPts val="0"/>
              </a:spcBef>
              <a:spcAft>
                <a:spcPts val="0"/>
              </a:spcAft>
              <a:buNone/>
            </a:pPr>
            <a:r>
              <a:rPr lang="fr-FR" sz="839"/>
              <a:t>RDF can be serialized in XML (XML-RDF) but also in more compact formats such as Triples or N3.</a:t>
            </a:r>
            <a:endParaRPr/>
          </a:p>
          <a:p>
            <a:pPr marL="0" lvl="0" indent="0" algn="l" rtl="0">
              <a:lnSpc>
                <a:spcPct val="80000"/>
              </a:lnSpc>
              <a:spcBef>
                <a:spcPts val="0"/>
              </a:spcBef>
              <a:spcAft>
                <a:spcPts val="0"/>
              </a:spcAft>
              <a:buNone/>
            </a:pPr>
            <a:r>
              <a:rPr lang="fr-FR" sz="839" u="sng">
                <a:solidFill>
                  <a:schemeClr val="hlink"/>
                </a:solidFill>
                <a:hlinkClick r:id="rId4"/>
              </a:rPr>
              <a:t>RDF Schema </a:t>
            </a:r>
            <a:r>
              <a:rPr lang="fr-FR" sz="839"/>
              <a:t>extends RDF by adding extension to the basic vocabulary in order to be able to define Class, subClass, properties, subProperties, etc.</a:t>
            </a:r>
            <a:endParaRPr/>
          </a:p>
          <a:p>
            <a:pPr marL="0" lvl="0" indent="0" algn="l" rtl="0">
              <a:lnSpc>
                <a:spcPct val="80000"/>
              </a:lnSpc>
              <a:spcBef>
                <a:spcPts val="0"/>
              </a:spcBef>
              <a:spcAft>
                <a:spcPts val="0"/>
              </a:spcAft>
              <a:buNone/>
            </a:pPr>
            <a:r>
              <a:rPr lang="fr-FR" sz="839" b="1"/>
              <a:t>Ontology layer</a:t>
            </a:r>
            <a:endParaRPr/>
          </a:p>
          <a:p>
            <a:pPr marL="0" lvl="0" indent="0" algn="l" rtl="0">
              <a:lnSpc>
                <a:spcPct val="80000"/>
              </a:lnSpc>
              <a:spcBef>
                <a:spcPts val="0"/>
              </a:spcBef>
              <a:spcAft>
                <a:spcPts val="0"/>
              </a:spcAft>
              <a:buNone/>
            </a:pPr>
            <a:r>
              <a:rPr lang="fr-FR" sz="839"/>
              <a:t>An ontology is a specification of a conceptualization (more complete definition </a:t>
            </a:r>
            <a:r>
              <a:rPr lang="fr-FR" sz="839" u="sng">
                <a:solidFill>
                  <a:schemeClr val="hlink"/>
                </a:solidFill>
                <a:hlinkClick r:id="rId5"/>
              </a:rPr>
              <a:t>here</a:t>
            </a:r>
            <a:r>
              <a:rPr lang="fr-FR" sz="839"/>
              <a:t>). In few words, ontology gives the specification of a domain according to a given vocabulary. Usually we can assume that an ontology is defined by classes (objects), properties (attributes or relationships), instances and also various constraints.</a:t>
            </a:r>
            <a:endParaRPr/>
          </a:p>
          <a:p>
            <a:pPr marL="0" lvl="0" indent="0" algn="l" rtl="0">
              <a:lnSpc>
                <a:spcPct val="80000"/>
              </a:lnSpc>
              <a:spcBef>
                <a:spcPts val="0"/>
              </a:spcBef>
              <a:spcAft>
                <a:spcPts val="0"/>
              </a:spcAft>
              <a:buNone/>
            </a:pPr>
            <a:r>
              <a:rPr lang="fr-FR" sz="839" b="1"/>
              <a:t>Logic layer</a:t>
            </a:r>
            <a:endParaRPr/>
          </a:p>
          <a:p>
            <a:pPr marL="0" lvl="0" indent="0" algn="l" rtl="0">
              <a:lnSpc>
                <a:spcPct val="80000"/>
              </a:lnSpc>
              <a:spcBef>
                <a:spcPts val="0"/>
              </a:spcBef>
              <a:spcAft>
                <a:spcPts val="0"/>
              </a:spcAft>
              <a:buNone/>
            </a:pPr>
            <a:r>
              <a:rPr lang="fr-FR" sz="839"/>
              <a:t> Logic became an important aspect of ontologies. Ontology Web Language (</a:t>
            </a:r>
            <a:r>
              <a:rPr lang="fr-FR" sz="839" u="sng">
                <a:solidFill>
                  <a:schemeClr val="hlink"/>
                </a:solidFill>
                <a:hlinkClick r:id="rId6"/>
              </a:rPr>
              <a:t>OWL</a:t>
            </a:r>
            <a:r>
              <a:rPr lang="fr-FR" sz="839"/>
              <a:t>), one of the most spread ontology language, is based on Description Logics (</a:t>
            </a:r>
            <a:r>
              <a:rPr lang="fr-FR" sz="839" u="sng">
                <a:solidFill>
                  <a:schemeClr val="hlink"/>
                </a:solidFill>
                <a:hlinkClick r:id="rId7"/>
              </a:rPr>
              <a:t>DL</a:t>
            </a:r>
            <a:r>
              <a:rPr lang="fr-FR" sz="839"/>
              <a:t>), which gives high expressive level and provides sound and complete reasoning.</a:t>
            </a:r>
            <a:endParaRPr/>
          </a:p>
          <a:p>
            <a:pPr marL="0" lvl="0" indent="0" algn="l" rtl="0">
              <a:lnSpc>
                <a:spcPct val="80000"/>
              </a:lnSpc>
              <a:spcBef>
                <a:spcPts val="0"/>
              </a:spcBef>
              <a:spcAft>
                <a:spcPts val="0"/>
              </a:spcAft>
              <a:buNone/>
            </a:pPr>
            <a:r>
              <a:rPr lang="fr-FR" sz="839" b="1"/>
              <a:t>Proof layer</a:t>
            </a:r>
            <a:endParaRPr/>
          </a:p>
          <a:p>
            <a:pPr marL="0" lvl="0" indent="0" algn="l" rtl="0">
              <a:lnSpc>
                <a:spcPct val="80000"/>
              </a:lnSpc>
              <a:spcBef>
                <a:spcPts val="0"/>
              </a:spcBef>
              <a:spcAft>
                <a:spcPts val="0"/>
              </a:spcAft>
              <a:buNone/>
            </a:pPr>
            <a:r>
              <a:rPr lang="fr-FR" sz="839"/>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it"_will finalize the proof.</a:t>
            </a:r>
            <a:br>
              <a:rPr lang="fr-FR" sz="839"/>
            </a:br>
            <a:r>
              <a:rPr lang="fr-FR" sz="839"/>
              <a:t>The point is that all these pieces of information are given by RDF triples with references to some URI, so the computer B can check them and if it trusts the referenced site, he can accept the proof.</a:t>
            </a:r>
            <a:br>
              <a:rPr lang="fr-FR" sz="839"/>
            </a:br>
            <a:r>
              <a:rPr lang="fr-FR" sz="839"/>
              <a:t>This example goes beyond some criticisms, notably coming the one from Google Executive, Peter Norvig, who challenged T. Berners-Leeduring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fr-FR" sz="839" i="1"/>
              <a:t>proof</a:t>
            </a:r>
            <a:r>
              <a:rPr lang="fr-FR" sz="839"/>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endParaRPr/>
          </a:p>
        </p:txBody>
      </p:sp>
      <p:sp>
        <p:nvSpPr>
          <p:cNvPr id="761" name="Google Shape;761;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fr-FR" sz="839" b="1"/>
              <a:t>Base layers</a:t>
            </a:r>
            <a:endParaRPr/>
          </a:p>
          <a:p>
            <a:pPr marL="0" lvl="0" indent="0" algn="l" rtl="0">
              <a:lnSpc>
                <a:spcPct val="80000"/>
              </a:lnSpc>
              <a:spcBef>
                <a:spcPts val="0"/>
              </a:spcBef>
              <a:spcAft>
                <a:spcPts val="0"/>
              </a:spcAft>
              <a:buNone/>
            </a:pPr>
            <a:r>
              <a:rPr lang="fr-FR" sz="839"/>
              <a:t>Base layers comprise the technological standards used in the upper levels:</a:t>
            </a:r>
            <a:endParaRPr/>
          </a:p>
          <a:p>
            <a:pPr marL="0" lvl="0" indent="0" algn="l" rtl="0">
              <a:lnSpc>
                <a:spcPct val="80000"/>
              </a:lnSpc>
              <a:spcBef>
                <a:spcPts val="0"/>
              </a:spcBef>
              <a:spcAft>
                <a:spcPts val="0"/>
              </a:spcAft>
              <a:buNone/>
            </a:pPr>
            <a:r>
              <a:rPr lang="fr-FR" sz="839"/>
              <a:t>Unicode to represent characters.</a:t>
            </a:r>
            <a:endParaRPr/>
          </a:p>
          <a:p>
            <a:pPr marL="0" lvl="0" indent="0" algn="l" rtl="0">
              <a:lnSpc>
                <a:spcPct val="80000"/>
              </a:lnSpc>
              <a:spcBef>
                <a:spcPts val="0"/>
              </a:spcBef>
              <a:spcAft>
                <a:spcPts val="0"/>
              </a:spcAft>
              <a:buNone/>
            </a:pPr>
            <a:r>
              <a:rPr lang="fr-FR" sz="839"/>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wikipedia).</a:t>
            </a:r>
            <a:endParaRPr/>
          </a:p>
          <a:p>
            <a:pPr marL="0" lvl="0" indent="0" algn="l" rtl="0">
              <a:lnSpc>
                <a:spcPct val="80000"/>
              </a:lnSpc>
              <a:spcBef>
                <a:spcPts val="0"/>
              </a:spcBef>
              <a:spcAft>
                <a:spcPts val="0"/>
              </a:spcAft>
              <a:buNone/>
            </a:pPr>
            <a:r>
              <a:rPr lang="fr-FR" sz="839"/>
              <a:t>XML (eXtended Markup Language) and related technologies, such as NS (Name Spaces) and XML Schema </a:t>
            </a:r>
            <a:endParaRPr/>
          </a:p>
          <a:p>
            <a:pPr marL="0" lvl="0" indent="0" algn="l" rtl="0">
              <a:lnSpc>
                <a:spcPct val="80000"/>
              </a:lnSpc>
              <a:spcBef>
                <a:spcPts val="0"/>
              </a:spcBef>
              <a:spcAft>
                <a:spcPts val="0"/>
              </a:spcAft>
              <a:buNone/>
            </a:pPr>
            <a:r>
              <a:rPr lang="fr-FR" sz="839" b="1"/>
              <a:t>RDF and RDF Schema.</a:t>
            </a:r>
            <a:endParaRPr/>
          </a:p>
          <a:p>
            <a:pPr marL="0" lvl="0" indent="0" algn="l" rtl="0">
              <a:lnSpc>
                <a:spcPct val="80000"/>
              </a:lnSpc>
              <a:spcBef>
                <a:spcPts val="0"/>
              </a:spcBef>
              <a:spcAft>
                <a:spcPts val="0"/>
              </a:spcAft>
              <a:buNone/>
            </a:pPr>
            <a:r>
              <a:rPr lang="fr-FR" sz="839"/>
              <a:t>As the cornerstone of information representation and exchange, RDF defines a simple model to describe any information. </a:t>
            </a:r>
            <a:r>
              <a:rPr lang="fr-FR" sz="839" u="sng">
                <a:solidFill>
                  <a:schemeClr val="hlink"/>
                </a:solidFill>
                <a:hlinkClick r:id="rId3"/>
              </a:rPr>
              <a:t>RDF</a:t>
            </a:r>
            <a:r>
              <a:rPr lang="fr-FR" sz="839"/>
              <a:t> is basically a labelled graph representation described by a set of triples (subject, predicate, object).</a:t>
            </a:r>
            <a:endParaRPr/>
          </a:p>
          <a:p>
            <a:pPr marL="0" lvl="0" indent="0" algn="l" rtl="0">
              <a:lnSpc>
                <a:spcPct val="80000"/>
              </a:lnSpc>
              <a:spcBef>
                <a:spcPts val="0"/>
              </a:spcBef>
              <a:spcAft>
                <a:spcPts val="0"/>
              </a:spcAft>
              <a:buNone/>
            </a:pPr>
            <a:r>
              <a:rPr lang="fr-FR" sz="839"/>
              <a:t>RDF can be serialized in XML (XML-RDF) but also in more compact formats such as Triples or N3.</a:t>
            </a:r>
            <a:endParaRPr/>
          </a:p>
          <a:p>
            <a:pPr marL="0" lvl="0" indent="0" algn="l" rtl="0">
              <a:lnSpc>
                <a:spcPct val="80000"/>
              </a:lnSpc>
              <a:spcBef>
                <a:spcPts val="0"/>
              </a:spcBef>
              <a:spcAft>
                <a:spcPts val="0"/>
              </a:spcAft>
              <a:buNone/>
            </a:pPr>
            <a:r>
              <a:rPr lang="fr-FR" sz="839" u="sng">
                <a:solidFill>
                  <a:schemeClr val="hlink"/>
                </a:solidFill>
                <a:hlinkClick r:id="rId4"/>
              </a:rPr>
              <a:t>RDF Schema </a:t>
            </a:r>
            <a:r>
              <a:rPr lang="fr-FR" sz="839"/>
              <a:t>extends RDF by adding extension to the basic vocabulary in order to be able to define Class, subClass, properties, subProperties, etc.</a:t>
            </a:r>
            <a:endParaRPr/>
          </a:p>
          <a:p>
            <a:pPr marL="0" lvl="0" indent="0" algn="l" rtl="0">
              <a:lnSpc>
                <a:spcPct val="80000"/>
              </a:lnSpc>
              <a:spcBef>
                <a:spcPts val="0"/>
              </a:spcBef>
              <a:spcAft>
                <a:spcPts val="0"/>
              </a:spcAft>
              <a:buNone/>
            </a:pPr>
            <a:r>
              <a:rPr lang="fr-FR" sz="839" b="1"/>
              <a:t>Ontology layer</a:t>
            </a:r>
            <a:endParaRPr/>
          </a:p>
          <a:p>
            <a:pPr marL="0" lvl="0" indent="0" algn="l" rtl="0">
              <a:lnSpc>
                <a:spcPct val="80000"/>
              </a:lnSpc>
              <a:spcBef>
                <a:spcPts val="0"/>
              </a:spcBef>
              <a:spcAft>
                <a:spcPts val="0"/>
              </a:spcAft>
              <a:buNone/>
            </a:pPr>
            <a:r>
              <a:rPr lang="fr-FR" sz="839"/>
              <a:t>An ontology is a specification of a conceptualization (more complete definition </a:t>
            </a:r>
            <a:r>
              <a:rPr lang="fr-FR" sz="839" u="sng">
                <a:solidFill>
                  <a:schemeClr val="hlink"/>
                </a:solidFill>
                <a:hlinkClick r:id="rId5"/>
              </a:rPr>
              <a:t>here</a:t>
            </a:r>
            <a:r>
              <a:rPr lang="fr-FR" sz="839"/>
              <a:t>). In few words, ontology gives the specification of a domain according to a given vocabulary. Usually we can assume that an ontology is defined by classes (objects), properties (attributes or relationships), instances and also various constraints.</a:t>
            </a:r>
            <a:endParaRPr/>
          </a:p>
          <a:p>
            <a:pPr marL="0" lvl="0" indent="0" algn="l" rtl="0">
              <a:lnSpc>
                <a:spcPct val="80000"/>
              </a:lnSpc>
              <a:spcBef>
                <a:spcPts val="0"/>
              </a:spcBef>
              <a:spcAft>
                <a:spcPts val="0"/>
              </a:spcAft>
              <a:buNone/>
            </a:pPr>
            <a:r>
              <a:rPr lang="fr-FR" sz="839" b="1"/>
              <a:t>Logic layer</a:t>
            </a:r>
            <a:endParaRPr/>
          </a:p>
          <a:p>
            <a:pPr marL="0" lvl="0" indent="0" algn="l" rtl="0">
              <a:lnSpc>
                <a:spcPct val="80000"/>
              </a:lnSpc>
              <a:spcBef>
                <a:spcPts val="0"/>
              </a:spcBef>
              <a:spcAft>
                <a:spcPts val="0"/>
              </a:spcAft>
              <a:buNone/>
            </a:pPr>
            <a:r>
              <a:rPr lang="fr-FR" sz="839"/>
              <a:t> Logic became an important aspect of ontologies. Ontology Web Language (</a:t>
            </a:r>
            <a:r>
              <a:rPr lang="fr-FR" sz="839" u="sng">
                <a:solidFill>
                  <a:schemeClr val="hlink"/>
                </a:solidFill>
                <a:hlinkClick r:id="rId6"/>
              </a:rPr>
              <a:t>OWL</a:t>
            </a:r>
            <a:r>
              <a:rPr lang="fr-FR" sz="839"/>
              <a:t>), one of the most spread ontology language, is based on Description Logics (</a:t>
            </a:r>
            <a:r>
              <a:rPr lang="fr-FR" sz="839" u="sng">
                <a:solidFill>
                  <a:schemeClr val="hlink"/>
                </a:solidFill>
                <a:hlinkClick r:id="rId7"/>
              </a:rPr>
              <a:t>DL</a:t>
            </a:r>
            <a:r>
              <a:rPr lang="fr-FR" sz="839"/>
              <a:t>), which gives high expressive level and provides sound and complete reasoning.</a:t>
            </a:r>
            <a:endParaRPr/>
          </a:p>
          <a:p>
            <a:pPr marL="0" lvl="0" indent="0" algn="l" rtl="0">
              <a:lnSpc>
                <a:spcPct val="80000"/>
              </a:lnSpc>
              <a:spcBef>
                <a:spcPts val="0"/>
              </a:spcBef>
              <a:spcAft>
                <a:spcPts val="0"/>
              </a:spcAft>
              <a:buNone/>
            </a:pPr>
            <a:r>
              <a:rPr lang="fr-FR" sz="839" b="1"/>
              <a:t>Proof layer</a:t>
            </a:r>
            <a:endParaRPr/>
          </a:p>
          <a:p>
            <a:pPr marL="0" lvl="0" indent="0" algn="l" rtl="0">
              <a:lnSpc>
                <a:spcPct val="80000"/>
              </a:lnSpc>
              <a:spcBef>
                <a:spcPts val="0"/>
              </a:spcBef>
              <a:spcAft>
                <a:spcPts val="0"/>
              </a:spcAft>
              <a:buNone/>
            </a:pPr>
            <a:r>
              <a:rPr lang="fr-FR" sz="839"/>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it"_will finalize the proof.</a:t>
            </a:r>
            <a:br>
              <a:rPr lang="fr-FR" sz="839"/>
            </a:br>
            <a:r>
              <a:rPr lang="fr-FR" sz="839"/>
              <a:t>The point is that all these pieces of information are given by RDF triples with references to some URI, so the computer B can check them and if it trusts the referenced site, he can accept the proof.</a:t>
            </a:r>
            <a:br>
              <a:rPr lang="fr-FR" sz="839"/>
            </a:br>
            <a:r>
              <a:rPr lang="fr-FR" sz="839"/>
              <a:t>This example goes beyond some criticisms, notably coming the one from Google Executive, Peter Norvig, who challenged T. Berners-Leeduring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fr-FR" sz="839" i="1"/>
              <a:t>proof</a:t>
            </a:r>
            <a:r>
              <a:rPr lang="fr-FR" sz="839"/>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endParaRPr/>
          </a:p>
        </p:txBody>
      </p:sp>
      <p:sp>
        <p:nvSpPr>
          <p:cNvPr id="772" name="Google Shape;772;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fr-FR" sz="839" b="1"/>
              <a:t>Base layers</a:t>
            </a:r>
            <a:endParaRPr/>
          </a:p>
          <a:p>
            <a:pPr marL="0" lvl="0" indent="0" algn="l" rtl="0">
              <a:lnSpc>
                <a:spcPct val="80000"/>
              </a:lnSpc>
              <a:spcBef>
                <a:spcPts val="0"/>
              </a:spcBef>
              <a:spcAft>
                <a:spcPts val="0"/>
              </a:spcAft>
              <a:buNone/>
            </a:pPr>
            <a:r>
              <a:rPr lang="fr-FR" sz="839"/>
              <a:t>Base layers comprise the technological standards used in the upper levels:</a:t>
            </a:r>
            <a:endParaRPr/>
          </a:p>
          <a:p>
            <a:pPr marL="0" lvl="0" indent="0" algn="l" rtl="0">
              <a:lnSpc>
                <a:spcPct val="80000"/>
              </a:lnSpc>
              <a:spcBef>
                <a:spcPts val="0"/>
              </a:spcBef>
              <a:spcAft>
                <a:spcPts val="0"/>
              </a:spcAft>
              <a:buNone/>
            </a:pPr>
            <a:r>
              <a:rPr lang="fr-FR" sz="839"/>
              <a:t>Unicode to represent characters.</a:t>
            </a:r>
            <a:endParaRPr/>
          </a:p>
          <a:p>
            <a:pPr marL="0" lvl="0" indent="0" algn="l" rtl="0">
              <a:lnSpc>
                <a:spcPct val="80000"/>
              </a:lnSpc>
              <a:spcBef>
                <a:spcPts val="0"/>
              </a:spcBef>
              <a:spcAft>
                <a:spcPts val="0"/>
              </a:spcAft>
              <a:buNone/>
            </a:pPr>
            <a:r>
              <a:rPr lang="fr-FR" sz="839"/>
              <a:t>URI (Uniform  Resource Identifier): compact string of characters used to identify or name a resource. The main purpose of this identification is to enable interaction with representations of the resource over a network, typically the WWW, using specific protocols. URIs are defined in schemes defining a specific syntax and associated protocols (definition from wikipedia).</a:t>
            </a:r>
            <a:endParaRPr/>
          </a:p>
          <a:p>
            <a:pPr marL="0" lvl="0" indent="0" algn="l" rtl="0">
              <a:lnSpc>
                <a:spcPct val="80000"/>
              </a:lnSpc>
              <a:spcBef>
                <a:spcPts val="0"/>
              </a:spcBef>
              <a:spcAft>
                <a:spcPts val="0"/>
              </a:spcAft>
              <a:buNone/>
            </a:pPr>
            <a:r>
              <a:rPr lang="fr-FR" sz="839"/>
              <a:t>XML (eXtended Markup Language) and related technologies, such as NS (Name Spaces) and XML Schema </a:t>
            </a:r>
            <a:endParaRPr/>
          </a:p>
          <a:p>
            <a:pPr marL="0" lvl="0" indent="0" algn="l" rtl="0">
              <a:lnSpc>
                <a:spcPct val="80000"/>
              </a:lnSpc>
              <a:spcBef>
                <a:spcPts val="0"/>
              </a:spcBef>
              <a:spcAft>
                <a:spcPts val="0"/>
              </a:spcAft>
              <a:buNone/>
            </a:pPr>
            <a:r>
              <a:rPr lang="fr-FR" sz="839" b="1"/>
              <a:t>RDF and RDF Schema.</a:t>
            </a:r>
            <a:endParaRPr/>
          </a:p>
          <a:p>
            <a:pPr marL="0" lvl="0" indent="0" algn="l" rtl="0">
              <a:lnSpc>
                <a:spcPct val="80000"/>
              </a:lnSpc>
              <a:spcBef>
                <a:spcPts val="0"/>
              </a:spcBef>
              <a:spcAft>
                <a:spcPts val="0"/>
              </a:spcAft>
              <a:buNone/>
            </a:pPr>
            <a:r>
              <a:rPr lang="fr-FR" sz="839"/>
              <a:t>As the cornerstone of information representation and exchange, RDF defines a simple model to describe any information. </a:t>
            </a:r>
            <a:r>
              <a:rPr lang="fr-FR" sz="839" u="sng">
                <a:solidFill>
                  <a:schemeClr val="hlink"/>
                </a:solidFill>
                <a:hlinkClick r:id="rId3"/>
              </a:rPr>
              <a:t>RDF</a:t>
            </a:r>
            <a:r>
              <a:rPr lang="fr-FR" sz="839"/>
              <a:t> is basically a labelled graph representation described by a set of triples (subject, predicate, object).</a:t>
            </a:r>
            <a:endParaRPr/>
          </a:p>
          <a:p>
            <a:pPr marL="0" lvl="0" indent="0" algn="l" rtl="0">
              <a:lnSpc>
                <a:spcPct val="80000"/>
              </a:lnSpc>
              <a:spcBef>
                <a:spcPts val="0"/>
              </a:spcBef>
              <a:spcAft>
                <a:spcPts val="0"/>
              </a:spcAft>
              <a:buNone/>
            </a:pPr>
            <a:r>
              <a:rPr lang="fr-FR" sz="839"/>
              <a:t>RDF can be serialized in XML (XML-RDF) but also in more compact formats such as Triples or N3.</a:t>
            </a:r>
            <a:endParaRPr/>
          </a:p>
          <a:p>
            <a:pPr marL="0" lvl="0" indent="0" algn="l" rtl="0">
              <a:lnSpc>
                <a:spcPct val="80000"/>
              </a:lnSpc>
              <a:spcBef>
                <a:spcPts val="0"/>
              </a:spcBef>
              <a:spcAft>
                <a:spcPts val="0"/>
              </a:spcAft>
              <a:buNone/>
            </a:pPr>
            <a:r>
              <a:rPr lang="fr-FR" sz="839" u="sng">
                <a:solidFill>
                  <a:schemeClr val="hlink"/>
                </a:solidFill>
                <a:hlinkClick r:id="rId4"/>
              </a:rPr>
              <a:t>RDF Schema </a:t>
            </a:r>
            <a:r>
              <a:rPr lang="fr-FR" sz="839"/>
              <a:t>extends RDF by adding extension to the basic vocabulary in order to be able to define Class, subClass, properties, subProperties, etc.</a:t>
            </a:r>
            <a:endParaRPr/>
          </a:p>
          <a:p>
            <a:pPr marL="0" lvl="0" indent="0" algn="l" rtl="0">
              <a:lnSpc>
                <a:spcPct val="80000"/>
              </a:lnSpc>
              <a:spcBef>
                <a:spcPts val="0"/>
              </a:spcBef>
              <a:spcAft>
                <a:spcPts val="0"/>
              </a:spcAft>
              <a:buNone/>
            </a:pPr>
            <a:r>
              <a:rPr lang="fr-FR" sz="839" b="1"/>
              <a:t>Ontology layer</a:t>
            </a:r>
            <a:endParaRPr/>
          </a:p>
          <a:p>
            <a:pPr marL="0" lvl="0" indent="0" algn="l" rtl="0">
              <a:lnSpc>
                <a:spcPct val="80000"/>
              </a:lnSpc>
              <a:spcBef>
                <a:spcPts val="0"/>
              </a:spcBef>
              <a:spcAft>
                <a:spcPts val="0"/>
              </a:spcAft>
              <a:buNone/>
            </a:pPr>
            <a:r>
              <a:rPr lang="fr-FR" sz="839"/>
              <a:t>An ontology is a specification of a conceptualization (more complete definition </a:t>
            </a:r>
            <a:r>
              <a:rPr lang="fr-FR" sz="839" u="sng">
                <a:solidFill>
                  <a:schemeClr val="hlink"/>
                </a:solidFill>
                <a:hlinkClick r:id="rId5"/>
              </a:rPr>
              <a:t>here</a:t>
            </a:r>
            <a:r>
              <a:rPr lang="fr-FR" sz="839"/>
              <a:t>). In few words, ontology gives the specification of a domain according to a given vocabulary. Usually we can assume that an ontology is defined by classes (objects), properties (attributes or relationships), instances and also various constraints.</a:t>
            </a:r>
            <a:endParaRPr/>
          </a:p>
          <a:p>
            <a:pPr marL="0" lvl="0" indent="0" algn="l" rtl="0">
              <a:lnSpc>
                <a:spcPct val="80000"/>
              </a:lnSpc>
              <a:spcBef>
                <a:spcPts val="0"/>
              </a:spcBef>
              <a:spcAft>
                <a:spcPts val="0"/>
              </a:spcAft>
              <a:buNone/>
            </a:pPr>
            <a:r>
              <a:rPr lang="fr-FR" sz="839" b="1"/>
              <a:t>Logic layer</a:t>
            </a:r>
            <a:endParaRPr/>
          </a:p>
          <a:p>
            <a:pPr marL="0" lvl="0" indent="0" algn="l" rtl="0">
              <a:lnSpc>
                <a:spcPct val="80000"/>
              </a:lnSpc>
              <a:spcBef>
                <a:spcPts val="0"/>
              </a:spcBef>
              <a:spcAft>
                <a:spcPts val="0"/>
              </a:spcAft>
              <a:buNone/>
            </a:pPr>
            <a:r>
              <a:rPr lang="fr-FR" sz="839"/>
              <a:t> Logic became an important aspect of ontologies. Ontology Web Language (</a:t>
            </a:r>
            <a:r>
              <a:rPr lang="fr-FR" sz="839" u="sng">
                <a:solidFill>
                  <a:schemeClr val="hlink"/>
                </a:solidFill>
                <a:hlinkClick r:id="rId6"/>
              </a:rPr>
              <a:t>OWL</a:t>
            </a:r>
            <a:r>
              <a:rPr lang="fr-FR" sz="839"/>
              <a:t>), one of the most spread ontology language, is based on Description Logics (</a:t>
            </a:r>
            <a:r>
              <a:rPr lang="fr-FR" sz="839" u="sng">
                <a:solidFill>
                  <a:schemeClr val="hlink"/>
                </a:solidFill>
                <a:hlinkClick r:id="rId7"/>
              </a:rPr>
              <a:t>DL</a:t>
            </a:r>
            <a:r>
              <a:rPr lang="fr-FR" sz="839"/>
              <a:t>), which gives high expressive level and provides sound and complete reasoning.</a:t>
            </a:r>
            <a:endParaRPr/>
          </a:p>
          <a:p>
            <a:pPr marL="0" lvl="0" indent="0" algn="l" rtl="0">
              <a:lnSpc>
                <a:spcPct val="80000"/>
              </a:lnSpc>
              <a:spcBef>
                <a:spcPts val="0"/>
              </a:spcBef>
              <a:spcAft>
                <a:spcPts val="0"/>
              </a:spcAft>
              <a:buNone/>
            </a:pPr>
            <a:r>
              <a:rPr lang="fr-FR" sz="839" b="1"/>
              <a:t>Proof layer</a:t>
            </a:r>
            <a:endParaRPr/>
          </a:p>
          <a:p>
            <a:pPr marL="0" lvl="0" indent="0" algn="l" rtl="0">
              <a:lnSpc>
                <a:spcPct val="80000"/>
              </a:lnSpc>
              <a:spcBef>
                <a:spcPts val="0"/>
              </a:spcBef>
              <a:spcAft>
                <a:spcPts val="0"/>
              </a:spcAft>
              <a:buNone/>
            </a:pPr>
            <a:r>
              <a:rPr lang="fr-FR" sz="839"/>
              <a:t>If we take the example of a transaction over the web: let's assume that a computer A send a bill to a computer B: "You owe me $20". Everybody expects the computer B won't give directly the money and say "Why? Prove it". And so the computer A could say: "you bought this book at this store and as you can see it is at this price". Additionally a rule saying that "_when you buy an item you have to pay it"_will finalize the proof.</a:t>
            </a:r>
            <a:br>
              <a:rPr lang="fr-FR" sz="839"/>
            </a:br>
            <a:r>
              <a:rPr lang="fr-FR" sz="839"/>
              <a:t>The point is that all these pieces of information are given by RDF triples with references to some URI, so the computer B can check them and if it trusts the referenced site, he can accept the proof.</a:t>
            </a:r>
            <a:br>
              <a:rPr lang="fr-FR" sz="839"/>
            </a:br>
            <a:r>
              <a:rPr lang="fr-FR" sz="839"/>
              <a:t>This example goes beyond some criticisms, notably coming the one from Google Executive, Peter Norvig, who challenged T. Berners-Leeduring a conference. It is true that with less human oversight lot of people would attempt to exploit the Semantic Web to make SPAM of get better result to sell you pills of any colored and so it could be difficult to trust such a web. But such comment forgets the concept of </a:t>
            </a:r>
            <a:r>
              <a:rPr lang="fr-FR" sz="839" i="1"/>
              <a:t>proof</a:t>
            </a:r>
            <a:r>
              <a:rPr lang="fr-FR" sz="839"/>
              <a:t>. Actually what is important is not to say it is the truth, but to give the basis for the other side to know whether this can be the truth according to its beliefs, like we do intuitively when we manually collect data from various location. So have a good grounding is the key: we give the source of the information, so people can decide to trust it or not. </a:t>
            </a:r>
            <a:endParaRPr/>
          </a:p>
        </p:txBody>
      </p:sp>
      <p:sp>
        <p:nvSpPr>
          <p:cNvPr id="787" name="Google Shape;787;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58</a:t>
            </a:fld>
            <a:endParaRPr sz="1200">
              <a:solidFill>
                <a:schemeClr val="dk1"/>
              </a:solidFill>
              <a:latin typeface="Arial"/>
              <a:ea typeface="Arial"/>
              <a:cs typeface="Arial"/>
              <a:sym typeface="Arial"/>
            </a:endParaRPr>
          </a:p>
        </p:txBody>
      </p:sp>
      <p:sp>
        <p:nvSpPr>
          <p:cNvPr id="804" name="Google Shape;80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5" name="Google Shape;80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6" name="Google Shape;81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solidFill>
                  <a:schemeClr val="dk1"/>
                </a:solidFill>
                <a:latin typeface="Times New Roman"/>
                <a:ea typeface="Times New Roman"/>
                <a:cs typeface="Times New Roman"/>
                <a:sym typeface="Times New Roman"/>
              </a:rPr>
              <a:t>6</a:t>
            </a:fld>
            <a:endParaRPr sz="1200">
              <a:solidFill>
                <a:schemeClr val="dk1"/>
              </a:solidFill>
              <a:latin typeface="Times New Roman"/>
              <a:ea typeface="Times New Roman"/>
              <a:cs typeface="Times New Roman"/>
              <a:sym typeface="Times New Roman"/>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6" name="Google Shape;84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4" name="Google Shape;864;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2" name="Google Shape;872;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4" name="Google Shape;894;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2" name="Google Shape;90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9" name="Google Shape;91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solidFill>
                  <a:schemeClr val="dk1"/>
                </a:solidFill>
                <a:latin typeface="Times New Roman"/>
                <a:ea typeface="Times New Roman"/>
                <a:cs typeface="Times New Roman"/>
                <a:sym typeface="Times New Roman"/>
              </a:rPr>
              <a:t>7</a:t>
            </a:fld>
            <a:endParaRPr sz="1200">
              <a:solidFill>
                <a:schemeClr val="dk1"/>
              </a:solidFill>
              <a:latin typeface="Times New Roman"/>
              <a:ea typeface="Times New Roman"/>
              <a:cs typeface="Times New Roman"/>
              <a:sym typeface="Times New Roman"/>
            </a:endParaRPr>
          </a:p>
        </p:txBody>
      </p:sp>
      <p:sp>
        <p:nvSpPr>
          <p:cNvPr id="138" name="Google Shape;13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fr-FR"/>
              <a:t>Phanerogame: qui a des fleurs apparentes</a:t>
            </a:r>
            <a:endParaRPr/>
          </a:p>
          <a:p>
            <a:pPr marL="0" lvl="0" indent="0" algn="l" rtl="0">
              <a:spcBef>
                <a:spcPts val="0"/>
              </a:spcBef>
              <a:spcAft>
                <a:spcPts val="0"/>
              </a:spcAft>
              <a:buNone/>
            </a:pPr>
            <a:endParaRPr/>
          </a:p>
          <a:p>
            <a:pPr marL="0" lvl="0" indent="0" algn="l" rtl="0">
              <a:spcBef>
                <a:spcPts val="0"/>
              </a:spcBef>
              <a:spcAft>
                <a:spcPts val="0"/>
              </a:spcAft>
              <a:buNone/>
            </a:pPr>
            <a:r>
              <a:rPr lang="fr-FR"/>
              <a:t>Cotylédon: feuille ou lobe qui naît sur l’axe de l’embryon d’une plante (réserve nutritive)</a:t>
            </a:r>
            <a:endParaRPr/>
          </a:p>
          <a:p>
            <a:pPr marL="0" lvl="0" indent="0" algn="l" rtl="0">
              <a:spcBef>
                <a:spcPts val="0"/>
              </a:spcBef>
              <a:spcAft>
                <a:spcPts val="0"/>
              </a:spcAft>
              <a:buNone/>
            </a:pPr>
            <a:endParaRPr/>
          </a:p>
          <a:p>
            <a:pPr marL="0" lvl="0" indent="0" algn="l" rtl="0">
              <a:spcBef>
                <a:spcPts val="0"/>
              </a:spcBef>
              <a:spcAft>
                <a:spcPts val="0"/>
              </a:spcAft>
              <a:buNone/>
            </a:pPr>
            <a:r>
              <a:rPr lang="fr-FR"/>
              <a:t>Rhizome: tige souterraine de certaines plantes</a:t>
            </a:r>
            <a:endParaRPr/>
          </a:p>
          <a:p>
            <a:pPr marL="0" lvl="0" indent="0" algn="l" rtl="0">
              <a:spcBef>
                <a:spcPts val="0"/>
              </a:spcBef>
              <a:spcAft>
                <a:spcPts val="0"/>
              </a:spcAft>
              <a:buNone/>
            </a:pPr>
            <a:r>
              <a:rPr lang="fr-FR"/>
              <a:t>Thalle: partie végétale des plantes inférieures sans tige, ni feuille, appelées tallophytes.</a:t>
            </a:r>
            <a:endParaRPr/>
          </a:p>
          <a:p>
            <a:pPr marL="0" lvl="0" indent="0" algn="l" rtl="0">
              <a:spcBef>
                <a:spcPts val="0"/>
              </a:spcBef>
              <a:spcAft>
                <a:spcPts val="0"/>
              </a:spcAft>
              <a:buNone/>
            </a:pPr>
            <a:endParaRPr/>
          </a:p>
          <a:p>
            <a:pPr marL="0" lvl="0" indent="0" algn="l" rtl="0">
              <a:spcBef>
                <a:spcPts val="0"/>
              </a:spcBef>
              <a:spcAft>
                <a:spcPts val="0"/>
              </a:spcAft>
              <a:buNone/>
            </a:pPr>
            <a:r>
              <a:rPr lang="fr-FR"/>
              <a:t>Cryptogame: qui a les organes de la fructification peu apparents.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70</a:t>
            </a:fld>
            <a:endParaRPr sz="1200">
              <a:solidFill>
                <a:schemeClr val="dk1"/>
              </a:solidFill>
              <a:latin typeface="Arial"/>
              <a:ea typeface="Arial"/>
              <a:cs typeface="Arial"/>
              <a:sym typeface="Arial"/>
            </a:endParaRPr>
          </a:p>
        </p:txBody>
      </p:sp>
      <p:sp>
        <p:nvSpPr>
          <p:cNvPr id="927" name="Google Shape;92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8" name="Google Shape;928;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8" name="Google Shape;94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72</a:t>
            </a:fld>
            <a:endParaRPr sz="1200">
              <a:solidFill>
                <a:schemeClr val="dk1"/>
              </a:solidFill>
              <a:latin typeface="Arial"/>
              <a:ea typeface="Arial"/>
              <a:cs typeface="Arial"/>
              <a:sym typeface="Arial"/>
            </a:endParaRPr>
          </a:p>
        </p:txBody>
      </p:sp>
      <p:sp>
        <p:nvSpPr>
          <p:cNvPr id="957" name="Google Shape;957;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8" name="Google Shape;958;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73</a:t>
            </a:fld>
            <a:endParaRPr sz="1200">
              <a:solidFill>
                <a:schemeClr val="dk1"/>
              </a:solidFill>
              <a:latin typeface="Arial"/>
              <a:ea typeface="Arial"/>
              <a:cs typeface="Arial"/>
              <a:sym typeface="Arial"/>
            </a:endParaRPr>
          </a:p>
        </p:txBody>
      </p:sp>
      <p:sp>
        <p:nvSpPr>
          <p:cNvPr id="974" name="Google Shape;97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5" name="Google Shape;97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74</a:t>
            </a:fld>
            <a:endParaRPr sz="1200">
              <a:solidFill>
                <a:schemeClr val="dk1"/>
              </a:solidFill>
              <a:latin typeface="Arial"/>
              <a:ea typeface="Arial"/>
              <a:cs typeface="Arial"/>
              <a:sym typeface="Arial"/>
            </a:endParaRPr>
          </a:p>
        </p:txBody>
      </p:sp>
      <p:sp>
        <p:nvSpPr>
          <p:cNvPr id="982" name="Google Shape;982;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3" name="Google Shape;983;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75</a:t>
            </a:fld>
            <a:endParaRPr sz="1200">
              <a:solidFill>
                <a:schemeClr val="dk1"/>
              </a:solidFill>
              <a:latin typeface="Arial"/>
              <a:ea typeface="Arial"/>
              <a:cs typeface="Arial"/>
              <a:sym typeface="Arial"/>
            </a:endParaRPr>
          </a:p>
        </p:txBody>
      </p:sp>
      <p:sp>
        <p:nvSpPr>
          <p:cNvPr id="1008" name="Google Shape;100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9" name="Google Shape;100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76</a:t>
            </a:fld>
            <a:endParaRPr sz="1200">
              <a:solidFill>
                <a:schemeClr val="dk1"/>
              </a:solidFill>
              <a:latin typeface="Arial"/>
              <a:ea typeface="Arial"/>
              <a:cs typeface="Arial"/>
              <a:sym typeface="Arial"/>
            </a:endParaRPr>
          </a:p>
        </p:txBody>
      </p:sp>
      <p:sp>
        <p:nvSpPr>
          <p:cNvPr id="1016" name="Google Shape;101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7" name="Google Shape;1017;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5" name="Google Shape;1035;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7" name="Google Shape;1047;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3" name="Google Shape;1053;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9" name="Google Shape;105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a:solidFill>
                  <a:schemeClr val="dk1"/>
                </a:solidFill>
                <a:latin typeface="Arial"/>
                <a:ea typeface="Arial"/>
                <a:cs typeface="Arial"/>
                <a:sym typeface="Arial"/>
              </a:rPr>
              <a:t>81</a:t>
            </a:fld>
            <a:endParaRPr sz="1200">
              <a:solidFill>
                <a:schemeClr val="dk1"/>
              </a:solidFill>
              <a:latin typeface="Arial"/>
              <a:ea typeface="Arial"/>
              <a:cs typeface="Arial"/>
              <a:sym typeface="Arial"/>
            </a:endParaRPr>
          </a:p>
        </p:txBody>
      </p:sp>
      <p:sp>
        <p:nvSpPr>
          <p:cNvPr id="1065" name="Google Shape;106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6" name="Google Shape;1066;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5" name="Google Shape;1075;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4" name="Google Shape;1084;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3" name="Google Shape;1093;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2" name="Google Shape;1102;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0" name="Google Shape;1120;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9" name="Google Shape;1129;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8" name="Google Shape;1138;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7" name="Google Shape;1147;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6" name="Google Shape;1156;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5" name="Google Shape;1165;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4" name="Google Shape;1174;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3" name="Google Shape;1183;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1" name="Google Shape;1201;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1" name="Google Shape;1211;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0" name="Google Shape;1220;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9" name="Google Shape;1229;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8" name="Google Shape;18;p1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3" name="Google Shape;73;p1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5"/>
          <p:cNvSpPr>
            <a:spLocks noGrp="1"/>
          </p:cNvSpPr>
          <p:nvPr>
            <p:ph type="pic" idx="2"/>
          </p:nvPr>
        </p:nvSpPr>
        <p:spPr>
          <a:xfrm>
            <a:off x="1792288" y="612775"/>
            <a:ext cx="5486400" cy="4114800"/>
          </a:xfrm>
          <a:prstGeom prst="rect">
            <a:avLst/>
          </a:prstGeom>
          <a:noFill/>
          <a:ln>
            <a:noFill/>
          </a:ln>
        </p:spPr>
      </p:sp>
      <p:sp>
        <p:nvSpPr>
          <p:cNvPr id="80" name="Google Shape;80;p1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1" name="Google Shape;81;p1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36"/>
        <p:cNvGrpSpPr/>
        <p:nvPr/>
      </p:nvGrpSpPr>
      <p:grpSpPr>
        <a:xfrm>
          <a:off x="0" y="0"/>
          <a:ext cx="0" cy="0"/>
          <a:chOff x="0" y="0"/>
          <a:chExt cx="0" cy="0"/>
        </a:xfrm>
      </p:grpSpPr>
      <p:sp>
        <p:nvSpPr>
          <p:cNvPr id="37" name="Google Shape;37;p119"/>
          <p:cNvSpPr txBox="1">
            <a:spLocks noGrp="1"/>
          </p:cNvSpPr>
          <p:nvPr>
            <p:ph type="title"/>
          </p:nvPr>
        </p:nvSpPr>
        <p:spPr>
          <a:xfrm>
            <a:off x="457200" y="304800"/>
            <a:ext cx="7772400" cy="10668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9"/>
          <p:cNvSpPr txBox="1">
            <a:spLocks noGrp="1"/>
          </p:cNvSpPr>
          <p:nvPr>
            <p:ph type="body" idx="1"/>
          </p:nvPr>
        </p:nvSpPr>
        <p:spPr>
          <a:xfrm>
            <a:off x="457200" y="1905000"/>
            <a:ext cx="8153400" cy="2133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19"/>
          <p:cNvSpPr txBox="1">
            <a:spLocks noGrp="1"/>
          </p:cNvSpPr>
          <p:nvPr>
            <p:ph type="body" idx="2"/>
          </p:nvPr>
        </p:nvSpPr>
        <p:spPr>
          <a:xfrm>
            <a:off x="457200" y="4191000"/>
            <a:ext cx="8153400" cy="2133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119"/>
          <p:cNvSpPr txBox="1">
            <a:spLocks noGrp="1"/>
          </p:cNvSpPr>
          <p:nvPr>
            <p:ph type="dt" idx="10"/>
          </p:nvPr>
        </p:nvSpPr>
        <p:spPr>
          <a:xfrm>
            <a:off x="406400" y="6400800"/>
            <a:ext cx="157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9"/>
          <p:cNvSpPr txBox="1">
            <a:spLocks noGrp="1"/>
          </p:cNvSpPr>
          <p:nvPr>
            <p:ph type="ftr" idx="11"/>
          </p:nvPr>
        </p:nvSpPr>
        <p:spPr>
          <a:xfrm>
            <a:off x="1676400" y="6400800"/>
            <a:ext cx="63246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9"/>
          <p:cNvSpPr txBox="1">
            <a:spLocks noGrp="1"/>
          </p:cNvSpPr>
          <p:nvPr>
            <p:ph type="sldNum" idx="12"/>
          </p:nvPr>
        </p:nvSpPr>
        <p:spPr>
          <a:xfrm>
            <a:off x="8153400" y="6400800"/>
            <a:ext cx="4572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1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6" name="Google Shape;46;p1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1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1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6"/>
        <p:cNvGrpSpPr/>
        <p:nvPr/>
      </p:nvGrpSpPr>
      <p:grpSpPr>
        <a:xfrm>
          <a:off x="0" y="0"/>
          <a:ext cx="0" cy="0"/>
          <a:chOff x="0" y="0"/>
          <a:chExt cx="0" cy="0"/>
        </a:xfrm>
      </p:grpSpPr>
      <p:sp>
        <p:nvSpPr>
          <p:cNvPr id="57" name="Google Shape;57;p122"/>
          <p:cNvSpPr txBox="1">
            <a:spLocks noGrp="1"/>
          </p:cNvSpPr>
          <p:nvPr>
            <p:ph type="title"/>
          </p:nvPr>
        </p:nvSpPr>
        <p:spPr>
          <a:xfrm>
            <a:off x="457200" y="304800"/>
            <a:ext cx="7772400" cy="10668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22"/>
          <p:cNvSpPr txBox="1">
            <a:spLocks noGrp="1"/>
          </p:cNvSpPr>
          <p:nvPr>
            <p:ph type="dt" idx="10"/>
          </p:nvPr>
        </p:nvSpPr>
        <p:spPr>
          <a:xfrm>
            <a:off x="406400" y="6400800"/>
            <a:ext cx="15748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2"/>
          <p:cNvSpPr txBox="1">
            <a:spLocks noGrp="1"/>
          </p:cNvSpPr>
          <p:nvPr>
            <p:ph type="ftr" idx="11"/>
          </p:nvPr>
        </p:nvSpPr>
        <p:spPr>
          <a:xfrm>
            <a:off x="1676400" y="6400800"/>
            <a:ext cx="6324600" cy="457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2"/>
          <p:cNvSpPr txBox="1">
            <a:spLocks noGrp="1"/>
          </p:cNvSpPr>
          <p:nvPr>
            <p:ph type="sldNum" idx="12"/>
          </p:nvPr>
        </p:nvSpPr>
        <p:spPr>
          <a:xfrm>
            <a:off x="8153400" y="6400800"/>
            <a:ext cx="4572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1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4" name="Google Shape;64;p1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5" name="Google Shape;65;p1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6" name="Google Shape;66;p1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7" name="Google Shape;67;p1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purl.uniprot.org/core/"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purl.uniprot.org/core/"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hyperlink" Target="http://purl.uniprot.org/cor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hyperlink" Target="http://www.fensel.com/"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www.sti-innsbruck.at/"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hyperlink" Target="http://example.org/#hasName" TargetMode="External"/><Relationship Id="rId4" Type="http://schemas.openxmlformats.org/officeDocument/2006/relationships/hyperlink" Target="http://example.org/#john"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www.w3.org/TR/2001/REC-xmlschema-2-20010502/#base64Binary" TargetMode="External"/><Relationship Id="rId13" Type="http://schemas.openxmlformats.org/officeDocument/2006/relationships/hyperlink" Target="http://www.w3.org/TR/2001/REC-xmlschema-2-20010502/#nonNegativeInteger" TargetMode="External"/><Relationship Id="rId3" Type="http://schemas.openxmlformats.org/officeDocument/2006/relationships/hyperlink" Target="http://www.w3.org/TR/2001/REC-xmlschema-2-20010502/#string" TargetMode="External"/><Relationship Id="rId7" Type="http://schemas.openxmlformats.org/officeDocument/2006/relationships/hyperlink" Target="http://www.w3.org/TR/2001/REC-xmlschema-2-20010502/#unsignedByte" TargetMode="External"/><Relationship Id="rId12" Type="http://schemas.openxmlformats.org/officeDocument/2006/relationships/hyperlink" Target="http://www.w3.org/TR/2001/REC-xmlschema-2-20010502/#negativeInteger" TargetMode="External"/><Relationship Id="rId2" Type="http://schemas.openxmlformats.org/officeDocument/2006/relationships/notesSlide" Target="../notesSlides/notesSlide63.xml"/><Relationship Id="rId16" Type="http://schemas.openxmlformats.org/officeDocument/2006/relationships/hyperlink" Target="http://www.w3.org/TR/2001/REC-xmlschema-2-20010502/#unsignedInt" TargetMode="External"/><Relationship Id="rId1" Type="http://schemas.openxmlformats.org/officeDocument/2006/relationships/slideLayout" Target="../slideLayouts/slideLayout7.xml"/><Relationship Id="rId6" Type="http://schemas.openxmlformats.org/officeDocument/2006/relationships/hyperlink" Target="http://www.w3.org/TR/2001/REC-xmlschema-2-20010502/#byte" TargetMode="External"/><Relationship Id="rId11" Type="http://schemas.openxmlformats.org/officeDocument/2006/relationships/hyperlink" Target="http://www.w3.org/TR/2001/REC-xmlschema-2-20010502/#positiveInteger" TargetMode="External"/><Relationship Id="rId5" Type="http://schemas.openxmlformats.org/officeDocument/2006/relationships/hyperlink" Target="http://www.w3.org/TR/2001/REC-xmlschema-2-20010502/#token" TargetMode="External"/><Relationship Id="rId15" Type="http://schemas.openxmlformats.org/officeDocument/2006/relationships/hyperlink" Target="http://www.w3.org/TR/2001/REC-xmlschema-2-20010502/#int" TargetMode="External"/><Relationship Id="rId10" Type="http://schemas.openxmlformats.org/officeDocument/2006/relationships/hyperlink" Target="http://www.w3.org/TR/2001/REC-xmlschema-2-20010502/#integer" TargetMode="External"/><Relationship Id="rId4" Type="http://schemas.openxmlformats.org/officeDocument/2006/relationships/hyperlink" Target="http://www.w3.org/TR/2001/REC-xmlschema-2-20010502/#normalizedString" TargetMode="External"/><Relationship Id="rId9" Type="http://schemas.openxmlformats.org/officeDocument/2006/relationships/hyperlink" Target="http://www.w3.org/TR/2001/REC-xmlschema-2-20010502/#hexBinary" TargetMode="External"/><Relationship Id="rId14" Type="http://schemas.openxmlformats.org/officeDocument/2006/relationships/hyperlink" Target="http://www.w3.org/TR/2001/REC-xmlschema-2-20010502/#nonPositiveInteger"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Calibri"/>
              <a:buNone/>
            </a:pPr>
            <a:r>
              <a:rPr lang="fr-FR"/>
              <a:t>THE QUEST: FROM DATA 🡪 WISDOM</a:t>
            </a:r>
            <a:endParaRPr/>
          </a:p>
        </p:txBody>
      </p:sp>
      <p:sp>
        <p:nvSpPr>
          <p:cNvPr id="101" name="Google Shape;101;p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546145" y="145866"/>
            <a:ext cx="8181512" cy="1205821"/>
          </a:xfrm>
          <a:prstGeom prst="rect">
            <a:avLst/>
          </a:prstGeom>
          <a:noFill/>
          <a:ln>
            <a:noFill/>
          </a:ln>
        </p:spPr>
        <p:txBody>
          <a:bodyPr spcFirstLastPara="1" wrap="square" lIns="0" tIns="10625" rIns="0" bIns="0" anchor="ctr" anchorCtr="0">
            <a:spAutoFit/>
          </a:bodyPr>
          <a:lstStyle/>
          <a:p>
            <a:pPr marL="11206" lvl="0" indent="0" algn="ctr" rtl="0">
              <a:spcBef>
                <a:spcPts val="0"/>
              </a:spcBef>
              <a:spcAft>
                <a:spcPts val="0"/>
              </a:spcAft>
              <a:buClr>
                <a:schemeClr val="dk1"/>
              </a:buClr>
              <a:buSzPts val="3883"/>
              <a:buFont typeface="Calibri"/>
              <a:buNone/>
            </a:pPr>
            <a:r>
              <a:rPr lang="fr-FR" sz="3883"/>
              <a:t>Comment relier les meta data pour faciliter la recherche de données</a:t>
            </a:r>
            <a:endParaRPr sz="3883"/>
          </a:p>
        </p:txBody>
      </p:sp>
      <p:sp>
        <p:nvSpPr>
          <p:cNvPr id="166" name="Google Shape;166;p10"/>
          <p:cNvSpPr/>
          <p:nvPr/>
        </p:nvSpPr>
        <p:spPr>
          <a:xfrm>
            <a:off x="537883" y="1267385"/>
            <a:ext cx="8068235" cy="863973"/>
          </a:xfrm>
          <a:custGeom>
            <a:avLst/>
            <a:gdLst/>
            <a:ahLst/>
            <a:cxnLst/>
            <a:rect l="l" t="t" r="r" b="b"/>
            <a:pathLst>
              <a:path w="9144000" h="979169" extrusionOk="0">
                <a:moveTo>
                  <a:pt x="9144000" y="979169"/>
                </a:moveTo>
                <a:lnTo>
                  <a:pt x="9144000" y="0"/>
                </a:lnTo>
                <a:lnTo>
                  <a:pt x="0" y="0"/>
                </a:lnTo>
                <a:lnTo>
                  <a:pt x="0" y="979170"/>
                </a:lnTo>
                <a:lnTo>
                  <a:pt x="9144000" y="97916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67" name="Google Shape;167;p10"/>
          <p:cNvSpPr txBox="1"/>
          <p:nvPr/>
        </p:nvSpPr>
        <p:spPr>
          <a:xfrm>
            <a:off x="308889" y="1561220"/>
            <a:ext cx="8065995" cy="879962"/>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824">
                <a:solidFill>
                  <a:schemeClr val="dk1"/>
                </a:solidFill>
                <a:latin typeface="Arial"/>
                <a:ea typeface="Arial"/>
                <a:cs typeface="Arial"/>
                <a:sym typeface="Arial"/>
              </a:rPr>
              <a:t>en permettant le regroupement mise en relation des méta data </a:t>
            </a:r>
            <a:endParaRPr/>
          </a:p>
        </p:txBody>
      </p:sp>
      <p:sp>
        <p:nvSpPr>
          <p:cNvPr id="168" name="Google Shape;168;p10"/>
          <p:cNvSpPr/>
          <p:nvPr/>
        </p:nvSpPr>
        <p:spPr>
          <a:xfrm>
            <a:off x="2522181" y="2512004"/>
            <a:ext cx="4262717" cy="1624846"/>
          </a:xfrm>
          <a:custGeom>
            <a:avLst/>
            <a:gdLst/>
            <a:ahLst/>
            <a:cxnLst/>
            <a:rect l="l" t="t" r="r" b="b"/>
            <a:pathLst>
              <a:path w="4831080" h="1397000" extrusionOk="0">
                <a:moveTo>
                  <a:pt x="4831080" y="0"/>
                </a:moveTo>
                <a:lnTo>
                  <a:pt x="4818126" y="0"/>
                </a:lnTo>
                <a:lnTo>
                  <a:pt x="4818126" y="12954"/>
                </a:lnTo>
                <a:lnTo>
                  <a:pt x="4818126" y="505206"/>
                </a:lnTo>
                <a:lnTo>
                  <a:pt x="4818126" y="1384554"/>
                </a:lnTo>
                <a:lnTo>
                  <a:pt x="12954" y="1384554"/>
                </a:lnTo>
                <a:lnTo>
                  <a:pt x="12954" y="505206"/>
                </a:lnTo>
                <a:lnTo>
                  <a:pt x="12941" y="12954"/>
                </a:lnTo>
                <a:lnTo>
                  <a:pt x="4818126" y="12954"/>
                </a:lnTo>
                <a:lnTo>
                  <a:pt x="4818126" y="0"/>
                </a:lnTo>
                <a:lnTo>
                  <a:pt x="0" y="0"/>
                </a:lnTo>
                <a:lnTo>
                  <a:pt x="0" y="505206"/>
                </a:lnTo>
                <a:lnTo>
                  <a:pt x="0" y="1396746"/>
                </a:lnTo>
                <a:lnTo>
                  <a:pt x="4831080" y="1396746"/>
                </a:lnTo>
                <a:lnTo>
                  <a:pt x="4831080" y="505206"/>
                </a:lnTo>
                <a:lnTo>
                  <a:pt x="483108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69" name="Google Shape;169;p10"/>
          <p:cNvSpPr txBox="1"/>
          <p:nvPr/>
        </p:nvSpPr>
        <p:spPr>
          <a:xfrm>
            <a:off x="2557182" y="2575335"/>
            <a:ext cx="1713379" cy="771780"/>
          </a:xfrm>
          <a:prstGeom prst="rect">
            <a:avLst/>
          </a:prstGeom>
          <a:noFill/>
          <a:ln>
            <a:noFill/>
          </a:ln>
        </p:spPr>
        <p:txBody>
          <a:bodyPr spcFirstLastPara="1" wrap="square" lIns="0" tIns="11200" rIns="0" bIns="0" anchor="t" anchorCtr="0">
            <a:spAutoFit/>
          </a:bodyPr>
          <a:lstStyle/>
          <a:p>
            <a:pPr marL="11206" marR="0" lvl="0" indent="0" algn="l" rtl="0">
              <a:spcBef>
                <a:spcPts val="0"/>
              </a:spcBef>
              <a:spcAft>
                <a:spcPts val="0"/>
              </a:spcAft>
              <a:buNone/>
            </a:pPr>
            <a:r>
              <a:rPr lang="fr-FR" sz="2471" b="1">
                <a:solidFill>
                  <a:srgbClr val="33339A"/>
                </a:solidFill>
                <a:latin typeface="Arial"/>
                <a:ea typeface="Arial"/>
                <a:cs typeface="Arial"/>
                <a:sym typeface="Arial"/>
              </a:rPr>
              <a:t>brain</a:t>
            </a:r>
            <a:endParaRPr sz="2471">
              <a:solidFill>
                <a:schemeClr val="dk1"/>
              </a:solidFill>
              <a:latin typeface="Arial"/>
              <a:ea typeface="Arial"/>
              <a:cs typeface="Arial"/>
              <a:sym typeface="Arial"/>
            </a:endParaRPr>
          </a:p>
          <a:p>
            <a:pPr marL="271197" marR="0" lvl="0" indent="0" algn="l" rtl="0">
              <a:spcBef>
                <a:spcPts val="0"/>
              </a:spcBef>
              <a:spcAft>
                <a:spcPts val="0"/>
              </a:spcAft>
              <a:buNone/>
            </a:pPr>
            <a:r>
              <a:rPr lang="fr-FR" sz="2471" b="1">
                <a:solidFill>
                  <a:srgbClr val="33339A"/>
                </a:solidFill>
                <a:latin typeface="Arial"/>
                <a:ea typeface="Arial"/>
                <a:cs typeface="Arial"/>
                <a:sym typeface="Arial"/>
              </a:rPr>
              <a:t>hindbrain</a:t>
            </a:r>
            <a:endParaRPr sz="2471">
              <a:solidFill>
                <a:schemeClr val="dk1"/>
              </a:solidFill>
              <a:latin typeface="Arial"/>
              <a:ea typeface="Arial"/>
              <a:cs typeface="Arial"/>
              <a:sym typeface="Arial"/>
            </a:endParaRPr>
          </a:p>
        </p:txBody>
      </p:sp>
      <p:sp>
        <p:nvSpPr>
          <p:cNvPr id="170" name="Google Shape;170;p10"/>
          <p:cNvSpPr txBox="1"/>
          <p:nvPr/>
        </p:nvSpPr>
        <p:spPr>
          <a:xfrm>
            <a:off x="5784483" y="2575335"/>
            <a:ext cx="372035" cy="771780"/>
          </a:xfrm>
          <a:prstGeom prst="rect">
            <a:avLst/>
          </a:prstGeom>
          <a:noFill/>
          <a:ln>
            <a:noFill/>
          </a:ln>
        </p:spPr>
        <p:txBody>
          <a:bodyPr spcFirstLastPara="1" wrap="square" lIns="0" tIns="11200" rIns="0" bIns="0" anchor="t" anchorCtr="0">
            <a:spAutoFit/>
          </a:bodyPr>
          <a:lstStyle/>
          <a:p>
            <a:pPr marL="11206" marR="0" lvl="0" indent="0" algn="l" rtl="0">
              <a:spcBef>
                <a:spcPts val="0"/>
              </a:spcBef>
              <a:spcAft>
                <a:spcPts val="0"/>
              </a:spcAft>
              <a:buNone/>
            </a:pPr>
            <a:r>
              <a:rPr lang="fr-FR" sz="2471" b="1">
                <a:solidFill>
                  <a:schemeClr val="dk1"/>
                </a:solidFill>
                <a:latin typeface="Arial"/>
                <a:ea typeface="Arial"/>
                <a:cs typeface="Arial"/>
                <a:sym typeface="Arial"/>
              </a:rPr>
              <a:t>20</a:t>
            </a:r>
            <a:endParaRPr sz="2471">
              <a:solidFill>
                <a:schemeClr val="dk1"/>
              </a:solidFill>
              <a:latin typeface="Arial"/>
              <a:ea typeface="Arial"/>
              <a:cs typeface="Arial"/>
              <a:sym typeface="Arial"/>
            </a:endParaRPr>
          </a:p>
          <a:p>
            <a:pPr marL="11206" marR="0" lvl="0" indent="0" algn="l" rtl="0">
              <a:spcBef>
                <a:spcPts val="0"/>
              </a:spcBef>
              <a:spcAft>
                <a:spcPts val="0"/>
              </a:spcAft>
              <a:buNone/>
            </a:pPr>
            <a:r>
              <a:rPr lang="fr-FR" sz="2471" b="1">
                <a:solidFill>
                  <a:schemeClr val="dk1"/>
                </a:solidFill>
                <a:latin typeface="Arial"/>
                <a:ea typeface="Arial"/>
                <a:cs typeface="Arial"/>
                <a:sym typeface="Arial"/>
              </a:rPr>
              <a:t>15</a:t>
            </a:r>
            <a:endParaRPr sz="2471">
              <a:solidFill>
                <a:schemeClr val="dk1"/>
              </a:solidFill>
              <a:latin typeface="Arial"/>
              <a:ea typeface="Arial"/>
              <a:cs typeface="Arial"/>
              <a:sym typeface="Arial"/>
            </a:endParaRPr>
          </a:p>
        </p:txBody>
      </p:sp>
      <p:sp>
        <p:nvSpPr>
          <p:cNvPr id="171" name="Google Shape;171;p10"/>
          <p:cNvSpPr txBox="1"/>
          <p:nvPr/>
        </p:nvSpPr>
        <p:spPr>
          <a:xfrm>
            <a:off x="1414181" y="3328357"/>
            <a:ext cx="5734050" cy="1490695"/>
          </a:xfrm>
          <a:prstGeom prst="rect">
            <a:avLst/>
          </a:prstGeom>
          <a:noFill/>
          <a:ln>
            <a:noFill/>
          </a:ln>
        </p:spPr>
        <p:txBody>
          <a:bodyPr spcFirstLastPara="1" wrap="square" lIns="0" tIns="11200" rIns="0" bIns="0" anchor="t" anchorCtr="0">
            <a:spAutoFit/>
          </a:bodyPr>
          <a:lstStyle/>
          <a:p>
            <a:pPr marL="1848507" marR="0" lvl="0" indent="0" algn="l" rtl="0">
              <a:spcBef>
                <a:spcPts val="0"/>
              </a:spcBef>
              <a:spcAft>
                <a:spcPts val="0"/>
              </a:spcAft>
              <a:buNone/>
            </a:pPr>
            <a:r>
              <a:rPr lang="fr-FR" sz="2471" b="1">
                <a:solidFill>
                  <a:srgbClr val="33339A"/>
                </a:solidFill>
                <a:latin typeface="Arial"/>
                <a:ea typeface="Arial"/>
                <a:cs typeface="Arial"/>
                <a:sym typeface="Arial"/>
              </a:rPr>
              <a:t>rhombomere	</a:t>
            </a:r>
            <a:r>
              <a:rPr lang="fr-FR" sz="2471" b="1">
                <a:solidFill>
                  <a:schemeClr val="dk1"/>
                </a:solidFill>
                <a:latin typeface="Arial"/>
                <a:ea typeface="Arial"/>
                <a:cs typeface="Arial"/>
                <a:sym typeface="Arial"/>
              </a:rPr>
              <a:t>10</a:t>
            </a:r>
            <a:endParaRPr sz="2471">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735">
              <a:solidFill>
                <a:schemeClr val="dk1"/>
              </a:solidFill>
              <a:latin typeface="Arial"/>
              <a:ea typeface="Arial"/>
              <a:cs typeface="Arial"/>
              <a:sym typeface="Arial"/>
            </a:endParaRPr>
          </a:p>
          <a:p>
            <a:pPr marL="11206" marR="0" lvl="0" indent="0" algn="l" rtl="0">
              <a:spcBef>
                <a:spcPts val="1871"/>
              </a:spcBef>
              <a:spcAft>
                <a:spcPts val="0"/>
              </a:spcAft>
              <a:buNone/>
            </a:pPr>
            <a:r>
              <a:rPr lang="fr-FR" sz="2824" b="1">
                <a:solidFill>
                  <a:schemeClr val="dk1"/>
                </a:solidFill>
                <a:latin typeface="Arial"/>
                <a:ea typeface="Arial"/>
                <a:cs typeface="Arial"/>
                <a:sym typeface="Arial"/>
              </a:rPr>
              <a:t>Query brain without ontology	</a:t>
            </a:r>
            <a:r>
              <a:rPr lang="fr-FR" sz="2824" b="1">
                <a:solidFill>
                  <a:srgbClr val="FF0000"/>
                </a:solidFill>
                <a:latin typeface="Arial"/>
                <a:ea typeface="Arial"/>
                <a:cs typeface="Arial"/>
                <a:sym typeface="Arial"/>
              </a:rPr>
              <a:t>20</a:t>
            </a:r>
            <a:endParaRPr sz="2824">
              <a:solidFill>
                <a:schemeClr val="dk1"/>
              </a:solidFill>
              <a:latin typeface="Arial"/>
              <a:ea typeface="Arial"/>
              <a:cs typeface="Arial"/>
              <a:sym typeface="Arial"/>
            </a:endParaRPr>
          </a:p>
        </p:txBody>
      </p:sp>
      <p:sp>
        <p:nvSpPr>
          <p:cNvPr id="172" name="Google Shape;172;p10"/>
          <p:cNvSpPr/>
          <p:nvPr/>
        </p:nvSpPr>
        <p:spPr>
          <a:xfrm>
            <a:off x="537883" y="4722607"/>
            <a:ext cx="8068235" cy="865094"/>
          </a:xfrm>
          <a:custGeom>
            <a:avLst/>
            <a:gdLst/>
            <a:ahLst/>
            <a:cxnLst/>
            <a:rect l="l" t="t" r="r" b="b"/>
            <a:pathLst>
              <a:path w="9144000" h="980439" extrusionOk="0">
                <a:moveTo>
                  <a:pt x="9144000" y="979932"/>
                </a:moveTo>
                <a:lnTo>
                  <a:pt x="9144000" y="0"/>
                </a:lnTo>
                <a:lnTo>
                  <a:pt x="0" y="0"/>
                </a:lnTo>
                <a:lnTo>
                  <a:pt x="0" y="979932"/>
                </a:lnTo>
                <a:lnTo>
                  <a:pt x="9144000" y="97993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73" name="Google Shape;173;p10"/>
          <p:cNvSpPr txBox="1"/>
          <p:nvPr/>
        </p:nvSpPr>
        <p:spPr>
          <a:xfrm>
            <a:off x="1414182" y="4793428"/>
            <a:ext cx="4462743" cy="445356"/>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824" b="1">
                <a:solidFill>
                  <a:schemeClr val="dk1"/>
                </a:solidFill>
                <a:latin typeface="Arial"/>
                <a:ea typeface="Arial"/>
                <a:cs typeface="Arial"/>
                <a:sym typeface="Arial"/>
              </a:rPr>
              <a:t>Query brain with ontology</a:t>
            </a:r>
            <a:endParaRPr sz="2824">
              <a:solidFill>
                <a:schemeClr val="dk1"/>
              </a:solidFill>
              <a:latin typeface="Arial"/>
              <a:ea typeface="Arial"/>
              <a:cs typeface="Arial"/>
              <a:sym typeface="Arial"/>
            </a:endParaRPr>
          </a:p>
        </p:txBody>
      </p:sp>
      <p:sp>
        <p:nvSpPr>
          <p:cNvPr id="174" name="Google Shape;174;p10"/>
          <p:cNvSpPr txBox="1"/>
          <p:nvPr/>
        </p:nvSpPr>
        <p:spPr>
          <a:xfrm>
            <a:off x="8191948" y="6031155"/>
            <a:ext cx="365872" cy="362132"/>
          </a:xfrm>
          <a:prstGeom prst="rect">
            <a:avLst/>
          </a:prstGeom>
          <a:noFill/>
          <a:ln>
            <a:noFill/>
          </a:ln>
        </p:spPr>
        <p:txBody>
          <a:bodyPr spcFirstLastPara="1" wrap="square" lIns="0" tIns="35850" rIns="0" bIns="0" anchor="t" anchorCtr="0">
            <a:spAutoFit/>
          </a:bodyPr>
          <a:lstStyle/>
          <a:p>
            <a:pPr marL="53791" marR="0" lvl="0" indent="0" algn="l" rtl="0">
              <a:spcBef>
                <a:spcPts val="0"/>
              </a:spcBef>
              <a:spcAft>
                <a:spcPts val="0"/>
              </a:spcAft>
              <a:buNone/>
            </a:pPr>
            <a:fld id="{00000000-1234-1234-1234-123412341234}" type="slidenum">
              <a:rPr lang="fr-FR" sz="2118">
                <a:solidFill>
                  <a:schemeClr val="dk1"/>
                </a:solidFill>
                <a:latin typeface="Arial"/>
                <a:ea typeface="Arial"/>
                <a:cs typeface="Arial"/>
                <a:sym typeface="Arial"/>
              </a:rPr>
              <a:t>10</a:t>
            </a:fld>
            <a:endParaRPr sz="2118">
              <a:solidFill>
                <a:schemeClr val="dk1"/>
              </a:solidFill>
              <a:latin typeface="Arial"/>
              <a:ea typeface="Arial"/>
              <a:cs typeface="Arial"/>
              <a:sym typeface="Arial"/>
            </a:endParaRPr>
          </a:p>
        </p:txBody>
      </p:sp>
      <p:sp>
        <p:nvSpPr>
          <p:cNvPr id="175" name="Google Shape;175;p10"/>
          <p:cNvSpPr txBox="1"/>
          <p:nvPr/>
        </p:nvSpPr>
        <p:spPr>
          <a:xfrm>
            <a:off x="6743236" y="4793428"/>
            <a:ext cx="420780" cy="445356"/>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824" b="1">
                <a:solidFill>
                  <a:srgbClr val="FF0000"/>
                </a:solidFill>
                <a:latin typeface="Arial"/>
                <a:ea typeface="Arial"/>
                <a:cs typeface="Arial"/>
                <a:sym typeface="Arial"/>
              </a:rPr>
              <a:t>45</a:t>
            </a:r>
            <a:endParaRPr sz="2824">
              <a:solidFill>
                <a:schemeClr val="dk1"/>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10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Représentation des connaissances logique de description</a:t>
            </a:r>
            <a:endParaRPr/>
          </a:p>
        </p:txBody>
      </p:sp>
      <p:pic>
        <p:nvPicPr>
          <p:cNvPr id="1241" name="Google Shape;1241;p100"/>
          <p:cNvPicPr preferRelativeResize="0"/>
          <p:nvPr/>
        </p:nvPicPr>
        <p:blipFill rotWithShape="1">
          <a:blip r:embed="rId3">
            <a:alphaModFix/>
          </a:blip>
          <a:srcRect/>
          <a:stretch/>
        </p:blipFill>
        <p:spPr>
          <a:xfrm>
            <a:off x="0" y="1700808"/>
            <a:ext cx="9144000" cy="4665911"/>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101"/>
          <p:cNvSpPr txBox="1">
            <a:spLocks noGrp="1"/>
          </p:cNvSpPr>
          <p:nvPr>
            <p:ph type="title"/>
          </p:nvPr>
        </p:nvSpPr>
        <p:spPr>
          <a:xfrm>
            <a:off x="457200" y="304800"/>
            <a:ext cx="77724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fr-FR">
                <a:solidFill>
                  <a:schemeClr val="accent1"/>
                </a:solidFill>
              </a:rPr>
              <a:t>Logique de description </a:t>
            </a:r>
            <a:r>
              <a:rPr lang="fr-FR"/>
              <a:t>ALC</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02"/>
          <p:cNvSpPr txBox="1">
            <a:spLocks noGrp="1"/>
          </p:cNvSpPr>
          <p:nvPr>
            <p:ph type="title"/>
          </p:nvPr>
        </p:nvSpPr>
        <p:spPr>
          <a:xfrm>
            <a:off x="457200" y="304800"/>
            <a:ext cx="77724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fr-FR">
                <a:solidFill>
                  <a:schemeClr val="accent1"/>
                </a:solidFill>
              </a:rPr>
              <a:t>Logique de description </a:t>
            </a:r>
            <a:r>
              <a:rPr lang="fr-FR"/>
              <a:t>ALC</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103"/>
          <p:cNvSpPr txBox="1">
            <a:spLocks noGrp="1"/>
          </p:cNvSpPr>
          <p:nvPr>
            <p:ph type="title"/>
          </p:nvPr>
        </p:nvSpPr>
        <p:spPr>
          <a:xfrm>
            <a:off x="457200" y="304800"/>
            <a:ext cx="77724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Exemple en ALC</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10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Sémantique ALC</a:t>
            </a:r>
            <a:endParaRPr/>
          </a:p>
        </p:txBody>
      </p:sp>
      <p:pic>
        <p:nvPicPr>
          <p:cNvPr id="1262" name="Google Shape;1262;p104" descr="Capture d’écran 2012-02-15 à 13.39.06.png"/>
          <p:cNvPicPr preferRelativeResize="0">
            <a:picLocks noGrp="1"/>
          </p:cNvPicPr>
          <p:nvPr>
            <p:ph type="body" idx="1"/>
          </p:nvPr>
        </p:nvPicPr>
        <p:blipFill rotWithShape="1">
          <a:blip r:embed="rId3">
            <a:alphaModFix/>
          </a:blip>
          <a:srcRect/>
          <a:stretch/>
        </p:blipFill>
        <p:spPr>
          <a:xfrm>
            <a:off x="457200" y="1603558"/>
            <a:ext cx="8229600" cy="451924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10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Sémantique ALC</a:t>
            </a:r>
            <a:endParaRPr/>
          </a:p>
        </p:txBody>
      </p:sp>
      <p:pic>
        <p:nvPicPr>
          <p:cNvPr id="1268" name="Google Shape;1268;p105" descr="Capture d’écran 2012-02-15 à 13.39.12.png"/>
          <p:cNvPicPr preferRelativeResize="0">
            <a:picLocks noGrp="1"/>
          </p:cNvPicPr>
          <p:nvPr>
            <p:ph type="body" idx="1"/>
          </p:nvPr>
        </p:nvPicPr>
        <p:blipFill rotWithShape="1">
          <a:blip r:embed="rId3">
            <a:alphaModFix/>
          </a:blip>
          <a:srcRect/>
          <a:stretch/>
        </p:blipFill>
        <p:spPr>
          <a:xfrm>
            <a:off x="457200" y="1685016"/>
            <a:ext cx="8229600" cy="435633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TBOX</a:t>
            </a:r>
            <a:endParaRPr/>
          </a:p>
        </p:txBody>
      </p:sp>
      <p:pic>
        <p:nvPicPr>
          <p:cNvPr id="1274" name="Google Shape;1274;p106" descr="Capture d’écran 2012-02-15 à 13.40.03.png"/>
          <p:cNvPicPr preferRelativeResize="0">
            <a:picLocks noGrp="1"/>
          </p:cNvPicPr>
          <p:nvPr>
            <p:ph type="body" idx="1"/>
          </p:nvPr>
        </p:nvPicPr>
        <p:blipFill rotWithShape="1">
          <a:blip r:embed="rId3">
            <a:alphaModFix/>
          </a:blip>
          <a:srcRect/>
          <a:stretch/>
        </p:blipFill>
        <p:spPr>
          <a:xfrm>
            <a:off x="1310749" y="1417638"/>
            <a:ext cx="7376051" cy="5118241"/>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0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ABOX</a:t>
            </a:r>
            <a:endParaRPr/>
          </a:p>
        </p:txBody>
      </p:sp>
      <p:pic>
        <p:nvPicPr>
          <p:cNvPr id="1280" name="Google Shape;1280;p107" descr="Capture d’écran 2012-02-15 à 13.40.17.png"/>
          <p:cNvPicPr preferRelativeResize="0">
            <a:picLocks noGrp="1"/>
          </p:cNvPicPr>
          <p:nvPr>
            <p:ph type="body" idx="1"/>
          </p:nvPr>
        </p:nvPicPr>
        <p:blipFill rotWithShape="1">
          <a:blip r:embed="rId3">
            <a:alphaModFix/>
          </a:blip>
          <a:srcRect/>
          <a:stretch/>
        </p:blipFill>
        <p:spPr>
          <a:xfrm>
            <a:off x="877419" y="1600200"/>
            <a:ext cx="7389162" cy="4525963"/>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0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Exemple </a:t>
            </a:r>
            <a:endParaRPr/>
          </a:p>
        </p:txBody>
      </p:sp>
      <p:pic>
        <p:nvPicPr>
          <p:cNvPr id="1286" name="Google Shape;1286;p108" descr="Capture d’écran 2012-02-15 à 13.40.24.png"/>
          <p:cNvPicPr preferRelativeResize="0">
            <a:picLocks noGrp="1"/>
          </p:cNvPicPr>
          <p:nvPr>
            <p:ph type="body" idx="1"/>
          </p:nvPr>
        </p:nvPicPr>
        <p:blipFill rotWithShape="1">
          <a:blip r:embed="rId3">
            <a:alphaModFix/>
          </a:blip>
          <a:srcRect/>
          <a:stretch/>
        </p:blipFill>
        <p:spPr>
          <a:xfrm>
            <a:off x="587994" y="1600200"/>
            <a:ext cx="7968012" cy="4525963"/>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0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Raisonnement LD</a:t>
            </a:r>
            <a:endParaRPr/>
          </a:p>
        </p:txBody>
      </p:sp>
      <p:pic>
        <p:nvPicPr>
          <p:cNvPr id="1292" name="Google Shape;1292;p109" descr="Capture d’écran 2012-02-15 à 13.40.33.png"/>
          <p:cNvPicPr preferRelativeResize="0">
            <a:picLocks noGrp="1"/>
          </p:cNvPicPr>
          <p:nvPr>
            <p:ph type="body" idx="1"/>
          </p:nvPr>
        </p:nvPicPr>
        <p:blipFill rotWithShape="1">
          <a:blip r:embed="rId3">
            <a:alphaModFix/>
          </a:blip>
          <a:srcRect/>
          <a:stretch/>
        </p:blipFill>
        <p:spPr>
          <a:xfrm>
            <a:off x="664088" y="1417638"/>
            <a:ext cx="7524096" cy="470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489585" y="533366"/>
            <a:ext cx="8068235" cy="1205821"/>
          </a:xfrm>
          <a:prstGeom prst="rect">
            <a:avLst/>
          </a:prstGeom>
          <a:noFill/>
          <a:ln>
            <a:noFill/>
          </a:ln>
        </p:spPr>
        <p:txBody>
          <a:bodyPr spcFirstLastPara="1" wrap="square" lIns="0" tIns="10625" rIns="0" bIns="0" anchor="ctr" anchorCtr="0">
            <a:spAutoFit/>
          </a:bodyPr>
          <a:lstStyle/>
          <a:p>
            <a:pPr marL="627003" marR="4483" lvl="0" indent="-616356" algn="ctr" rtl="0">
              <a:spcBef>
                <a:spcPts val="0"/>
              </a:spcBef>
              <a:spcAft>
                <a:spcPts val="0"/>
              </a:spcAft>
              <a:buClr>
                <a:schemeClr val="dk1"/>
              </a:buClr>
              <a:buSzPts val="3883"/>
              <a:buFont typeface="Calibri"/>
              <a:buNone/>
            </a:pPr>
            <a:r>
              <a:rPr lang="fr-FR" sz="3883"/>
              <a:t>Rendre les données (ré)utilisables grâce aux normes</a:t>
            </a:r>
            <a:endParaRPr sz="3883"/>
          </a:p>
        </p:txBody>
      </p:sp>
      <p:sp>
        <p:nvSpPr>
          <p:cNvPr id="181" name="Google Shape;181;p11"/>
          <p:cNvSpPr txBox="1"/>
          <p:nvPr/>
        </p:nvSpPr>
        <p:spPr>
          <a:xfrm>
            <a:off x="179680" y="1854204"/>
            <a:ext cx="8784808" cy="2525442"/>
          </a:xfrm>
          <a:prstGeom prst="rect">
            <a:avLst/>
          </a:prstGeom>
          <a:noFill/>
          <a:ln>
            <a:noFill/>
          </a:ln>
        </p:spPr>
        <p:txBody>
          <a:bodyPr spcFirstLastPara="1" wrap="square" lIns="0" tIns="98050" rIns="0" bIns="0" anchor="t" anchorCtr="0">
            <a:spAutoFit/>
          </a:bodyPr>
          <a:lstStyle/>
          <a:p>
            <a:pPr marL="313781" marR="0" lvl="0" indent="-302575" algn="l" rtl="0">
              <a:spcBef>
                <a:spcPts val="0"/>
              </a:spcBef>
              <a:spcAft>
                <a:spcPts val="0"/>
              </a:spcAft>
              <a:buClr>
                <a:schemeClr val="dk1"/>
              </a:buClr>
              <a:buSzPts val="2824"/>
              <a:buFont typeface="Arial"/>
              <a:buChar char="•"/>
            </a:pPr>
            <a:r>
              <a:rPr lang="fr-FR" sz="2824">
                <a:solidFill>
                  <a:schemeClr val="dk1"/>
                </a:solidFill>
                <a:latin typeface="Arial"/>
                <a:ea typeface="Arial"/>
                <a:cs typeface="Arial"/>
                <a:sym typeface="Arial"/>
              </a:rPr>
              <a:t>Les normes fournissent</a:t>
            </a:r>
            <a:endParaRPr sz="2824">
              <a:solidFill>
                <a:schemeClr val="dk1"/>
              </a:solidFill>
              <a:latin typeface="Arial"/>
              <a:ea typeface="Arial"/>
              <a:cs typeface="Arial"/>
              <a:sym typeface="Arial"/>
            </a:endParaRPr>
          </a:p>
          <a:p>
            <a:pPr marL="770981" marR="0" lvl="1" indent="-302575" algn="l" rtl="0">
              <a:spcBef>
                <a:spcPts val="772"/>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une structure et une terminologie communes</a:t>
            </a:r>
            <a:endParaRPr/>
          </a:p>
          <a:p>
            <a:pPr marL="770981" marR="0" lvl="1" indent="-302575" algn="l" rtl="0">
              <a:spcBef>
                <a:spcPts val="772"/>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source de données unique pour l'examen (moins de données redondantes)</a:t>
            </a:r>
            <a:endParaRPr/>
          </a:p>
          <a:p>
            <a:pPr marL="770981" marR="0" lvl="1" indent="-145666" algn="l" rtl="0">
              <a:spcBef>
                <a:spcPts val="772"/>
              </a:spcBef>
              <a:spcAft>
                <a:spcPts val="0"/>
              </a:spcAft>
              <a:buClr>
                <a:schemeClr val="dk1"/>
              </a:buClr>
              <a:buSzPts val="2471"/>
              <a:buFont typeface="Calibri"/>
              <a:buNone/>
            </a:pPr>
            <a:endParaRPr sz="2471" b="0" i="0" u="none" strike="noStrike" cap="none">
              <a:solidFill>
                <a:schemeClr val="dk1"/>
              </a:solidFill>
              <a:latin typeface="Arial"/>
              <a:ea typeface="Arial"/>
              <a:cs typeface="Arial"/>
              <a:sym typeface="Arial"/>
            </a:endParaRPr>
          </a:p>
        </p:txBody>
      </p:sp>
      <p:sp>
        <p:nvSpPr>
          <p:cNvPr id="182" name="Google Shape;182;p11"/>
          <p:cNvSpPr/>
          <p:nvPr/>
        </p:nvSpPr>
        <p:spPr>
          <a:xfrm>
            <a:off x="537883" y="5586581"/>
            <a:ext cx="8068235" cy="868456"/>
          </a:xfrm>
          <a:custGeom>
            <a:avLst/>
            <a:gdLst/>
            <a:ahLst/>
            <a:cxnLst/>
            <a:rect l="l" t="t" r="r" b="b"/>
            <a:pathLst>
              <a:path w="9144000" h="984250" extrusionOk="0">
                <a:moveTo>
                  <a:pt x="9144000" y="983742"/>
                </a:moveTo>
                <a:lnTo>
                  <a:pt x="9144000" y="0"/>
                </a:lnTo>
                <a:lnTo>
                  <a:pt x="0" y="0"/>
                </a:lnTo>
                <a:lnTo>
                  <a:pt x="0" y="983742"/>
                </a:lnTo>
                <a:lnTo>
                  <a:pt x="9144000" y="98374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83" name="Google Shape;183;p11"/>
          <p:cNvSpPr txBox="1"/>
          <p:nvPr/>
        </p:nvSpPr>
        <p:spPr>
          <a:xfrm>
            <a:off x="8191948" y="6031155"/>
            <a:ext cx="365872" cy="362132"/>
          </a:xfrm>
          <a:prstGeom prst="rect">
            <a:avLst/>
          </a:prstGeom>
          <a:noFill/>
          <a:ln>
            <a:noFill/>
          </a:ln>
        </p:spPr>
        <p:txBody>
          <a:bodyPr spcFirstLastPara="1" wrap="square" lIns="0" tIns="35850" rIns="0" bIns="0" anchor="t" anchorCtr="0">
            <a:spAutoFit/>
          </a:bodyPr>
          <a:lstStyle/>
          <a:p>
            <a:pPr marL="53791" marR="0" lvl="0" indent="0" algn="l" rtl="0">
              <a:spcBef>
                <a:spcPts val="0"/>
              </a:spcBef>
              <a:spcAft>
                <a:spcPts val="0"/>
              </a:spcAft>
              <a:buNone/>
            </a:pPr>
            <a:fld id="{00000000-1234-1234-1234-123412341234}" type="slidenum">
              <a:rPr lang="fr-FR" sz="2118">
                <a:solidFill>
                  <a:schemeClr val="dk1"/>
                </a:solidFill>
                <a:latin typeface="Arial"/>
                <a:ea typeface="Arial"/>
                <a:cs typeface="Arial"/>
                <a:sym typeface="Arial"/>
              </a:rPr>
              <a:t>11</a:t>
            </a:fld>
            <a:endParaRPr sz="2118">
              <a:solidFill>
                <a:schemeClr val="dk1"/>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Raisonnement LD</a:t>
            </a:r>
            <a:endParaRPr/>
          </a:p>
        </p:txBody>
      </p:sp>
      <p:pic>
        <p:nvPicPr>
          <p:cNvPr id="1298" name="Google Shape;1298;p110" descr="Capture d’écran 2012-02-15 à 13.40.43.png"/>
          <p:cNvPicPr preferRelativeResize="0">
            <a:picLocks noGrp="1"/>
          </p:cNvPicPr>
          <p:nvPr>
            <p:ph type="body" idx="1"/>
          </p:nvPr>
        </p:nvPicPr>
        <p:blipFill rotWithShape="1">
          <a:blip r:embed="rId3">
            <a:alphaModFix/>
          </a:blip>
          <a:srcRect/>
          <a:stretch/>
        </p:blipFill>
        <p:spPr>
          <a:xfrm>
            <a:off x="707541" y="1417638"/>
            <a:ext cx="7994827" cy="5059362"/>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1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Raisonnement LD</a:t>
            </a:r>
            <a:endParaRPr/>
          </a:p>
        </p:txBody>
      </p:sp>
      <p:pic>
        <p:nvPicPr>
          <p:cNvPr id="1304" name="Google Shape;1304;p111" descr="Capture d’écran 2012-02-15 à 13.41.03.png"/>
          <p:cNvPicPr preferRelativeResize="0">
            <a:picLocks noGrp="1"/>
          </p:cNvPicPr>
          <p:nvPr>
            <p:ph type="body" idx="1"/>
          </p:nvPr>
        </p:nvPicPr>
        <p:blipFill rotWithShape="1">
          <a:blip r:embed="rId3">
            <a:alphaModFix/>
          </a:blip>
          <a:srcRect/>
          <a:stretch/>
        </p:blipFill>
        <p:spPr>
          <a:xfrm>
            <a:off x="1036759" y="1478327"/>
            <a:ext cx="6659441" cy="5151073"/>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Concepts, Roles, Individuals</a:t>
            </a:r>
            <a:endParaRPr/>
          </a:p>
        </p:txBody>
      </p:sp>
      <p:pic>
        <p:nvPicPr>
          <p:cNvPr id="1310" name="Google Shape;1310;p112" descr="Diagram&#10;&#10;Description automatically generated"/>
          <p:cNvPicPr preferRelativeResize="0">
            <a:picLocks noGrp="1"/>
          </p:cNvPicPr>
          <p:nvPr>
            <p:ph type="body" idx="1"/>
          </p:nvPr>
        </p:nvPicPr>
        <p:blipFill rotWithShape="1">
          <a:blip r:embed="rId3">
            <a:alphaModFix/>
          </a:blip>
          <a:srcRect/>
          <a:stretch/>
        </p:blipFill>
        <p:spPr>
          <a:xfrm>
            <a:off x="691996" y="1324000"/>
            <a:ext cx="8075240" cy="5691198"/>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1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Classical ontology vs fuzzy ontology</a:t>
            </a:r>
            <a:endParaRPr/>
          </a:p>
        </p:txBody>
      </p:sp>
      <p:pic>
        <p:nvPicPr>
          <p:cNvPr id="1316" name="Google Shape;1316;p113" descr="Diagram&#10;&#10;Description automatically generated"/>
          <p:cNvPicPr preferRelativeResize="0">
            <a:picLocks noGrp="1"/>
          </p:cNvPicPr>
          <p:nvPr>
            <p:ph type="body" idx="1"/>
          </p:nvPr>
        </p:nvPicPr>
        <p:blipFill rotWithShape="1">
          <a:blip r:embed="rId3">
            <a:alphaModFix/>
          </a:blip>
          <a:srcRect/>
          <a:stretch/>
        </p:blipFill>
        <p:spPr>
          <a:xfrm>
            <a:off x="907321" y="1600200"/>
            <a:ext cx="7329357" cy="4525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489585" y="533366"/>
            <a:ext cx="8068235" cy="1205821"/>
          </a:xfrm>
          <a:prstGeom prst="rect">
            <a:avLst/>
          </a:prstGeom>
          <a:noFill/>
          <a:ln>
            <a:noFill/>
          </a:ln>
        </p:spPr>
        <p:txBody>
          <a:bodyPr spcFirstLastPara="1" wrap="square" lIns="0" tIns="10625" rIns="0" bIns="0" anchor="ctr" anchorCtr="0">
            <a:spAutoFit/>
          </a:bodyPr>
          <a:lstStyle/>
          <a:p>
            <a:pPr marL="627003" marR="4483" lvl="0" indent="-616356" algn="ctr" rtl="0">
              <a:spcBef>
                <a:spcPts val="0"/>
              </a:spcBef>
              <a:spcAft>
                <a:spcPts val="0"/>
              </a:spcAft>
              <a:buClr>
                <a:schemeClr val="dk1"/>
              </a:buClr>
              <a:buSzPts val="3883"/>
              <a:buFont typeface="Calibri"/>
              <a:buNone/>
            </a:pPr>
            <a:r>
              <a:rPr lang="fr-FR" sz="3883"/>
              <a:t>Rendre les données (ré)utilisables grâce aux normes</a:t>
            </a:r>
            <a:endParaRPr sz="3883"/>
          </a:p>
        </p:txBody>
      </p:sp>
      <p:sp>
        <p:nvSpPr>
          <p:cNvPr id="189" name="Google Shape;189;p12"/>
          <p:cNvSpPr txBox="1"/>
          <p:nvPr/>
        </p:nvSpPr>
        <p:spPr>
          <a:xfrm>
            <a:off x="179680" y="1854204"/>
            <a:ext cx="8784808" cy="2628034"/>
          </a:xfrm>
          <a:prstGeom prst="rect">
            <a:avLst/>
          </a:prstGeom>
          <a:noFill/>
          <a:ln>
            <a:noFill/>
          </a:ln>
        </p:spPr>
        <p:txBody>
          <a:bodyPr spcFirstLastPara="1" wrap="square" lIns="0" tIns="98050" rIns="0" bIns="0" anchor="t" anchorCtr="0">
            <a:spAutoFit/>
          </a:bodyPr>
          <a:lstStyle/>
          <a:p>
            <a:pPr marL="313781" marR="0" lvl="0" indent="-302575" algn="l" rtl="0">
              <a:spcBef>
                <a:spcPts val="0"/>
              </a:spcBef>
              <a:spcAft>
                <a:spcPts val="0"/>
              </a:spcAft>
              <a:buClr>
                <a:schemeClr val="dk1"/>
              </a:buClr>
              <a:buSzPts val="2824"/>
              <a:buFont typeface="Arial"/>
              <a:buChar char="•"/>
            </a:pPr>
            <a:r>
              <a:rPr lang="fr-FR" sz="2824">
                <a:solidFill>
                  <a:schemeClr val="dk1"/>
                </a:solidFill>
                <a:latin typeface="Arial"/>
                <a:ea typeface="Arial"/>
                <a:cs typeface="Arial"/>
                <a:sym typeface="Arial"/>
              </a:rPr>
              <a:t>Les normes permettent</a:t>
            </a:r>
            <a:endParaRPr sz="2824">
              <a:solidFill>
                <a:schemeClr val="dk1"/>
              </a:solidFill>
              <a:latin typeface="Arial"/>
              <a:ea typeface="Arial"/>
              <a:cs typeface="Arial"/>
              <a:sym typeface="Arial"/>
            </a:endParaRPr>
          </a:p>
          <a:p>
            <a:pPr marL="770981" marR="0" lvl="1" indent="-302575" algn="l" rtl="0">
              <a:spcBef>
                <a:spcPts val="772"/>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L'utilisation d'outils et de techniques communs</a:t>
            </a:r>
            <a:endParaRPr sz="2824" b="0" i="0" u="none" strike="noStrike" cap="none">
              <a:solidFill>
                <a:schemeClr val="dk1"/>
              </a:solidFill>
              <a:latin typeface="Arial"/>
              <a:ea typeface="Arial"/>
              <a:cs typeface="Arial"/>
              <a:sym typeface="Arial"/>
            </a:endParaRPr>
          </a:p>
          <a:p>
            <a:pPr marL="770981" marR="0" lvl="1" indent="-302575" algn="l" rtl="0">
              <a:spcBef>
                <a:spcPts val="772"/>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formation commune </a:t>
            </a:r>
            <a:endParaRPr/>
          </a:p>
          <a:p>
            <a:pPr marL="770981" marR="0" lvl="1" indent="-302575" algn="l" rtl="0">
              <a:spcBef>
                <a:spcPts val="772"/>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validation unique des données</a:t>
            </a:r>
            <a:endParaRPr sz="2824" b="0" i="0" u="none" strike="noStrike" cap="none">
              <a:solidFill>
                <a:schemeClr val="dk1"/>
              </a:solidFill>
              <a:latin typeface="Arial"/>
              <a:ea typeface="Arial"/>
              <a:cs typeface="Arial"/>
              <a:sym typeface="Arial"/>
            </a:endParaRPr>
          </a:p>
          <a:p>
            <a:pPr marL="770981" marR="0" lvl="1" indent="-145666" algn="l" rtl="0">
              <a:spcBef>
                <a:spcPts val="772"/>
              </a:spcBef>
              <a:spcAft>
                <a:spcPts val="0"/>
              </a:spcAft>
              <a:buClr>
                <a:schemeClr val="dk1"/>
              </a:buClr>
              <a:buSzPts val="2471"/>
              <a:buFont typeface="Calibri"/>
              <a:buNone/>
            </a:pPr>
            <a:endParaRPr sz="2471" b="0" i="0" u="none" strike="noStrike" cap="none">
              <a:solidFill>
                <a:schemeClr val="dk1"/>
              </a:solidFill>
              <a:latin typeface="Arial"/>
              <a:ea typeface="Arial"/>
              <a:cs typeface="Arial"/>
              <a:sym typeface="Arial"/>
            </a:endParaRPr>
          </a:p>
        </p:txBody>
      </p:sp>
      <p:sp>
        <p:nvSpPr>
          <p:cNvPr id="190" name="Google Shape;190;p12"/>
          <p:cNvSpPr/>
          <p:nvPr/>
        </p:nvSpPr>
        <p:spPr>
          <a:xfrm>
            <a:off x="537883" y="5586581"/>
            <a:ext cx="8068235" cy="868456"/>
          </a:xfrm>
          <a:custGeom>
            <a:avLst/>
            <a:gdLst/>
            <a:ahLst/>
            <a:cxnLst/>
            <a:rect l="l" t="t" r="r" b="b"/>
            <a:pathLst>
              <a:path w="9144000" h="984250" extrusionOk="0">
                <a:moveTo>
                  <a:pt x="9144000" y="983742"/>
                </a:moveTo>
                <a:lnTo>
                  <a:pt x="9144000" y="0"/>
                </a:lnTo>
                <a:lnTo>
                  <a:pt x="0" y="0"/>
                </a:lnTo>
                <a:lnTo>
                  <a:pt x="0" y="983742"/>
                </a:lnTo>
                <a:lnTo>
                  <a:pt x="9144000" y="98374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91" name="Google Shape;191;p12"/>
          <p:cNvSpPr txBox="1"/>
          <p:nvPr/>
        </p:nvSpPr>
        <p:spPr>
          <a:xfrm>
            <a:off x="8191948" y="6031155"/>
            <a:ext cx="365872" cy="362132"/>
          </a:xfrm>
          <a:prstGeom prst="rect">
            <a:avLst/>
          </a:prstGeom>
          <a:noFill/>
          <a:ln>
            <a:noFill/>
          </a:ln>
        </p:spPr>
        <p:txBody>
          <a:bodyPr spcFirstLastPara="1" wrap="square" lIns="0" tIns="35850" rIns="0" bIns="0" anchor="t" anchorCtr="0">
            <a:spAutoFit/>
          </a:bodyPr>
          <a:lstStyle/>
          <a:p>
            <a:pPr marL="53791" marR="0" lvl="0" indent="0" algn="l" rtl="0">
              <a:spcBef>
                <a:spcPts val="0"/>
              </a:spcBef>
              <a:spcAft>
                <a:spcPts val="0"/>
              </a:spcAft>
              <a:buNone/>
            </a:pPr>
            <a:fld id="{00000000-1234-1234-1234-123412341234}" type="slidenum">
              <a:rPr lang="fr-FR" sz="2118">
                <a:solidFill>
                  <a:schemeClr val="dk1"/>
                </a:solidFill>
                <a:latin typeface="Arial"/>
                <a:ea typeface="Arial"/>
                <a:cs typeface="Arial"/>
                <a:sym typeface="Arial"/>
              </a:rPr>
              <a:t>12</a:t>
            </a:fld>
            <a:endParaRPr sz="2118">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p:nvPr/>
        </p:nvSpPr>
        <p:spPr>
          <a:xfrm>
            <a:off x="537883" y="1267385"/>
            <a:ext cx="8068235" cy="863973"/>
          </a:xfrm>
          <a:custGeom>
            <a:avLst/>
            <a:gdLst/>
            <a:ahLst/>
            <a:cxnLst/>
            <a:rect l="l" t="t" r="r" b="b"/>
            <a:pathLst>
              <a:path w="9144000" h="979169" extrusionOk="0">
                <a:moveTo>
                  <a:pt x="9144000" y="979169"/>
                </a:moveTo>
                <a:lnTo>
                  <a:pt x="9144000" y="0"/>
                </a:lnTo>
                <a:lnTo>
                  <a:pt x="0" y="0"/>
                </a:lnTo>
                <a:lnTo>
                  <a:pt x="0" y="979170"/>
                </a:lnTo>
                <a:lnTo>
                  <a:pt x="9144000" y="97916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97" name="Google Shape;197;p13"/>
          <p:cNvSpPr/>
          <p:nvPr/>
        </p:nvSpPr>
        <p:spPr>
          <a:xfrm>
            <a:off x="537883" y="2994659"/>
            <a:ext cx="8068235" cy="1729068"/>
          </a:xfrm>
          <a:custGeom>
            <a:avLst/>
            <a:gdLst/>
            <a:ahLst/>
            <a:cxnLst/>
            <a:rect l="l" t="t" r="r" b="b"/>
            <a:pathLst>
              <a:path w="9144000" h="1959610" extrusionOk="0">
                <a:moveTo>
                  <a:pt x="9144000" y="0"/>
                </a:moveTo>
                <a:lnTo>
                  <a:pt x="0" y="0"/>
                </a:lnTo>
                <a:lnTo>
                  <a:pt x="0" y="979170"/>
                </a:lnTo>
                <a:lnTo>
                  <a:pt x="0" y="979932"/>
                </a:lnTo>
                <a:lnTo>
                  <a:pt x="0" y="1959102"/>
                </a:lnTo>
                <a:lnTo>
                  <a:pt x="9144000" y="1959102"/>
                </a:lnTo>
                <a:lnTo>
                  <a:pt x="9144000" y="979932"/>
                </a:lnTo>
                <a:lnTo>
                  <a:pt x="9144000" y="979170"/>
                </a:lnTo>
                <a:lnTo>
                  <a:pt x="9144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98" name="Google Shape;198;p13"/>
          <p:cNvSpPr txBox="1"/>
          <p:nvPr/>
        </p:nvSpPr>
        <p:spPr>
          <a:xfrm>
            <a:off x="899592" y="1922354"/>
            <a:ext cx="6540874" cy="4419702"/>
          </a:xfrm>
          <a:prstGeom prst="rect">
            <a:avLst/>
          </a:prstGeom>
          <a:noFill/>
          <a:ln>
            <a:noFill/>
          </a:ln>
        </p:spPr>
        <p:txBody>
          <a:bodyPr spcFirstLastPara="1" wrap="square" lIns="0" tIns="96925" rIns="0" bIns="0" anchor="t" anchorCtr="0">
            <a:spAutoFit/>
          </a:bodyPr>
          <a:lstStyle/>
          <a:p>
            <a:pPr marL="362530" marR="0" lvl="0" indent="-351883" algn="l" rtl="0">
              <a:spcBef>
                <a:spcPts val="0"/>
              </a:spcBef>
              <a:spcAft>
                <a:spcPts val="0"/>
              </a:spcAft>
              <a:buClr>
                <a:schemeClr val="dk1"/>
              </a:buClr>
              <a:buSzPts val="2824"/>
              <a:buFont typeface="Arial"/>
              <a:buChar char="–"/>
            </a:pPr>
            <a:r>
              <a:rPr lang="fr-FR" sz="2824">
                <a:solidFill>
                  <a:schemeClr val="dk1"/>
                </a:solidFill>
                <a:latin typeface="Arial"/>
                <a:ea typeface="Arial"/>
                <a:cs typeface="Arial"/>
                <a:sym typeface="Arial"/>
              </a:rPr>
              <a:t>Utile pour les correlations intra et inter domaines</a:t>
            </a:r>
            <a:endParaRPr sz="2824">
              <a:solidFill>
                <a:schemeClr val="dk1"/>
              </a:solidFill>
              <a:latin typeface="Arial"/>
              <a:ea typeface="Arial"/>
              <a:cs typeface="Arial"/>
              <a:sym typeface="Arial"/>
            </a:endParaRPr>
          </a:p>
          <a:p>
            <a:pPr marL="362530" marR="0" lvl="0" indent="-351883" algn="l" rtl="0">
              <a:spcBef>
                <a:spcPts val="763"/>
              </a:spcBef>
              <a:spcAft>
                <a:spcPts val="0"/>
              </a:spcAft>
              <a:buClr>
                <a:schemeClr val="dk1"/>
              </a:buClr>
              <a:buSzPts val="2824"/>
              <a:buFont typeface="Arial"/>
              <a:buChar char="–"/>
            </a:pPr>
            <a:r>
              <a:rPr lang="fr-FR" sz="2824">
                <a:solidFill>
                  <a:schemeClr val="dk1"/>
                </a:solidFill>
                <a:latin typeface="Arial"/>
                <a:ea typeface="Arial"/>
                <a:cs typeface="Arial"/>
                <a:sym typeface="Arial"/>
              </a:rPr>
              <a:t>Différents niveaux de granularité</a:t>
            </a:r>
            <a:endParaRPr sz="2824">
              <a:solidFill>
                <a:schemeClr val="dk1"/>
              </a:solidFill>
              <a:latin typeface="Arial"/>
              <a:ea typeface="Arial"/>
              <a:cs typeface="Arial"/>
              <a:sym typeface="Arial"/>
            </a:endParaRPr>
          </a:p>
          <a:p>
            <a:pPr marL="819730" marR="0" lvl="1" indent="-351883" algn="l" rtl="0">
              <a:spcBef>
                <a:spcPts val="763"/>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Bio-sciences:  organe, organisme, cellule, molecule</a:t>
            </a:r>
            <a:endParaRPr/>
          </a:p>
          <a:p>
            <a:pPr marL="819730" marR="0" lvl="1" indent="-351883" algn="l" rtl="0">
              <a:spcBef>
                <a:spcPts val="763"/>
              </a:spcBef>
              <a:spcAft>
                <a:spcPts val="0"/>
              </a:spcAft>
              <a:buClr>
                <a:schemeClr val="dk1"/>
              </a:buClr>
              <a:buSzPts val="2824"/>
              <a:buFont typeface="Arial"/>
              <a:buChar char="–"/>
            </a:pPr>
            <a:r>
              <a:rPr lang="fr-FR" sz="2824" b="0" i="0" u="none" strike="noStrike" cap="none">
                <a:solidFill>
                  <a:schemeClr val="dk1"/>
                </a:solidFill>
                <a:latin typeface="Arial"/>
                <a:ea typeface="Arial"/>
                <a:cs typeface="Arial"/>
                <a:sym typeface="Arial"/>
              </a:rPr>
              <a:t>Processus: Tache, action, Evenement, Effet </a:t>
            </a:r>
            <a:endParaRPr/>
          </a:p>
          <a:p>
            <a:pPr marL="362530" marR="0" lvl="0" indent="-351883" algn="l" rtl="0">
              <a:spcBef>
                <a:spcPts val="763"/>
              </a:spcBef>
              <a:spcAft>
                <a:spcPts val="0"/>
              </a:spcAft>
              <a:buClr>
                <a:schemeClr val="dk1"/>
              </a:buClr>
              <a:buSzPts val="2824"/>
              <a:buFont typeface="Arial"/>
              <a:buChar char="–"/>
            </a:pPr>
            <a:r>
              <a:rPr lang="fr-FR" sz="2824">
                <a:solidFill>
                  <a:schemeClr val="dk1"/>
                </a:solidFill>
                <a:latin typeface="Arial"/>
                <a:ea typeface="Arial"/>
                <a:cs typeface="Arial"/>
                <a:sym typeface="Arial"/>
              </a:rPr>
              <a:t>Différentes perspectives tenant compte des besoins métier</a:t>
            </a:r>
            <a:endParaRPr sz="2824">
              <a:solidFill>
                <a:schemeClr val="dk1"/>
              </a:solidFill>
              <a:latin typeface="Arial"/>
              <a:ea typeface="Arial"/>
              <a:cs typeface="Arial"/>
              <a:sym typeface="Arial"/>
            </a:endParaRPr>
          </a:p>
        </p:txBody>
      </p:sp>
      <p:sp>
        <p:nvSpPr>
          <p:cNvPr id="199" name="Google Shape;199;p13"/>
          <p:cNvSpPr txBox="1"/>
          <p:nvPr/>
        </p:nvSpPr>
        <p:spPr>
          <a:xfrm>
            <a:off x="8191948" y="6031155"/>
            <a:ext cx="365872" cy="362132"/>
          </a:xfrm>
          <a:prstGeom prst="rect">
            <a:avLst/>
          </a:prstGeom>
          <a:noFill/>
          <a:ln>
            <a:noFill/>
          </a:ln>
        </p:spPr>
        <p:txBody>
          <a:bodyPr spcFirstLastPara="1" wrap="square" lIns="0" tIns="35850" rIns="0" bIns="0" anchor="t" anchorCtr="0">
            <a:spAutoFit/>
          </a:bodyPr>
          <a:lstStyle/>
          <a:p>
            <a:pPr marL="53791" marR="0" lvl="0" indent="0" algn="l" rtl="0">
              <a:spcBef>
                <a:spcPts val="0"/>
              </a:spcBef>
              <a:spcAft>
                <a:spcPts val="0"/>
              </a:spcAft>
              <a:buNone/>
            </a:pPr>
            <a:fld id="{00000000-1234-1234-1234-123412341234}" type="slidenum">
              <a:rPr lang="fr-FR" sz="2118">
                <a:solidFill>
                  <a:schemeClr val="dk1"/>
                </a:solidFill>
                <a:latin typeface="Arial"/>
                <a:ea typeface="Arial"/>
                <a:cs typeface="Arial"/>
                <a:sym typeface="Arial"/>
              </a:rPr>
              <a:t>13</a:t>
            </a:fld>
            <a:endParaRPr sz="2118">
              <a:solidFill>
                <a:schemeClr val="dk1"/>
              </a:solidFill>
              <a:latin typeface="Arial"/>
              <a:ea typeface="Arial"/>
              <a:cs typeface="Arial"/>
              <a:sym typeface="Arial"/>
            </a:endParaRPr>
          </a:p>
        </p:txBody>
      </p:sp>
      <p:sp>
        <p:nvSpPr>
          <p:cNvPr id="200" name="Google Shape;200;p13"/>
          <p:cNvSpPr/>
          <p:nvPr/>
        </p:nvSpPr>
        <p:spPr>
          <a:xfrm>
            <a:off x="1115616" y="332656"/>
            <a:ext cx="7307846"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200">
                <a:solidFill>
                  <a:schemeClr val="dk1"/>
                </a:solidFill>
                <a:latin typeface="Calibri"/>
                <a:ea typeface="Calibri"/>
                <a:cs typeface="Calibri"/>
                <a:sym typeface="Calibri"/>
              </a:rPr>
              <a:t>Simplifier l'integration pour créer un data warehouse avec des données sémantiques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4"/>
          <p:cNvSpPr txBox="1">
            <a:spLocks noGrp="1"/>
          </p:cNvSpPr>
          <p:nvPr>
            <p:ph type="title"/>
          </p:nvPr>
        </p:nvSpPr>
        <p:spPr>
          <a:xfrm>
            <a:off x="1860624" y="758175"/>
            <a:ext cx="5422526" cy="608286"/>
          </a:xfrm>
          <a:prstGeom prst="rect">
            <a:avLst/>
          </a:prstGeom>
          <a:noFill/>
          <a:ln>
            <a:noFill/>
          </a:ln>
        </p:spPr>
        <p:txBody>
          <a:bodyPr spcFirstLastPara="1" wrap="square" lIns="0" tIns="10625" rIns="0" bIns="0" anchor="ctr" anchorCtr="0">
            <a:spAutoFit/>
          </a:bodyPr>
          <a:lstStyle/>
          <a:p>
            <a:pPr marL="11206" lvl="0" indent="0" algn="ctr" rtl="0">
              <a:spcBef>
                <a:spcPts val="0"/>
              </a:spcBef>
              <a:spcAft>
                <a:spcPts val="0"/>
              </a:spcAft>
              <a:buClr>
                <a:schemeClr val="dk1"/>
              </a:buClr>
              <a:buSzPts val="3883"/>
              <a:buFont typeface="Calibri"/>
              <a:buNone/>
            </a:pPr>
            <a:r>
              <a:rPr lang="fr-FR" sz="3883"/>
              <a:t>Problèmes liés aux normes</a:t>
            </a:r>
            <a:endParaRPr sz="3883"/>
          </a:p>
        </p:txBody>
      </p:sp>
      <p:sp>
        <p:nvSpPr>
          <p:cNvPr id="206" name="Google Shape;206;p14"/>
          <p:cNvSpPr/>
          <p:nvPr/>
        </p:nvSpPr>
        <p:spPr>
          <a:xfrm>
            <a:off x="537883" y="1267385"/>
            <a:ext cx="8068235" cy="1727946"/>
          </a:xfrm>
          <a:custGeom>
            <a:avLst/>
            <a:gdLst/>
            <a:ahLst/>
            <a:cxnLst/>
            <a:rect l="l" t="t" r="r" b="b"/>
            <a:pathLst>
              <a:path w="9144000" h="1958339" extrusionOk="0">
                <a:moveTo>
                  <a:pt x="9144000" y="0"/>
                </a:moveTo>
                <a:lnTo>
                  <a:pt x="0" y="0"/>
                </a:lnTo>
                <a:lnTo>
                  <a:pt x="0" y="978408"/>
                </a:lnTo>
                <a:lnTo>
                  <a:pt x="0" y="979170"/>
                </a:lnTo>
                <a:lnTo>
                  <a:pt x="0" y="1958340"/>
                </a:lnTo>
                <a:lnTo>
                  <a:pt x="9144000" y="1958340"/>
                </a:lnTo>
                <a:lnTo>
                  <a:pt x="9144000" y="979170"/>
                </a:lnTo>
                <a:lnTo>
                  <a:pt x="9144000" y="978408"/>
                </a:lnTo>
                <a:lnTo>
                  <a:pt x="9144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07" name="Google Shape;207;p14"/>
          <p:cNvSpPr txBox="1"/>
          <p:nvPr/>
        </p:nvSpPr>
        <p:spPr>
          <a:xfrm>
            <a:off x="255567" y="1875671"/>
            <a:ext cx="8381002" cy="4420932"/>
          </a:xfrm>
          <a:prstGeom prst="rect">
            <a:avLst/>
          </a:prstGeom>
          <a:noFill/>
          <a:ln>
            <a:noFill/>
          </a:ln>
        </p:spPr>
        <p:txBody>
          <a:bodyPr spcFirstLastPara="1" wrap="square" lIns="0" tIns="10625" rIns="0" bIns="0" anchor="t" anchorCtr="0">
            <a:spAutoFit/>
          </a:bodyPr>
          <a:lstStyle/>
          <a:p>
            <a:pPr marL="313781" marR="4483" lvl="0" indent="-302575" algn="l" rtl="0">
              <a:spcBef>
                <a:spcPts val="0"/>
              </a:spcBef>
              <a:spcAft>
                <a:spcPts val="0"/>
              </a:spcAft>
              <a:buClr>
                <a:schemeClr val="dk1"/>
              </a:buClr>
              <a:buSzPts val="2824"/>
              <a:buFont typeface="Arial"/>
              <a:buChar char="•"/>
            </a:pPr>
            <a:r>
              <a:rPr lang="fr-FR" sz="2824">
                <a:solidFill>
                  <a:schemeClr val="dk1"/>
                </a:solidFill>
                <a:latin typeface="Arial"/>
                <a:ea typeface="Arial"/>
                <a:cs typeface="Arial"/>
                <a:sym typeface="Arial"/>
              </a:rPr>
              <a:t>Les normes impliquent des coûts considérables de réoutillage, de maintenance, de formation, ...</a:t>
            </a:r>
            <a:endParaRPr/>
          </a:p>
          <a:p>
            <a:pPr marL="313781" marR="4483" lvl="0" indent="-302575" algn="l" rtl="0">
              <a:spcBef>
                <a:spcPts val="84"/>
              </a:spcBef>
              <a:spcAft>
                <a:spcPts val="0"/>
              </a:spcAft>
              <a:buClr>
                <a:schemeClr val="dk1"/>
              </a:buClr>
              <a:buSzPts val="2824"/>
              <a:buFont typeface="Arial"/>
              <a:buChar char="•"/>
            </a:pPr>
            <a:r>
              <a:rPr lang="fr-FR" sz="2824">
                <a:solidFill>
                  <a:schemeClr val="dk1"/>
                </a:solidFill>
                <a:latin typeface="Arial"/>
                <a:ea typeface="Arial"/>
                <a:cs typeface="Arial"/>
                <a:sym typeface="Arial"/>
              </a:rPr>
              <a:t>Elles présentent des risques pour la flexibilité</a:t>
            </a:r>
            <a:endParaRPr sz="2824">
              <a:solidFill>
                <a:schemeClr val="dk1"/>
              </a:solidFill>
              <a:latin typeface="Arial"/>
              <a:ea typeface="Arial"/>
              <a:cs typeface="Arial"/>
              <a:sym typeface="Arial"/>
            </a:endParaRPr>
          </a:p>
          <a:p>
            <a:pPr marL="313781" marR="4483" lvl="0" indent="-302575" algn="l" rtl="0">
              <a:spcBef>
                <a:spcPts val="84"/>
              </a:spcBef>
              <a:spcAft>
                <a:spcPts val="0"/>
              </a:spcAft>
              <a:buClr>
                <a:schemeClr val="dk1"/>
              </a:buClr>
              <a:buSzPts val="2824"/>
              <a:buFont typeface="Arial"/>
              <a:buChar char="•"/>
            </a:pPr>
            <a:r>
              <a:rPr lang="fr-FR" sz="2824">
                <a:solidFill>
                  <a:schemeClr val="dk1"/>
                </a:solidFill>
                <a:latin typeface="Arial"/>
                <a:ea typeface="Arial"/>
                <a:cs typeface="Arial"/>
                <a:sym typeface="Arial"/>
              </a:rPr>
              <a:t>Elles peuvent casser les solutions existantes qui fonctionnent localement.</a:t>
            </a:r>
            <a:endParaRPr/>
          </a:p>
          <a:p>
            <a:pPr marL="313781" marR="4483" lvl="0" indent="-302575" algn="l" rtl="0">
              <a:spcBef>
                <a:spcPts val="84"/>
              </a:spcBef>
              <a:spcAft>
                <a:spcPts val="0"/>
              </a:spcAft>
              <a:buClr>
                <a:schemeClr val="dk1"/>
              </a:buClr>
              <a:buSzPts val="2824"/>
              <a:buFont typeface="Arial"/>
              <a:buChar char="•"/>
            </a:pPr>
            <a:r>
              <a:rPr lang="fr-FR" sz="2824">
                <a:solidFill>
                  <a:schemeClr val="dk1"/>
                </a:solidFill>
                <a:latin typeface="Arial"/>
                <a:ea typeface="Arial"/>
                <a:cs typeface="Arial"/>
                <a:sym typeface="Arial"/>
              </a:rPr>
              <a:t>Toutes les normes ne sont pas de qualité égale</a:t>
            </a:r>
            <a:endParaRPr sz="2824">
              <a:solidFill>
                <a:schemeClr val="dk1"/>
              </a:solidFill>
              <a:latin typeface="Arial"/>
              <a:ea typeface="Arial"/>
              <a:cs typeface="Arial"/>
              <a:sym typeface="Arial"/>
            </a:endParaRPr>
          </a:p>
          <a:p>
            <a:pPr marL="313781" marR="4483" lvl="0" indent="-302575" algn="l" rtl="0">
              <a:spcBef>
                <a:spcPts val="84"/>
              </a:spcBef>
              <a:spcAft>
                <a:spcPts val="0"/>
              </a:spcAft>
              <a:buClr>
                <a:schemeClr val="dk1"/>
              </a:buClr>
              <a:buSzPts val="2824"/>
              <a:buFont typeface="Arial"/>
              <a:buChar char="•"/>
            </a:pPr>
            <a:r>
              <a:rPr lang="fr-FR" sz="2824">
                <a:solidFill>
                  <a:schemeClr val="dk1"/>
                </a:solidFill>
                <a:latin typeface="Arial"/>
                <a:ea typeface="Arial"/>
                <a:cs typeface="Arial"/>
                <a:sym typeface="Arial"/>
              </a:rPr>
              <a:t>Les mauvaises normes créent des problèmes durables</a:t>
            </a:r>
            <a:endParaRPr/>
          </a:p>
          <a:p>
            <a:pPr marL="313781" marR="4483" lvl="0" indent="-302575" algn="l" rtl="0">
              <a:spcBef>
                <a:spcPts val="84"/>
              </a:spcBef>
              <a:spcAft>
                <a:spcPts val="0"/>
              </a:spcAft>
              <a:buClr>
                <a:schemeClr val="dk1"/>
              </a:buClr>
              <a:buSzPts val="2824"/>
              <a:buFont typeface="Arial"/>
              <a:buChar char="•"/>
            </a:pPr>
            <a:r>
              <a:rPr lang="fr-FR" sz="2824">
                <a:solidFill>
                  <a:schemeClr val="dk1"/>
                </a:solidFill>
                <a:latin typeface="Arial"/>
                <a:ea typeface="Arial"/>
                <a:cs typeface="Arial"/>
                <a:sym typeface="Arial"/>
              </a:rPr>
              <a:t>Ontologie" = bonnes normes en matière de terminologie</a:t>
            </a:r>
            <a:endParaRPr sz="2824">
              <a:solidFill>
                <a:schemeClr val="dk1"/>
              </a:solidFill>
              <a:latin typeface="Arial"/>
              <a:ea typeface="Arial"/>
              <a:cs typeface="Arial"/>
              <a:sym typeface="Arial"/>
            </a:endParaRPr>
          </a:p>
        </p:txBody>
      </p:sp>
      <p:sp>
        <p:nvSpPr>
          <p:cNvPr id="208" name="Google Shape;208;p14"/>
          <p:cNvSpPr txBox="1"/>
          <p:nvPr/>
        </p:nvSpPr>
        <p:spPr>
          <a:xfrm>
            <a:off x="8191948" y="6031155"/>
            <a:ext cx="365872" cy="362132"/>
          </a:xfrm>
          <a:prstGeom prst="rect">
            <a:avLst/>
          </a:prstGeom>
          <a:noFill/>
          <a:ln>
            <a:noFill/>
          </a:ln>
        </p:spPr>
        <p:txBody>
          <a:bodyPr spcFirstLastPara="1" wrap="square" lIns="0" tIns="35850" rIns="0" bIns="0" anchor="t" anchorCtr="0">
            <a:spAutoFit/>
          </a:bodyPr>
          <a:lstStyle/>
          <a:p>
            <a:pPr marL="53791" marR="0" lvl="0" indent="0" algn="l" rtl="0">
              <a:spcBef>
                <a:spcPts val="0"/>
              </a:spcBef>
              <a:spcAft>
                <a:spcPts val="0"/>
              </a:spcAft>
              <a:buNone/>
            </a:pPr>
            <a:fld id="{00000000-1234-1234-1234-123412341234}" type="slidenum">
              <a:rPr lang="fr-FR" sz="2118">
                <a:solidFill>
                  <a:schemeClr val="dk1"/>
                </a:solidFill>
                <a:latin typeface="Arial"/>
                <a:ea typeface="Arial"/>
                <a:cs typeface="Arial"/>
                <a:sym typeface="Arial"/>
              </a:rPr>
              <a:t>14</a:t>
            </a:fld>
            <a:endParaRPr sz="2118">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2175285" y="392171"/>
            <a:ext cx="4792196" cy="1205821"/>
          </a:xfrm>
          <a:prstGeom prst="rect">
            <a:avLst/>
          </a:prstGeom>
          <a:noFill/>
          <a:ln>
            <a:noFill/>
          </a:ln>
        </p:spPr>
        <p:txBody>
          <a:bodyPr spcFirstLastPara="1" wrap="square" lIns="0" tIns="10625" rIns="0" bIns="0" anchor="ctr" anchorCtr="0">
            <a:spAutoFit/>
          </a:bodyPr>
          <a:lstStyle/>
          <a:p>
            <a:pPr marL="519420" marR="4483" lvl="0" indent="-508773" algn="ctr" rtl="0">
              <a:spcBef>
                <a:spcPts val="0"/>
              </a:spcBef>
              <a:spcAft>
                <a:spcPts val="0"/>
              </a:spcAft>
              <a:buClr>
                <a:schemeClr val="dk1"/>
              </a:buClr>
              <a:buSzPts val="3883"/>
              <a:buFont typeface="Calibri"/>
              <a:buNone/>
            </a:pPr>
            <a:r>
              <a:rPr lang="fr-FR" sz="3883"/>
              <a:t>The wisdom of clouds  (folksonomies ...)</a:t>
            </a:r>
            <a:endParaRPr sz="3883"/>
          </a:p>
        </p:txBody>
      </p:sp>
      <p:pic>
        <p:nvPicPr>
          <p:cNvPr id="214" name="Google Shape;214;p15"/>
          <p:cNvPicPr preferRelativeResize="0"/>
          <p:nvPr/>
        </p:nvPicPr>
        <p:blipFill rotWithShape="1">
          <a:blip r:embed="rId3">
            <a:alphaModFix/>
          </a:blip>
          <a:srcRect/>
          <a:stretch/>
        </p:blipFill>
        <p:spPr>
          <a:xfrm>
            <a:off x="537883" y="2097069"/>
            <a:ext cx="8068235" cy="3004744"/>
          </a:xfrm>
          <a:prstGeom prst="rect">
            <a:avLst/>
          </a:prstGeom>
          <a:noFill/>
          <a:ln>
            <a:noFill/>
          </a:ln>
        </p:spPr>
      </p:pic>
      <p:sp>
        <p:nvSpPr>
          <p:cNvPr id="215" name="Google Shape;215;p15"/>
          <p:cNvSpPr txBox="1">
            <a:spLocks noGrp="1"/>
          </p:cNvSpPr>
          <p:nvPr>
            <p:ph type="sldNum" idx="12"/>
          </p:nvPr>
        </p:nvSpPr>
        <p:spPr>
          <a:xfrm>
            <a:off x="9131807" y="6835309"/>
            <a:ext cx="427354" cy="366395"/>
          </a:xfrm>
          <a:prstGeom prst="rect">
            <a:avLst/>
          </a:prstGeom>
          <a:noFill/>
          <a:ln>
            <a:noFill/>
          </a:ln>
        </p:spPr>
        <p:txBody>
          <a:bodyPr spcFirstLastPara="1" wrap="square" lIns="0" tIns="0" rIns="0" bIns="0" anchor="t" anchorCtr="0">
            <a:spAutoFit/>
          </a:bodyPr>
          <a:lstStyle/>
          <a:p>
            <a:pPr marL="38100" marR="0" lvl="0" indent="0" algn="l" rtl="0">
              <a:lnSpc>
                <a:spcPct val="114791"/>
              </a:lnSpc>
              <a:spcBef>
                <a:spcPts val="0"/>
              </a:spcBef>
              <a:spcAft>
                <a:spcPts val="0"/>
              </a:spcAft>
              <a:buNone/>
            </a:pPr>
            <a:fld id="{00000000-1234-1234-1234-123412341234}" type="slidenum">
              <a:rPr lang="fr-FR" sz="2400" b="0" i="0">
                <a:solidFill>
                  <a:schemeClr val="dk1"/>
                </a:solidFill>
                <a:latin typeface="Arial"/>
                <a:ea typeface="Arial"/>
                <a:cs typeface="Arial"/>
                <a:sym typeface="Arial"/>
              </a:rPr>
              <a:t>15</a:t>
            </a:fld>
            <a:endParaRPr sz="2400" b="0" i="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p:nvPr/>
        </p:nvSpPr>
        <p:spPr>
          <a:xfrm>
            <a:off x="612065" y="424478"/>
            <a:ext cx="1238810"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07	2007</a:t>
            </a:r>
            <a:endParaRPr sz="2294">
              <a:solidFill>
                <a:schemeClr val="dk1"/>
              </a:solidFill>
              <a:latin typeface="Arial"/>
              <a:ea typeface="Arial"/>
              <a:cs typeface="Arial"/>
              <a:sym typeface="Arial"/>
            </a:endParaRPr>
          </a:p>
        </p:txBody>
      </p:sp>
      <p:sp>
        <p:nvSpPr>
          <p:cNvPr id="221" name="Google Shape;221;p16"/>
          <p:cNvSpPr txBox="1"/>
          <p:nvPr/>
        </p:nvSpPr>
        <p:spPr>
          <a:xfrm>
            <a:off x="2073474" y="424478"/>
            <a:ext cx="2781860"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2008	51207	51507</a:t>
            </a:r>
            <a:endParaRPr sz="2294">
              <a:solidFill>
                <a:schemeClr val="dk1"/>
              </a:solidFill>
              <a:latin typeface="Arial"/>
              <a:ea typeface="Arial"/>
              <a:cs typeface="Arial"/>
              <a:sym typeface="Arial"/>
            </a:endParaRPr>
          </a:p>
        </p:txBody>
      </p:sp>
      <p:sp>
        <p:nvSpPr>
          <p:cNvPr id="222" name="Google Shape;222;p16"/>
          <p:cNvSpPr txBox="1"/>
          <p:nvPr/>
        </p:nvSpPr>
        <p:spPr>
          <a:xfrm>
            <a:off x="5078855" y="424478"/>
            <a:ext cx="3316381"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51607	51707	academy</a:t>
            </a:r>
            <a:endParaRPr sz="2294">
              <a:solidFill>
                <a:schemeClr val="dk1"/>
              </a:solidFill>
              <a:latin typeface="Arial"/>
              <a:ea typeface="Arial"/>
              <a:cs typeface="Arial"/>
              <a:sym typeface="Arial"/>
            </a:endParaRPr>
          </a:p>
        </p:txBody>
      </p:sp>
      <p:sp>
        <p:nvSpPr>
          <p:cNvPr id="223" name="Google Shape;223;p16"/>
          <p:cNvSpPr txBox="1"/>
          <p:nvPr/>
        </p:nvSpPr>
        <p:spPr>
          <a:xfrm>
            <a:off x="1611901" y="774095"/>
            <a:ext cx="3023347"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andy	blog	centennial</a:t>
            </a:r>
            <a:endParaRPr sz="2294">
              <a:solidFill>
                <a:schemeClr val="dk1"/>
              </a:solidFill>
              <a:latin typeface="Arial"/>
              <a:ea typeface="Arial"/>
              <a:cs typeface="Arial"/>
              <a:sym typeface="Arial"/>
            </a:endParaRPr>
          </a:p>
        </p:txBody>
      </p:sp>
      <p:sp>
        <p:nvSpPr>
          <p:cNvPr id="224" name="Google Shape;224;p16"/>
          <p:cNvSpPr txBox="1"/>
          <p:nvPr/>
        </p:nvSpPr>
        <p:spPr>
          <a:xfrm>
            <a:off x="4858175" y="774095"/>
            <a:ext cx="1302124"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ceremony</a:t>
            </a:r>
            <a:endParaRPr sz="2294">
              <a:solidFill>
                <a:schemeClr val="dk1"/>
              </a:solidFill>
              <a:latin typeface="Arial"/>
              <a:ea typeface="Arial"/>
              <a:cs typeface="Arial"/>
              <a:sym typeface="Arial"/>
            </a:endParaRPr>
          </a:p>
        </p:txBody>
      </p:sp>
      <p:sp>
        <p:nvSpPr>
          <p:cNvPr id="225" name="Google Shape;225;p16"/>
          <p:cNvSpPr txBox="1"/>
          <p:nvPr/>
        </p:nvSpPr>
        <p:spPr>
          <a:xfrm>
            <a:off x="6382300" y="774095"/>
            <a:ext cx="1787899"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charlottesville</a:t>
            </a:r>
            <a:endParaRPr sz="2294">
              <a:solidFill>
                <a:schemeClr val="dk1"/>
              </a:solidFill>
              <a:latin typeface="Arial"/>
              <a:ea typeface="Arial"/>
              <a:cs typeface="Arial"/>
              <a:sym typeface="Arial"/>
            </a:endParaRPr>
          </a:p>
        </p:txBody>
      </p:sp>
      <p:sp>
        <p:nvSpPr>
          <p:cNvPr id="226" name="Google Shape;226;p16"/>
          <p:cNvSpPr/>
          <p:nvPr/>
        </p:nvSpPr>
        <p:spPr>
          <a:xfrm>
            <a:off x="537871" y="823631"/>
            <a:ext cx="2705100" cy="443753"/>
          </a:xfrm>
          <a:custGeom>
            <a:avLst/>
            <a:gdLst/>
            <a:ahLst/>
            <a:cxnLst/>
            <a:rect l="l" t="t" r="r" b="b"/>
            <a:pathLst>
              <a:path w="3065779" h="502919" extrusionOk="0">
                <a:moveTo>
                  <a:pt x="3065538" y="389382"/>
                </a:moveTo>
                <a:lnTo>
                  <a:pt x="3057918" y="381000"/>
                </a:lnTo>
                <a:lnTo>
                  <a:pt x="1160538" y="381000"/>
                </a:lnTo>
                <a:lnTo>
                  <a:pt x="1160538" y="8382"/>
                </a:lnTo>
                <a:lnTo>
                  <a:pt x="1152918" y="0"/>
                </a:lnTo>
                <a:lnTo>
                  <a:pt x="1126248" y="0"/>
                </a:lnTo>
                <a:lnTo>
                  <a:pt x="1126248" y="35052"/>
                </a:lnTo>
                <a:lnTo>
                  <a:pt x="1126248" y="381000"/>
                </a:lnTo>
                <a:lnTo>
                  <a:pt x="17538" y="381000"/>
                </a:lnTo>
                <a:lnTo>
                  <a:pt x="17538" y="35052"/>
                </a:lnTo>
                <a:lnTo>
                  <a:pt x="1126248" y="35052"/>
                </a:lnTo>
                <a:lnTo>
                  <a:pt x="1126248" y="0"/>
                </a:lnTo>
                <a:lnTo>
                  <a:pt x="0" y="0"/>
                </a:lnTo>
                <a:lnTo>
                  <a:pt x="0" y="416052"/>
                </a:lnTo>
                <a:lnTo>
                  <a:pt x="17538" y="416052"/>
                </a:lnTo>
                <a:lnTo>
                  <a:pt x="1126248" y="416052"/>
                </a:lnTo>
                <a:lnTo>
                  <a:pt x="1126248" y="502920"/>
                </a:lnTo>
                <a:lnTo>
                  <a:pt x="1143012" y="502920"/>
                </a:lnTo>
                <a:lnTo>
                  <a:pt x="1160526" y="502920"/>
                </a:lnTo>
                <a:lnTo>
                  <a:pt x="1160526" y="416052"/>
                </a:lnTo>
                <a:lnTo>
                  <a:pt x="3031248" y="416052"/>
                </a:lnTo>
                <a:lnTo>
                  <a:pt x="3031248" y="502920"/>
                </a:lnTo>
                <a:lnTo>
                  <a:pt x="3048012" y="502920"/>
                </a:lnTo>
                <a:lnTo>
                  <a:pt x="3065538" y="502920"/>
                </a:lnTo>
                <a:lnTo>
                  <a:pt x="3065538" y="38938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27" name="Google Shape;227;p16"/>
          <p:cNvSpPr txBox="1"/>
          <p:nvPr/>
        </p:nvSpPr>
        <p:spPr>
          <a:xfrm>
            <a:off x="607359" y="774095"/>
            <a:ext cx="816348" cy="716841"/>
          </a:xfrm>
          <a:prstGeom prst="rect">
            <a:avLst/>
          </a:prstGeom>
          <a:noFill/>
          <a:ln>
            <a:noFill/>
          </a:ln>
        </p:spPr>
        <p:txBody>
          <a:bodyPr spcFirstLastPara="1" wrap="square" lIns="0" tIns="10625" rIns="0" bIns="0" anchor="t" anchorCtr="0">
            <a:spAutoFit/>
          </a:bodyPr>
          <a:lstStyle/>
          <a:p>
            <a:pPr marL="11206" marR="4483" lvl="0" indent="161934" algn="l" rtl="0">
              <a:spcBef>
                <a:spcPts val="0"/>
              </a:spcBef>
              <a:spcAft>
                <a:spcPts val="0"/>
              </a:spcAft>
              <a:buNone/>
            </a:pPr>
            <a:r>
              <a:rPr lang="fr-FR" sz="2294">
                <a:solidFill>
                  <a:schemeClr val="dk1"/>
                </a:solidFill>
                <a:latin typeface="Arial"/>
                <a:ea typeface="Arial"/>
                <a:cs typeface="Arial"/>
                <a:sym typeface="Arial"/>
              </a:rPr>
              <a:t>accs  coffee</a:t>
            </a:r>
            <a:endParaRPr sz="2294">
              <a:solidFill>
                <a:schemeClr val="dk1"/>
              </a:solidFill>
              <a:latin typeface="Arial"/>
              <a:ea typeface="Arial"/>
              <a:cs typeface="Arial"/>
              <a:sym typeface="Arial"/>
            </a:endParaRPr>
          </a:p>
        </p:txBody>
      </p:sp>
      <p:sp>
        <p:nvSpPr>
          <p:cNvPr id="228" name="Google Shape;228;p16"/>
          <p:cNvSpPr txBox="1"/>
          <p:nvPr/>
        </p:nvSpPr>
        <p:spPr>
          <a:xfrm>
            <a:off x="1646168" y="1123726"/>
            <a:ext cx="3846419"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collabratory	commencement</a:t>
            </a:r>
            <a:endParaRPr sz="2294">
              <a:solidFill>
                <a:schemeClr val="dk1"/>
              </a:solidFill>
              <a:latin typeface="Arial"/>
              <a:ea typeface="Arial"/>
              <a:cs typeface="Arial"/>
              <a:sym typeface="Arial"/>
            </a:endParaRPr>
          </a:p>
        </p:txBody>
      </p:sp>
      <p:sp>
        <p:nvSpPr>
          <p:cNvPr id="229" name="Google Shape;229;p16"/>
          <p:cNvSpPr txBox="1"/>
          <p:nvPr/>
        </p:nvSpPr>
        <p:spPr>
          <a:xfrm>
            <a:off x="5715223" y="1123726"/>
            <a:ext cx="1674718"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compression</a:t>
            </a:r>
            <a:endParaRPr sz="2294">
              <a:solidFill>
                <a:schemeClr val="dk1"/>
              </a:solidFill>
              <a:latin typeface="Arial"/>
              <a:ea typeface="Arial"/>
              <a:cs typeface="Arial"/>
              <a:sym typeface="Arial"/>
            </a:endParaRPr>
          </a:p>
        </p:txBody>
      </p:sp>
      <p:sp>
        <p:nvSpPr>
          <p:cNvPr id="230" name="Google Shape;230;p16"/>
          <p:cNvSpPr txBox="1"/>
          <p:nvPr/>
        </p:nvSpPr>
        <p:spPr>
          <a:xfrm>
            <a:off x="7611871" y="1123726"/>
            <a:ext cx="897590"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concer</a:t>
            </a:r>
            <a:endParaRPr sz="2294">
              <a:solidFill>
                <a:schemeClr val="dk1"/>
              </a:solidFill>
              <a:latin typeface="Arial"/>
              <a:ea typeface="Arial"/>
              <a:cs typeface="Arial"/>
              <a:sym typeface="Arial"/>
            </a:endParaRPr>
          </a:p>
        </p:txBody>
      </p:sp>
      <p:sp>
        <p:nvSpPr>
          <p:cNvPr id="231" name="Google Shape;231;p16"/>
          <p:cNvSpPr txBox="1"/>
          <p:nvPr/>
        </p:nvSpPr>
        <p:spPr>
          <a:xfrm>
            <a:off x="607359" y="1473349"/>
            <a:ext cx="1787338"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t	conference</a:t>
            </a:r>
            <a:endParaRPr sz="2294">
              <a:solidFill>
                <a:schemeClr val="dk1"/>
              </a:solidFill>
              <a:latin typeface="Arial"/>
              <a:ea typeface="Arial"/>
              <a:cs typeface="Arial"/>
              <a:sym typeface="Arial"/>
            </a:endParaRPr>
          </a:p>
        </p:txBody>
      </p:sp>
      <p:sp>
        <p:nvSpPr>
          <p:cNvPr id="232" name="Google Shape;232;p16"/>
          <p:cNvSpPr txBox="1"/>
          <p:nvPr/>
        </p:nvSpPr>
        <p:spPr>
          <a:xfrm>
            <a:off x="2618967" y="1473349"/>
            <a:ext cx="3800475"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datlat	digital	diskutility	dtlt</a:t>
            </a:r>
            <a:endParaRPr sz="2294">
              <a:solidFill>
                <a:schemeClr val="dk1"/>
              </a:solidFill>
              <a:latin typeface="Arial"/>
              <a:ea typeface="Arial"/>
              <a:cs typeface="Arial"/>
              <a:sym typeface="Arial"/>
            </a:endParaRPr>
          </a:p>
        </p:txBody>
      </p:sp>
      <p:sp>
        <p:nvSpPr>
          <p:cNvPr id="233" name="Google Shape;233;p16"/>
          <p:cNvSpPr txBox="1"/>
          <p:nvPr/>
        </p:nvSpPr>
        <p:spPr>
          <a:xfrm>
            <a:off x="6641846" y="1473349"/>
            <a:ext cx="1044388"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dv	dvd</a:t>
            </a:r>
            <a:endParaRPr sz="2294">
              <a:solidFill>
                <a:schemeClr val="dk1"/>
              </a:solidFill>
              <a:latin typeface="Arial"/>
              <a:ea typeface="Arial"/>
              <a:cs typeface="Arial"/>
              <a:sym typeface="Arial"/>
            </a:endParaRPr>
          </a:p>
        </p:txBody>
      </p:sp>
      <p:sp>
        <p:nvSpPr>
          <p:cNvPr id="234" name="Google Shape;234;p16"/>
          <p:cNvSpPr txBox="1"/>
          <p:nvPr/>
        </p:nvSpPr>
        <p:spPr>
          <a:xfrm>
            <a:off x="7907485" y="1473349"/>
            <a:ext cx="491938"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enc</a:t>
            </a:r>
            <a:endParaRPr sz="2294">
              <a:solidFill>
                <a:schemeClr val="dk1"/>
              </a:solidFill>
              <a:latin typeface="Arial"/>
              <a:ea typeface="Arial"/>
              <a:cs typeface="Arial"/>
              <a:sym typeface="Arial"/>
            </a:endParaRPr>
          </a:p>
        </p:txBody>
      </p:sp>
      <p:sp>
        <p:nvSpPr>
          <p:cNvPr id="235" name="Google Shape;235;p16"/>
          <p:cNvSpPr txBox="1"/>
          <p:nvPr/>
        </p:nvSpPr>
        <p:spPr>
          <a:xfrm>
            <a:off x="607360" y="1822966"/>
            <a:ext cx="2517401"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oders	engl375mm</a:t>
            </a:r>
            <a:endParaRPr sz="2294">
              <a:solidFill>
                <a:schemeClr val="dk1"/>
              </a:solidFill>
              <a:latin typeface="Arial"/>
              <a:ea typeface="Arial"/>
              <a:cs typeface="Arial"/>
              <a:sym typeface="Arial"/>
            </a:endParaRPr>
          </a:p>
        </p:txBody>
      </p:sp>
      <p:sp>
        <p:nvSpPr>
          <p:cNvPr id="236" name="Google Shape;236;p16"/>
          <p:cNvSpPr txBox="1"/>
          <p:nvPr/>
        </p:nvSpPr>
        <p:spPr>
          <a:xfrm>
            <a:off x="3347574" y="1822973"/>
            <a:ext cx="2278716"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eve6	fa07	fa08</a:t>
            </a:r>
            <a:endParaRPr sz="2294">
              <a:solidFill>
                <a:schemeClr val="dk1"/>
              </a:solidFill>
              <a:latin typeface="Arial"/>
              <a:ea typeface="Arial"/>
              <a:cs typeface="Arial"/>
              <a:sym typeface="Arial"/>
            </a:endParaRPr>
          </a:p>
        </p:txBody>
      </p:sp>
      <p:sp>
        <p:nvSpPr>
          <p:cNvPr id="237" name="Google Shape;237;p16"/>
          <p:cNvSpPr txBox="1"/>
          <p:nvPr/>
        </p:nvSpPr>
        <p:spPr>
          <a:xfrm>
            <a:off x="5849322" y="1822973"/>
            <a:ext cx="864534"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faculty</a:t>
            </a:r>
            <a:endParaRPr sz="2294">
              <a:solidFill>
                <a:schemeClr val="dk1"/>
              </a:solidFill>
              <a:latin typeface="Arial"/>
              <a:ea typeface="Arial"/>
              <a:cs typeface="Arial"/>
              <a:sym typeface="Arial"/>
            </a:endParaRPr>
          </a:p>
        </p:txBody>
      </p:sp>
      <p:sp>
        <p:nvSpPr>
          <p:cNvPr id="238" name="Google Shape;238;p16"/>
          <p:cNvSpPr txBox="1"/>
          <p:nvPr/>
        </p:nvSpPr>
        <p:spPr>
          <a:xfrm>
            <a:off x="6936889" y="1822973"/>
            <a:ext cx="1496546"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facultyacad</a:t>
            </a:r>
            <a:endParaRPr sz="2294">
              <a:solidFill>
                <a:schemeClr val="dk1"/>
              </a:solidFill>
              <a:latin typeface="Arial"/>
              <a:ea typeface="Arial"/>
              <a:cs typeface="Arial"/>
              <a:sym typeface="Arial"/>
            </a:endParaRPr>
          </a:p>
        </p:txBody>
      </p:sp>
      <p:sp>
        <p:nvSpPr>
          <p:cNvPr id="239" name="Google Shape;239;p16"/>
          <p:cNvSpPr/>
          <p:nvPr/>
        </p:nvSpPr>
        <p:spPr>
          <a:xfrm>
            <a:off x="1531621" y="1267385"/>
            <a:ext cx="1711137" cy="259976"/>
          </a:xfrm>
          <a:custGeom>
            <a:avLst/>
            <a:gdLst/>
            <a:ahLst/>
            <a:cxnLst/>
            <a:rect l="l" t="t" r="r" b="b"/>
            <a:pathLst>
              <a:path w="1939289" h="294639" extrusionOk="0">
                <a:moveTo>
                  <a:pt x="34290" y="259080"/>
                </a:moveTo>
                <a:lnTo>
                  <a:pt x="34290" y="0"/>
                </a:lnTo>
                <a:lnTo>
                  <a:pt x="0" y="0"/>
                </a:lnTo>
                <a:lnTo>
                  <a:pt x="0" y="286512"/>
                </a:lnTo>
                <a:lnTo>
                  <a:pt x="7620" y="294132"/>
                </a:lnTo>
                <a:lnTo>
                  <a:pt x="16763" y="294132"/>
                </a:lnTo>
                <a:lnTo>
                  <a:pt x="16764" y="259080"/>
                </a:lnTo>
                <a:lnTo>
                  <a:pt x="34290" y="259080"/>
                </a:lnTo>
                <a:close/>
              </a:path>
              <a:path w="1939289" h="294639" extrusionOk="0">
                <a:moveTo>
                  <a:pt x="1921764" y="259080"/>
                </a:moveTo>
                <a:lnTo>
                  <a:pt x="16764" y="259080"/>
                </a:lnTo>
                <a:lnTo>
                  <a:pt x="34290" y="276606"/>
                </a:lnTo>
                <a:lnTo>
                  <a:pt x="34289" y="294132"/>
                </a:lnTo>
                <a:lnTo>
                  <a:pt x="1905000" y="294132"/>
                </a:lnTo>
                <a:lnTo>
                  <a:pt x="1905000" y="276606"/>
                </a:lnTo>
                <a:lnTo>
                  <a:pt x="1921764" y="259080"/>
                </a:lnTo>
                <a:close/>
              </a:path>
              <a:path w="1939289" h="294639" extrusionOk="0">
                <a:moveTo>
                  <a:pt x="34289" y="294132"/>
                </a:moveTo>
                <a:lnTo>
                  <a:pt x="34290" y="276606"/>
                </a:lnTo>
                <a:lnTo>
                  <a:pt x="16764" y="259080"/>
                </a:lnTo>
                <a:lnTo>
                  <a:pt x="16763" y="294132"/>
                </a:lnTo>
                <a:lnTo>
                  <a:pt x="34289" y="294132"/>
                </a:lnTo>
                <a:close/>
              </a:path>
              <a:path w="1939289" h="294639" extrusionOk="0">
                <a:moveTo>
                  <a:pt x="1939289" y="286512"/>
                </a:moveTo>
                <a:lnTo>
                  <a:pt x="1939289" y="0"/>
                </a:lnTo>
                <a:lnTo>
                  <a:pt x="1905000" y="0"/>
                </a:lnTo>
                <a:lnTo>
                  <a:pt x="1905000" y="259080"/>
                </a:lnTo>
                <a:lnTo>
                  <a:pt x="1921764" y="259080"/>
                </a:lnTo>
                <a:lnTo>
                  <a:pt x="1921764" y="294132"/>
                </a:lnTo>
                <a:lnTo>
                  <a:pt x="1931670" y="294132"/>
                </a:lnTo>
                <a:lnTo>
                  <a:pt x="1939289" y="286512"/>
                </a:lnTo>
                <a:close/>
              </a:path>
              <a:path w="1939289" h="294639" extrusionOk="0">
                <a:moveTo>
                  <a:pt x="1921764" y="294132"/>
                </a:moveTo>
                <a:lnTo>
                  <a:pt x="1921764" y="259080"/>
                </a:lnTo>
                <a:lnTo>
                  <a:pt x="1905000" y="276606"/>
                </a:lnTo>
                <a:lnTo>
                  <a:pt x="1905000" y="294132"/>
                </a:lnTo>
                <a:lnTo>
                  <a:pt x="1921764" y="29413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40" name="Google Shape;240;p16"/>
          <p:cNvSpPr/>
          <p:nvPr/>
        </p:nvSpPr>
        <p:spPr>
          <a:xfrm>
            <a:off x="537883" y="2130686"/>
            <a:ext cx="8068235" cy="865094"/>
          </a:xfrm>
          <a:custGeom>
            <a:avLst/>
            <a:gdLst/>
            <a:ahLst/>
            <a:cxnLst/>
            <a:rect l="l" t="t" r="r" b="b"/>
            <a:pathLst>
              <a:path w="9144000" h="980439" extrusionOk="0">
                <a:moveTo>
                  <a:pt x="9144000" y="979931"/>
                </a:moveTo>
                <a:lnTo>
                  <a:pt x="9144000" y="0"/>
                </a:lnTo>
                <a:lnTo>
                  <a:pt x="0" y="0"/>
                </a:lnTo>
                <a:lnTo>
                  <a:pt x="0" y="979932"/>
                </a:lnTo>
                <a:lnTo>
                  <a:pt x="9144000" y="97993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41" name="Google Shape;241;p16"/>
          <p:cNvSpPr txBox="1"/>
          <p:nvPr/>
        </p:nvSpPr>
        <p:spPr>
          <a:xfrm>
            <a:off x="3949864" y="2172596"/>
            <a:ext cx="1868021"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fredericksburg</a:t>
            </a:r>
            <a:endParaRPr sz="2294">
              <a:solidFill>
                <a:schemeClr val="dk1"/>
              </a:solidFill>
              <a:latin typeface="Arial"/>
              <a:ea typeface="Arial"/>
              <a:cs typeface="Arial"/>
              <a:sym typeface="Arial"/>
            </a:endParaRPr>
          </a:p>
        </p:txBody>
      </p:sp>
      <p:sp>
        <p:nvSpPr>
          <p:cNvPr id="242" name="Google Shape;242;p16"/>
          <p:cNvSpPr txBox="1"/>
          <p:nvPr/>
        </p:nvSpPr>
        <p:spPr>
          <a:xfrm>
            <a:off x="6040840" y="2172596"/>
            <a:ext cx="2289362"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fredericksburgnor</a:t>
            </a:r>
            <a:endParaRPr sz="2294">
              <a:solidFill>
                <a:schemeClr val="dk1"/>
              </a:solidFill>
              <a:latin typeface="Arial"/>
              <a:ea typeface="Arial"/>
              <a:cs typeface="Arial"/>
              <a:sym typeface="Arial"/>
            </a:endParaRPr>
          </a:p>
        </p:txBody>
      </p:sp>
      <p:sp>
        <p:nvSpPr>
          <p:cNvPr id="243" name="Google Shape;243;p16"/>
          <p:cNvSpPr txBox="1"/>
          <p:nvPr/>
        </p:nvSpPr>
        <p:spPr>
          <a:xfrm>
            <a:off x="607359" y="2172596"/>
            <a:ext cx="3148293" cy="716841"/>
          </a:xfrm>
          <a:prstGeom prst="rect">
            <a:avLst/>
          </a:prstGeom>
          <a:noFill/>
          <a:ln>
            <a:noFill/>
          </a:ln>
        </p:spPr>
        <p:txBody>
          <a:bodyPr spcFirstLastPara="1" wrap="square" lIns="0" tIns="10625" rIns="0" bIns="0" anchor="t" anchorCtr="0">
            <a:spAutoFit/>
          </a:bodyPr>
          <a:lstStyle/>
          <a:p>
            <a:pPr marL="11206" marR="4483" lvl="0" indent="0" algn="l" rtl="0">
              <a:spcBef>
                <a:spcPts val="0"/>
              </a:spcBef>
              <a:spcAft>
                <a:spcPts val="0"/>
              </a:spcAft>
              <a:buNone/>
            </a:pPr>
            <a:r>
              <a:rPr lang="fr-FR" sz="2294">
                <a:solidFill>
                  <a:schemeClr val="dk1"/>
                </a:solidFill>
                <a:latin typeface="Arial"/>
                <a:ea typeface="Arial"/>
                <a:cs typeface="Arial"/>
                <a:sym typeface="Arial"/>
              </a:rPr>
              <a:t>emy	ffmpegx	foucault  malandindustrialinstitute</a:t>
            </a:r>
            <a:endParaRPr sz="2294">
              <a:solidFill>
                <a:schemeClr val="dk1"/>
              </a:solidFill>
              <a:latin typeface="Arial"/>
              <a:ea typeface="Arial"/>
              <a:cs typeface="Arial"/>
              <a:sym typeface="Arial"/>
            </a:endParaRPr>
          </a:p>
        </p:txBody>
      </p:sp>
      <p:sp>
        <p:nvSpPr>
          <p:cNvPr id="244" name="Google Shape;244;p16"/>
          <p:cNvSpPr txBox="1"/>
          <p:nvPr/>
        </p:nvSpPr>
        <p:spPr>
          <a:xfrm>
            <a:off x="3979485" y="2522213"/>
            <a:ext cx="1236569"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freshman</a:t>
            </a:r>
            <a:endParaRPr sz="2294">
              <a:solidFill>
                <a:schemeClr val="dk1"/>
              </a:solidFill>
              <a:latin typeface="Arial"/>
              <a:ea typeface="Arial"/>
              <a:cs typeface="Arial"/>
              <a:sym typeface="Arial"/>
            </a:endParaRPr>
          </a:p>
        </p:txBody>
      </p:sp>
      <p:sp>
        <p:nvSpPr>
          <p:cNvPr id="245" name="Google Shape;245;p16"/>
          <p:cNvSpPr txBox="1"/>
          <p:nvPr/>
        </p:nvSpPr>
        <p:spPr>
          <a:xfrm>
            <a:off x="5438875" y="2522213"/>
            <a:ext cx="1204632"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fsem100j</a:t>
            </a:r>
            <a:endParaRPr sz="2294">
              <a:solidFill>
                <a:schemeClr val="dk1"/>
              </a:solidFill>
              <a:latin typeface="Arial"/>
              <a:ea typeface="Arial"/>
              <a:cs typeface="Arial"/>
              <a:sym typeface="Arial"/>
            </a:endParaRPr>
          </a:p>
        </p:txBody>
      </p:sp>
      <p:sp>
        <p:nvSpPr>
          <p:cNvPr id="246" name="Google Shape;246;p16"/>
          <p:cNvSpPr txBox="1"/>
          <p:nvPr/>
        </p:nvSpPr>
        <p:spPr>
          <a:xfrm>
            <a:off x="6865082" y="2522213"/>
            <a:ext cx="1641662"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globalization</a:t>
            </a:r>
            <a:endParaRPr sz="2294">
              <a:solidFill>
                <a:schemeClr val="dk1"/>
              </a:solidFill>
              <a:latin typeface="Arial"/>
              <a:ea typeface="Arial"/>
              <a:cs typeface="Arial"/>
              <a:sym typeface="Arial"/>
            </a:endParaRPr>
          </a:p>
        </p:txBody>
      </p:sp>
      <p:sp>
        <p:nvSpPr>
          <p:cNvPr id="247" name="Google Shape;247;p16"/>
          <p:cNvSpPr/>
          <p:nvPr/>
        </p:nvSpPr>
        <p:spPr>
          <a:xfrm>
            <a:off x="2556957" y="2203972"/>
            <a:ext cx="1240491" cy="366432"/>
          </a:xfrm>
          <a:custGeom>
            <a:avLst/>
            <a:gdLst/>
            <a:ahLst/>
            <a:cxnLst/>
            <a:rect l="l" t="t" r="r" b="b"/>
            <a:pathLst>
              <a:path w="1405889" h="415289" extrusionOk="0">
                <a:moveTo>
                  <a:pt x="1405890" y="407669"/>
                </a:moveTo>
                <a:lnTo>
                  <a:pt x="1405890" y="7619"/>
                </a:lnTo>
                <a:lnTo>
                  <a:pt x="1398270" y="0"/>
                </a:lnTo>
                <a:lnTo>
                  <a:pt x="7619" y="0"/>
                </a:lnTo>
                <a:lnTo>
                  <a:pt x="0" y="7619"/>
                </a:lnTo>
                <a:lnTo>
                  <a:pt x="0" y="407669"/>
                </a:lnTo>
                <a:lnTo>
                  <a:pt x="7620" y="415289"/>
                </a:lnTo>
                <a:lnTo>
                  <a:pt x="16763" y="415289"/>
                </a:lnTo>
                <a:lnTo>
                  <a:pt x="16764" y="34289"/>
                </a:lnTo>
                <a:lnTo>
                  <a:pt x="34289" y="16764"/>
                </a:lnTo>
                <a:lnTo>
                  <a:pt x="34289" y="34289"/>
                </a:lnTo>
                <a:lnTo>
                  <a:pt x="1371599" y="34289"/>
                </a:lnTo>
                <a:lnTo>
                  <a:pt x="1371599" y="16763"/>
                </a:lnTo>
                <a:lnTo>
                  <a:pt x="1388364" y="34289"/>
                </a:lnTo>
                <a:lnTo>
                  <a:pt x="1388364" y="415289"/>
                </a:lnTo>
                <a:lnTo>
                  <a:pt x="1398270" y="415289"/>
                </a:lnTo>
                <a:lnTo>
                  <a:pt x="1405890" y="407669"/>
                </a:lnTo>
                <a:close/>
              </a:path>
              <a:path w="1405889" h="415289" extrusionOk="0">
                <a:moveTo>
                  <a:pt x="34289" y="34289"/>
                </a:moveTo>
                <a:lnTo>
                  <a:pt x="34289" y="16764"/>
                </a:lnTo>
                <a:lnTo>
                  <a:pt x="16764" y="34289"/>
                </a:lnTo>
                <a:lnTo>
                  <a:pt x="34289" y="34289"/>
                </a:lnTo>
                <a:close/>
              </a:path>
              <a:path w="1405889" h="415289" extrusionOk="0">
                <a:moveTo>
                  <a:pt x="34289" y="380999"/>
                </a:moveTo>
                <a:lnTo>
                  <a:pt x="34289" y="34289"/>
                </a:lnTo>
                <a:lnTo>
                  <a:pt x="16764" y="34289"/>
                </a:lnTo>
                <a:lnTo>
                  <a:pt x="16764" y="380999"/>
                </a:lnTo>
                <a:lnTo>
                  <a:pt x="34289" y="380999"/>
                </a:lnTo>
                <a:close/>
              </a:path>
              <a:path w="1405889" h="415289" extrusionOk="0">
                <a:moveTo>
                  <a:pt x="1388364" y="380999"/>
                </a:moveTo>
                <a:lnTo>
                  <a:pt x="16764" y="380999"/>
                </a:lnTo>
                <a:lnTo>
                  <a:pt x="34289" y="397763"/>
                </a:lnTo>
                <a:lnTo>
                  <a:pt x="34289" y="415289"/>
                </a:lnTo>
                <a:lnTo>
                  <a:pt x="1371599" y="415289"/>
                </a:lnTo>
                <a:lnTo>
                  <a:pt x="1371599" y="397764"/>
                </a:lnTo>
                <a:lnTo>
                  <a:pt x="1388364" y="380999"/>
                </a:lnTo>
                <a:close/>
              </a:path>
              <a:path w="1405889" h="415289" extrusionOk="0">
                <a:moveTo>
                  <a:pt x="34289" y="415289"/>
                </a:moveTo>
                <a:lnTo>
                  <a:pt x="34289" y="397763"/>
                </a:lnTo>
                <a:lnTo>
                  <a:pt x="16764" y="380999"/>
                </a:lnTo>
                <a:lnTo>
                  <a:pt x="16763" y="415289"/>
                </a:lnTo>
                <a:lnTo>
                  <a:pt x="34289" y="415289"/>
                </a:lnTo>
                <a:close/>
              </a:path>
              <a:path w="1405889" h="415289" extrusionOk="0">
                <a:moveTo>
                  <a:pt x="1388364" y="34289"/>
                </a:moveTo>
                <a:lnTo>
                  <a:pt x="1371599" y="16763"/>
                </a:lnTo>
                <a:lnTo>
                  <a:pt x="1371599" y="34289"/>
                </a:lnTo>
                <a:lnTo>
                  <a:pt x="1388364" y="34289"/>
                </a:lnTo>
                <a:close/>
              </a:path>
              <a:path w="1405889" h="415289" extrusionOk="0">
                <a:moveTo>
                  <a:pt x="1388364" y="380999"/>
                </a:moveTo>
                <a:lnTo>
                  <a:pt x="1388364" y="34289"/>
                </a:lnTo>
                <a:lnTo>
                  <a:pt x="1371599" y="34289"/>
                </a:lnTo>
                <a:lnTo>
                  <a:pt x="1371599" y="380999"/>
                </a:lnTo>
                <a:lnTo>
                  <a:pt x="1388364" y="380999"/>
                </a:lnTo>
                <a:close/>
              </a:path>
              <a:path w="1405889" h="415289" extrusionOk="0">
                <a:moveTo>
                  <a:pt x="1388364" y="415289"/>
                </a:moveTo>
                <a:lnTo>
                  <a:pt x="1388364" y="380999"/>
                </a:lnTo>
                <a:lnTo>
                  <a:pt x="1371599" y="397764"/>
                </a:lnTo>
                <a:lnTo>
                  <a:pt x="1371599" y="415289"/>
                </a:lnTo>
                <a:lnTo>
                  <a:pt x="1388364" y="41528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48" name="Google Shape;248;p16"/>
          <p:cNvSpPr txBox="1"/>
          <p:nvPr/>
        </p:nvSpPr>
        <p:spPr>
          <a:xfrm>
            <a:off x="850750" y="2871843"/>
            <a:ext cx="3542179"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grad	graduation	gravatar</a:t>
            </a:r>
            <a:endParaRPr sz="2294">
              <a:solidFill>
                <a:schemeClr val="dk1"/>
              </a:solidFill>
              <a:latin typeface="Arial"/>
              <a:ea typeface="Arial"/>
              <a:cs typeface="Arial"/>
              <a:sym typeface="Arial"/>
            </a:endParaRPr>
          </a:p>
        </p:txBody>
      </p:sp>
      <p:sp>
        <p:nvSpPr>
          <p:cNvPr id="249" name="Google Shape;249;p16"/>
          <p:cNvSpPr txBox="1"/>
          <p:nvPr/>
        </p:nvSpPr>
        <p:spPr>
          <a:xfrm>
            <a:off x="4615927" y="2871843"/>
            <a:ext cx="1204632"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greenlaw</a:t>
            </a:r>
            <a:endParaRPr sz="2294">
              <a:solidFill>
                <a:schemeClr val="dk1"/>
              </a:solidFill>
              <a:latin typeface="Arial"/>
              <a:ea typeface="Arial"/>
              <a:cs typeface="Arial"/>
              <a:sym typeface="Arial"/>
            </a:endParaRPr>
          </a:p>
        </p:txBody>
      </p:sp>
      <p:sp>
        <p:nvSpPr>
          <p:cNvPr id="250" name="Google Shape;250;p16"/>
          <p:cNvSpPr txBox="1"/>
          <p:nvPr/>
        </p:nvSpPr>
        <p:spPr>
          <a:xfrm>
            <a:off x="6042521" y="2871843"/>
            <a:ext cx="848285"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groom</a:t>
            </a:r>
            <a:endParaRPr sz="2294">
              <a:solidFill>
                <a:schemeClr val="dk1"/>
              </a:solidFill>
              <a:latin typeface="Arial"/>
              <a:ea typeface="Arial"/>
              <a:cs typeface="Arial"/>
              <a:sym typeface="Arial"/>
            </a:endParaRPr>
          </a:p>
        </p:txBody>
      </p:sp>
      <p:sp>
        <p:nvSpPr>
          <p:cNvPr id="251" name="Google Shape;251;p16"/>
          <p:cNvSpPr txBox="1"/>
          <p:nvPr/>
        </p:nvSpPr>
        <p:spPr>
          <a:xfrm>
            <a:off x="7113046" y="2871843"/>
            <a:ext cx="1402416"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header	hi</a:t>
            </a:r>
            <a:endParaRPr sz="2294">
              <a:solidFill>
                <a:schemeClr val="dk1"/>
              </a:solidFill>
              <a:latin typeface="Arial"/>
              <a:ea typeface="Arial"/>
              <a:cs typeface="Arial"/>
              <a:sym typeface="Arial"/>
            </a:endParaRPr>
          </a:p>
        </p:txBody>
      </p:sp>
      <p:sp>
        <p:nvSpPr>
          <p:cNvPr id="252" name="Google Shape;252;p16"/>
          <p:cNvSpPr txBox="1"/>
          <p:nvPr/>
        </p:nvSpPr>
        <p:spPr>
          <a:xfrm>
            <a:off x="1546936" y="3221466"/>
            <a:ext cx="4184837"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historical	history	homecoming</a:t>
            </a:r>
            <a:endParaRPr sz="2294">
              <a:solidFill>
                <a:schemeClr val="dk1"/>
              </a:solidFill>
              <a:latin typeface="Arial"/>
              <a:ea typeface="Arial"/>
              <a:cs typeface="Arial"/>
              <a:sym typeface="Arial"/>
            </a:endParaRPr>
          </a:p>
        </p:txBody>
      </p:sp>
      <p:sp>
        <p:nvSpPr>
          <p:cNvPr id="253" name="Google Shape;253;p16"/>
          <p:cNvSpPr txBox="1"/>
          <p:nvPr/>
        </p:nvSpPr>
        <p:spPr>
          <a:xfrm>
            <a:off x="5954626" y="3221466"/>
            <a:ext cx="491938"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img</a:t>
            </a:r>
            <a:endParaRPr sz="2294">
              <a:solidFill>
                <a:schemeClr val="dk1"/>
              </a:solidFill>
              <a:latin typeface="Arial"/>
              <a:ea typeface="Arial"/>
              <a:cs typeface="Arial"/>
              <a:sym typeface="Arial"/>
            </a:endParaRPr>
          </a:p>
        </p:txBody>
      </p:sp>
      <p:sp>
        <p:nvSpPr>
          <p:cNvPr id="254" name="Google Shape;254;p16"/>
          <p:cNvSpPr txBox="1"/>
          <p:nvPr/>
        </p:nvSpPr>
        <p:spPr>
          <a:xfrm>
            <a:off x="607359" y="3221466"/>
            <a:ext cx="718857" cy="716841"/>
          </a:xfrm>
          <a:prstGeom prst="rect">
            <a:avLst/>
          </a:prstGeom>
          <a:noFill/>
          <a:ln>
            <a:noFill/>
          </a:ln>
        </p:spPr>
        <p:txBody>
          <a:bodyPr spcFirstLastPara="1" wrap="square" lIns="0" tIns="10625" rIns="0" bIns="0" anchor="t" anchorCtr="0">
            <a:spAutoFit/>
          </a:bodyPr>
          <a:lstStyle/>
          <a:p>
            <a:pPr marL="254386" marR="4483" lvl="0" indent="-243740" algn="l" rtl="0">
              <a:spcBef>
                <a:spcPts val="0"/>
              </a:spcBef>
              <a:spcAft>
                <a:spcPts val="0"/>
              </a:spcAft>
              <a:buNone/>
            </a:pPr>
            <a:r>
              <a:rPr lang="fr-FR" sz="2294">
                <a:solidFill>
                  <a:schemeClr val="dk1"/>
                </a:solidFill>
                <a:latin typeface="Arial"/>
                <a:ea typeface="Arial"/>
                <a:cs typeface="Arial"/>
                <a:sym typeface="Arial"/>
              </a:rPr>
              <a:t>storic  js</a:t>
            </a:r>
            <a:endParaRPr sz="2294">
              <a:solidFill>
                <a:schemeClr val="dk1"/>
              </a:solidFill>
              <a:latin typeface="Arial"/>
              <a:ea typeface="Arial"/>
              <a:cs typeface="Arial"/>
              <a:sym typeface="Arial"/>
            </a:endParaRPr>
          </a:p>
        </p:txBody>
      </p:sp>
      <p:sp>
        <p:nvSpPr>
          <p:cNvPr id="255" name="Google Shape;255;p16"/>
          <p:cNvSpPr txBox="1"/>
          <p:nvPr/>
        </p:nvSpPr>
        <p:spPr>
          <a:xfrm>
            <a:off x="1304588" y="3571090"/>
            <a:ext cx="3589244"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kenmore	learning	marker</a:t>
            </a:r>
            <a:endParaRPr sz="2294">
              <a:solidFill>
                <a:schemeClr val="dk1"/>
              </a:solidFill>
              <a:latin typeface="Arial"/>
              <a:ea typeface="Arial"/>
              <a:cs typeface="Arial"/>
              <a:sym typeface="Arial"/>
            </a:endParaRPr>
          </a:p>
        </p:txBody>
      </p:sp>
      <p:sp>
        <p:nvSpPr>
          <p:cNvPr id="256" name="Google Shape;256;p16"/>
          <p:cNvSpPr txBox="1"/>
          <p:nvPr/>
        </p:nvSpPr>
        <p:spPr>
          <a:xfrm>
            <a:off x="5114141" y="3571090"/>
            <a:ext cx="1074644"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markers</a:t>
            </a:r>
            <a:endParaRPr sz="2294">
              <a:solidFill>
                <a:schemeClr val="dk1"/>
              </a:solidFill>
              <a:latin typeface="Arial"/>
              <a:ea typeface="Arial"/>
              <a:cs typeface="Arial"/>
              <a:sym typeface="Arial"/>
            </a:endParaRPr>
          </a:p>
        </p:txBody>
      </p:sp>
      <p:sp>
        <p:nvSpPr>
          <p:cNvPr id="257" name="Google Shape;257;p16"/>
          <p:cNvSpPr txBox="1"/>
          <p:nvPr/>
        </p:nvSpPr>
        <p:spPr>
          <a:xfrm>
            <a:off x="6409765" y="3571090"/>
            <a:ext cx="669551"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mary</a:t>
            </a:r>
            <a:endParaRPr sz="2294">
              <a:solidFill>
                <a:schemeClr val="dk1"/>
              </a:solidFill>
              <a:latin typeface="Arial"/>
              <a:ea typeface="Arial"/>
              <a:cs typeface="Arial"/>
              <a:sym typeface="Arial"/>
            </a:endParaRPr>
          </a:p>
        </p:txBody>
      </p:sp>
      <p:sp>
        <p:nvSpPr>
          <p:cNvPr id="258" name="Google Shape;258;p16"/>
          <p:cNvSpPr txBox="1"/>
          <p:nvPr/>
        </p:nvSpPr>
        <p:spPr>
          <a:xfrm>
            <a:off x="6667788" y="3221466"/>
            <a:ext cx="1786218" cy="716841"/>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jim	jimschair</a:t>
            </a:r>
            <a:endParaRPr sz="2294">
              <a:solidFill>
                <a:schemeClr val="dk1"/>
              </a:solidFill>
              <a:latin typeface="Arial"/>
              <a:ea typeface="Arial"/>
              <a:cs typeface="Arial"/>
              <a:sym typeface="Arial"/>
            </a:endParaRPr>
          </a:p>
          <a:p>
            <a:pPr marL="643812" marR="0" lvl="0" indent="0" algn="l" rtl="0">
              <a:spcBef>
                <a:spcPts val="0"/>
              </a:spcBef>
              <a:spcAft>
                <a:spcPts val="0"/>
              </a:spcAft>
              <a:buNone/>
            </a:pPr>
            <a:r>
              <a:rPr lang="fr-FR" sz="2294">
                <a:solidFill>
                  <a:schemeClr val="dk1"/>
                </a:solidFill>
                <a:latin typeface="Arial"/>
                <a:ea typeface="Arial"/>
                <a:cs typeface="Arial"/>
                <a:sym typeface="Arial"/>
              </a:rPr>
              <a:t>mashup</a:t>
            </a:r>
            <a:endParaRPr sz="2294">
              <a:solidFill>
                <a:schemeClr val="dk1"/>
              </a:solidFill>
              <a:latin typeface="Arial"/>
              <a:ea typeface="Arial"/>
              <a:cs typeface="Arial"/>
              <a:sym typeface="Arial"/>
            </a:endParaRPr>
          </a:p>
        </p:txBody>
      </p:sp>
      <p:sp>
        <p:nvSpPr>
          <p:cNvPr id="259" name="Google Shape;259;p16"/>
          <p:cNvSpPr/>
          <p:nvPr/>
        </p:nvSpPr>
        <p:spPr>
          <a:xfrm>
            <a:off x="537883" y="3858633"/>
            <a:ext cx="8068235" cy="865094"/>
          </a:xfrm>
          <a:custGeom>
            <a:avLst/>
            <a:gdLst/>
            <a:ahLst/>
            <a:cxnLst/>
            <a:rect l="l" t="t" r="r" b="b"/>
            <a:pathLst>
              <a:path w="9144000" h="980439" extrusionOk="0">
                <a:moveTo>
                  <a:pt x="9144000" y="979932"/>
                </a:moveTo>
                <a:lnTo>
                  <a:pt x="9144000" y="0"/>
                </a:lnTo>
                <a:lnTo>
                  <a:pt x="0" y="0"/>
                </a:lnTo>
                <a:lnTo>
                  <a:pt x="0" y="979932"/>
                </a:lnTo>
                <a:lnTo>
                  <a:pt x="9144000" y="97993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60" name="Google Shape;260;p16"/>
          <p:cNvSpPr txBox="1"/>
          <p:nvPr/>
        </p:nvSpPr>
        <p:spPr>
          <a:xfrm>
            <a:off x="688041" y="3920714"/>
            <a:ext cx="3426199"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mashups	microsoft	nmc</a:t>
            </a:r>
            <a:endParaRPr sz="2294">
              <a:solidFill>
                <a:schemeClr val="dk1"/>
              </a:solidFill>
              <a:latin typeface="Arial"/>
              <a:ea typeface="Arial"/>
              <a:cs typeface="Arial"/>
              <a:sym typeface="Arial"/>
            </a:endParaRPr>
          </a:p>
        </p:txBody>
      </p:sp>
      <p:sp>
        <p:nvSpPr>
          <p:cNvPr id="261" name="Google Shape;261;p16"/>
          <p:cNvSpPr txBox="1"/>
          <p:nvPr/>
        </p:nvSpPr>
        <p:spPr>
          <a:xfrm>
            <a:off x="4335285" y="3920714"/>
            <a:ext cx="1220881"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nmc2007</a:t>
            </a:r>
            <a:endParaRPr sz="2294">
              <a:solidFill>
                <a:schemeClr val="dk1"/>
              </a:solidFill>
              <a:latin typeface="Arial"/>
              <a:ea typeface="Arial"/>
              <a:cs typeface="Arial"/>
              <a:sym typeface="Arial"/>
            </a:endParaRPr>
          </a:p>
        </p:txBody>
      </p:sp>
      <p:sp>
        <p:nvSpPr>
          <p:cNvPr id="262" name="Google Shape;262;p16"/>
          <p:cNvSpPr txBox="1"/>
          <p:nvPr/>
        </p:nvSpPr>
        <p:spPr>
          <a:xfrm>
            <a:off x="5778848" y="3920714"/>
            <a:ext cx="1123950"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ontology</a:t>
            </a:r>
            <a:endParaRPr sz="2294">
              <a:solidFill>
                <a:schemeClr val="dk1"/>
              </a:solidFill>
              <a:latin typeface="Arial"/>
              <a:ea typeface="Arial"/>
              <a:cs typeface="Arial"/>
              <a:sym typeface="Arial"/>
            </a:endParaRPr>
          </a:p>
        </p:txBody>
      </p:sp>
      <p:sp>
        <p:nvSpPr>
          <p:cNvPr id="263" name="Google Shape;263;p16"/>
          <p:cNvSpPr txBox="1"/>
          <p:nvPr/>
        </p:nvSpPr>
        <p:spPr>
          <a:xfrm>
            <a:off x="7126408" y="3920714"/>
            <a:ext cx="1287556"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patrick	p</a:t>
            </a:r>
            <a:endParaRPr sz="2294">
              <a:solidFill>
                <a:schemeClr val="dk1"/>
              </a:solidFill>
              <a:latin typeface="Arial"/>
              <a:ea typeface="Arial"/>
              <a:cs typeface="Arial"/>
              <a:sym typeface="Arial"/>
            </a:endParaRPr>
          </a:p>
        </p:txBody>
      </p:sp>
      <p:sp>
        <p:nvSpPr>
          <p:cNvPr id="264" name="Google Shape;264;p16"/>
          <p:cNvSpPr txBox="1"/>
          <p:nvPr/>
        </p:nvSpPr>
        <p:spPr>
          <a:xfrm>
            <a:off x="607368" y="4270331"/>
            <a:ext cx="2485465"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opfly	presentation</a:t>
            </a:r>
            <a:endParaRPr sz="2294">
              <a:solidFill>
                <a:schemeClr val="dk1"/>
              </a:solidFill>
              <a:latin typeface="Arial"/>
              <a:ea typeface="Arial"/>
              <a:cs typeface="Arial"/>
              <a:sym typeface="Arial"/>
            </a:endParaRPr>
          </a:p>
        </p:txBody>
      </p:sp>
      <p:sp>
        <p:nvSpPr>
          <p:cNvPr id="265" name="Google Shape;265;p16"/>
          <p:cNvSpPr txBox="1"/>
          <p:nvPr/>
        </p:nvSpPr>
        <p:spPr>
          <a:xfrm>
            <a:off x="3316329" y="4270331"/>
            <a:ext cx="1172135"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reverend</a:t>
            </a:r>
            <a:endParaRPr sz="2294">
              <a:solidFill>
                <a:schemeClr val="dk1"/>
              </a:solidFill>
              <a:latin typeface="Arial"/>
              <a:ea typeface="Arial"/>
              <a:cs typeface="Arial"/>
              <a:sym typeface="Arial"/>
            </a:endParaRPr>
          </a:p>
        </p:txBody>
      </p:sp>
      <p:sp>
        <p:nvSpPr>
          <p:cNvPr id="266" name="Google Shape;266;p16"/>
          <p:cNvSpPr txBox="1"/>
          <p:nvPr/>
        </p:nvSpPr>
        <p:spPr>
          <a:xfrm>
            <a:off x="4711215" y="4270331"/>
            <a:ext cx="2176182"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reverendjimtshirt</a:t>
            </a:r>
            <a:endParaRPr sz="2294">
              <a:solidFill>
                <a:schemeClr val="dk1"/>
              </a:solidFill>
              <a:latin typeface="Arial"/>
              <a:ea typeface="Arial"/>
              <a:cs typeface="Arial"/>
              <a:sym typeface="Arial"/>
            </a:endParaRPr>
          </a:p>
        </p:txBody>
      </p:sp>
      <p:sp>
        <p:nvSpPr>
          <p:cNvPr id="267" name="Google Shape;267;p16"/>
          <p:cNvSpPr txBox="1"/>
          <p:nvPr/>
        </p:nvSpPr>
        <p:spPr>
          <a:xfrm>
            <a:off x="7110723" y="4270331"/>
            <a:ext cx="1303244"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rush	sa0</a:t>
            </a:r>
            <a:endParaRPr sz="2294">
              <a:solidFill>
                <a:schemeClr val="dk1"/>
              </a:solidFill>
              <a:latin typeface="Arial"/>
              <a:ea typeface="Arial"/>
              <a:cs typeface="Arial"/>
              <a:sym typeface="Arial"/>
            </a:endParaRPr>
          </a:p>
        </p:txBody>
      </p:sp>
      <p:sp>
        <p:nvSpPr>
          <p:cNvPr id="268" name="Google Shape;268;p16"/>
          <p:cNvSpPr/>
          <p:nvPr/>
        </p:nvSpPr>
        <p:spPr>
          <a:xfrm>
            <a:off x="4557208" y="4288266"/>
            <a:ext cx="2450726" cy="433668"/>
          </a:xfrm>
          <a:custGeom>
            <a:avLst/>
            <a:gdLst/>
            <a:ahLst/>
            <a:cxnLst/>
            <a:rect l="l" t="t" r="r" b="b"/>
            <a:pathLst>
              <a:path w="2777490" h="491489" extrusionOk="0">
                <a:moveTo>
                  <a:pt x="2777490" y="483870"/>
                </a:moveTo>
                <a:lnTo>
                  <a:pt x="2777490" y="7620"/>
                </a:lnTo>
                <a:lnTo>
                  <a:pt x="2769870" y="0"/>
                </a:lnTo>
                <a:lnTo>
                  <a:pt x="7619" y="0"/>
                </a:lnTo>
                <a:lnTo>
                  <a:pt x="0" y="7620"/>
                </a:lnTo>
                <a:lnTo>
                  <a:pt x="0" y="483870"/>
                </a:lnTo>
                <a:lnTo>
                  <a:pt x="7620" y="491490"/>
                </a:lnTo>
                <a:lnTo>
                  <a:pt x="16763" y="491490"/>
                </a:lnTo>
                <a:lnTo>
                  <a:pt x="16764" y="34290"/>
                </a:lnTo>
                <a:lnTo>
                  <a:pt x="34289" y="16764"/>
                </a:lnTo>
                <a:lnTo>
                  <a:pt x="34289" y="34290"/>
                </a:lnTo>
                <a:lnTo>
                  <a:pt x="2743200" y="34290"/>
                </a:lnTo>
                <a:lnTo>
                  <a:pt x="2743200" y="16764"/>
                </a:lnTo>
                <a:lnTo>
                  <a:pt x="2759964" y="34290"/>
                </a:lnTo>
                <a:lnTo>
                  <a:pt x="2759964" y="491490"/>
                </a:lnTo>
                <a:lnTo>
                  <a:pt x="2769870" y="491490"/>
                </a:lnTo>
                <a:lnTo>
                  <a:pt x="2777490" y="483870"/>
                </a:lnTo>
                <a:close/>
              </a:path>
              <a:path w="2777490" h="491489" extrusionOk="0">
                <a:moveTo>
                  <a:pt x="34289" y="34290"/>
                </a:moveTo>
                <a:lnTo>
                  <a:pt x="34289" y="16764"/>
                </a:lnTo>
                <a:lnTo>
                  <a:pt x="16764" y="34290"/>
                </a:lnTo>
                <a:lnTo>
                  <a:pt x="34289" y="34290"/>
                </a:lnTo>
                <a:close/>
              </a:path>
              <a:path w="2777490" h="491489" extrusionOk="0">
                <a:moveTo>
                  <a:pt x="34289" y="457200"/>
                </a:moveTo>
                <a:lnTo>
                  <a:pt x="34289" y="34290"/>
                </a:lnTo>
                <a:lnTo>
                  <a:pt x="16764" y="34290"/>
                </a:lnTo>
                <a:lnTo>
                  <a:pt x="16764" y="457200"/>
                </a:lnTo>
                <a:lnTo>
                  <a:pt x="34289" y="457200"/>
                </a:lnTo>
                <a:close/>
              </a:path>
              <a:path w="2777490" h="491489" extrusionOk="0">
                <a:moveTo>
                  <a:pt x="2759964" y="457200"/>
                </a:moveTo>
                <a:lnTo>
                  <a:pt x="16764" y="457200"/>
                </a:lnTo>
                <a:lnTo>
                  <a:pt x="34289" y="473964"/>
                </a:lnTo>
                <a:lnTo>
                  <a:pt x="34289" y="491490"/>
                </a:lnTo>
                <a:lnTo>
                  <a:pt x="2743200" y="491490"/>
                </a:lnTo>
                <a:lnTo>
                  <a:pt x="2743200" y="473964"/>
                </a:lnTo>
                <a:lnTo>
                  <a:pt x="2759964" y="457200"/>
                </a:lnTo>
                <a:close/>
              </a:path>
              <a:path w="2777490" h="491489" extrusionOk="0">
                <a:moveTo>
                  <a:pt x="34289" y="491490"/>
                </a:moveTo>
                <a:lnTo>
                  <a:pt x="34289" y="473964"/>
                </a:lnTo>
                <a:lnTo>
                  <a:pt x="16764" y="457200"/>
                </a:lnTo>
                <a:lnTo>
                  <a:pt x="16763" y="491490"/>
                </a:lnTo>
                <a:lnTo>
                  <a:pt x="34289" y="491490"/>
                </a:lnTo>
                <a:close/>
              </a:path>
              <a:path w="2777490" h="491489" extrusionOk="0">
                <a:moveTo>
                  <a:pt x="2759964" y="34290"/>
                </a:moveTo>
                <a:lnTo>
                  <a:pt x="2743200" y="16764"/>
                </a:lnTo>
                <a:lnTo>
                  <a:pt x="2743200" y="34290"/>
                </a:lnTo>
                <a:lnTo>
                  <a:pt x="2759964" y="34290"/>
                </a:lnTo>
                <a:close/>
              </a:path>
              <a:path w="2777490" h="491489" extrusionOk="0">
                <a:moveTo>
                  <a:pt x="2759964" y="457200"/>
                </a:moveTo>
                <a:lnTo>
                  <a:pt x="2759964" y="34290"/>
                </a:lnTo>
                <a:lnTo>
                  <a:pt x="2743200" y="34290"/>
                </a:lnTo>
                <a:lnTo>
                  <a:pt x="2743200" y="457200"/>
                </a:lnTo>
                <a:lnTo>
                  <a:pt x="2759964" y="457200"/>
                </a:lnTo>
                <a:close/>
              </a:path>
              <a:path w="2777490" h="491489" extrusionOk="0">
                <a:moveTo>
                  <a:pt x="2759964" y="491490"/>
                </a:moveTo>
                <a:lnTo>
                  <a:pt x="2759964" y="457200"/>
                </a:lnTo>
                <a:lnTo>
                  <a:pt x="2743200" y="473964"/>
                </a:lnTo>
                <a:lnTo>
                  <a:pt x="2743200" y="491490"/>
                </a:lnTo>
                <a:lnTo>
                  <a:pt x="2759964" y="49149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69" name="Google Shape;269;p16"/>
          <p:cNvSpPr txBox="1"/>
          <p:nvPr/>
        </p:nvSpPr>
        <p:spPr>
          <a:xfrm>
            <a:off x="3625551" y="4619960"/>
            <a:ext cx="2258546"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seminar	student</a:t>
            </a:r>
            <a:endParaRPr sz="2294">
              <a:solidFill>
                <a:schemeClr val="dk1"/>
              </a:solidFill>
              <a:latin typeface="Arial"/>
              <a:ea typeface="Arial"/>
              <a:cs typeface="Arial"/>
              <a:sym typeface="Arial"/>
            </a:endParaRPr>
          </a:p>
        </p:txBody>
      </p:sp>
      <p:sp>
        <p:nvSpPr>
          <p:cNvPr id="270" name="Google Shape;270;p16"/>
          <p:cNvSpPr txBox="1"/>
          <p:nvPr/>
        </p:nvSpPr>
        <p:spPr>
          <a:xfrm>
            <a:off x="6107206" y="4619960"/>
            <a:ext cx="2162735"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studentacademy</a:t>
            </a:r>
            <a:endParaRPr sz="2294">
              <a:solidFill>
                <a:schemeClr val="dk1"/>
              </a:solidFill>
              <a:latin typeface="Arial"/>
              <a:ea typeface="Arial"/>
              <a:cs typeface="Arial"/>
              <a:sym typeface="Arial"/>
            </a:endParaRPr>
          </a:p>
        </p:txBody>
      </p:sp>
      <p:sp>
        <p:nvSpPr>
          <p:cNvPr id="271" name="Google Shape;271;p16"/>
          <p:cNvSpPr txBox="1"/>
          <p:nvPr/>
        </p:nvSpPr>
        <p:spPr>
          <a:xfrm>
            <a:off x="3670483" y="4969578"/>
            <a:ext cx="1659591"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technologies</a:t>
            </a:r>
            <a:endParaRPr sz="2294">
              <a:solidFill>
                <a:schemeClr val="dk1"/>
              </a:solidFill>
              <a:latin typeface="Arial"/>
              <a:ea typeface="Arial"/>
              <a:cs typeface="Arial"/>
              <a:sym typeface="Arial"/>
            </a:endParaRPr>
          </a:p>
        </p:txBody>
      </p:sp>
      <p:sp>
        <p:nvSpPr>
          <p:cNvPr id="272" name="Google Shape;272;p16"/>
          <p:cNvSpPr txBox="1"/>
          <p:nvPr/>
        </p:nvSpPr>
        <p:spPr>
          <a:xfrm>
            <a:off x="5553519" y="4969578"/>
            <a:ext cx="1010210"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transfer</a:t>
            </a:r>
            <a:endParaRPr sz="2294">
              <a:solidFill>
                <a:schemeClr val="dk1"/>
              </a:solidFill>
              <a:latin typeface="Arial"/>
              <a:ea typeface="Arial"/>
              <a:cs typeface="Arial"/>
              <a:sym typeface="Arial"/>
            </a:endParaRPr>
          </a:p>
        </p:txBody>
      </p:sp>
      <p:sp>
        <p:nvSpPr>
          <p:cNvPr id="273" name="Google Shape;273;p16"/>
          <p:cNvSpPr txBox="1"/>
          <p:nvPr/>
        </p:nvSpPr>
        <p:spPr>
          <a:xfrm>
            <a:off x="6786960" y="4969578"/>
            <a:ext cx="1513354"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tshirt	umw</a:t>
            </a:r>
            <a:endParaRPr sz="2294">
              <a:solidFill>
                <a:schemeClr val="dk1"/>
              </a:solidFill>
              <a:latin typeface="Arial"/>
              <a:ea typeface="Arial"/>
              <a:cs typeface="Arial"/>
              <a:sym typeface="Arial"/>
            </a:endParaRPr>
          </a:p>
        </p:txBody>
      </p:sp>
      <p:sp>
        <p:nvSpPr>
          <p:cNvPr id="274" name="Google Shape;274;p16"/>
          <p:cNvSpPr txBox="1"/>
          <p:nvPr/>
        </p:nvSpPr>
        <p:spPr>
          <a:xfrm>
            <a:off x="607359" y="4619961"/>
            <a:ext cx="1495985" cy="1069886"/>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7	sa2007</a:t>
            </a:r>
            <a:endParaRPr sz="2294">
              <a:solidFill>
                <a:schemeClr val="dk1"/>
              </a:solidFill>
              <a:latin typeface="Arial"/>
              <a:ea typeface="Arial"/>
              <a:cs typeface="Arial"/>
              <a:sym typeface="Arial"/>
            </a:endParaRPr>
          </a:p>
          <a:p>
            <a:pPr marL="91333" marR="4483" lvl="0" indent="-80686" algn="l" rtl="0">
              <a:spcBef>
                <a:spcPts val="0"/>
              </a:spcBef>
              <a:spcAft>
                <a:spcPts val="0"/>
              </a:spcAft>
              <a:buNone/>
            </a:pPr>
            <a:r>
              <a:rPr lang="fr-FR" sz="2294">
                <a:solidFill>
                  <a:schemeClr val="dk1"/>
                </a:solidFill>
                <a:latin typeface="Arial"/>
                <a:ea typeface="Arial"/>
                <a:cs typeface="Arial"/>
                <a:sym typeface="Arial"/>
              </a:rPr>
              <a:t>symposium  umwblogs</a:t>
            </a:r>
            <a:endParaRPr sz="2294">
              <a:solidFill>
                <a:schemeClr val="dk1"/>
              </a:solidFill>
              <a:latin typeface="Arial"/>
              <a:ea typeface="Arial"/>
              <a:cs typeface="Arial"/>
              <a:sym typeface="Arial"/>
            </a:endParaRPr>
          </a:p>
        </p:txBody>
      </p:sp>
      <p:sp>
        <p:nvSpPr>
          <p:cNvPr id="275" name="Google Shape;275;p16"/>
          <p:cNvSpPr txBox="1"/>
          <p:nvPr/>
        </p:nvSpPr>
        <p:spPr>
          <a:xfrm>
            <a:off x="2214955" y="4619961"/>
            <a:ext cx="1232087" cy="1069886"/>
          </a:xfrm>
          <a:prstGeom prst="rect">
            <a:avLst/>
          </a:prstGeom>
          <a:noFill/>
          <a:ln>
            <a:noFill/>
          </a:ln>
        </p:spPr>
        <p:txBody>
          <a:bodyPr spcFirstLastPara="1" wrap="square" lIns="0" tIns="10625" rIns="0" bIns="0" anchor="t" anchorCtr="0">
            <a:spAutoFit/>
          </a:bodyPr>
          <a:lstStyle/>
          <a:p>
            <a:pPr marL="39783" marR="4483" lvl="0" indent="-29137" algn="just" rtl="0">
              <a:spcBef>
                <a:spcPts val="0"/>
              </a:spcBef>
              <a:spcAft>
                <a:spcPts val="0"/>
              </a:spcAft>
              <a:buNone/>
            </a:pPr>
            <a:r>
              <a:rPr lang="fr-FR" sz="2294">
                <a:solidFill>
                  <a:schemeClr val="dk1"/>
                </a:solidFill>
                <a:latin typeface="Arial"/>
                <a:ea typeface="Arial"/>
                <a:cs typeface="Arial"/>
                <a:sym typeface="Arial"/>
              </a:rPr>
              <a:t>semantic  teaching  umwead</a:t>
            </a:r>
            <a:endParaRPr sz="2294">
              <a:solidFill>
                <a:schemeClr val="dk1"/>
              </a:solidFill>
              <a:latin typeface="Arial"/>
              <a:ea typeface="Arial"/>
              <a:cs typeface="Arial"/>
              <a:sym typeface="Arial"/>
            </a:endParaRPr>
          </a:p>
        </p:txBody>
      </p:sp>
      <p:sp>
        <p:nvSpPr>
          <p:cNvPr id="276" name="Google Shape;276;p16"/>
          <p:cNvSpPr txBox="1"/>
          <p:nvPr/>
        </p:nvSpPr>
        <p:spPr>
          <a:xfrm>
            <a:off x="3590589" y="5319206"/>
            <a:ext cx="4900332"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university	video	virginia	virginiahis</a:t>
            </a:r>
            <a:endParaRPr sz="2294">
              <a:solidFill>
                <a:schemeClr val="dk1"/>
              </a:solidFill>
              <a:latin typeface="Arial"/>
              <a:ea typeface="Arial"/>
              <a:cs typeface="Arial"/>
              <a:sym typeface="Arial"/>
            </a:endParaRPr>
          </a:p>
        </p:txBody>
      </p:sp>
      <p:sp>
        <p:nvSpPr>
          <p:cNvPr id="277" name="Google Shape;277;p16"/>
          <p:cNvSpPr/>
          <p:nvPr/>
        </p:nvSpPr>
        <p:spPr>
          <a:xfrm>
            <a:off x="537883" y="5586581"/>
            <a:ext cx="8068235" cy="868456"/>
          </a:xfrm>
          <a:custGeom>
            <a:avLst/>
            <a:gdLst/>
            <a:ahLst/>
            <a:cxnLst/>
            <a:rect l="l" t="t" r="r" b="b"/>
            <a:pathLst>
              <a:path w="9144000" h="984250" extrusionOk="0">
                <a:moveTo>
                  <a:pt x="9144000" y="983742"/>
                </a:moveTo>
                <a:lnTo>
                  <a:pt x="9144000" y="0"/>
                </a:lnTo>
                <a:lnTo>
                  <a:pt x="0" y="0"/>
                </a:lnTo>
                <a:lnTo>
                  <a:pt x="0" y="983742"/>
                </a:lnTo>
                <a:lnTo>
                  <a:pt x="9144000" y="98374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78" name="Google Shape;278;p16"/>
          <p:cNvSpPr txBox="1"/>
          <p:nvPr/>
        </p:nvSpPr>
        <p:spPr>
          <a:xfrm>
            <a:off x="607359" y="5668832"/>
            <a:ext cx="4185957" cy="363795"/>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2294">
                <a:solidFill>
                  <a:schemeClr val="dk1"/>
                </a:solidFill>
                <a:latin typeface="Arial"/>
                <a:ea typeface="Arial"/>
                <a:cs typeface="Arial"/>
                <a:sym typeface="Arial"/>
              </a:rPr>
              <a:t>toricalmarkers	visualizing	wall</a:t>
            </a:r>
            <a:endParaRPr sz="2294">
              <a:solidFill>
                <a:schemeClr val="dk1"/>
              </a:solidFill>
              <a:latin typeface="Arial"/>
              <a:ea typeface="Arial"/>
              <a:cs typeface="Arial"/>
              <a:sym typeface="Arial"/>
            </a:endParaRPr>
          </a:p>
        </p:txBody>
      </p:sp>
      <p:sp>
        <p:nvSpPr>
          <p:cNvPr id="279" name="Google Shape;279;p16"/>
          <p:cNvSpPr txBox="1">
            <a:spLocks noGrp="1"/>
          </p:cNvSpPr>
          <p:nvPr>
            <p:ph type="sldNum" idx="12"/>
          </p:nvPr>
        </p:nvSpPr>
        <p:spPr>
          <a:xfrm>
            <a:off x="9131807" y="6835309"/>
            <a:ext cx="427354" cy="366395"/>
          </a:xfrm>
          <a:prstGeom prst="rect">
            <a:avLst/>
          </a:prstGeom>
          <a:noFill/>
          <a:ln>
            <a:noFill/>
          </a:ln>
        </p:spPr>
        <p:txBody>
          <a:bodyPr spcFirstLastPara="1" wrap="square" lIns="0" tIns="0" rIns="0" bIns="0" anchor="t" anchorCtr="0">
            <a:spAutoFit/>
          </a:bodyPr>
          <a:lstStyle/>
          <a:p>
            <a:pPr marL="38100" marR="0" lvl="0" indent="0" algn="l" rtl="0">
              <a:lnSpc>
                <a:spcPct val="114791"/>
              </a:lnSpc>
              <a:spcBef>
                <a:spcPts val="0"/>
              </a:spcBef>
              <a:spcAft>
                <a:spcPts val="0"/>
              </a:spcAft>
              <a:buNone/>
            </a:pPr>
            <a:fld id="{00000000-1234-1234-1234-123412341234}" type="slidenum">
              <a:rPr lang="fr-FR" sz="2400" b="0" i="0">
                <a:solidFill>
                  <a:schemeClr val="dk1"/>
                </a:solidFill>
                <a:latin typeface="Arial"/>
                <a:ea typeface="Arial"/>
                <a:cs typeface="Arial"/>
                <a:sym typeface="Arial"/>
              </a:rPr>
              <a:t>16</a:t>
            </a:fld>
            <a:endParaRPr sz="2400" b="0" i="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a:spLocks noGrp="1"/>
          </p:cNvSpPr>
          <p:nvPr>
            <p:ph type="title"/>
          </p:nvPr>
        </p:nvSpPr>
        <p:spPr>
          <a:xfrm>
            <a:off x="537882" y="143682"/>
            <a:ext cx="8282590" cy="1205821"/>
          </a:xfrm>
          <a:prstGeom prst="rect">
            <a:avLst/>
          </a:prstGeom>
          <a:noFill/>
          <a:ln>
            <a:noFill/>
          </a:ln>
        </p:spPr>
        <p:txBody>
          <a:bodyPr spcFirstLastPara="1" wrap="square" lIns="0" tIns="10625" rIns="0" bIns="0" anchor="ctr" anchorCtr="0">
            <a:spAutoFit/>
          </a:bodyPr>
          <a:lstStyle/>
          <a:p>
            <a:pPr marL="1257927" marR="4483" lvl="0" indent="-1193490" algn="ctr" rtl="0">
              <a:spcBef>
                <a:spcPts val="0"/>
              </a:spcBef>
              <a:spcAft>
                <a:spcPts val="0"/>
              </a:spcAft>
              <a:buClr>
                <a:schemeClr val="dk1"/>
              </a:buClr>
              <a:buSzPts val="3883"/>
              <a:buFont typeface="Calibri"/>
              <a:buNone/>
            </a:pPr>
            <a:r>
              <a:rPr lang="fr-FR" sz="3883"/>
              <a:t>Les ontologies sont, au minimum, des vocabulaires structurés contrôlés.</a:t>
            </a:r>
            <a:endParaRPr sz="3883"/>
          </a:p>
        </p:txBody>
      </p:sp>
      <p:sp>
        <p:nvSpPr>
          <p:cNvPr id="285" name="Google Shape;285;p17"/>
          <p:cNvSpPr/>
          <p:nvPr/>
        </p:nvSpPr>
        <p:spPr>
          <a:xfrm>
            <a:off x="537883" y="2994659"/>
            <a:ext cx="8068235" cy="865094"/>
          </a:xfrm>
          <a:custGeom>
            <a:avLst/>
            <a:gdLst/>
            <a:ahLst/>
            <a:cxnLst/>
            <a:rect l="l" t="t" r="r" b="b"/>
            <a:pathLst>
              <a:path w="9144000" h="980439" extrusionOk="0">
                <a:moveTo>
                  <a:pt x="9144000" y="979931"/>
                </a:moveTo>
                <a:lnTo>
                  <a:pt x="9144000" y="0"/>
                </a:lnTo>
                <a:lnTo>
                  <a:pt x="0" y="0"/>
                </a:lnTo>
                <a:lnTo>
                  <a:pt x="0" y="979932"/>
                </a:lnTo>
                <a:lnTo>
                  <a:pt x="9144000" y="979931"/>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286" name="Google Shape;286;p17"/>
          <p:cNvSpPr txBox="1"/>
          <p:nvPr/>
        </p:nvSpPr>
        <p:spPr>
          <a:xfrm>
            <a:off x="1185582" y="2084921"/>
            <a:ext cx="6905065" cy="2062390"/>
          </a:xfrm>
          <a:prstGeom prst="rect">
            <a:avLst/>
          </a:prstGeom>
          <a:noFill/>
          <a:ln>
            <a:noFill/>
          </a:ln>
        </p:spPr>
        <p:txBody>
          <a:bodyPr spcFirstLastPara="1" wrap="square" lIns="0" tIns="11200" rIns="0" bIns="0" anchor="t" anchorCtr="0">
            <a:spAutoFit/>
          </a:bodyPr>
          <a:lstStyle/>
          <a:p>
            <a:pPr marL="10646" marR="4483" lvl="0" indent="-560" algn="ctr" rtl="0">
              <a:lnSpc>
                <a:spcPct val="120000"/>
              </a:lnSpc>
              <a:spcBef>
                <a:spcPts val="0"/>
              </a:spcBef>
              <a:spcAft>
                <a:spcPts val="0"/>
              </a:spcAft>
              <a:buNone/>
            </a:pPr>
            <a:r>
              <a:rPr lang="fr-FR" sz="2824">
                <a:solidFill>
                  <a:schemeClr val="dk1"/>
                </a:solidFill>
                <a:latin typeface="Arial"/>
                <a:ea typeface="Arial"/>
                <a:cs typeface="Arial"/>
                <a:sym typeface="Arial"/>
              </a:rPr>
              <a:t>fournissant des définitions et un raisonnement, y compris un support pour la validation automatique de la</a:t>
            </a:r>
            <a:endParaRPr/>
          </a:p>
          <a:p>
            <a:pPr marL="10646" marR="4483" lvl="0" indent="-560" algn="ctr" rtl="0">
              <a:lnSpc>
                <a:spcPct val="120000"/>
              </a:lnSpc>
              <a:spcBef>
                <a:spcPts val="88"/>
              </a:spcBef>
              <a:spcAft>
                <a:spcPts val="0"/>
              </a:spcAft>
              <a:buNone/>
            </a:pPr>
            <a:r>
              <a:rPr lang="fr-FR" sz="2824">
                <a:solidFill>
                  <a:schemeClr val="dk1"/>
                </a:solidFill>
                <a:latin typeface="Arial"/>
                <a:ea typeface="Arial"/>
                <a:cs typeface="Arial"/>
                <a:sym typeface="Arial"/>
              </a:rPr>
              <a:t>structure de l'ontologie</a:t>
            </a:r>
            <a:endParaRPr sz="2824">
              <a:solidFill>
                <a:schemeClr val="dk1"/>
              </a:solidFill>
              <a:latin typeface="Arial"/>
              <a:ea typeface="Arial"/>
              <a:cs typeface="Arial"/>
              <a:sym typeface="Arial"/>
            </a:endParaRPr>
          </a:p>
        </p:txBody>
      </p:sp>
      <p:sp>
        <p:nvSpPr>
          <p:cNvPr id="287" name="Google Shape;287;p17"/>
          <p:cNvSpPr txBox="1">
            <a:spLocks noGrp="1"/>
          </p:cNvSpPr>
          <p:nvPr>
            <p:ph type="sldNum" idx="12"/>
          </p:nvPr>
        </p:nvSpPr>
        <p:spPr>
          <a:xfrm>
            <a:off x="9131807" y="6835309"/>
            <a:ext cx="427354" cy="366395"/>
          </a:xfrm>
          <a:prstGeom prst="rect">
            <a:avLst/>
          </a:prstGeom>
          <a:noFill/>
          <a:ln>
            <a:noFill/>
          </a:ln>
        </p:spPr>
        <p:txBody>
          <a:bodyPr spcFirstLastPara="1" wrap="square" lIns="0" tIns="0" rIns="0" bIns="0" anchor="t" anchorCtr="0">
            <a:spAutoFit/>
          </a:bodyPr>
          <a:lstStyle/>
          <a:p>
            <a:pPr marL="38100" marR="0" lvl="0" indent="0" algn="l" rtl="0">
              <a:lnSpc>
                <a:spcPct val="114791"/>
              </a:lnSpc>
              <a:spcBef>
                <a:spcPts val="0"/>
              </a:spcBef>
              <a:spcAft>
                <a:spcPts val="0"/>
              </a:spcAft>
              <a:buNone/>
            </a:pPr>
            <a:fld id="{00000000-1234-1234-1234-123412341234}" type="slidenum">
              <a:rPr lang="fr-FR" sz="2400" b="0" i="0">
                <a:solidFill>
                  <a:schemeClr val="dk1"/>
                </a:solidFill>
                <a:latin typeface="Arial"/>
                <a:ea typeface="Arial"/>
                <a:cs typeface="Arial"/>
                <a:sym typeface="Arial"/>
              </a:rPr>
              <a:t>17</a:t>
            </a:fld>
            <a:endParaRPr sz="2400" b="0" i="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GG</a:t>
            </a:r>
            <a:endParaRPr/>
          </a:p>
        </p:txBody>
      </p:sp>
      <p:sp>
        <p:nvSpPr>
          <p:cNvPr id="294" name="Google Shape;29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18</a:t>
            </a:fld>
            <a:endParaRPr/>
          </a:p>
        </p:txBody>
      </p:sp>
      <p:sp>
        <p:nvSpPr>
          <p:cNvPr id="295" name="Google Shape;29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Concretement ?</a:t>
            </a:r>
            <a:endParaRPr/>
          </a:p>
        </p:txBody>
      </p:sp>
      <p:sp>
        <p:nvSpPr>
          <p:cNvPr id="296" name="Google Shape;296;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fr-FR" sz="2400"/>
              <a:t>Définition de termes et relations entre termes utilisés pour décrire un domaine de connaissance</a:t>
            </a:r>
            <a:endParaRPr/>
          </a:p>
          <a:p>
            <a:pPr marL="342900" lvl="0" indent="-342900" algn="l" rtl="0">
              <a:spcBef>
                <a:spcPts val="480"/>
              </a:spcBef>
              <a:spcAft>
                <a:spcPts val="0"/>
              </a:spcAft>
              <a:buClr>
                <a:schemeClr val="dk1"/>
              </a:buClr>
              <a:buSzPts val="2400"/>
              <a:buChar char="•"/>
            </a:pPr>
            <a:r>
              <a:rPr lang="fr-FR" sz="2400"/>
              <a:t>Exemples: </a:t>
            </a:r>
            <a:endParaRPr/>
          </a:p>
          <a:p>
            <a:pPr marL="742950" lvl="1" indent="-285750" algn="l" rtl="0">
              <a:spcBef>
                <a:spcPts val="420"/>
              </a:spcBef>
              <a:spcAft>
                <a:spcPts val="0"/>
              </a:spcAft>
              <a:buClr>
                <a:schemeClr val="dk1"/>
              </a:buClr>
              <a:buSzPts val="2100"/>
              <a:buChar char="–"/>
            </a:pPr>
            <a:r>
              <a:rPr lang="fr-FR" sz="2100"/>
              <a:t>Finance, Tourism, Transport, Médecine, Immobilier ...</a:t>
            </a:r>
            <a:endParaRPr/>
          </a:p>
          <a:p>
            <a:pPr marL="342900" lvl="0" indent="-342900" algn="l" rtl="0">
              <a:spcBef>
                <a:spcPts val="480"/>
              </a:spcBef>
              <a:spcAft>
                <a:spcPts val="0"/>
              </a:spcAft>
              <a:buClr>
                <a:schemeClr val="dk1"/>
              </a:buClr>
              <a:buSzPts val="2400"/>
              <a:buChar char="•"/>
            </a:pPr>
            <a:r>
              <a:rPr lang="fr-FR" sz="2400"/>
              <a:t>Utilisée par les gens, les bases de données et les applications pour partager l'information et son sens</a:t>
            </a:r>
            <a:endParaRPr/>
          </a:p>
          <a:p>
            <a:pPr marL="342900" lvl="0" indent="-342900" algn="l" rtl="0">
              <a:spcBef>
                <a:spcPts val="480"/>
              </a:spcBef>
              <a:spcAft>
                <a:spcPts val="0"/>
              </a:spcAft>
              <a:buClr>
                <a:schemeClr val="dk1"/>
              </a:buClr>
              <a:buSzPts val="2400"/>
              <a:buChar char="•"/>
            </a:pPr>
            <a:r>
              <a:rPr lang="fr-FR" sz="2400"/>
              <a:t>Définition des concepts de base, de leurs propriétés et relations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9"/>
          <p:cNvSpPr txBox="1">
            <a:spLocks noGrp="1"/>
          </p:cNvSpPr>
          <p:nvPr>
            <p:ph type="dt" idx="10"/>
          </p:nvPr>
        </p:nvSpPr>
        <p:spPr>
          <a:xfrm>
            <a:off x="406400" y="6400800"/>
            <a:ext cx="1574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302" name="Google Shape;302;p19"/>
          <p:cNvSpPr txBox="1">
            <a:spLocks noGrp="1"/>
          </p:cNvSpPr>
          <p:nvPr>
            <p:ph type="ftr" idx="11"/>
          </p:nvPr>
        </p:nvSpPr>
        <p:spPr>
          <a:xfrm>
            <a:off x="1676400" y="6400800"/>
            <a:ext cx="63246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303" name="Google Shape;303;p19"/>
          <p:cNvSpPr txBox="1">
            <a:spLocks noGrp="1"/>
          </p:cNvSpPr>
          <p:nvPr>
            <p:ph type="sldNum" idx="12"/>
          </p:nvPr>
        </p:nvSpPr>
        <p:spPr>
          <a:xfrm>
            <a:off x="8153400" y="6400800"/>
            <a:ext cx="4572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19</a:t>
            </a:fld>
            <a:endParaRPr/>
          </a:p>
        </p:txBody>
      </p:sp>
      <p:sp>
        <p:nvSpPr>
          <p:cNvPr id="304" name="Google Shape;304;p19"/>
          <p:cNvSpPr txBox="1">
            <a:spLocks noGrp="1"/>
          </p:cNvSpPr>
          <p:nvPr>
            <p:ph type="title"/>
          </p:nvPr>
        </p:nvSpPr>
        <p:spPr>
          <a:xfrm>
            <a:off x="457200" y="304800"/>
            <a:ext cx="7772400" cy="8540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C3300"/>
              </a:buClr>
              <a:buSzPts val="4400"/>
              <a:buFont typeface="Calibri"/>
              <a:buNone/>
            </a:pPr>
            <a:r>
              <a:rPr lang="fr-FR">
                <a:solidFill>
                  <a:srgbClr val="CC3300"/>
                </a:solidFill>
              </a:rPr>
              <a:t>Ontologies : définition</a:t>
            </a:r>
            <a:endParaRPr/>
          </a:p>
        </p:txBody>
      </p:sp>
      <p:sp>
        <p:nvSpPr>
          <p:cNvPr id="305" name="Google Shape;305;p19"/>
          <p:cNvSpPr txBox="1">
            <a:spLocks noGrp="1"/>
          </p:cNvSpPr>
          <p:nvPr>
            <p:ph type="body" idx="2"/>
          </p:nvPr>
        </p:nvSpPr>
        <p:spPr>
          <a:xfrm>
            <a:off x="457200" y="3657600"/>
            <a:ext cx="8229600" cy="26670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rgbClr val="FFCC00"/>
              </a:buClr>
              <a:buSzPts val="2000"/>
              <a:buChar char="•"/>
            </a:pPr>
            <a:r>
              <a:rPr lang="fr-FR" sz="2000"/>
              <a:t>Modèles des connaissances d’un domaine </a:t>
            </a:r>
            <a:r>
              <a:rPr lang="fr-FR" sz="2000">
                <a:solidFill>
                  <a:srgbClr val="A50021"/>
                </a:solidFill>
              </a:rPr>
              <a:t>pertinentes pour une application</a:t>
            </a:r>
            <a:r>
              <a:rPr lang="fr-FR" sz="2000"/>
              <a:t>, </a:t>
            </a:r>
            <a:r>
              <a:rPr lang="fr-FR" sz="2000">
                <a:solidFill>
                  <a:srgbClr val="A50021"/>
                </a:solidFill>
              </a:rPr>
              <a:t>une tâche</a:t>
            </a:r>
            <a:r>
              <a:rPr lang="fr-FR" sz="2000"/>
              <a:t> donnée</a:t>
            </a:r>
            <a:endParaRPr/>
          </a:p>
          <a:p>
            <a:pPr marL="457200" lvl="0" indent="-457200" algn="l" rtl="0">
              <a:spcBef>
                <a:spcPts val="400"/>
              </a:spcBef>
              <a:spcAft>
                <a:spcPts val="0"/>
              </a:spcAft>
              <a:buClr>
                <a:srgbClr val="FFCC00"/>
              </a:buClr>
              <a:buSzPts val="2000"/>
              <a:buChar char="•"/>
            </a:pPr>
            <a:r>
              <a:rPr lang="fr-FR" sz="2000"/>
              <a:t>Conceptualisation de ces connaissances en classes génériques, relations et règles</a:t>
            </a:r>
            <a:endParaRPr/>
          </a:p>
          <a:p>
            <a:pPr marL="457200" lvl="0" indent="-457200" algn="l" rtl="0">
              <a:spcBef>
                <a:spcPts val="400"/>
              </a:spcBef>
              <a:spcAft>
                <a:spcPts val="0"/>
              </a:spcAft>
              <a:buClr>
                <a:srgbClr val="FFCC00"/>
              </a:buClr>
              <a:buSzPts val="2000"/>
              <a:buChar char="•"/>
            </a:pPr>
            <a:r>
              <a:rPr lang="fr-FR" sz="2000"/>
              <a:t>Application de principes de normalisation, de « bonne construction » et/ou référence à des classes ontologiques</a:t>
            </a:r>
            <a:endParaRPr/>
          </a:p>
          <a:p>
            <a:pPr marL="457200" lvl="0" indent="-457200" algn="l" rtl="0">
              <a:spcBef>
                <a:spcPts val="400"/>
              </a:spcBef>
              <a:spcAft>
                <a:spcPts val="0"/>
              </a:spcAft>
              <a:buClr>
                <a:srgbClr val="FFCC00"/>
              </a:buClr>
              <a:buSzPts val="2000"/>
              <a:buChar char="•"/>
            </a:pPr>
            <a:r>
              <a:rPr lang="fr-FR" sz="2000"/>
              <a:t>Réseau sémantique + axiomes</a:t>
            </a:r>
            <a:endParaRPr/>
          </a:p>
        </p:txBody>
      </p:sp>
      <p:sp>
        <p:nvSpPr>
          <p:cNvPr id="306" name="Google Shape;306;p19"/>
          <p:cNvSpPr txBox="1"/>
          <p:nvPr/>
        </p:nvSpPr>
        <p:spPr>
          <a:xfrm>
            <a:off x="533400" y="1600200"/>
            <a:ext cx="8077200" cy="15621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chemeClr val="dk1"/>
                </a:solidFill>
                <a:latin typeface="Calibri"/>
                <a:ea typeface="Calibri"/>
                <a:cs typeface="Calibri"/>
                <a:sym typeface="Calibri"/>
              </a:rPr>
              <a:t>Ontologie </a:t>
            </a:r>
            <a:r>
              <a:rPr lang="fr-FR" sz="2000">
                <a:solidFill>
                  <a:schemeClr val="dk1"/>
                </a:solidFill>
                <a:latin typeface="Calibri"/>
                <a:ea typeface="Calibri"/>
                <a:cs typeface="Calibri"/>
                <a:sym typeface="Calibri"/>
              </a:rPr>
              <a:t>INGÉNIERIE DES CONNAISSANCES.</a:t>
            </a:r>
            <a:r>
              <a:rPr lang="fr-FR" sz="1800">
                <a:solidFill>
                  <a:schemeClr val="dk1"/>
                </a:solidFill>
                <a:latin typeface="Calibri"/>
                <a:ea typeface="Calibri"/>
                <a:cs typeface="Calibri"/>
                <a:sym typeface="Calibri"/>
              </a:rPr>
              <a:t> </a:t>
            </a:r>
            <a:r>
              <a:rPr lang="fr-FR" sz="1800" i="1">
                <a:solidFill>
                  <a:schemeClr val="dk1"/>
                </a:solidFill>
                <a:latin typeface="Calibri"/>
                <a:ea typeface="Calibri"/>
                <a:cs typeface="Calibri"/>
                <a:sym typeface="Calibri"/>
              </a:rPr>
              <a:t>Spécification normalisée représentant les classes des objets reconnus comme existant dans le domaine. Construire une ontologie, c’est aussi décider d’une manière d’être et d’exister des objet</a:t>
            </a:r>
            <a:r>
              <a:rPr lang="fr-FR" sz="1800">
                <a:solidFill>
                  <a:schemeClr val="dk1"/>
                </a:solidFill>
                <a:latin typeface="Calibri"/>
                <a:ea typeface="Calibri"/>
                <a:cs typeface="Calibri"/>
                <a:sym typeface="Calibri"/>
              </a:rPr>
              <a:t>s.</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
          <p:cNvPicPr preferRelativeResize="0"/>
          <p:nvPr/>
        </p:nvPicPr>
        <p:blipFill rotWithShape="1">
          <a:blip r:embed="rId3">
            <a:alphaModFix/>
          </a:blip>
          <a:srcRect/>
          <a:stretch/>
        </p:blipFill>
        <p:spPr>
          <a:xfrm>
            <a:off x="1538883" y="857250"/>
            <a:ext cx="6066235" cy="50517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312" name="Google Shape;31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313" name="Google Shape;31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20</a:t>
            </a:fld>
            <a:endParaRPr/>
          </a:p>
        </p:txBody>
      </p:sp>
      <p:sp>
        <p:nvSpPr>
          <p:cNvPr id="314" name="Google Shape;31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C3300"/>
              </a:buClr>
              <a:buSzPts val="4400"/>
              <a:buFont typeface="Calibri"/>
              <a:buNone/>
            </a:pPr>
            <a:r>
              <a:rPr lang="fr-FR">
                <a:solidFill>
                  <a:srgbClr val="CC3300"/>
                </a:solidFill>
              </a:rPr>
              <a:t>Ontologies : 2 rôles symétriques</a:t>
            </a:r>
            <a:r>
              <a:rPr lang="fr-FR"/>
              <a:t> </a:t>
            </a:r>
            <a:endParaRPr/>
          </a:p>
        </p:txBody>
      </p:sp>
      <p:sp>
        <p:nvSpPr>
          <p:cNvPr id="315" name="Google Shape;31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Clr>
                <a:schemeClr val="dk1"/>
              </a:buClr>
              <a:buSzPts val="3200"/>
              <a:buChar char="•"/>
            </a:pPr>
            <a:r>
              <a:rPr lang="fr-FR"/>
              <a:t>Définir / fournir une </a:t>
            </a:r>
            <a:r>
              <a:rPr lang="fr-FR">
                <a:solidFill>
                  <a:srgbClr val="CC3300"/>
                </a:solidFill>
              </a:rPr>
              <a:t>sémantique formelle</a:t>
            </a:r>
            <a:r>
              <a:rPr lang="fr-FR"/>
              <a:t> pour l’information permettant son exploitation par un ordinateur</a:t>
            </a:r>
            <a:endParaRPr/>
          </a:p>
          <a:p>
            <a:pPr marL="342900" lvl="0" indent="-139700" algn="l" rtl="0">
              <a:spcBef>
                <a:spcPts val="640"/>
              </a:spcBef>
              <a:spcAft>
                <a:spcPts val="0"/>
              </a:spcAft>
              <a:buClr>
                <a:schemeClr val="dk1"/>
              </a:buClr>
              <a:buSzPts val="3200"/>
              <a:buNone/>
            </a:pPr>
            <a:endParaRPr/>
          </a:p>
          <a:p>
            <a:pPr marL="342900" lvl="0" indent="-342900" algn="just" rtl="0">
              <a:spcBef>
                <a:spcPts val="640"/>
              </a:spcBef>
              <a:spcAft>
                <a:spcPts val="0"/>
              </a:spcAft>
              <a:buClr>
                <a:schemeClr val="dk1"/>
              </a:buClr>
              <a:buSzPts val="3200"/>
              <a:buChar char="•"/>
            </a:pPr>
            <a:r>
              <a:rPr lang="fr-FR"/>
              <a:t>Définir / fournir une sémantique d'un domaine du monde réel fondée sur un </a:t>
            </a:r>
            <a:r>
              <a:rPr lang="fr-FR">
                <a:solidFill>
                  <a:srgbClr val="CC3300"/>
                </a:solidFill>
              </a:rPr>
              <a:t>consensus</a:t>
            </a:r>
            <a:r>
              <a:rPr lang="fr-FR"/>
              <a:t> et permettant de lier le contenu exploitable par la machine avec sa </a:t>
            </a:r>
            <a:r>
              <a:rPr lang="fr-FR">
                <a:solidFill>
                  <a:srgbClr val="CC3300"/>
                </a:solidFill>
              </a:rPr>
              <a:t>signification pour les humains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b="1"/>
              <a:t>Une aide à la conception et à l’utilisation</a:t>
            </a:r>
            <a:br>
              <a:rPr lang="fr-FR" sz="3200" b="1"/>
            </a:br>
            <a:r>
              <a:rPr lang="fr-FR" sz="3200" b="1"/>
              <a:t> des systèmes d’information (1/2)</a:t>
            </a:r>
            <a:endParaRPr/>
          </a:p>
        </p:txBody>
      </p:sp>
      <p:sp>
        <p:nvSpPr>
          <p:cNvPr id="321" name="Google Shape;32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Calibri"/>
              <a:buNone/>
            </a:pPr>
            <a:r>
              <a:rPr lang="fr-FR" sz="2400" b="1"/>
              <a:t> Des apports pour l’ingénierie des systèmes d’information</a:t>
            </a:r>
            <a:endParaRPr/>
          </a:p>
          <a:p>
            <a:pPr marL="342900" lvl="0" indent="-342900" algn="l" rtl="0">
              <a:spcBef>
                <a:spcPts val="480"/>
              </a:spcBef>
              <a:spcAft>
                <a:spcPts val="0"/>
              </a:spcAft>
              <a:buClr>
                <a:schemeClr val="dk1"/>
              </a:buClr>
              <a:buSzPts val="2400"/>
              <a:buFont typeface="Calibri"/>
              <a:buNone/>
            </a:pPr>
            <a:r>
              <a:rPr lang="fr-FR" sz="2400" b="1"/>
              <a:t>                                    [Guarino, 98]</a:t>
            </a:r>
            <a:endParaRPr/>
          </a:p>
          <a:p>
            <a:pPr marL="342900" lvl="0" indent="-342900" algn="just" rtl="0">
              <a:lnSpc>
                <a:spcPct val="95000"/>
              </a:lnSpc>
              <a:spcBef>
                <a:spcPts val="400"/>
              </a:spcBef>
              <a:spcAft>
                <a:spcPts val="0"/>
              </a:spcAft>
              <a:buClr>
                <a:schemeClr val="dk1"/>
              </a:buClr>
              <a:buSzPts val="2000"/>
              <a:buChar char="•"/>
            </a:pPr>
            <a:r>
              <a:rPr lang="fr-FR" sz="2000" i="1"/>
              <a:t>Spécification</a:t>
            </a:r>
            <a:r>
              <a:rPr lang="fr-FR" sz="2000"/>
              <a:t> ; </a:t>
            </a:r>
            <a:r>
              <a:rPr lang="fr-FR" sz="2000" i="1"/>
              <a:t>Acquisition des connaissances </a:t>
            </a:r>
            <a:r>
              <a:rPr lang="fr-FR" sz="2000"/>
              <a:t>: une ontologie peut aider à l’analyse des besoins et à définir les spécifications d’un SI.</a:t>
            </a:r>
            <a:endParaRPr/>
          </a:p>
          <a:p>
            <a:pPr marL="342900" lvl="0" indent="-342900" algn="just" rtl="0">
              <a:lnSpc>
                <a:spcPct val="95000"/>
              </a:lnSpc>
              <a:spcBef>
                <a:spcPts val="400"/>
              </a:spcBef>
              <a:spcAft>
                <a:spcPts val="0"/>
              </a:spcAft>
              <a:buClr>
                <a:schemeClr val="dk1"/>
              </a:buClr>
              <a:buSzPts val="2000"/>
              <a:buChar char="•"/>
            </a:pPr>
            <a:r>
              <a:rPr lang="fr-FR" sz="2000" i="1"/>
              <a:t>Ré-utilisation </a:t>
            </a:r>
            <a:r>
              <a:rPr lang="fr-FR" sz="2000"/>
              <a:t>; </a:t>
            </a:r>
            <a:r>
              <a:rPr lang="fr-FR" sz="2000" i="1"/>
              <a:t>Partage</a:t>
            </a:r>
            <a:r>
              <a:rPr lang="fr-FR" sz="2000"/>
              <a:t> : une ontologie peut être, ou peut devenir suite à une traduction, un composant ré-utilisable et/ou partagé par plusieurs logiciels.</a:t>
            </a:r>
            <a:endParaRPr/>
          </a:p>
          <a:p>
            <a:pPr marL="342900" lvl="0" indent="-342900" algn="just" rtl="0">
              <a:lnSpc>
                <a:spcPct val="95000"/>
              </a:lnSpc>
              <a:spcBef>
                <a:spcPts val="400"/>
              </a:spcBef>
              <a:spcAft>
                <a:spcPts val="0"/>
              </a:spcAft>
              <a:buClr>
                <a:schemeClr val="dk1"/>
              </a:buClr>
              <a:buSzPts val="2000"/>
              <a:buChar char="•"/>
            </a:pPr>
            <a:r>
              <a:rPr lang="fr-FR" sz="2000" i="1"/>
              <a:t>Fiabilité</a:t>
            </a:r>
            <a:r>
              <a:rPr lang="fr-FR" sz="2000"/>
              <a:t> ; </a:t>
            </a:r>
            <a:r>
              <a:rPr lang="fr-FR" sz="2000" i="1"/>
              <a:t>Maintenance</a:t>
            </a:r>
            <a:r>
              <a:rPr lang="fr-FR" sz="2000"/>
              <a:t> : une ontologie peut servir à améliorer la documentation d’un logiciel et/ou à automatiser des vérifications de cohérence (SBCs), réduisant les coûts de maintenance.</a:t>
            </a:r>
            <a:endParaRPr/>
          </a:p>
          <a:p>
            <a:pPr marL="342900" lvl="0" indent="-342900" algn="just" rtl="0">
              <a:lnSpc>
                <a:spcPct val="95000"/>
              </a:lnSpc>
              <a:spcBef>
                <a:spcPts val="400"/>
              </a:spcBef>
              <a:spcAft>
                <a:spcPts val="0"/>
              </a:spcAft>
              <a:buClr>
                <a:schemeClr val="dk1"/>
              </a:buClr>
              <a:buSzPts val="2000"/>
              <a:buChar char="•"/>
            </a:pPr>
            <a:r>
              <a:rPr lang="fr-FR" sz="2000" i="1"/>
              <a:t>Inter-opérabilité </a:t>
            </a:r>
            <a:r>
              <a:rPr lang="fr-FR" sz="2000"/>
              <a:t>: en jouant le rôle d’un format d’échange, l’ontologie permet à des systèmes d’information, basés sur des paradigmes de modélisation et des langages d’implantation différents, de coopérer.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b="1"/>
              <a:t>Une aide à la conception et à l’utilisation</a:t>
            </a:r>
            <a:br>
              <a:rPr lang="fr-FR" sz="3200" b="1"/>
            </a:br>
            <a:r>
              <a:rPr lang="fr-FR" sz="3200" b="1"/>
              <a:t> des systèmes d’information (2/2)</a:t>
            </a:r>
            <a:endParaRPr/>
          </a:p>
        </p:txBody>
      </p:sp>
      <p:sp>
        <p:nvSpPr>
          <p:cNvPr id="327" name="Google Shape;32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Calibri"/>
              <a:buNone/>
            </a:pPr>
            <a:r>
              <a:rPr lang="fr-FR" sz="2400" b="1"/>
              <a:t> Vers une meilleure exploitation de sources d’information</a:t>
            </a:r>
            <a:endParaRPr/>
          </a:p>
          <a:p>
            <a:pPr marL="342900" lvl="0" indent="-342900" algn="just" rtl="0">
              <a:spcBef>
                <a:spcPts val="400"/>
              </a:spcBef>
              <a:spcAft>
                <a:spcPts val="0"/>
              </a:spcAft>
              <a:buClr>
                <a:schemeClr val="dk1"/>
              </a:buClr>
              <a:buSzPts val="2000"/>
              <a:buChar char="•"/>
            </a:pPr>
            <a:r>
              <a:rPr lang="fr-FR" sz="2000" i="1"/>
              <a:t>Recherche</a:t>
            </a:r>
            <a:r>
              <a:rPr lang="fr-FR" sz="2000"/>
              <a:t> : une ontologie peut jouer le rôle de méta-data servant d’index dans un répertoire d’information.</a:t>
            </a:r>
            <a:endParaRPr/>
          </a:p>
          <a:p>
            <a:pPr marL="342900" lvl="0" indent="-342900" algn="just" rtl="0">
              <a:spcBef>
                <a:spcPts val="400"/>
              </a:spcBef>
              <a:spcAft>
                <a:spcPts val="0"/>
              </a:spcAft>
              <a:buClr>
                <a:schemeClr val="dk1"/>
              </a:buClr>
              <a:buSzPts val="2000"/>
              <a:buChar char="•"/>
            </a:pPr>
            <a:r>
              <a:rPr lang="fr-FR" sz="2000" i="1"/>
              <a:t>Intégration</a:t>
            </a:r>
            <a:r>
              <a:rPr lang="fr-FR" sz="2000"/>
              <a:t> : dans une application “entrepôt de données”, une ontologie peut jouer le rôle d’un schéma conceptuel commun reliant entre elles plusieurs sources d’information hétérogènes.</a:t>
            </a:r>
            <a:endParaRPr/>
          </a:p>
          <a:p>
            <a:pPr marL="342900" lvl="0" indent="-342900" algn="just" rtl="0">
              <a:spcBef>
                <a:spcPts val="400"/>
              </a:spcBef>
              <a:spcAft>
                <a:spcPts val="0"/>
              </a:spcAft>
              <a:buClr>
                <a:schemeClr val="dk1"/>
              </a:buClr>
              <a:buSzPts val="2000"/>
              <a:buChar char="•"/>
            </a:pPr>
            <a:r>
              <a:rPr lang="fr-FR" sz="2000" i="1"/>
              <a:t>Interface Homme-Machine </a:t>
            </a:r>
            <a:r>
              <a:rPr lang="fr-FR" sz="2000"/>
              <a:t>: la visualisation de l’ontologie permet à l’utilisateur de comprendre le vocabulaire utilisé par le SI et de mieux formuler ses requêtes.</a:t>
            </a:r>
            <a:endParaRPr/>
          </a:p>
          <a:p>
            <a:pPr marL="342900" lvl="0" indent="-342900" algn="just" rtl="0">
              <a:spcBef>
                <a:spcPts val="400"/>
              </a:spcBef>
              <a:spcAft>
                <a:spcPts val="0"/>
              </a:spcAft>
              <a:buClr>
                <a:schemeClr val="dk1"/>
              </a:buClr>
              <a:buSzPts val="2000"/>
              <a:buChar char="•"/>
            </a:pPr>
            <a:r>
              <a:rPr lang="fr-FR" sz="2000" i="1"/>
              <a:t>Requêtes</a:t>
            </a:r>
            <a:r>
              <a:rPr lang="fr-FR" sz="2000"/>
              <a:t> : une ontologie linguistique peut permettre de comprendre les requêtes (représentation du contenu) de l’utilisateur formulées en langue naturelle.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334" name="Google Shape;3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335" name="Google Shape;3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23</a:t>
            </a:fld>
            <a:endParaRPr/>
          </a:p>
        </p:txBody>
      </p:sp>
      <p:sp>
        <p:nvSpPr>
          <p:cNvPr id="336" name="Google Shape;33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990000"/>
              </a:buClr>
              <a:buSzPts val="4400"/>
              <a:buFont typeface="Calibri"/>
              <a:buNone/>
            </a:pPr>
            <a:r>
              <a:rPr lang="fr-FR">
                <a:solidFill>
                  <a:srgbClr val="990000"/>
                </a:solidFill>
              </a:rPr>
              <a:t>Types d’ ontologies</a:t>
            </a:r>
            <a:endParaRPr/>
          </a:p>
        </p:txBody>
      </p:sp>
      <p:sp>
        <p:nvSpPr>
          <p:cNvPr id="337" name="Google Shape;337;p23"/>
          <p:cNvSpPr txBox="1">
            <a:spLocks noGrp="1"/>
          </p:cNvSpPr>
          <p:nvPr>
            <p:ph type="body" idx="1"/>
          </p:nvPr>
        </p:nvSpPr>
        <p:spPr>
          <a:xfrm>
            <a:off x="381000" y="1371600"/>
            <a:ext cx="8229600" cy="45720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Clr>
                <a:schemeClr val="dk1"/>
              </a:buClr>
              <a:buSzPts val="1800"/>
              <a:buNone/>
            </a:pPr>
            <a:endParaRPr sz="1800"/>
          </a:p>
          <a:p>
            <a:pPr marL="342900" lvl="0" indent="-342900" algn="l" rtl="0">
              <a:spcBef>
                <a:spcPts val="360"/>
              </a:spcBef>
              <a:spcAft>
                <a:spcPts val="0"/>
              </a:spcAft>
              <a:buClr>
                <a:schemeClr val="dk1"/>
              </a:buClr>
              <a:buSzPts val="1800"/>
              <a:buFont typeface="Calibri"/>
              <a:buNone/>
            </a:pPr>
            <a:endParaRPr sz="1800"/>
          </a:p>
        </p:txBody>
      </p:sp>
      <p:pic>
        <p:nvPicPr>
          <p:cNvPr id="338" name="Google Shape;338;p23"/>
          <p:cNvPicPr preferRelativeResize="0"/>
          <p:nvPr/>
        </p:nvPicPr>
        <p:blipFill rotWithShape="1">
          <a:blip r:embed="rId3">
            <a:alphaModFix/>
          </a:blip>
          <a:srcRect l="14746" t="13846" r="18066" b="31986"/>
          <a:stretch/>
        </p:blipFill>
        <p:spPr>
          <a:xfrm>
            <a:off x="2190750" y="2362200"/>
            <a:ext cx="4972050" cy="3257550"/>
          </a:xfrm>
          <a:prstGeom prst="rect">
            <a:avLst/>
          </a:prstGeom>
          <a:noFill/>
          <a:ln>
            <a:noFill/>
          </a:ln>
        </p:spPr>
      </p:pic>
      <p:sp>
        <p:nvSpPr>
          <p:cNvPr id="339" name="Google Shape;339;p23"/>
          <p:cNvSpPr/>
          <p:nvPr/>
        </p:nvSpPr>
        <p:spPr>
          <a:xfrm>
            <a:off x="7239000" y="914400"/>
            <a:ext cx="125730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Arial"/>
                <a:ea typeface="Arial"/>
                <a:cs typeface="Arial"/>
                <a:sym typeface="Arial"/>
              </a:rPr>
              <a:t> [Guarino, 98]</a:t>
            </a:r>
            <a:endParaRPr/>
          </a:p>
        </p:txBody>
      </p:sp>
      <p:sp>
        <p:nvSpPr>
          <p:cNvPr id="340" name="Google Shape;340;p23"/>
          <p:cNvSpPr/>
          <p:nvPr/>
        </p:nvSpPr>
        <p:spPr>
          <a:xfrm>
            <a:off x="1562100" y="1257300"/>
            <a:ext cx="6121400" cy="11906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Describe </a:t>
            </a:r>
            <a:r>
              <a:rPr lang="fr-FR" sz="1800" b="1">
                <a:solidFill>
                  <a:schemeClr val="dk1"/>
                </a:solidFill>
                <a:latin typeface="Arial"/>
                <a:ea typeface="Arial"/>
                <a:cs typeface="Arial"/>
                <a:sym typeface="Arial"/>
              </a:rPr>
              <a:t>very general concepts</a:t>
            </a:r>
            <a:r>
              <a:rPr lang="fr-FR" sz="1800">
                <a:solidFill>
                  <a:schemeClr val="dk1"/>
                </a:solidFill>
                <a:latin typeface="Arial"/>
                <a:ea typeface="Arial"/>
                <a:cs typeface="Arial"/>
                <a:sym typeface="Arial"/>
              </a:rPr>
              <a:t> like space, time, event, which are independent of a particular problem or domain. It seems reasonable to have unified top-level ontologies for large communities of users.</a:t>
            </a:r>
            <a:r>
              <a:rPr lang="fr-FR" sz="1600" i="1">
                <a:solidFill>
                  <a:schemeClr val="dk1"/>
                </a:solidFill>
                <a:latin typeface="Arial"/>
                <a:ea typeface="Arial"/>
                <a:cs typeface="Arial"/>
                <a:sym typeface="Arial"/>
              </a:rPr>
              <a:t> </a:t>
            </a:r>
            <a:endParaRPr/>
          </a:p>
        </p:txBody>
      </p:sp>
      <p:sp>
        <p:nvSpPr>
          <p:cNvPr id="341" name="Google Shape;341;p23"/>
          <p:cNvSpPr/>
          <p:nvPr/>
        </p:nvSpPr>
        <p:spPr>
          <a:xfrm>
            <a:off x="177800" y="2654300"/>
            <a:ext cx="2032000" cy="232092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800">
                <a:solidFill>
                  <a:schemeClr val="dk1"/>
                </a:solidFill>
                <a:latin typeface="Arial"/>
                <a:ea typeface="Arial"/>
                <a:cs typeface="Arial"/>
                <a:sym typeface="Arial"/>
              </a:rPr>
              <a:t>Describe the vocabulary related to a </a:t>
            </a:r>
            <a:r>
              <a:rPr lang="fr-FR" sz="1800" b="1">
                <a:solidFill>
                  <a:schemeClr val="dk1"/>
                </a:solidFill>
                <a:latin typeface="Arial"/>
                <a:ea typeface="Arial"/>
                <a:cs typeface="Arial"/>
                <a:sym typeface="Arial"/>
              </a:rPr>
              <a:t>generic domain</a:t>
            </a:r>
            <a:r>
              <a:rPr lang="fr-FR" sz="1800">
                <a:solidFill>
                  <a:schemeClr val="dk1"/>
                </a:solidFill>
                <a:latin typeface="Arial"/>
                <a:ea typeface="Arial"/>
                <a:cs typeface="Arial"/>
                <a:sym typeface="Arial"/>
              </a:rPr>
              <a:t> by specializing the concepts introduced in the top-level ontology.</a:t>
            </a:r>
            <a:endParaRPr/>
          </a:p>
        </p:txBody>
      </p:sp>
      <p:sp>
        <p:nvSpPr>
          <p:cNvPr id="342" name="Google Shape;342;p23"/>
          <p:cNvSpPr/>
          <p:nvPr/>
        </p:nvSpPr>
        <p:spPr>
          <a:xfrm>
            <a:off x="7162800" y="3086100"/>
            <a:ext cx="1676400" cy="232092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800">
                <a:solidFill>
                  <a:schemeClr val="dk1"/>
                </a:solidFill>
                <a:latin typeface="Arial"/>
                <a:ea typeface="Arial"/>
                <a:cs typeface="Arial"/>
                <a:sym typeface="Arial"/>
              </a:rPr>
              <a:t>Describe </a:t>
            </a:r>
            <a:r>
              <a:rPr lang="fr-FR" sz="1800" b="1">
                <a:solidFill>
                  <a:schemeClr val="dk1"/>
                </a:solidFill>
                <a:latin typeface="Arial"/>
                <a:ea typeface="Arial"/>
                <a:cs typeface="Arial"/>
                <a:sym typeface="Arial"/>
              </a:rPr>
              <a:t>ROLES</a:t>
            </a:r>
            <a:r>
              <a:rPr lang="fr-FR" sz="1800">
                <a:solidFill>
                  <a:schemeClr val="dk1"/>
                </a:solidFill>
                <a:latin typeface="Arial"/>
                <a:ea typeface="Arial"/>
                <a:cs typeface="Arial"/>
                <a:sym typeface="Arial"/>
              </a:rPr>
              <a:t> and the vocabulary related to a </a:t>
            </a:r>
            <a:r>
              <a:rPr lang="fr-FR" sz="1800" b="1">
                <a:solidFill>
                  <a:schemeClr val="dk1"/>
                </a:solidFill>
                <a:latin typeface="Arial"/>
                <a:ea typeface="Arial"/>
                <a:cs typeface="Arial"/>
                <a:sym typeface="Arial"/>
              </a:rPr>
              <a:t>generic task or activity</a:t>
            </a:r>
            <a:r>
              <a:rPr lang="fr-FR" sz="1800">
                <a:solidFill>
                  <a:schemeClr val="dk1"/>
                </a:solidFill>
                <a:latin typeface="Arial"/>
                <a:ea typeface="Arial"/>
                <a:cs typeface="Arial"/>
                <a:sym typeface="Arial"/>
              </a:rPr>
              <a:t> by specializing the top-level ontologies.</a:t>
            </a:r>
            <a:endParaRPr/>
          </a:p>
        </p:txBody>
      </p:sp>
      <p:sp>
        <p:nvSpPr>
          <p:cNvPr id="343" name="Google Shape;343;p23"/>
          <p:cNvSpPr/>
          <p:nvPr/>
        </p:nvSpPr>
        <p:spPr>
          <a:xfrm>
            <a:off x="1562100" y="5600700"/>
            <a:ext cx="6134100" cy="83502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800">
                <a:solidFill>
                  <a:schemeClr val="dk1"/>
                </a:solidFill>
                <a:latin typeface="Arial"/>
                <a:ea typeface="Arial"/>
                <a:cs typeface="Arial"/>
                <a:sym typeface="Arial"/>
              </a:rPr>
              <a:t>These are the most specific ontologies. Concepts in application ontologies often correspond to </a:t>
            </a:r>
            <a:r>
              <a:rPr lang="fr-FR" sz="1800" b="1">
                <a:solidFill>
                  <a:schemeClr val="dk1"/>
                </a:solidFill>
                <a:latin typeface="Arial"/>
                <a:ea typeface="Arial"/>
                <a:cs typeface="Arial"/>
                <a:sym typeface="Arial"/>
              </a:rPr>
              <a:t>roles played by domain entities while performing a certain activity</a:t>
            </a:r>
            <a:r>
              <a:rPr lang="fr-FR" sz="1800">
                <a:solidFill>
                  <a:schemeClr val="dk1"/>
                </a:solidFill>
                <a:latin typeface="Arial"/>
                <a:ea typeface="Arial"/>
                <a:cs typeface="Arial"/>
                <a:sym typeface="Arial"/>
              </a:rPr>
              <a:t>.</a:t>
            </a:r>
            <a:endParaRPr/>
          </a:p>
        </p:txBody>
      </p:sp>
      <p:sp>
        <p:nvSpPr>
          <p:cNvPr id="344" name="Google Shape;344;p23"/>
          <p:cNvSpPr/>
          <p:nvPr/>
        </p:nvSpPr>
        <p:spPr>
          <a:xfrm>
            <a:off x="2339975" y="3068638"/>
            <a:ext cx="2087563" cy="504825"/>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400" b="1">
                <a:solidFill>
                  <a:schemeClr val="dk1"/>
                </a:solidFill>
                <a:latin typeface="Open Sans"/>
                <a:ea typeface="Open Sans"/>
                <a:cs typeface="Open Sans"/>
                <a:sym typeface="Open Sans"/>
              </a:rPr>
              <a:t>Core domain ontology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1"/>
                                        </p:tgtEl>
                                        <p:attrNameLst>
                                          <p:attrName>style.visibility</p:attrName>
                                        </p:attrNameLst>
                                      </p:cBhvr>
                                      <p:to>
                                        <p:strVal val="visible"/>
                                      </p:to>
                                    </p:set>
                                    <p:animEffect transition="in" filter="fade">
                                      <p:cBhvr>
                                        <p:cTn id="12" dur="500"/>
                                        <p:tgtEl>
                                          <p:spTgt spid="3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2"/>
                                        </p:tgtEl>
                                        <p:attrNameLst>
                                          <p:attrName>style.visibility</p:attrName>
                                        </p:attrNameLst>
                                      </p:cBhvr>
                                      <p:to>
                                        <p:strVal val="visible"/>
                                      </p:to>
                                    </p:set>
                                    <p:animEffect transition="in" filter="fade">
                                      <p:cBhvr>
                                        <p:cTn id="17" dur="500"/>
                                        <p:tgtEl>
                                          <p:spTgt spid="3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3"/>
                                        </p:tgtEl>
                                        <p:attrNameLst>
                                          <p:attrName>style.visibility</p:attrName>
                                        </p:attrNameLst>
                                      </p:cBhvr>
                                      <p:to>
                                        <p:strVal val="visible"/>
                                      </p:to>
                                    </p:set>
                                    <p:animEffect transition="in" filter="fade">
                                      <p:cBhvr>
                                        <p:cTn id="22"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350" name="Google Shape;35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351" name="Google Shape;35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24</a:t>
            </a:fld>
            <a:endParaRPr/>
          </a:p>
        </p:txBody>
      </p:sp>
      <p:sp>
        <p:nvSpPr>
          <p:cNvPr id="352" name="Google Shape;35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C3300"/>
              </a:buClr>
              <a:buSzPts val="4400"/>
              <a:buFont typeface="Calibri"/>
              <a:buNone/>
            </a:pPr>
            <a:r>
              <a:rPr lang="fr-FR">
                <a:solidFill>
                  <a:srgbClr val="CC3300"/>
                </a:solidFill>
              </a:rPr>
              <a:t>Structure d’ontologie</a:t>
            </a:r>
            <a:endParaRPr/>
          </a:p>
        </p:txBody>
      </p:sp>
      <p:sp>
        <p:nvSpPr>
          <p:cNvPr id="353" name="Google Shape;35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lnSpc>
                <a:spcPct val="90000"/>
              </a:lnSpc>
              <a:spcBef>
                <a:spcPts val="0"/>
              </a:spcBef>
              <a:spcAft>
                <a:spcPts val="0"/>
              </a:spcAft>
              <a:buClr>
                <a:schemeClr val="dk1"/>
              </a:buClr>
              <a:buSzPct val="100000"/>
              <a:buFont typeface="Calibri"/>
              <a:buNone/>
            </a:pPr>
            <a:r>
              <a:rPr lang="fr-FR" dirty="0"/>
              <a:t>Une structure d’ontologie est un </a:t>
            </a:r>
            <a:r>
              <a:rPr lang="fr-FR" dirty="0" err="1"/>
              <a:t>quintuplet</a:t>
            </a:r>
            <a:r>
              <a:rPr lang="fr-FR" dirty="0"/>
              <a:t> </a:t>
            </a:r>
            <a:r>
              <a:rPr lang="fr-FR" dirty="0">
                <a:latin typeface="Corsiva"/>
                <a:ea typeface="Corsiva"/>
                <a:cs typeface="Corsiva"/>
                <a:sym typeface="Corsiva"/>
              </a:rPr>
              <a:t>O := {C, R</a:t>
            </a:r>
            <a:r>
              <a:rPr lang="fr-FR" dirty="0"/>
              <a:t>, </a:t>
            </a:r>
            <a:r>
              <a:rPr lang="fr-FR" dirty="0">
                <a:latin typeface="Corsiva"/>
                <a:ea typeface="Corsiva"/>
                <a:cs typeface="Corsiva"/>
                <a:sym typeface="Corsiva"/>
              </a:rPr>
              <a:t>H</a:t>
            </a:r>
            <a:r>
              <a:rPr lang="fr-FR" baseline="30000" dirty="0">
                <a:latin typeface="Corsiva"/>
                <a:ea typeface="Corsiva"/>
                <a:cs typeface="Corsiva"/>
                <a:sym typeface="Corsiva"/>
              </a:rPr>
              <a:t>C</a:t>
            </a:r>
            <a:r>
              <a:rPr lang="fr-FR" dirty="0">
                <a:latin typeface="Corsiva"/>
                <a:ea typeface="Corsiva"/>
                <a:cs typeface="Corsiva"/>
                <a:sym typeface="Corsiva"/>
              </a:rPr>
              <a:t>, rel, A</a:t>
            </a:r>
            <a:r>
              <a:rPr lang="fr-FR" baseline="30000" dirty="0">
                <a:latin typeface="Corsiva"/>
                <a:ea typeface="Corsiva"/>
                <a:cs typeface="Corsiva"/>
                <a:sym typeface="Corsiva"/>
              </a:rPr>
              <a:t>O</a:t>
            </a:r>
            <a:r>
              <a:rPr lang="fr-FR" dirty="0">
                <a:latin typeface="Corsiva"/>
                <a:ea typeface="Corsiva"/>
                <a:cs typeface="Corsiva"/>
                <a:sym typeface="Corsiva"/>
              </a:rPr>
              <a:t>}</a:t>
            </a:r>
            <a:endParaRPr dirty="0"/>
          </a:p>
          <a:p>
            <a:pPr marL="742950" lvl="1" indent="-285750" algn="l" rtl="0">
              <a:lnSpc>
                <a:spcPct val="90000"/>
              </a:lnSpc>
              <a:spcBef>
                <a:spcPts val="476"/>
              </a:spcBef>
              <a:spcAft>
                <a:spcPts val="0"/>
              </a:spcAft>
              <a:buClr>
                <a:schemeClr val="dk1"/>
              </a:buClr>
              <a:buSzPct val="100000"/>
              <a:buChar char="–"/>
            </a:pPr>
            <a:r>
              <a:rPr lang="fr-FR" sz="2400" dirty="0">
                <a:latin typeface="Corsiva"/>
                <a:ea typeface="Corsiva"/>
                <a:cs typeface="Corsiva"/>
                <a:sym typeface="Corsiva"/>
              </a:rPr>
              <a:t>C</a:t>
            </a:r>
            <a:r>
              <a:rPr lang="fr-FR" sz="2400" dirty="0"/>
              <a:t> </a:t>
            </a:r>
            <a:r>
              <a:rPr lang="fr-FR" dirty="0"/>
              <a:t>et </a:t>
            </a:r>
            <a:r>
              <a:rPr lang="fr-FR" sz="2400" dirty="0">
                <a:latin typeface="Corsiva"/>
                <a:ea typeface="Corsiva"/>
                <a:cs typeface="Corsiva"/>
                <a:sym typeface="Corsiva"/>
              </a:rPr>
              <a:t>R</a:t>
            </a:r>
            <a:r>
              <a:rPr lang="fr-FR" dirty="0"/>
              <a:t> : ensembles disjoints des </a:t>
            </a:r>
            <a:r>
              <a:rPr lang="fr-FR" b="1" dirty="0"/>
              <a:t>concepts</a:t>
            </a:r>
            <a:r>
              <a:rPr lang="fr-FR" dirty="0"/>
              <a:t> et des </a:t>
            </a:r>
            <a:r>
              <a:rPr lang="fr-FR" b="1" dirty="0"/>
              <a:t>relations</a:t>
            </a:r>
            <a:endParaRPr dirty="0"/>
          </a:p>
          <a:p>
            <a:pPr marL="742950" lvl="1" indent="-285750" algn="l" rtl="0">
              <a:lnSpc>
                <a:spcPct val="90000"/>
              </a:lnSpc>
              <a:spcBef>
                <a:spcPts val="476"/>
              </a:spcBef>
              <a:spcAft>
                <a:spcPts val="0"/>
              </a:spcAft>
              <a:buClr>
                <a:schemeClr val="dk1"/>
              </a:buClr>
              <a:buSzPct val="100000"/>
              <a:buChar char="–"/>
            </a:pPr>
            <a:r>
              <a:rPr lang="fr-FR" sz="2400" dirty="0">
                <a:latin typeface="Corsiva"/>
                <a:ea typeface="Corsiva"/>
                <a:cs typeface="Corsiva"/>
                <a:sym typeface="Corsiva"/>
              </a:rPr>
              <a:t>H</a:t>
            </a:r>
            <a:r>
              <a:rPr lang="fr-FR" sz="2400" baseline="30000" dirty="0">
                <a:latin typeface="Corsiva"/>
                <a:ea typeface="Corsiva"/>
                <a:cs typeface="Corsiva"/>
                <a:sym typeface="Corsiva"/>
              </a:rPr>
              <a:t>C</a:t>
            </a:r>
            <a:r>
              <a:rPr lang="fr-FR" dirty="0"/>
              <a:t> </a:t>
            </a:r>
            <a:r>
              <a:rPr lang="fr-FR" b="1" dirty="0"/>
              <a:t>hiérarchie</a:t>
            </a:r>
            <a:r>
              <a:rPr lang="fr-FR" dirty="0"/>
              <a:t> (taxonomie) de concepts : </a:t>
            </a:r>
            <a:r>
              <a:rPr lang="fr-FR" sz="2400" dirty="0">
                <a:latin typeface="Corsiva"/>
                <a:ea typeface="Corsiva"/>
                <a:cs typeface="Corsiva"/>
                <a:sym typeface="Corsiva"/>
              </a:rPr>
              <a:t>H</a:t>
            </a:r>
            <a:r>
              <a:rPr lang="fr-FR" sz="2400" baseline="30000" dirty="0">
                <a:latin typeface="Corsiva"/>
                <a:ea typeface="Corsiva"/>
                <a:cs typeface="Corsiva"/>
                <a:sym typeface="Corsiva"/>
              </a:rPr>
              <a:t>C</a:t>
            </a:r>
            <a:r>
              <a:rPr lang="fr-FR" baseline="30000" dirty="0">
                <a:latin typeface="Corsiva"/>
                <a:ea typeface="Corsiva"/>
                <a:cs typeface="Corsiva"/>
                <a:sym typeface="Corsiva"/>
              </a:rPr>
              <a:t> </a:t>
            </a:r>
            <a:r>
              <a:rPr lang="fr-FR" dirty="0"/>
              <a:t>⊆ </a:t>
            </a:r>
            <a:r>
              <a:rPr lang="fr-FR" sz="2400" dirty="0">
                <a:latin typeface="Corsiva"/>
                <a:ea typeface="Corsiva"/>
                <a:cs typeface="Corsiva"/>
                <a:sym typeface="Corsiva"/>
              </a:rPr>
              <a:t>C </a:t>
            </a:r>
            <a:r>
              <a:rPr lang="fr-FR" dirty="0"/>
              <a:t>x</a:t>
            </a:r>
            <a:r>
              <a:rPr lang="fr-FR" dirty="0">
                <a:latin typeface="Corsiva"/>
                <a:ea typeface="Corsiva"/>
                <a:cs typeface="Corsiva"/>
                <a:sym typeface="Corsiva"/>
              </a:rPr>
              <a:t> </a:t>
            </a:r>
            <a:r>
              <a:rPr lang="fr-FR" sz="2400" dirty="0">
                <a:latin typeface="Corsiva"/>
                <a:ea typeface="Corsiva"/>
                <a:cs typeface="Corsiva"/>
                <a:sym typeface="Corsiva"/>
              </a:rPr>
              <a:t>C</a:t>
            </a:r>
            <a:r>
              <a:rPr lang="fr-FR" sz="2400" dirty="0"/>
              <a:t> </a:t>
            </a:r>
            <a:r>
              <a:rPr lang="fr-FR" dirty="0"/>
              <a:t>, </a:t>
            </a:r>
            <a:r>
              <a:rPr lang="fr-FR" sz="2400" dirty="0">
                <a:latin typeface="Corsiva"/>
                <a:ea typeface="Corsiva"/>
                <a:cs typeface="Corsiva"/>
                <a:sym typeface="Corsiva"/>
              </a:rPr>
              <a:t>H</a:t>
            </a:r>
            <a:r>
              <a:rPr lang="fr-FR" sz="2400" baseline="30000" dirty="0">
                <a:latin typeface="Corsiva"/>
                <a:ea typeface="Corsiva"/>
                <a:cs typeface="Corsiva"/>
                <a:sym typeface="Corsiva"/>
              </a:rPr>
              <a:t>C</a:t>
            </a:r>
            <a:r>
              <a:rPr lang="fr-FR" dirty="0"/>
              <a:t>(</a:t>
            </a:r>
            <a:r>
              <a:rPr lang="fr-FR" dirty="0">
                <a:latin typeface="Corsiva"/>
                <a:ea typeface="Corsiva"/>
                <a:cs typeface="Corsiva"/>
                <a:sym typeface="Corsiva"/>
              </a:rPr>
              <a:t>C</a:t>
            </a:r>
            <a:r>
              <a:rPr lang="fr-FR" sz="1800" baseline="-25000" dirty="0">
                <a:latin typeface="Corsiva"/>
                <a:ea typeface="Corsiva"/>
                <a:cs typeface="Corsiva"/>
                <a:sym typeface="Corsiva"/>
              </a:rPr>
              <a:t>1</a:t>
            </a:r>
            <a:r>
              <a:rPr lang="fr-FR" dirty="0"/>
              <a:t>, </a:t>
            </a:r>
            <a:r>
              <a:rPr lang="fr-FR" dirty="0">
                <a:latin typeface="Corsiva"/>
                <a:ea typeface="Corsiva"/>
                <a:cs typeface="Corsiva"/>
                <a:sym typeface="Corsiva"/>
              </a:rPr>
              <a:t>C</a:t>
            </a:r>
            <a:r>
              <a:rPr lang="fr-FR" sz="1800" baseline="-25000" dirty="0">
                <a:latin typeface="Corsiva"/>
                <a:ea typeface="Corsiva"/>
                <a:cs typeface="Corsiva"/>
                <a:sym typeface="Corsiva"/>
              </a:rPr>
              <a:t>2</a:t>
            </a:r>
            <a:r>
              <a:rPr lang="fr-FR" dirty="0"/>
              <a:t>) signifie que </a:t>
            </a:r>
            <a:r>
              <a:rPr lang="fr-FR" dirty="0">
                <a:latin typeface="Corsiva"/>
                <a:ea typeface="Corsiva"/>
                <a:cs typeface="Corsiva"/>
                <a:sym typeface="Corsiva"/>
              </a:rPr>
              <a:t>C</a:t>
            </a:r>
            <a:r>
              <a:rPr lang="fr-FR" sz="1800" baseline="-25000" dirty="0">
                <a:latin typeface="Corsiva"/>
                <a:ea typeface="Corsiva"/>
                <a:cs typeface="Corsiva"/>
                <a:sym typeface="Corsiva"/>
              </a:rPr>
              <a:t>1</a:t>
            </a:r>
            <a:r>
              <a:rPr lang="fr-FR" dirty="0"/>
              <a:t> est un sous-concept de </a:t>
            </a:r>
            <a:r>
              <a:rPr lang="fr-FR" dirty="0">
                <a:latin typeface="Corsiva"/>
                <a:ea typeface="Corsiva"/>
                <a:cs typeface="Corsiva"/>
                <a:sym typeface="Corsiva"/>
              </a:rPr>
              <a:t>C</a:t>
            </a:r>
            <a:r>
              <a:rPr lang="fr-FR" sz="1800" baseline="-25000" dirty="0">
                <a:latin typeface="Corsiva"/>
                <a:ea typeface="Corsiva"/>
                <a:cs typeface="Corsiva"/>
                <a:sym typeface="Corsiva"/>
              </a:rPr>
              <a:t>2</a:t>
            </a:r>
            <a:r>
              <a:rPr lang="fr-FR" dirty="0"/>
              <a:t> (relation orientée)</a:t>
            </a:r>
            <a:endParaRPr dirty="0"/>
          </a:p>
          <a:p>
            <a:pPr marL="742950" lvl="1" indent="-285750" algn="l" rtl="0">
              <a:lnSpc>
                <a:spcPct val="90000"/>
              </a:lnSpc>
              <a:spcBef>
                <a:spcPts val="476"/>
              </a:spcBef>
              <a:spcAft>
                <a:spcPts val="0"/>
              </a:spcAft>
              <a:buClr>
                <a:schemeClr val="dk1"/>
              </a:buClr>
              <a:buSzPct val="100000"/>
              <a:buChar char="–"/>
            </a:pPr>
            <a:r>
              <a:rPr lang="fr-FR" sz="1800" dirty="0">
                <a:latin typeface="Corsiva"/>
                <a:ea typeface="Corsiva"/>
                <a:cs typeface="Corsiva"/>
                <a:sym typeface="Corsiva"/>
              </a:rPr>
              <a:t>Rel</a:t>
            </a:r>
            <a:r>
              <a:rPr lang="fr-FR" dirty="0"/>
              <a:t> : </a:t>
            </a:r>
            <a:r>
              <a:rPr lang="fr-FR" b="1" dirty="0"/>
              <a:t>relation</a:t>
            </a:r>
            <a:r>
              <a:rPr lang="fr-FR" dirty="0"/>
              <a:t> </a:t>
            </a:r>
            <a:r>
              <a:rPr lang="fr-FR" sz="1800" dirty="0">
                <a:latin typeface="Corsiva"/>
                <a:ea typeface="Corsiva"/>
                <a:cs typeface="Corsiva"/>
                <a:sym typeface="Corsiva"/>
              </a:rPr>
              <a:t>rel</a:t>
            </a:r>
            <a:r>
              <a:rPr lang="fr-FR" dirty="0"/>
              <a:t>: </a:t>
            </a:r>
            <a:r>
              <a:rPr lang="fr-FR" sz="2400" dirty="0">
                <a:latin typeface="Corsiva"/>
                <a:ea typeface="Corsiva"/>
                <a:cs typeface="Corsiva"/>
                <a:sym typeface="Corsiva"/>
              </a:rPr>
              <a:t>R </a:t>
            </a:r>
            <a:r>
              <a:rPr lang="fr-FR" dirty="0"/>
              <a:t>→</a:t>
            </a:r>
            <a:r>
              <a:rPr lang="fr-FR" sz="1800" dirty="0">
                <a:latin typeface="Corsiva"/>
                <a:ea typeface="Corsiva"/>
                <a:cs typeface="Corsiva"/>
                <a:sym typeface="Corsiva"/>
              </a:rPr>
              <a:t> </a:t>
            </a:r>
            <a:r>
              <a:rPr lang="fr-FR" sz="2400" dirty="0">
                <a:latin typeface="Corsiva"/>
                <a:ea typeface="Corsiva"/>
                <a:cs typeface="Corsiva"/>
                <a:sym typeface="Corsiva"/>
              </a:rPr>
              <a:t>C </a:t>
            </a:r>
            <a:r>
              <a:rPr lang="fr-FR" sz="1800" dirty="0">
                <a:latin typeface="Corsiva"/>
                <a:ea typeface="Corsiva"/>
                <a:cs typeface="Corsiva"/>
                <a:sym typeface="Corsiva"/>
              </a:rPr>
              <a:t>x </a:t>
            </a:r>
            <a:r>
              <a:rPr lang="fr-FR" sz="2400" dirty="0">
                <a:latin typeface="Corsiva"/>
                <a:ea typeface="Corsiva"/>
                <a:cs typeface="Corsiva"/>
                <a:sym typeface="Corsiva"/>
              </a:rPr>
              <a:t>C</a:t>
            </a:r>
            <a:r>
              <a:rPr lang="fr-FR" sz="2400" dirty="0"/>
              <a:t> </a:t>
            </a:r>
            <a:r>
              <a:rPr lang="fr-FR" dirty="0"/>
              <a:t>(définit des relations sémantiques non taxonomiques) avec 2 fonctions associées</a:t>
            </a:r>
            <a:endParaRPr dirty="0"/>
          </a:p>
          <a:p>
            <a:pPr marL="1143000" lvl="2" indent="-228600" algn="l" rtl="0">
              <a:lnSpc>
                <a:spcPct val="90000"/>
              </a:lnSpc>
              <a:spcBef>
                <a:spcPts val="408"/>
              </a:spcBef>
              <a:spcAft>
                <a:spcPts val="0"/>
              </a:spcAft>
              <a:buClr>
                <a:schemeClr val="dk1"/>
              </a:buClr>
              <a:buSzPct val="100000"/>
              <a:buChar char="•"/>
            </a:pPr>
            <a:r>
              <a:rPr lang="fr-FR" dirty="0">
                <a:latin typeface="Corsiva"/>
                <a:ea typeface="Corsiva"/>
                <a:cs typeface="Corsiva"/>
                <a:sym typeface="Corsiva"/>
              </a:rPr>
              <a:t>dom : R </a:t>
            </a:r>
            <a:r>
              <a:rPr lang="fr-FR" dirty="0"/>
              <a:t>→</a:t>
            </a:r>
            <a:r>
              <a:rPr lang="fr-FR" dirty="0">
                <a:latin typeface="Corsiva"/>
                <a:ea typeface="Corsiva"/>
                <a:cs typeface="Corsiva"/>
                <a:sym typeface="Corsiva"/>
              </a:rPr>
              <a:t> C</a:t>
            </a:r>
            <a:r>
              <a:rPr lang="fr-FR" dirty="0"/>
              <a:t> avec </a:t>
            </a:r>
            <a:r>
              <a:rPr lang="fr-FR" dirty="0">
                <a:latin typeface="Corsiva"/>
                <a:ea typeface="Corsiva"/>
                <a:cs typeface="Corsiva"/>
                <a:sym typeface="Corsiva"/>
              </a:rPr>
              <a:t>dom</a:t>
            </a:r>
            <a:r>
              <a:rPr lang="fr-FR" dirty="0"/>
              <a:t>(</a:t>
            </a:r>
            <a:r>
              <a:rPr lang="fr-FR" dirty="0">
                <a:latin typeface="Corsiva"/>
                <a:ea typeface="Corsiva"/>
                <a:cs typeface="Corsiva"/>
                <a:sym typeface="Corsiva"/>
              </a:rPr>
              <a:t>R</a:t>
            </a:r>
            <a:r>
              <a:rPr lang="fr-FR" dirty="0"/>
              <a:t>):= ∏</a:t>
            </a:r>
            <a:r>
              <a:rPr lang="fr-FR" dirty="0">
                <a:latin typeface="Corsiva"/>
                <a:ea typeface="Corsiva"/>
                <a:cs typeface="Corsiva"/>
                <a:sym typeface="Corsiva"/>
              </a:rPr>
              <a:t>1</a:t>
            </a:r>
            <a:r>
              <a:rPr lang="fr-FR" dirty="0"/>
              <a:t>(</a:t>
            </a:r>
            <a:r>
              <a:rPr lang="fr-FR" dirty="0">
                <a:latin typeface="Corsiva"/>
                <a:ea typeface="Corsiva"/>
                <a:cs typeface="Corsiva"/>
                <a:sym typeface="Corsiva"/>
              </a:rPr>
              <a:t>rel</a:t>
            </a:r>
            <a:r>
              <a:rPr lang="fr-FR" dirty="0"/>
              <a:t>(</a:t>
            </a:r>
            <a:r>
              <a:rPr lang="fr-FR" dirty="0">
                <a:latin typeface="Corsiva"/>
                <a:ea typeface="Corsiva"/>
                <a:cs typeface="Corsiva"/>
                <a:sym typeface="Corsiva"/>
              </a:rPr>
              <a:t>R</a:t>
            </a:r>
            <a:r>
              <a:rPr lang="fr-FR" dirty="0"/>
              <a:t>))</a:t>
            </a:r>
            <a:endParaRPr dirty="0"/>
          </a:p>
          <a:p>
            <a:pPr marL="1143000" lvl="2" indent="-228600" algn="l" rtl="0">
              <a:lnSpc>
                <a:spcPct val="90000"/>
              </a:lnSpc>
              <a:spcBef>
                <a:spcPts val="408"/>
              </a:spcBef>
              <a:spcAft>
                <a:spcPts val="0"/>
              </a:spcAft>
              <a:buClr>
                <a:schemeClr val="dk1"/>
              </a:buClr>
              <a:buSzPct val="100000"/>
              <a:buChar char="•"/>
            </a:pPr>
            <a:r>
              <a:rPr lang="fr-FR" dirty="0">
                <a:latin typeface="Corsiva"/>
                <a:ea typeface="Corsiva"/>
                <a:cs typeface="Corsiva"/>
                <a:sym typeface="Corsiva"/>
              </a:rPr>
              <a:t>range : R </a:t>
            </a:r>
            <a:r>
              <a:rPr lang="fr-FR" dirty="0"/>
              <a:t>→</a:t>
            </a:r>
            <a:r>
              <a:rPr lang="fr-FR" dirty="0">
                <a:latin typeface="Corsiva"/>
                <a:ea typeface="Corsiva"/>
                <a:cs typeface="Corsiva"/>
                <a:sym typeface="Corsiva"/>
              </a:rPr>
              <a:t> C</a:t>
            </a:r>
            <a:r>
              <a:rPr lang="fr-FR" dirty="0"/>
              <a:t> avec </a:t>
            </a:r>
            <a:r>
              <a:rPr lang="fr-FR" dirty="0">
                <a:latin typeface="Corsiva"/>
                <a:ea typeface="Corsiva"/>
                <a:cs typeface="Corsiva"/>
                <a:sym typeface="Corsiva"/>
              </a:rPr>
              <a:t>range</a:t>
            </a:r>
            <a:r>
              <a:rPr lang="fr-FR" dirty="0"/>
              <a:t>(</a:t>
            </a:r>
            <a:r>
              <a:rPr lang="fr-FR" dirty="0">
                <a:latin typeface="Corsiva"/>
                <a:ea typeface="Corsiva"/>
                <a:cs typeface="Corsiva"/>
                <a:sym typeface="Corsiva"/>
              </a:rPr>
              <a:t>R</a:t>
            </a:r>
            <a:r>
              <a:rPr lang="fr-FR" dirty="0"/>
              <a:t>):= ∏</a:t>
            </a:r>
            <a:r>
              <a:rPr lang="fr-FR" dirty="0">
                <a:latin typeface="Corsiva"/>
                <a:ea typeface="Corsiva"/>
                <a:cs typeface="Corsiva"/>
                <a:sym typeface="Corsiva"/>
              </a:rPr>
              <a:t>2</a:t>
            </a:r>
            <a:r>
              <a:rPr lang="fr-FR" dirty="0"/>
              <a:t>(</a:t>
            </a:r>
            <a:r>
              <a:rPr lang="fr-FR" dirty="0">
                <a:latin typeface="Corsiva"/>
                <a:ea typeface="Corsiva"/>
                <a:cs typeface="Corsiva"/>
                <a:sym typeface="Corsiva"/>
              </a:rPr>
              <a:t>rel</a:t>
            </a:r>
            <a:r>
              <a:rPr lang="fr-FR" dirty="0"/>
              <a:t>(</a:t>
            </a:r>
            <a:r>
              <a:rPr lang="fr-FR" dirty="0">
                <a:latin typeface="Corsiva"/>
                <a:ea typeface="Corsiva"/>
                <a:cs typeface="Corsiva"/>
                <a:sym typeface="Corsiva"/>
              </a:rPr>
              <a:t>R</a:t>
            </a:r>
            <a:r>
              <a:rPr lang="fr-FR" dirty="0"/>
              <a:t>)) </a:t>
            </a:r>
            <a:r>
              <a:rPr lang="fr-FR" dirty="0" err="1"/>
              <a:t>co-domaine</a:t>
            </a:r>
            <a:endParaRPr dirty="0"/>
          </a:p>
          <a:p>
            <a:pPr marL="1143000" lvl="2" indent="-228600" algn="l" rtl="0">
              <a:lnSpc>
                <a:spcPct val="90000"/>
              </a:lnSpc>
              <a:spcBef>
                <a:spcPts val="408"/>
              </a:spcBef>
              <a:spcAft>
                <a:spcPts val="0"/>
              </a:spcAft>
              <a:buClr>
                <a:schemeClr val="dk1"/>
              </a:buClr>
              <a:buSzPct val="100000"/>
              <a:buChar char="•"/>
            </a:pPr>
            <a:r>
              <a:rPr lang="fr-FR" dirty="0">
                <a:latin typeface="Corsiva"/>
                <a:ea typeface="Corsiva"/>
                <a:cs typeface="Corsiva"/>
                <a:sym typeface="Corsiva"/>
              </a:rPr>
              <a:t>rel(R) = (C</a:t>
            </a:r>
            <a:r>
              <a:rPr lang="fr-FR" baseline="-25000" dirty="0">
                <a:latin typeface="Corsiva"/>
                <a:ea typeface="Corsiva"/>
                <a:cs typeface="Corsiva"/>
                <a:sym typeface="Corsiva"/>
              </a:rPr>
              <a:t>1</a:t>
            </a:r>
            <a:r>
              <a:rPr lang="fr-FR" dirty="0">
                <a:latin typeface="Corsiva"/>
                <a:ea typeface="Corsiva"/>
                <a:cs typeface="Corsiva"/>
                <a:sym typeface="Corsiva"/>
              </a:rPr>
              <a:t>,C</a:t>
            </a:r>
            <a:r>
              <a:rPr lang="fr-FR" baseline="-25000" dirty="0">
                <a:latin typeface="Corsiva"/>
                <a:ea typeface="Corsiva"/>
                <a:cs typeface="Corsiva"/>
                <a:sym typeface="Corsiva"/>
              </a:rPr>
              <a:t>2</a:t>
            </a:r>
            <a:r>
              <a:rPr lang="fr-FR" dirty="0"/>
              <a:t>) s’écrit aussi </a:t>
            </a:r>
            <a:r>
              <a:rPr lang="fr-FR" dirty="0">
                <a:latin typeface="Corsiva"/>
                <a:ea typeface="Corsiva"/>
                <a:cs typeface="Corsiva"/>
                <a:sym typeface="Corsiva"/>
              </a:rPr>
              <a:t>R(C</a:t>
            </a:r>
            <a:r>
              <a:rPr lang="fr-FR" baseline="-25000" dirty="0">
                <a:latin typeface="Corsiva"/>
                <a:ea typeface="Corsiva"/>
                <a:cs typeface="Corsiva"/>
                <a:sym typeface="Corsiva"/>
              </a:rPr>
              <a:t>1</a:t>
            </a:r>
            <a:r>
              <a:rPr lang="fr-FR" dirty="0">
                <a:latin typeface="Corsiva"/>
                <a:ea typeface="Corsiva"/>
                <a:cs typeface="Corsiva"/>
                <a:sym typeface="Corsiva"/>
              </a:rPr>
              <a:t>,C</a:t>
            </a:r>
            <a:r>
              <a:rPr lang="fr-FR" baseline="-25000" dirty="0">
                <a:latin typeface="Corsiva"/>
                <a:ea typeface="Corsiva"/>
                <a:cs typeface="Corsiva"/>
                <a:sym typeface="Corsiva"/>
              </a:rPr>
              <a:t>2</a:t>
            </a:r>
            <a:r>
              <a:rPr lang="fr-FR" dirty="0"/>
              <a:t>)</a:t>
            </a:r>
            <a:endParaRPr dirty="0"/>
          </a:p>
          <a:p>
            <a:pPr marL="742950" lvl="1" indent="-285750" algn="l" rtl="0">
              <a:lnSpc>
                <a:spcPct val="90000"/>
              </a:lnSpc>
              <a:spcBef>
                <a:spcPts val="476"/>
              </a:spcBef>
              <a:spcAft>
                <a:spcPts val="0"/>
              </a:spcAft>
              <a:buClr>
                <a:schemeClr val="dk1"/>
              </a:buClr>
              <a:buSzPct val="100000"/>
              <a:buChar char="–"/>
            </a:pPr>
            <a:r>
              <a:rPr lang="fr-FR" sz="2400" dirty="0">
                <a:latin typeface="Corsiva"/>
                <a:ea typeface="Corsiva"/>
                <a:cs typeface="Corsiva"/>
                <a:sym typeface="Corsiva"/>
              </a:rPr>
              <a:t>A</a:t>
            </a:r>
            <a:r>
              <a:rPr lang="fr-FR" sz="2400" baseline="30000" dirty="0">
                <a:latin typeface="Corsiva"/>
                <a:ea typeface="Corsiva"/>
                <a:cs typeface="Corsiva"/>
                <a:sym typeface="Corsiva"/>
              </a:rPr>
              <a:t>O</a:t>
            </a:r>
            <a:r>
              <a:rPr lang="fr-FR" dirty="0"/>
              <a:t> : ensemble </a:t>
            </a:r>
            <a:r>
              <a:rPr lang="fr-FR" b="1" dirty="0"/>
              <a:t>d’axiomes</a:t>
            </a:r>
            <a:r>
              <a:rPr lang="fr-FR" dirty="0"/>
              <a:t>, exprimés dans un langage logique adapté (logique de description, logique du 1er ordre)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359" name="Google Shape;359;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60" name="Google Shape;360;p25" descr="Big data in business analytics: Talking about the analytics process model -  SAS Users"/>
          <p:cNvPicPr preferRelativeResize="0"/>
          <p:nvPr/>
        </p:nvPicPr>
        <p:blipFill rotWithShape="1">
          <a:blip r:embed="rId3">
            <a:alphaModFix/>
          </a:blip>
          <a:srcRect/>
          <a:stretch/>
        </p:blipFill>
        <p:spPr>
          <a:xfrm>
            <a:off x="0" y="1344613"/>
            <a:ext cx="9144000" cy="416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367" name="Google Shape;367;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368" name="Google Shape;368;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26</a:t>
            </a:fld>
            <a:endParaRPr/>
          </a:p>
        </p:txBody>
      </p:sp>
      <p:grpSp>
        <p:nvGrpSpPr>
          <p:cNvPr id="369" name="Google Shape;369;p26"/>
          <p:cNvGrpSpPr/>
          <p:nvPr/>
        </p:nvGrpSpPr>
        <p:grpSpPr>
          <a:xfrm>
            <a:off x="1044575" y="4292600"/>
            <a:ext cx="6192838" cy="792163"/>
            <a:chOff x="658" y="2704"/>
            <a:chExt cx="3901" cy="499"/>
          </a:xfrm>
        </p:grpSpPr>
        <p:sp>
          <p:nvSpPr>
            <p:cNvPr id="370" name="Google Shape;370;p26"/>
            <p:cNvSpPr/>
            <p:nvPr/>
          </p:nvSpPr>
          <p:spPr>
            <a:xfrm>
              <a:off x="658" y="2886"/>
              <a:ext cx="3901" cy="317"/>
            </a:xfrm>
            <a:prstGeom prst="rect">
              <a:avLst/>
            </a:prstGeom>
            <a:solidFill>
              <a:schemeClr val="accent1"/>
            </a:solid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26"/>
            <p:cNvSpPr txBox="1"/>
            <p:nvPr/>
          </p:nvSpPr>
          <p:spPr>
            <a:xfrm>
              <a:off x="2336" y="2704"/>
              <a:ext cx="450"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Arial"/>
                  <a:ea typeface="Arial"/>
                  <a:cs typeface="Arial"/>
                  <a:sym typeface="Arial"/>
                </a:rPr>
                <a:t>Liens</a:t>
              </a:r>
              <a:endParaRPr/>
            </a:p>
          </p:txBody>
        </p:sp>
      </p:grpSp>
      <p:grpSp>
        <p:nvGrpSpPr>
          <p:cNvPr id="372" name="Google Shape;372;p26"/>
          <p:cNvGrpSpPr/>
          <p:nvPr/>
        </p:nvGrpSpPr>
        <p:grpSpPr>
          <a:xfrm>
            <a:off x="6156325" y="1484313"/>
            <a:ext cx="2263775" cy="2089150"/>
            <a:chOff x="3878" y="935"/>
            <a:chExt cx="1426" cy="1316"/>
          </a:xfrm>
        </p:grpSpPr>
        <p:sp>
          <p:nvSpPr>
            <p:cNvPr id="373" name="Google Shape;373;p26"/>
            <p:cNvSpPr/>
            <p:nvPr/>
          </p:nvSpPr>
          <p:spPr>
            <a:xfrm>
              <a:off x="3969" y="1117"/>
              <a:ext cx="1270" cy="1134"/>
            </a:xfrm>
            <a:prstGeom prst="rect">
              <a:avLst/>
            </a:prstGeom>
            <a:solidFill>
              <a:schemeClr val="accent1"/>
            </a:solid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6"/>
            <p:cNvSpPr txBox="1"/>
            <p:nvPr/>
          </p:nvSpPr>
          <p:spPr>
            <a:xfrm>
              <a:off x="3878" y="935"/>
              <a:ext cx="1426"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Arial"/>
                  <a:ea typeface="Arial"/>
                  <a:cs typeface="Arial"/>
                  <a:sym typeface="Arial"/>
                </a:rPr>
                <a:t>Hiérarchie de relation</a:t>
              </a:r>
              <a:endParaRPr/>
            </a:p>
          </p:txBody>
        </p:sp>
      </p:grpSp>
      <p:grpSp>
        <p:nvGrpSpPr>
          <p:cNvPr id="375" name="Google Shape;375;p26"/>
          <p:cNvGrpSpPr/>
          <p:nvPr/>
        </p:nvGrpSpPr>
        <p:grpSpPr>
          <a:xfrm>
            <a:off x="468313" y="1484313"/>
            <a:ext cx="5616575" cy="2665412"/>
            <a:chOff x="295" y="935"/>
            <a:chExt cx="3583" cy="1679"/>
          </a:xfrm>
        </p:grpSpPr>
        <p:sp>
          <p:nvSpPr>
            <p:cNvPr id="376" name="Google Shape;376;p26"/>
            <p:cNvSpPr/>
            <p:nvPr/>
          </p:nvSpPr>
          <p:spPr>
            <a:xfrm>
              <a:off x="295" y="1117"/>
              <a:ext cx="3583" cy="1497"/>
            </a:xfrm>
            <a:prstGeom prst="rect">
              <a:avLst/>
            </a:prstGeom>
            <a:solidFill>
              <a:schemeClr val="accent1"/>
            </a:solid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26"/>
            <p:cNvSpPr txBox="1"/>
            <p:nvPr/>
          </p:nvSpPr>
          <p:spPr>
            <a:xfrm>
              <a:off x="1247" y="935"/>
              <a:ext cx="1543"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Arial"/>
                  <a:ea typeface="Arial"/>
                  <a:cs typeface="Arial"/>
                  <a:sym typeface="Arial"/>
                </a:rPr>
                <a:t>Hiérarchie de concepts</a:t>
              </a:r>
              <a:endParaRPr/>
            </a:p>
          </p:txBody>
        </p:sp>
      </p:grpSp>
      <p:sp>
        <p:nvSpPr>
          <p:cNvPr id="378" name="Google Shape;378;p26"/>
          <p:cNvSpPr txBox="1">
            <a:spLocks noGrp="1"/>
          </p:cNvSpPr>
          <p:nvPr>
            <p:ph type="title"/>
          </p:nvPr>
        </p:nvSpPr>
        <p:spPr>
          <a:xfrm>
            <a:off x="457200" y="304800"/>
            <a:ext cx="7772400" cy="58896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folHlink"/>
              </a:buClr>
              <a:buSzPct val="100000"/>
              <a:buFont typeface="Calibri"/>
              <a:buNone/>
            </a:pPr>
            <a:r>
              <a:rPr lang="fr-FR">
                <a:solidFill>
                  <a:schemeClr val="folHlink"/>
                </a:solidFill>
              </a:rPr>
              <a:t>Ontologie</a:t>
            </a:r>
            <a:endParaRPr/>
          </a:p>
        </p:txBody>
      </p:sp>
      <p:sp>
        <p:nvSpPr>
          <p:cNvPr id="379" name="Google Shape;379;p26"/>
          <p:cNvSpPr txBox="1"/>
          <p:nvPr/>
        </p:nvSpPr>
        <p:spPr>
          <a:xfrm>
            <a:off x="539750" y="1844675"/>
            <a:ext cx="3254375" cy="2228850"/>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Arial"/>
                <a:ea typeface="Arial"/>
                <a:cs typeface="Arial"/>
                <a:sym typeface="Arial"/>
              </a:rPr>
              <a:t>ETAT_PATHOLOGIQUE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ETAT_PATHOLOGIQUE</a:t>
            </a:r>
            <a:r>
              <a:rPr lang="fr-FR" sz="1400" b="1">
                <a:solidFill>
                  <a:schemeClr val="dk1"/>
                </a:solidFill>
                <a:latin typeface="Arial"/>
                <a:ea typeface="Arial"/>
                <a:cs typeface="Arial"/>
                <a:sym typeface="Arial"/>
              </a:rPr>
              <a:t>_</a:t>
            </a:r>
            <a:r>
              <a:rPr lang="fr-FR" sz="1400">
                <a:solidFill>
                  <a:schemeClr val="dk1"/>
                </a:solidFill>
                <a:latin typeface="Arial"/>
                <a:ea typeface="Arial"/>
                <a:cs typeface="Arial"/>
                <a:sym typeface="Arial"/>
              </a:rPr>
              <a:t>LOCAL</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r>
              <a:rPr lang="fr-FR" sz="1400" b="1">
                <a:solidFill>
                  <a:schemeClr val="dk1"/>
                </a:solidFill>
                <a:latin typeface="Arial"/>
                <a:ea typeface="Arial"/>
                <a:cs typeface="Arial"/>
                <a:sym typeface="Arial"/>
              </a:rPr>
              <a:t>LESION</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adénopathie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épanchement</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épanchement gazeux</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épanchement liquidien</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épanchement de pus</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r>
              <a:rPr lang="fr-FR" sz="1400" b="1">
                <a:solidFill>
                  <a:schemeClr val="dk1"/>
                </a:solidFill>
                <a:latin typeface="Arial"/>
                <a:ea typeface="Arial"/>
                <a:cs typeface="Arial"/>
                <a:sym typeface="Arial"/>
              </a:rPr>
              <a:t>épanchement hématique</a:t>
            </a:r>
            <a:endParaRPr/>
          </a:p>
        </p:txBody>
      </p:sp>
      <p:sp>
        <p:nvSpPr>
          <p:cNvPr id="380" name="Google Shape;380;p26"/>
          <p:cNvSpPr txBox="1"/>
          <p:nvPr/>
        </p:nvSpPr>
        <p:spPr>
          <a:xfrm>
            <a:off x="1331913" y="4652963"/>
            <a:ext cx="5762625" cy="314325"/>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Arial"/>
                <a:ea typeface="Arial"/>
                <a:cs typeface="Arial"/>
                <a:sym typeface="Arial"/>
              </a:rPr>
              <a:t>LESION</a:t>
            </a:r>
            <a:r>
              <a:rPr lang="fr-FR" sz="1400">
                <a:solidFill>
                  <a:schemeClr val="dk1"/>
                </a:solidFill>
                <a:latin typeface="Arial"/>
                <a:ea typeface="Arial"/>
                <a:cs typeface="Arial"/>
                <a:sym typeface="Arial"/>
              </a:rPr>
              <a:t>                                  (</a:t>
            </a:r>
            <a:r>
              <a:rPr lang="fr-FR" sz="1400" b="1">
                <a:solidFill>
                  <a:schemeClr val="dk1"/>
                </a:solidFill>
                <a:latin typeface="Arial"/>
                <a:ea typeface="Arial"/>
                <a:cs typeface="Arial"/>
                <a:sym typeface="Arial"/>
              </a:rPr>
              <a:t>LOCALISATION</a:t>
            </a:r>
            <a:r>
              <a:rPr lang="fr-FR" sz="1400">
                <a:solidFill>
                  <a:schemeClr val="dk1"/>
                </a:solidFill>
                <a:latin typeface="Arial"/>
                <a:ea typeface="Arial"/>
                <a:cs typeface="Arial"/>
                <a:sym typeface="Arial"/>
              </a:rPr>
              <a:t>)                 </a:t>
            </a:r>
            <a:r>
              <a:rPr lang="fr-FR" sz="1400" b="1">
                <a:solidFill>
                  <a:schemeClr val="dk1"/>
                </a:solidFill>
                <a:latin typeface="Arial"/>
                <a:ea typeface="Arial"/>
                <a:cs typeface="Arial"/>
                <a:sym typeface="Arial"/>
              </a:rPr>
              <a:t>ANATOMIE</a:t>
            </a:r>
            <a:endParaRPr/>
          </a:p>
        </p:txBody>
      </p:sp>
      <p:sp>
        <p:nvSpPr>
          <p:cNvPr id="381" name="Google Shape;381;p26"/>
          <p:cNvSpPr txBox="1"/>
          <p:nvPr/>
        </p:nvSpPr>
        <p:spPr>
          <a:xfrm>
            <a:off x="6443663" y="1989138"/>
            <a:ext cx="1693862" cy="13779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Arial"/>
                <a:ea typeface="Arial"/>
                <a:cs typeface="Arial"/>
                <a:sym typeface="Arial"/>
              </a:rPr>
              <a:t>LOCALISATION</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à_côté_de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à_l'extérieur_de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au_dessus_de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r>
              <a:rPr lang="fr-FR" sz="1400" b="1">
                <a:solidFill>
                  <a:schemeClr val="dk1"/>
                </a:solidFill>
                <a:latin typeface="Arial"/>
                <a:ea typeface="Arial"/>
                <a:cs typeface="Arial"/>
                <a:sym typeface="Arial"/>
              </a:rPr>
              <a:t>au_niveau_de</a:t>
            </a:r>
            <a:endParaRPr sz="1400">
              <a:solidFill>
                <a:schemeClr val="dk1"/>
              </a:solidFill>
              <a:latin typeface="Arial"/>
              <a:ea typeface="Arial"/>
              <a:cs typeface="Arial"/>
              <a:sym typeface="Arial"/>
            </a:endParaRPr>
          </a:p>
        </p:txBody>
      </p:sp>
      <p:sp>
        <p:nvSpPr>
          <p:cNvPr id="382" name="Google Shape;382;p26"/>
          <p:cNvSpPr txBox="1"/>
          <p:nvPr/>
        </p:nvSpPr>
        <p:spPr>
          <a:xfrm>
            <a:off x="3851275" y="1844675"/>
            <a:ext cx="2111375" cy="20161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Arial"/>
                <a:ea typeface="Arial"/>
                <a:cs typeface="Arial"/>
                <a:sym typeface="Arial"/>
              </a:rPr>
              <a:t>ANATOMIE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ANA_TISSU_ENVEL</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capsule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duremère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mésentère</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peau</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fr-FR" sz="1400">
                <a:solidFill>
                  <a:schemeClr val="dk1"/>
                </a:solidFill>
                <a:latin typeface="Arial"/>
                <a:ea typeface="Arial"/>
                <a:cs typeface="Arial"/>
                <a:sym typeface="Arial"/>
              </a:rPr>
              <a:t>          </a:t>
            </a:r>
            <a:r>
              <a:rPr lang="fr-FR" sz="1400" b="1">
                <a:solidFill>
                  <a:schemeClr val="dk1"/>
                </a:solidFill>
                <a:latin typeface="Arial"/>
                <a:ea typeface="Arial"/>
                <a:cs typeface="Arial"/>
                <a:sym typeface="Arial"/>
              </a:rPr>
              <a:t>péritoine</a:t>
            </a:r>
            <a:endParaRPr/>
          </a:p>
        </p:txBody>
      </p:sp>
      <p:sp>
        <p:nvSpPr>
          <p:cNvPr id="383" name="Google Shape;383;p26"/>
          <p:cNvSpPr txBox="1"/>
          <p:nvPr/>
        </p:nvSpPr>
        <p:spPr>
          <a:xfrm>
            <a:off x="684213" y="1090613"/>
            <a:ext cx="16319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i="1">
                <a:solidFill>
                  <a:schemeClr val="dk1"/>
                </a:solidFill>
                <a:latin typeface="Arial"/>
                <a:ea typeface="Arial"/>
                <a:cs typeface="Arial"/>
                <a:sym typeface="Arial"/>
              </a:rPr>
              <a:t>hémopéritoine</a:t>
            </a:r>
            <a:endParaRPr/>
          </a:p>
        </p:txBody>
      </p:sp>
      <p:sp>
        <p:nvSpPr>
          <p:cNvPr id="384" name="Google Shape;384;p26"/>
          <p:cNvSpPr txBox="1"/>
          <p:nvPr/>
        </p:nvSpPr>
        <p:spPr>
          <a:xfrm>
            <a:off x="2339975" y="1090613"/>
            <a:ext cx="63436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 </a:t>
            </a:r>
            <a:r>
              <a:rPr lang="fr-FR" sz="1800" i="1">
                <a:solidFill>
                  <a:schemeClr val="dk1"/>
                </a:solidFill>
                <a:latin typeface="Arial"/>
                <a:ea typeface="Arial"/>
                <a:cs typeface="Arial"/>
                <a:sym typeface="Arial"/>
              </a:rPr>
              <a:t>« épanchement hématique localisé au niveau du péritoine »</a:t>
            </a:r>
            <a:endParaRPr/>
          </a:p>
        </p:txBody>
      </p:sp>
      <p:sp>
        <p:nvSpPr>
          <p:cNvPr id="385" name="Google Shape;385;p26"/>
          <p:cNvSpPr txBox="1"/>
          <p:nvPr/>
        </p:nvSpPr>
        <p:spPr>
          <a:xfrm>
            <a:off x="1403350" y="5734050"/>
            <a:ext cx="226060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Arial"/>
                <a:ea typeface="Arial"/>
                <a:cs typeface="Arial"/>
                <a:sym typeface="Arial"/>
              </a:rPr>
              <a:t>épanchement hématique</a:t>
            </a:r>
            <a:endParaRPr/>
          </a:p>
        </p:txBody>
      </p:sp>
      <p:sp>
        <p:nvSpPr>
          <p:cNvPr id="386" name="Google Shape;386;p26"/>
          <p:cNvSpPr txBox="1"/>
          <p:nvPr/>
        </p:nvSpPr>
        <p:spPr>
          <a:xfrm>
            <a:off x="3779838" y="5734050"/>
            <a:ext cx="1520825"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Arial"/>
                <a:ea typeface="Arial"/>
                <a:cs typeface="Arial"/>
                <a:sym typeface="Arial"/>
              </a:rPr>
              <a:t>(au_niveau_de) </a:t>
            </a:r>
            <a:endParaRPr/>
          </a:p>
        </p:txBody>
      </p:sp>
      <p:sp>
        <p:nvSpPr>
          <p:cNvPr id="387" name="Google Shape;387;p26"/>
          <p:cNvSpPr txBox="1"/>
          <p:nvPr/>
        </p:nvSpPr>
        <p:spPr>
          <a:xfrm>
            <a:off x="6084888" y="5734050"/>
            <a:ext cx="931862"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Arial"/>
                <a:ea typeface="Arial"/>
                <a:cs typeface="Arial"/>
                <a:sym typeface="Arial"/>
              </a:rPr>
              <a:t>péritoine</a:t>
            </a:r>
            <a:endParaRPr/>
          </a:p>
        </p:txBody>
      </p:sp>
      <p:grpSp>
        <p:nvGrpSpPr>
          <p:cNvPr id="388" name="Google Shape;388;p26"/>
          <p:cNvGrpSpPr/>
          <p:nvPr/>
        </p:nvGrpSpPr>
        <p:grpSpPr>
          <a:xfrm>
            <a:off x="1331913" y="5324475"/>
            <a:ext cx="5688012" cy="768350"/>
            <a:chOff x="839" y="3354"/>
            <a:chExt cx="3583" cy="484"/>
          </a:xfrm>
        </p:grpSpPr>
        <p:sp>
          <p:nvSpPr>
            <p:cNvPr id="389" name="Google Shape;389;p26"/>
            <p:cNvSpPr/>
            <p:nvPr/>
          </p:nvSpPr>
          <p:spPr>
            <a:xfrm>
              <a:off x="839" y="3566"/>
              <a:ext cx="3583" cy="272"/>
            </a:xfrm>
            <a:prstGeom prst="rect">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26"/>
            <p:cNvSpPr txBox="1"/>
            <p:nvPr/>
          </p:nvSpPr>
          <p:spPr>
            <a:xfrm>
              <a:off x="2109" y="3354"/>
              <a:ext cx="1005" cy="2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chemeClr val="dk1"/>
                  </a:solidFill>
                  <a:latin typeface="Arial"/>
                  <a:ea typeface="Arial"/>
                  <a:cs typeface="Arial"/>
                  <a:sym typeface="Arial"/>
                </a:rPr>
                <a:t>Concept défini</a:t>
              </a:r>
              <a:endParaRPr/>
            </a:p>
          </p:txBody>
        </p:sp>
      </p:grpSp>
      <p:grpSp>
        <p:nvGrpSpPr>
          <p:cNvPr id="391" name="Google Shape;391;p26"/>
          <p:cNvGrpSpPr/>
          <p:nvPr/>
        </p:nvGrpSpPr>
        <p:grpSpPr>
          <a:xfrm>
            <a:off x="323850" y="1363663"/>
            <a:ext cx="935038" cy="4419600"/>
            <a:chOff x="204" y="709"/>
            <a:chExt cx="589" cy="2993"/>
          </a:xfrm>
        </p:grpSpPr>
        <p:cxnSp>
          <p:nvCxnSpPr>
            <p:cNvPr id="392" name="Google Shape;392;p26"/>
            <p:cNvCxnSpPr/>
            <p:nvPr/>
          </p:nvCxnSpPr>
          <p:spPr>
            <a:xfrm rot="10800000">
              <a:off x="204" y="709"/>
              <a:ext cx="0" cy="2993"/>
            </a:xfrm>
            <a:prstGeom prst="straightConnector1">
              <a:avLst/>
            </a:prstGeom>
            <a:noFill/>
            <a:ln w="9525" cap="flat" cmpd="sng">
              <a:solidFill>
                <a:schemeClr val="dk1"/>
              </a:solidFill>
              <a:prstDash val="solid"/>
              <a:round/>
              <a:headEnd type="none" w="med" len="med"/>
              <a:tailEnd type="none" w="med" len="med"/>
            </a:ln>
          </p:spPr>
        </p:cxnSp>
        <p:cxnSp>
          <p:nvCxnSpPr>
            <p:cNvPr id="393" name="Google Shape;393;p26"/>
            <p:cNvCxnSpPr/>
            <p:nvPr/>
          </p:nvCxnSpPr>
          <p:spPr>
            <a:xfrm rot="10800000">
              <a:off x="204" y="3702"/>
              <a:ext cx="589" cy="0"/>
            </a:xfrm>
            <a:prstGeom prst="straightConnector1">
              <a:avLst/>
            </a:prstGeom>
            <a:noFill/>
            <a:ln w="9525" cap="flat" cmpd="sng">
              <a:solidFill>
                <a:schemeClr val="dk1"/>
              </a:solidFill>
              <a:prstDash val="solid"/>
              <a:round/>
              <a:headEnd type="none" w="med" len="med"/>
              <a:tailEnd type="none" w="med" len="med"/>
            </a:ln>
          </p:spPr>
        </p:cxnSp>
        <p:cxnSp>
          <p:nvCxnSpPr>
            <p:cNvPr id="394" name="Google Shape;394;p26"/>
            <p:cNvCxnSpPr/>
            <p:nvPr/>
          </p:nvCxnSpPr>
          <p:spPr>
            <a:xfrm>
              <a:off x="204" y="709"/>
              <a:ext cx="272" cy="0"/>
            </a:xfrm>
            <a:prstGeom prst="straightConnector1">
              <a:avLst/>
            </a:prstGeom>
            <a:noFill/>
            <a:ln w="9525" cap="flat" cmpd="sng">
              <a:solidFill>
                <a:schemeClr val="dk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p:nvPr/>
        </p:nvSpPr>
        <p:spPr>
          <a:xfrm>
            <a:off x="2837328" y="533972"/>
            <a:ext cx="3914215" cy="500137"/>
          </a:xfrm>
          <a:prstGeom prst="rect">
            <a:avLst/>
          </a:prstGeom>
          <a:noFill/>
          <a:ln>
            <a:noFill/>
          </a:ln>
        </p:spPr>
        <p:txBody>
          <a:bodyPr spcFirstLastPara="1" wrap="square" lIns="0" tIns="0" rIns="0" bIns="0" anchor="t" anchorCtr="0">
            <a:spAutoFit/>
          </a:bodyPr>
          <a:lstStyle/>
          <a:p>
            <a:pPr marL="0" marR="0" lvl="0" indent="0" algn="l" rtl="0">
              <a:lnSpc>
                <a:spcPct val="110623"/>
              </a:lnSpc>
              <a:spcBef>
                <a:spcPts val="0"/>
              </a:spcBef>
              <a:spcAft>
                <a:spcPts val="0"/>
              </a:spcAft>
              <a:buNone/>
            </a:pPr>
            <a:r>
              <a:rPr lang="fr-FR" sz="3530">
                <a:solidFill>
                  <a:schemeClr val="dk1"/>
                </a:solidFill>
                <a:latin typeface="Arial"/>
                <a:ea typeface="Arial"/>
                <a:cs typeface="Arial"/>
                <a:sym typeface="Arial"/>
              </a:rPr>
              <a:t>The Gene Ontology</a:t>
            </a:r>
            <a:endParaRPr sz="3530">
              <a:solidFill>
                <a:schemeClr val="dk1"/>
              </a:solidFill>
              <a:latin typeface="Arial"/>
              <a:ea typeface="Arial"/>
              <a:cs typeface="Arial"/>
              <a:sym typeface="Arial"/>
            </a:endParaRPr>
          </a:p>
        </p:txBody>
      </p:sp>
      <p:pic>
        <p:nvPicPr>
          <p:cNvPr id="400" name="Google Shape;400;p27"/>
          <p:cNvPicPr preferRelativeResize="0"/>
          <p:nvPr/>
        </p:nvPicPr>
        <p:blipFill rotWithShape="1">
          <a:blip r:embed="rId3">
            <a:alphaModFix/>
          </a:blip>
          <a:srcRect/>
          <a:stretch/>
        </p:blipFill>
        <p:spPr>
          <a:xfrm>
            <a:off x="1557841" y="403412"/>
            <a:ext cx="6028989" cy="6051176"/>
          </a:xfrm>
          <a:prstGeom prst="rect">
            <a:avLst/>
          </a:prstGeom>
          <a:noFill/>
          <a:ln>
            <a:noFill/>
          </a:ln>
        </p:spPr>
      </p:pic>
      <p:sp>
        <p:nvSpPr>
          <p:cNvPr id="401" name="Google Shape;401;p27"/>
          <p:cNvSpPr txBox="1"/>
          <p:nvPr/>
        </p:nvSpPr>
        <p:spPr>
          <a:xfrm>
            <a:off x="876299" y="5939788"/>
            <a:ext cx="2409265" cy="282363"/>
          </a:xfrm>
          <a:prstGeom prst="rect">
            <a:avLst/>
          </a:prstGeom>
          <a:noFill/>
          <a:ln>
            <a:noFill/>
          </a:ln>
        </p:spPr>
        <p:txBody>
          <a:bodyPr spcFirstLastPara="1" wrap="square" lIns="0" tIns="10625" rIns="0" bIns="0" anchor="t" anchorCtr="0">
            <a:spAutoFit/>
          </a:bodyPr>
          <a:lstStyle/>
          <a:p>
            <a:pPr marL="11206" marR="0" lvl="0" indent="0" algn="l" rtl="0">
              <a:spcBef>
                <a:spcPts val="0"/>
              </a:spcBef>
              <a:spcAft>
                <a:spcPts val="0"/>
              </a:spcAft>
              <a:buNone/>
            </a:pPr>
            <a:r>
              <a:rPr lang="fr-FR" sz="1765">
                <a:solidFill>
                  <a:schemeClr val="dk1"/>
                </a:solidFill>
                <a:latin typeface="Arial"/>
                <a:ea typeface="Arial"/>
                <a:cs typeface="Arial"/>
                <a:sym typeface="Arial"/>
              </a:rPr>
              <a:t>from the Gene Ontology</a:t>
            </a:r>
            <a:endParaRPr sz="1765">
              <a:solidFill>
                <a:schemeClr val="dk1"/>
              </a:solidFill>
              <a:latin typeface="Arial"/>
              <a:ea typeface="Arial"/>
              <a:cs typeface="Arial"/>
              <a:sym typeface="Arial"/>
            </a:endParaRPr>
          </a:p>
        </p:txBody>
      </p:sp>
      <p:sp>
        <p:nvSpPr>
          <p:cNvPr id="402" name="Google Shape;402;p27"/>
          <p:cNvSpPr txBox="1"/>
          <p:nvPr/>
        </p:nvSpPr>
        <p:spPr>
          <a:xfrm>
            <a:off x="8214359" y="6005679"/>
            <a:ext cx="321049" cy="337238"/>
          </a:xfrm>
          <a:prstGeom prst="rect">
            <a:avLst/>
          </a:prstGeom>
          <a:noFill/>
          <a:ln>
            <a:noFill/>
          </a:ln>
        </p:spPr>
        <p:txBody>
          <a:bodyPr spcFirstLastPara="1" wrap="square" lIns="0" tIns="11200" rIns="0" bIns="0" anchor="t" anchorCtr="0">
            <a:spAutoFit/>
          </a:bodyPr>
          <a:lstStyle/>
          <a:p>
            <a:pPr marL="11206" marR="0" lvl="0" indent="0" algn="l" rtl="0">
              <a:spcBef>
                <a:spcPts val="0"/>
              </a:spcBef>
              <a:spcAft>
                <a:spcPts val="0"/>
              </a:spcAft>
              <a:buNone/>
            </a:pPr>
            <a:r>
              <a:rPr lang="fr-FR" sz="2118">
                <a:solidFill>
                  <a:schemeClr val="dk1"/>
                </a:solidFill>
                <a:latin typeface="Arial"/>
                <a:ea typeface="Arial"/>
                <a:cs typeface="Arial"/>
                <a:sym typeface="Arial"/>
              </a:rPr>
              <a:t>19</a:t>
            </a:r>
            <a:endParaRPr sz="2118">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Exemples d’ontologies médicales</a:t>
            </a:r>
            <a:endParaRPr/>
          </a:p>
        </p:txBody>
      </p:sp>
      <p:sp>
        <p:nvSpPr>
          <p:cNvPr id="408" name="Google Shape;408;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fr-FR"/>
              <a:t>SNOMED‐CT est une ontologie qui est maintenant développée (quasi nativement) en OWL  </a:t>
            </a:r>
            <a:endParaRPr/>
          </a:p>
          <a:p>
            <a:pPr marL="342900" lvl="0" indent="-342900" algn="l" rtl="0">
              <a:spcBef>
                <a:spcPts val="544"/>
              </a:spcBef>
              <a:spcAft>
                <a:spcPts val="0"/>
              </a:spcAft>
              <a:buClr>
                <a:schemeClr val="dk1"/>
              </a:buClr>
              <a:buSzPct val="100000"/>
              <a:buChar char="•"/>
            </a:pPr>
            <a:r>
              <a:rPr lang="fr-FR"/>
              <a:t>ICD11 est développée grâce a l’outil iCat (Stanford) qui repose sur Protégé l’éditeur de référence international pour les ontologies et terminologies en santé </a:t>
            </a:r>
            <a:endParaRPr/>
          </a:p>
          <a:p>
            <a:pPr marL="342900" lvl="0" indent="-342900" algn="l" rtl="0">
              <a:spcBef>
                <a:spcPts val="544"/>
              </a:spcBef>
              <a:spcAft>
                <a:spcPts val="0"/>
              </a:spcAft>
              <a:buClr>
                <a:schemeClr val="dk1"/>
              </a:buClr>
              <a:buSzPct val="100000"/>
              <a:buChar char="•"/>
            </a:pPr>
            <a:r>
              <a:rPr lang="fr-FR"/>
              <a:t>FMA (Anatomie), HPO (Phénotypes), DO (Maladies),GO (Gene) sont des ontologies OWL de références pour la gestion et l’annotation des données</a:t>
            </a:r>
            <a:endParaRPr/>
          </a:p>
          <a:p>
            <a:pPr marL="342900" lvl="0" indent="-342900" algn="l" rtl="0">
              <a:spcBef>
                <a:spcPts val="544"/>
              </a:spcBef>
              <a:spcAft>
                <a:spcPts val="0"/>
              </a:spcAft>
              <a:buClr>
                <a:schemeClr val="dk1"/>
              </a:buClr>
              <a:buSzPct val="100000"/>
              <a:buChar char="•"/>
            </a:pPr>
            <a:r>
              <a:rPr lang="fr-FR"/>
              <a:t>Le NIH investi des millions de dollars sur l’interopérabilité des données (BD2K program) et des ontologies (NCBO BioPortal) </a:t>
            </a:r>
            <a:endParaRPr/>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Ontology libraries</a:t>
            </a:r>
            <a:br>
              <a:rPr lang="fr-FR"/>
            </a:br>
            <a:endParaRPr/>
          </a:p>
        </p:txBody>
      </p:sp>
      <p:sp>
        <p:nvSpPr>
          <p:cNvPr id="414" name="Google Shape;414;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OBO Foundry </a:t>
            </a:r>
            <a:endParaRPr/>
          </a:p>
          <a:p>
            <a:pPr marL="342900" lvl="0" indent="-342900" algn="l" rtl="0">
              <a:spcBef>
                <a:spcPts val="640"/>
              </a:spcBef>
              <a:spcAft>
                <a:spcPts val="0"/>
              </a:spcAft>
              <a:buClr>
                <a:schemeClr val="dk1"/>
              </a:buClr>
              <a:buSzPts val="3200"/>
              <a:buChar char="•"/>
            </a:pPr>
            <a:r>
              <a:rPr lang="fr-FR"/>
              <a:t>WebProtégé </a:t>
            </a:r>
            <a:endParaRPr/>
          </a:p>
          <a:p>
            <a:pPr marL="342900" lvl="0" indent="-342900" algn="l" rtl="0">
              <a:spcBef>
                <a:spcPts val="640"/>
              </a:spcBef>
              <a:spcAft>
                <a:spcPts val="0"/>
              </a:spcAft>
              <a:buClr>
                <a:schemeClr val="dk1"/>
              </a:buClr>
              <a:buSzPts val="3200"/>
              <a:buChar char="•"/>
            </a:pPr>
            <a:r>
              <a:rPr lang="fr-FR"/>
              <a:t>BioSharing </a:t>
            </a:r>
            <a:endParaRPr/>
          </a:p>
          <a:p>
            <a:pPr marL="342900" lvl="0" indent="-342900" algn="l" rtl="0">
              <a:spcBef>
                <a:spcPts val="640"/>
              </a:spcBef>
              <a:spcAft>
                <a:spcPts val="0"/>
              </a:spcAft>
              <a:buClr>
                <a:schemeClr val="dk1"/>
              </a:buClr>
              <a:buSzPts val="3200"/>
              <a:buChar char="•"/>
            </a:pPr>
            <a:r>
              <a:rPr lang="fr-FR"/>
              <a:t>OntologyDesignPatterns, </a:t>
            </a:r>
            <a:endParaRPr/>
          </a:p>
          <a:p>
            <a:pPr marL="342900" lvl="0" indent="-342900" algn="l" rtl="0">
              <a:spcBef>
                <a:spcPts val="640"/>
              </a:spcBef>
              <a:spcAft>
                <a:spcPts val="0"/>
              </a:spcAft>
              <a:buClr>
                <a:schemeClr val="dk1"/>
              </a:buClr>
              <a:buSzPts val="3200"/>
              <a:buChar char="•"/>
            </a:pPr>
            <a:r>
              <a:rPr lang="fr-FR"/>
              <a:t>Semanticweb.org, </a:t>
            </a:r>
            <a:endParaRPr/>
          </a:p>
          <a:p>
            <a:pPr marL="342900" lvl="0" indent="-342900" algn="l" rtl="0">
              <a:spcBef>
                <a:spcPts val="640"/>
              </a:spcBef>
              <a:spcAft>
                <a:spcPts val="0"/>
              </a:spcAft>
              <a:buClr>
                <a:schemeClr val="dk1"/>
              </a:buClr>
              <a:buSzPts val="3200"/>
              <a:buChar char="•"/>
            </a:pPr>
            <a:r>
              <a:rPr lang="fr-FR"/>
              <a:t>W3CGood ontologies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3"/>
          <p:cNvPicPr preferRelativeResize="0"/>
          <p:nvPr/>
        </p:nvPicPr>
        <p:blipFill rotWithShape="1">
          <a:blip r:embed="rId3">
            <a:alphaModFix/>
          </a:blip>
          <a:srcRect/>
          <a:stretch/>
        </p:blipFill>
        <p:spPr>
          <a:xfrm>
            <a:off x="453568" y="1006393"/>
            <a:ext cx="8236864" cy="484521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Ontology repositories / portals</a:t>
            </a:r>
            <a:endParaRPr/>
          </a:p>
        </p:txBody>
      </p:sp>
      <p:sp>
        <p:nvSpPr>
          <p:cNvPr id="420" name="Google Shape;420;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NCBO BioPortal </a:t>
            </a:r>
            <a:endParaRPr/>
          </a:p>
          <a:p>
            <a:pPr marL="342900" lvl="0" indent="-342900" algn="l" rtl="0">
              <a:spcBef>
                <a:spcPts val="640"/>
              </a:spcBef>
              <a:spcAft>
                <a:spcPts val="0"/>
              </a:spcAft>
              <a:buClr>
                <a:schemeClr val="dk1"/>
              </a:buClr>
              <a:buSzPts val="3200"/>
              <a:buChar char="•"/>
            </a:pPr>
            <a:r>
              <a:rPr lang="fr-FR"/>
              <a:t>Ontobee </a:t>
            </a:r>
            <a:endParaRPr/>
          </a:p>
          <a:p>
            <a:pPr marL="342900" lvl="0" indent="-342900" algn="l" rtl="0">
              <a:spcBef>
                <a:spcPts val="640"/>
              </a:spcBef>
              <a:spcAft>
                <a:spcPts val="0"/>
              </a:spcAft>
              <a:buClr>
                <a:schemeClr val="dk1"/>
              </a:buClr>
              <a:buSzPts val="3200"/>
              <a:buChar char="•"/>
            </a:pPr>
            <a:r>
              <a:rPr lang="fr-FR"/>
              <a:t>SIFR BioPortal</a:t>
            </a:r>
            <a:endParaRPr/>
          </a:p>
          <a:p>
            <a:pPr marL="342900" lvl="0" indent="-342900" algn="l" rtl="0">
              <a:spcBef>
                <a:spcPts val="640"/>
              </a:spcBef>
              <a:spcAft>
                <a:spcPts val="0"/>
              </a:spcAft>
              <a:buClr>
                <a:schemeClr val="dk1"/>
              </a:buClr>
              <a:buSzPts val="3200"/>
              <a:buChar char="•"/>
            </a:pPr>
            <a:r>
              <a:rPr lang="fr-FR"/>
              <a:t>AgroPortal </a:t>
            </a:r>
            <a:endParaRPr/>
          </a:p>
          <a:p>
            <a:pPr marL="342900" lvl="0" indent="-342900" algn="l" rtl="0">
              <a:spcBef>
                <a:spcPts val="640"/>
              </a:spcBef>
              <a:spcAft>
                <a:spcPts val="0"/>
              </a:spcAft>
              <a:buClr>
                <a:schemeClr val="dk1"/>
              </a:buClr>
              <a:buSzPts val="3200"/>
              <a:buChar char="•"/>
            </a:pPr>
            <a:r>
              <a:rPr lang="fr-FR"/>
              <a:t>…</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Genes and their links </a:t>
            </a:r>
            <a:endParaRPr/>
          </a:p>
        </p:txBody>
      </p:sp>
      <p:sp>
        <p:nvSpPr>
          <p:cNvPr id="426" name="Google Shape;426;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fr-FR" sz="2000"/>
              <a:t>PREFIX psys: &lt;http://proton.semanticweb.org/2006/05/protons#&gt;</a:t>
            </a:r>
            <a:endParaRPr/>
          </a:p>
          <a:p>
            <a:pPr marL="342900" lvl="0" indent="-342900" algn="l" rtl="0">
              <a:spcBef>
                <a:spcPts val="400"/>
              </a:spcBef>
              <a:spcAft>
                <a:spcPts val="0"/>
              </a:spcAft>
              <a:buClr>
                <a:schemeClr val="dk1"/>
              </a:buClr>
              <a:buSzPts val="2000"/>
              <a:buChar char="•"/>
            </a:pPr>
            <a:r>
              <a:rPr lang="fr-FR" sz="2000"/>
              <a:t>PREFIX rdf: &lt;http://www.w3.org/1999/02/22-rdf-syntax-ns#&gt;</a:t>
            </a:r>
            <a:endParaRPr/>
          </a:p>
          <a:p>
            <a:pPr marL="342900" lvl="0" indent="-342900" algn="l" rtl="0">
              <a:spcBef>
                <a:spcPts val="400"/>
              </a:spcBef>
              <a:spcAft>
                <a:spcPts val="0"/>
              </a:spcAft>
              <a:buClr>
                <a:schemeClr val="dk1"/>
              </a:buClr>
              <a:buSzPts val="2000"/>
              <a:buChar char="•"/>
            </a:pPr>
            <a:r>
              <a:rPr lang="fr-FR" sz="2000"/>
              <a:t>PREFIX gene: &lt;http://linkedlifedata.com/resource/entrezgene/&gt;</a:t>
            </a:r>
            <a:endParaRPr/>
          </a:p>
          <a:p>
            <a:pPr marL="342900" lvl="0" indent="-215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Char char="•"/>
            </a:pPr>
            <a:r>
              <a:rPr lang="fr-FR" sz="2000"/>
              <a:t>SELECT ?gene ?go</a:t>
            </a:r>
            <a:endParaRPr/>
          </a:p>
          <a:p>
            <a:pPr marL="342900" lvl="0" indent="-342900" algn="l" rtl="0">
              <a:spcBef>
                <a:spcPts val="400"/>
              </a:spcBef>
              <a:spcAft>
                <a:spcPts val="0"/>
              </a:spcAft>
              <a:buClr>
                <a:schemeClr val="dk1"/>
              </a:buClr>
              <a:buSzPts val="2000"/>
              <a:buChar char="•"/>
            </a:pPr>
            <a:r>
              <a:rPr lang="fr-FR" sz="2000"/>
              <a:t>WHERE {</a:t>
            </a:r>
            <a:endParaRPr/>
          </a:p>
          <a:p>
            <a:pPr marL="342900" lvl="0" indent="-342900" algn="l" rtl="0">
              <a:spcBef>
                <a:spcPts val="400"/>
              </a:spcBef>
              <a:spcAft>
                <a:spcPts val="0"/>
              </a:spcAft>
              <a:buClr>
                <a:schemeClr val="dk1"/>
              </a:buClr>
              <a:buSzPts val="2000"/>
              <a:buChar char="•"/>
            </a:pPr>
            <a:r>
              <a:rPr lang="fr-FR" sz="2000"/>
              <a:t>    ?gene rdf:type gene:Gene;</a:t>
            </a:r>
            <a:endParaRPr/>
          </a:p>
          <a:p>
            <a:pPr marL="342900" lvl="0" indent="-342900" algn="l" rtl="0">
              <a:spcBef>
                <a:spcPts val="400"/>
              </a:spcBef>
              <a:spcAft>
                <a:spcPts val="0"/>
              </a:spcAft>
              <a:buClr>
                <a:schemeClr val="dk1"/>
              </a:buClr>
              <a:buSzPts val="2000"/>
              <a:buChar char="•"/>
            </a:pPr>
            <a:r>
              <a:rPr lang="fr-FR" sz="2000"/>
              <a:t>    gene:geneSymbol "TP53" .</a:t>
            </a:r>
            <a:endParaRPr/>
          </a:p>
          <a:p>
            <a:pPr marL="342900" lvl="0" indent="-342900" algn="l" rtl="0">
              <a:spcBef>
                <a:spcPts val="400"/>
              </a:spcBef>
              <a:spcAft>
                <a:spcPts val="0"/>
              </a:spcAft>
              <a:buClr>
                <a:schemeClr val="dk1"/>
              </a:buClr>
              <a:buSzPts val="2000"/>
              <a:buChar char="•"/>
            </a:pPr>
            <a:r>
              <a:rPr lang="fr-FR" sz="2000"/>
              <a:t>    ?gene gene:goTerm ?go .</a:t>
            </a:r>
            <a:endParaRPr/>
          </a:p>
          <a:p>
            <a:pPr marL="342900" lvl="0" indent="-342900" algn="l" rtl="0">
              <a:spcBef>
                <a:spcPts val="400"/>
              </a:spcBef>
              <a:spcAft>
                <a:spcPts val="0"/>
              </a:spcAft>
              <a:buClr>
                <a:schemeClr val="dk1"/>
              </a:buClr>
              <a:buSzPts val="2000"/>
              <a:buChar char="•"/>
            </a:pPr>
            <a:r>
              <a:rPr lang="fr-FR" sz="2000"/>
              <a:t>}</a:t>
            </a:r>
            <a:endParaRPr sz="2000"/>
          </a:p>
        </p:txBody>
      </p:sp>
      <p:pic>
        <p:nvPicPr>
          <p:cNvPr id="427" name="Google Shape;427;p31" descr="Table&#10;&#10;Description automatically generated"/>
          <p:cNvPicPr preferRelativeResize="0"/>
          <p:nvPr/>
        </p:nvPicPr>
        <p:blipFill rotWithShape="1">
          <a:blip r:embed="rId3">
            <a:alphaModFix/>
          </a:blip>
          <a:srcRect/>
          <a:stretch/>
        </p:blipFill>
        <p:spPr>
          <a:xfrm>
            <a:off x="4355976" y="3744692"/>
            <a:ext cx="4530585" cy="2553147"/>
          </a:xfrm>
          <a:prstGeom prst="rect">
            <a:avLst/>
          </a:prstGeom>
          <a:noFill/>
          <a:ln>
            <a:noFill/>
          </a:ln>
        </p:spPr>
      </p:pic>
      <p:pic>
        <p:nvPicPr>
          <p:cNvPr id="428" name="Google Shape;428;p31" descr="Graphical user interface, text, application, email&#10;&#10;Description automatically generated"/>
          <p:cNvPicPr preferRelativeResize="0"/>
          <p:nvPr/>
        </p:nvPicPr>
        <p:blipFill rotWithShape="1">
          <a:blip r:embed="rId4">
            <a:alphaModFix/>
          </a:blip>
          <a:srcRect/>
          <a:stretch/>
        </p:blipFill>
        <p:spPr>
          <a:xfrm>
            <a:off x="6300856" y="3447323"/>
            <a:ext cx="2820629"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Proteins</a:t>
            </a:r>
            <a:endParaRPr/>
          </a:p>
        </p:txBody>
      </p:sp>
      <p:sp>
        <p:nvSpPr>
          <p:cNvPr id="434" name="Google Shape;434;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fr-FR" sz="2000"/>
              <a:t>Select all proteins that are linked to a curated molecular interaction, to inflammatory response and to a target of existing drug,</a:t>
            </a:r>
            <a:endParaRPr/>
          </a:p>
          <a:p>
            <a:pPr marL="342900" lvl="0" indent="-342900" algn="l" rtl="0">
              <a:spcBef>
                <a:spcPts val="400"/>
              </a:spcBef>
              <a:spcAft>
                <a:spcPts val="0"/>
              </a:spcAft>
              <a:buClr>
                <a:schemeClr val="dk1"/>
              </a:buClr>
              <a:buSzPts val="2000"/>
              <a:buChar char="•"/>
            </a:pPr>
            <a:r>
              <a:rPr lang="fr-FR" sz="2000"/>
              <a:t>SELECT distinct ?protein_name ?drug</a:t>
            </a:r>
            <a:endParaRPr/>
          </a:p>
          <a:p>
            <a:pPr marL="342900" lvl="0" indent="-342900" algn="l" rtl="0">
              <a:spcBef>
                <a:spcPts val="400"/>
              </a:spcBef>
              <a:spcAft>
                <a:spcPts val="0"/>
              </a:spcAft>
              <a:buClr>
                <a:schemeClr val="dk1"/>
              </a:buClr>
              <a:buSzPts val="2000"/>
              <a:buChar char="•"/>
            </a:pPr>
            <a:r>
              <a:rPr lang="fr-FR" sz="2000"/>
              <a:t>WHERE {</a:t>
            </a:r>
            <a:endParaRPr/>
          </a:p>
          <a:p>
            <a:pPr marL="742950" lvl="1" indent="-285750" algn="l" rtl="0">
              <a:spcBef>
                <a:spcPts val="320"/>
              </a:spcBef>
              <a:spcAft>
                <a:spcPts val="0"/>
              </a:spcAft>
              <a:buClr>
                <a:schemeClr val="dk1"/>
              </a:buClr>
              <a:buSzPts val="1600"/>
              <a:buChar char="–"/>
            </a:pPr>
            <a:r>
              <a:rPr lang="fr-FR" sz="1600"/>
              <a:t>?interaction biopax2:PARTICIPANTS ?participant .</a:t>
            </a:r>
            <a:endParaRPr/>
          </a:p>
          <a:p>
            <a:pPr marL="742950" lvl="1" indent="-285750" algn="l" rtl="0">
              <a:spcBef>
                <a:spcPts val="320"/>
              </a:spcBef>
              <a:spcAft>
                <a:spcPts val="0"/>
              </a:spcAft>
              <a:buClr>
                <a:schemeClr val="dk1"/>
              </a:buClr>
              <a:buSzPts val="1600"/>
              <a:buChar char="–"/>
            </a:pPr>
            <a:r>
              <a:rPr lang="fr-FR" sz="1600"/>
              <a:t>?participant biopax2:PHYSICAL-ENTITY ?physicalEntity .</a:t>
            </a:r>
            <a:endParaRPr/>
          </a:p>
          <a:p>
            <a:pPr marL="742950" lvl="1" indent="-285750" algn="l" rtl="0">
              <a:spcBef>
                <a:spcPts val="320"/>
              </a:spcBef>
              <a:spcAft>
                <a:spcPts val="0"/>
              </a:spcAft>
              <a:buClr>
                <a:schemeClr val="dk1"/>
              </a:buClr>
              <a:buSzPts val="1600"/>
              <a:buChar char="–"/>
            </a:pPr>
            <a:r>
              <a:rPr lang="fr-FR" sz="1600"/>
              <a:t>?physicalEntity skos:exactMatch ?protein .</a:t>
            </a:r>
            <a:endParaRPr/>
          </a:p>
          <a:p>
            <a:pPr marL="742950" lvl="1" indent="-285750" algn="l" rtl="0">
              <a:spcBef>
                <a:spcPts val="320"/>
              </a:spcBef>
              <a:spcAft>
                <a:spcPts val="0"/>
              </a:spcAft>
              <a:buClr>
                <a:schemeClr val="dk1"/>
              </a:buClr>
              <a:buSzPts val="1600"/>
              <a:buChar char="–"/>
            </a:pPr>
            <a:r>
              <a:rPr lang="fr-FR" sz="1600"/>
              <a:t>?protein uniprot:classifiedWith &lt;http://purl.uniprot.org/go/0006954&gt;.</a:t>
            </a:r>
            <a:endParaRPr/>
          </a:p>
          <a:p>
            <a:pPr marL="742950" lvl="1" indent="-285750" algn="l" rtl="0">
              <a:spcBef>
                <a:spcPts val="320"/>
              </a:spcBef>
              <a:spcAft>
                <a:spcPts val="0"/>
              </a:spcAft>
              <a:buClr>
                <a:schemeClr val="dk1"/>
              </a:buClr>
              <a:buSzPts val="1600"/>
              <a:buChar char="–"/>
            </a:pPr>
            <a:r>
              <a:rPr lang="fr-FR" sz="1600"/>
              <a:t>?protein uniprot:recommendedName ?name.</a:t>
            </a:r>
            <a:endParaRPr/>
          </a:p>
          <a:p>
            <a:pPr marL="742950" lvl="1" indent="-285750" algn="l" rtl="0">
              <a:spcBef>
                <a:spcPts val="320"/>
              </a:spcBef>
              <a:spcAft>
                <a:spcPts val="0"/>
              </a:spcAft>
              <a:buClr>
                <a:schemeClr val="dk1"/>
              </a:buClr>
              <a:buSzPts val="1600"/>
              <a:buChar char="–"/>
            </a:pPr>
            <a:r>
              <a:rPr lang="fr-FR" sz="1600"/>
              <a:t>?name uniprot:fullName ?protein_name .</a:t>
            </a:r>
            <a:endParaRPr/>
          </a:p>
          <a:p>
            <a:pPr marL="742950" lvl="1" indent="-285750" algn="l" rtl="0">
              <a:spcBef>
                <a:spcPts val="320"/>
              </a:spcBef>
              <a:spcAft>
                <a:spcPts val="0"/>
              </a:spcAft>
              <a:buClr>
                <a:schemeClr val="dk1"/>
              </a:buClr>
              <a:buSzPts val="1600"/>
              <a:buChar char="–"/>
            </a:pPr>
            <a:r>
              <a:rPr lang="fr-FR" sz="1600"/>
              <a:t>?target skos:exactMatch ?protein .</a:t>
            </a:r>
            <a:endParaRPr/>
          </a:p>
          <a:p>
            <a:pPr marL="742950" lvl="1" indent="-285750" algn="l" rtl="0">
              <a:spcBef>
                <a:spcPts val="320"/>
              </a:spcBef>
              <a:spcAft>
                <a:spcPts val="0"/>
              </a:spcAft>
              <a:buClr>
                <a:schemeClr val="dk1"/>
              </a:buClr>
              <a:buSzPts val="1600"/>
              <a:buChar char="–"/>
            </a:pPr>
            <a:r>
              <a:rPr lang="fr-FR" sz="1600"/>
              <a:t>?target rdf:type &lt;http://linkedlifedata.com/resource/drugbank/Molecule&gt; .</a:t>
            </a:r>
            <a:endParaRPr/>
          </a:p>
          <a:p>
            <a:pPr marL="742950" lvl="1" indent="-285750" algn="l" rtl="0">
              <a:spcBef>
                <a:spcPts val="400"/>
              </a:spcBef>
              <a:spcAft>
                <a:spcPts val="0"/>
              </a:spcAft>
              <a:buClr>
                <a:schemeClr val="dk1"/>
              </a:buClr>
              <a:buSzPts val="1600"/>
              <a:buChar char="–"/>
            </a:pPr>
            <a:r>
              <a:rPr lang="fr-FR" sz="1600"/>
              <a:t>?drug drug:targetLink [targetLink:target ?target]</a:t>
            </a:r>
            <a:r>
              <a:rPr lang="fr-FR" sz="2000"/>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Proteins</a:t>
            </a:r>
            <a:endParaRPr/>
          </a:p>
        </p:txBody>
      </p:sp>
      <p:sp>
        <p:nvSpPr>
          <p:cNvPr id="440" name="Google Shape;440;p33"/>
          <p:cNvSpPr txBox="1">
            <a:spLocks noGrp="1"/>
          </p:cNvSpPr>
          <p:nvPr>
            <p:ph type="body" idx="1"/>
          </p:nvPr>
        </p:nvSpPr>
        <p:spPr>
          <a:xfrm>
            <a:off x="457200" y="1600201"/>
            <a:ext cx="8229600" cy="233285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fr-FR" sz="2000"/>
              <a:t>Sources</a:t>
            </a:r>
            <a:endParaRPr/>
          </a:p>
          <a:p>
            <a:pPr marL="742950" lvl="1" indent="-285750" algn="l" rtl="0">
              <a:spcBef>
                <a:spcPts val="320"/>
              </a:spcBef>
              <a:spcAft>
                <a:spcPts val="0"/>
              </a:spcAft>
              <a:buClr>
                <a:schemeClr val="dk1"/>
              </a:buClr>
              <a:buSzPts val="1600"/>
              <a:buChar char="–"/>
            </a:pPr>
            <a:r>
              <a:rPr lang="fr-FR" sz="1600"/>
              <a:t>PREFIX rdf: &lt;http://www.w3.org/1999/02/22-rdf-syntax-ns#&gt;</a:t>
            </a:r>
            <a:endParaRPr/>
          </a:p>
          <a:p>
            <a:pPr marL="742950" lvl="1" indent="-285750" algn="l" rtl="0">
              <a:spcBef>
                <a:spcPts val="320"/>
              </a:spcBef>
              <a:spcAft>
                <a:spcPts val="0"/>
              </a:spcAft>
              <a:buClr>
                <a:schemeClr val="dk1"/>
              </a:buClr>
              <a:buSzPts val="1600"/>
              <a:buChar char="–"/>
            </a:pPr>
            <a:r>
              <a:rPr lang="fr-FR" sz="1600"/>
              <a:t>PREFIX skos: &lt;http://www.w3.org/2004/02/skos/core#&gt;</a:t>
            </a:r>
            <a:endParaRPr/>
          </a:p>
          <a:p>
            <a:pPr marL="742950" lvl="1" indent="-285750" algn="l" rtl="0">
              <a:spcBef>
                <a:spcPts val="320"/>
              </a:spcBef>
              <a:spcAft>
                <a:spcPts val="0"/>
              </a:spcAft>
              <a:buClr>
                <a:schemeClr val="dk1"/>
              </a:buClr>
              <a:buSzPts val="1600"/>
              <a:buChar char="–"/>
            </a:pPr>
            <a:r>
              <a:rPr lang="fr-FR" sz="1600"/>
              <a:t>PREFIX biopax2: &lt;http://www.biopax.org/release/biopax-level2.owl#&gt;</a:t>
            </a:r>
            <a:endParaRPr/>
          </a:p>
          <a:p>
            <a:pPr marL="742950" lvl="1" indent="-285750" algn="l" rtl="0">
              <a:spcBef>
                <a:spcPts val="320"/>
              </a:spcBef>
              <a:spcAft>
                <a:spcPts val="0"/>
              </a:spcAft>
              <a:buClr>
                <a:schemeClr val="dk1"/>
              </a:buClr>
              <a:buSzPts val="1600"/>
              <a:buChar char="–"/>
            </a:pPr>
            <a:r>
              <a:rPr lang="fr-FR" sz="1600"/>
              <a:t>PREFIX uniprot: </a:t>
            </a:r>
            <a:r>
              <a:rPr lang="fr-FR" sz="1600" u="sng">
                <a:solidFill>
                  <a:schemeClr val="hlink"/>
                </a:solidFill>
                <a:hlinkClick r:id="rId3"/>
              </a:rPr>
              <a:t>http://purl.uniprot.org/core/</a:t>
            </a:r>
            <a:endParaRPr sz="1600"/>
          </a:p>
          <a:p>
            <a:pPr marL="742950" lvl="1" indent="-184150" algn="l" rtl="0">
              <a:spcBef>
                <a:spcPts val="320"/>
              </a:spcBef>
              <a:spcAft>
                <a:spcPts val="0"/>
              </a:spcAft>
              <a:buClr>
                <a:schemeClr val="dk1"/>
              </a:buClr>
              <a:buSzPts val="1600"/>
              <a:buNone/>
            </a:pP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Proteins</a:t>
            </a:r>
            <a:endParaRPr/>
          </a:p>
        </p:txBody>
      </p:sp>
      <p:sp>
        <p:nvSpPr>
          <p:cNvPr id="446" name="Google Shape;446;p34"/>
          <p:cNvSpPr txBox="1">
            <a:spLocks noGrp="1"/>
          </p:cNvSpPr>
          <p:nvPr>
            <p:ph type="body" idx="1"/>
          </p:nvPr>
        </p:nvSpPr>
        <p:spPr>
          <a:xfrm>
            <a:off x="457200" y="1600201"/>
            <a:ext cx="8229600" cy="233285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fr-FR" sz="2000"/>
              <a:t>Sources</a:t>
            </a:r>
            <a:endParaRPr/>
          </a:p>
          <a:p>
            <a:pPr marL="742950" lvl="1" indent="-285750" algn="l" rtl="0">
              <a:spcBef>
                <a:spcPts val="320"/>
              </a:spcBef>
              <a:spcAft>
                <a:spcPts val="0"/>
              </a:spcAft>
              <a:buClr>
                <a:schemeClr val="dk1"/>
              </a:buClr>
              <a:buSzPts val="1600"/>
              <a:buChar char="–"/>
            </a:pPr>
            <a:r>
              <a:rPr lang="fr-FR" sz="1600"/>
              <a:t>PREFIX rdf: &lt;http://www.w3.org/1999/02/22-rdf-syntax-ns#&gt;</a:t>
            </a:r>
            <a:endParaRPr/>
          </a:p>
          <a:p>
            <a:pPr marL="742950" lvl="1" indent="-285750" algn="l" rtl="0">
              <a:spcBef>
                <a:spcPts val="320"/>
              </a:spcBef>
              <a:spcAft>
                <a:spcPts val="0"/>
              </a:spcAft>
              <a:buClr>
                <a:schemeClr val="dk1"/>
              </a:buClr>
              <a:buSzPts val="1600"/>
              <a:buChar char="–"/>
            </a:pPr>
            <a:r>
              <a:rPr lang="fr-FR" sz="1600"/>
              <a:t>PREFIX skos: &lt;http://www.w3.org/2004/02/skos/core#&gt;</a:t>
            </a:r>
            <a:endParaRPr/>
          </a:p>
          <a:p>
            <a:pPr marL="742950" lvl="1" indent="-285750" algn="l" rtl="0">
              <a:spcBef>
                <a:spcPts val="320"/>
              </a:spcBef>
              <a:spcAft>
                <a:spcPts val="0"/>
              </a:spcAft>
              <a:buClr>
                <a:schemeClr val="dk1"/>
              </a:buClr>
              <a:buSzPts val="1600"/>
              <a:buChar char="–"/>
            </a:pPr>
            <a:r>
              <a:rPr lang="fr-FR" sz="1600"/>
              <a:t>PREFIX biopax2: &lt;http://www.biopax.org/release/biopax-level2.owl#&gt;</a:t>
            </a:r>
            <a:endParaRPr/>
          </a:p>
          <a:p>
            <a:pPr marL="742950" lvl="1" indent="-285750" algn="l" rtl="0">
              <a:spcBef>
                <a:spcPts val="320"/>
              </a:spcBef>
              <a:spcAft>
                <a:spcPts val="0"/>
              </a:spcAft>
              <a:buClr>
                <a:schemeClr val="dk1"/>
              </a:buClr>
              <a:buSzPts val="1600"/>
              <a:buChar char="–"/>
            </a:pPr>
            <a:r>
              <a:rPr lang="fr-FR" sz="1600"/>
              <a:t>PREFIX uniprot: </a:t>
            </a:r>
            <a:r>
              <a:rPr lang="fr-FR" sz="1600" u="sng">
                <a:solidFill>
                  <a:schemeClr val="hlink"/>
                </a:solidFill>
                <a:hlinkClick r:id="rId3"/>
              </a:rPr>
              <a:t>http://purl.uniprot.org/core/</a:t>
            </a:r>
            <a:endParaRPr sz="1600"/>
          </a:p>
          <a:p>
            <a:pPr marL="742950" lvl="1" indent="-184150" algn="l" rtl="0">
              <a:spcBef>
                <a:spcPts val="320"/>
              </a:spcBef>
              <a:spcAft>
                <a:spcPts val="0"/>
              </a:spcAft>
              <a:buClr>
                <a:schemeClr val="dk1"/>
              </a:buClr>
              <a:buSzPts val="1600"/>
              <a:buNone/>
            </a:pPr>
            <a:endParaRPr sz="1600"/>
          </a:p>
        </p:txBody>
      </p:sp>
      <p:pic>
        <p:nvPicPr>
          <p:cNvPr id="447" name="Google Shape;447;p34" descr="Table&#10;&#10;Description automatically generated"/>
          <p:cNvPicPr preferRelativeResize="0"/>
          <p:nvPr/>
        </p:nvPicPr>
        <p:blipFill rotWithShape="1">
          <a:blip r:embed="rId4">
            <a:alphaModFix/>
          </a:blip>
          <a:srcRect/>
          <a:stretch/>
        </p:blipFill>
        <p:spPr>
          <a:xfrm>
            <a:off x="660664" y="1521687"/>
            <a:ext cx="7943784" cy="49901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Proteins</a:t>
            </a:r>
            <a:endParaRPr/>
          </a:p>
        </p:txBody>
      </p:sp>
      <p:sp>
        <p:nvSpPr>
          <p:cNvPr id="453" name="Google Shape;453;p35"/>
          <p:cNvSpPr txBox="1">
            <a:spLocks noGrp="1"/>
          </p:cNvSpPr>
          <p:nvPr>
            <p:ph type="body" idx="1"/>
          </p:nvPr>
        </p:nvSpPr>
        <p:spPr>
          <a:xfrm>
            <a:off x="457200" y="1600201"/>
            <a:ext cx="8229600" cy="233285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fr-FR" sz="2000"/>
              <a:t>Sources</a:t>
            </a:r>
            <a:endParaRPr/>
          </a:p>
          <a:p>
            <a:pPr marL="742950" lvl="1" indent="-285750" algn="l" rtl="0">
              <a:spcBef>
                <a:spcPts val="320"/>
              </a:spcBef>
              <a:spcAft>
                <a:spcPts val="0"/>
              </a:spcAft>
              <a:buClr>
                <a:schemeClr val="dk1"/>
              </a:buClr>
              <a:buSzPts val="1600"/>
              <a:buChar char="–"/>
            </a:pPr>
            <a:r>
              <a:rPr lang="fr-FR" sz="1600"/>
              <a:t>PREFIX rdf: &lt;http://www.w3.org/1999/02/22-rdf-syntax-ns#&gt;</a:t>
            </a:r>
            <a:endParaRPr/>
          </a:p>
          <a:p>
            <a:pPr marL="742950" lvl="1" indent="-285750" algn="l" rtl="0">
              <a:spcBef>
                <a:spcPts val="320"/>
              </a:spcBef>
              <a:spcAft>
                <a:spcPts val="0"/>
              </a:spcAft>
              <a:buClr>
                <a:schemeClr val="dk1"/>
              </a:buClr>
              <a:buSzPts val="1600"/>
              <a:buChar char="–"/>
            </a:pPr>
            <a:r>
              <a:rPr lang="fr-FR" sz="1600"/>
              <a:t>PREFIX skos: &lt;http://www.w3.org/2004/02/skos/core#&gt;</a:t>
            </a:r>
            <a:endParaRPr/>
          </a:p>
          <a:p>
            <a:pPr marL="742950" lvl="1" indent="-285750" algn="l" rtl="0">
              <a:spcBef>
                <a:spcPts val="320"/>
              </a:spcBef>
              <a:spcAft>
                <a:spcPts val="0"/>
              </a:spcAft>
              <a:buClr>
                <a:schemeClr val="dk1"/>
              </a:buClr>
              <a:buSzPts val="1600"/>
              <a:buChar char="–"/>
            </a:pPr>
            <a:r>
              <a:rPr lang="fr-FR" sz="1600"/>
              <a:t>PREFIX biopax2: &lt;http://www.biopax.org/release/biopax-level2.owl#&gt;</a:t>
            </a:r>
            <a:endParaRPr/>
          </a:p>
          <a:p>
            <a:pPr marL="742950" lvl="1" indent="-285750" algn="l" rtl="0">
              <a:spcBef>
                <a:spcPts val="320"/>
              </a:spcBef>
              <a:spcAft>
                <a:spcPts val="0"/>
              </a:spcAft>
              <a:buClr>
                <a:schemeClr val="dk1"/>
              </a:buClr>
              <a:buSzPts val="1600"/>
              <a:buChar char="–"/>
            </a:pPr>
            <a:r>
              <a:rPr lang="fr-FR" sz="1600"/>
              <a:t>PREFIX uniprot: </a:t>
            </a:r>
            <a:r>
              <a:rPr lang="fr-FR" sz="1600" u="sng">
                <a:solidFill>
                  <a:schemeClr val="hlink"/>
                </a:solidFill>
                <a:hlinkClick r:id="rId3"/>
              </a:rPr>
              <a:t>http://purl.uniprot.org/core/</a:t>
            </a:r>
            <a:endParaRPr sz="1600"/>
          </a:p>
          <a:p>
            <a:pPr marL="742950" lvl="1" indent="-184150" algn="l" rtl="0">
              <a:spcBef>
                <a:spcPts val="320"/>
              </a:spcBef>
              <a:spcAft>
                <a:spcPts val="0"/>
              </a:spcAft>
              <a:buClr>
                <a:schemeClr val="dk1"/>
              </a:buClr>
              <a:buSzPts val="1600"/>
              <a:buNone/>
            </a:pPr>
            <a:endParaRPr sz="1600"/>
          </a:p>
        </p:txBody>
      </p:sp>
      <p:pic>
        <p:nvPicPr>
          <p:cNvPr id="454" name="Google Shape;454;p35" descr="Table&#10;&#10;Description automatically generated"/>
          <p:cNvPicPr preferRelativeResize="0"/>
          <p:nvPr/>
        </p:nvPicPr>
        <p:blipFill rotWithShape="1">
          <a:blip r:embed="rId4">
            <a:alphaModFix/>
          </a:blip>
          <a:srcRect/>
          <a:stretch/>
        </p:blipFill>
        <p:spPr>
          <a:xfrm>
            <a:off x="660664" y="1521687"/>
            <a:ext cx="7943784" cy="4990110"/>
          </a:xfrm>
          <a:prstGeom prst="rect">
            <a:avLst/>
          </a:prstGeom>
          <a:noFill/>
          <a:ln>
            <a:noFill/>
          </a:ln>
        </p:spPr>
      </p:pic>
      <p:pic>
        <p:nvPicPr>
          <p:cNvPr id="455" name="Google Shape;455;p35"/>
          <p:cNvPicPr preferRelativeResize="0"/>
          <p:nvPr/>
        </p:nvPicPr>
        <p:blipFill rotWithShape="1">
          <a:blip r:embed="rId5">
            <a:alphaModFix/>
          </a:blip>
          <a:srcRect/>
          <a:stretch/>
        </p:blipFill>
        <p:spPr>
          <a:xfrm>
            <a:off x="0" y="576786"/>
            <a:ext cx="9144000" cy="5704428"/>
          </a:xfrm>
          <a:prstGeom prst="rect">
            <a:avLst/>
          </a:prstGeom>
          <a:noFill/>
          <a:ln>
            <a:noFill/>
          </a:ln>
        </p:spPr>
      </p:pic>
      <p:sp>
        <p:nvSpPr>
          <p:cNvPr id="456" name="Google Shape;456;p35"/>
          <p:cNvSpPr txBox="1"/>
          <p:nvPr/>
        </p:nvSpPr>
        <p:spPr>
          <a:xfrm>
            <a:off x="471534" y="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4400">
                <a:solidFill>
                  <a:schemeClr val="dk2"/>
                </a:solidFill>
                <a:latin typeface="Calibri"/>
                <a:ea typeface="Calibri"/>
                <a:cs typeface="Calibri"/>
                <a:sym typeface="Calibri"/>
              </a:rPr>
              <a:t>Proteins</a:t>
            </a:r>
            <a:endParaRPr sz="4400">
              <a:solidFill>
                <a:schemeClr val="dk2"/>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Historique</a:t>
            </a:r>
            <a:endParaRPr/>
          </a:p>
        </p:txBody>
      </p:sp>
      <p:sp>
        <p:nvSpPr>
          <p:cNvPr id="462" name="Google Shape;462;p3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468" name="Google Shape;468;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469" name="Google Shape;46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37</a:t>
            </a:fld>
            <a:endParaRPr/>
          </a:p>
        </p:txBody>
      </p:sp>
      <p:sp>
        <p:nvSpPr>
          <p:cNvPr id="470" name="Google Shape;470;p37"/>
          <p:cNvSpPr txBox="1"/>
          <p:nvPr/>
        </p:nvSpPr>
        <p:spPr>
          <a:xfrm>
            <a:off x="4191000" y="6096000"/>
            <a:ext cx="359727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CC0066"/>
                </a:solidFill>
                <a:latin typeface="Courier New"/>
                <a:ea typeface="Courier New"/>
                <a:cs typeface="Courier New"/>
                <a:sym typeface="Courier New"/>
              </a:rPr>
              <a:t>http://www.topicmaps.org/</a:t>
            </a:r>
            <a:endParaRPr/>
          </a:p>
        </p:txBody>
      </p:sp>
      <p:sp>
        <p:nvSpPr>
          <p:cNvPr id="471" name="Google Shape;471;p37"/>
          <p:cNvSpPr txBox="1">
            <a:spLocks noGrp="1"/>
          </p:cNvSpPr>
          <p:nvPr>
            <p:ph type="title"/>
          </p:nvPr>
        </p:nvSpPr>
        <p:spPr>
          <a:xfrm>
            <a:off x="457200" y="304800"/>
            <a:ext cx="77724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fr-FR">
                <a:solidFill>
                  <a:schemeClr val="accent1"/>
                </a:solidFill>
              </a:rPr>
              <a:t>Les Topic Maps</a:t>
            </a:r>
            <a:endParaRPr/>
          </a:p>
        </p:txBody>
      </p:sp>
      <p:sp>
        <p:nvSpPr>
          <p:cNvPr id="472" name="Google Shape;472;p37"/>
          <p:cNvSpPr txBox="1">
            <a:spLocks noGrp="1"/>
          </p:cNvSpPr>
          <p:nvPr>
            <p:ph type="body" idx="1"/>
          </p:nvPr>
        </p:nvSpPr>
        <p:spPr>
          <a:xfrm>
            <a:off x="381000" y="1219200"/>
            <a:ext cx="8610600" cy="47244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fr-FR"/>
              <a:t>Paradigme remonte à 1993</a:t>
            </a:r>
            <a:endParaRPr/>
          </a:p>
          <a:p>
            <a:pPr marL="742950" lvl="1" indent="-285750" algn="l" rtl="0">
              <a:spcBef>
                <a:spcPts val="518"/>
              </a:spcBef>
              <a:spcAft>
                <a:spcPts val="0"/>
              </a:spcAft>
              <a:buClr>
                <a:schemeClr val="dk1"/>
              </a:buClr>
              <a:buSzPct val="100000"/>
              <a:buChar char="–"/>
            </a:pPr>
            <a:r>
              <a:rPr lang="fr-FR"/>
              <a:t>Développé dans un cadre documentaire</a:t>
            </a:r>
            <a:endParaRPr/>
          </a:p>
          <a:p>
            <a:pPr marL="742950" lvl="1" indent="-285750" algn="l" rtl="0">
              <a:spcBef>
                <a:spcPts val="518"/>
              </a:spcBef>
              <a:spcAft>
                <a:spcPts val="0"/>
              </a:spcAft>
              <a:buClr>
                <a:schemeClr val="dk1"/>
              </a:buClr>
              <a:buSzPct val="155555"/>
              <a:buChar char="–"/>
            </a:pPr>
            <a:r>
              <a:rPr lang="fr-FR"/>
              <a:t>Donne naissance à la norme XTM 1.0 en février 2001</a:t>
            </a:r>
            <a:endParaRPr sz="1800"/>
          </a:p>
          <a:p>
            <a:pPr marL="342900" lvl="0" indent="-342900" algn="l" rtl="0">
              <a:spcBef>
                <a:spcPts val="592"/>
              </a:spcBef>
              <a:spcAft>
                <a:spcPts val="0"/>
              </a:spcAft>
              <a:buClr>
                <a:schemeClr val="dk1"/>
              </a:buClr>
              <a:buSzPct val="100000"/>
              <a:buChar char="•"/>
            </a:pPr>
            <a:r>
              <a:rPr lang="fr-FR"/>
              <a:t>Contient les sujets (</a:t>
            </a:r>
            <a:r>
              <a:rPr lang="fr-FR" i="1"/>
              <a:t>topics</a:t>
            </a:r>
            <a:r>
              <a:rPr lang="fr-FR"/>
              <a:t>) dont les ressources « parlent », et les relations (</a:t>
            </a:r>
            <a:r>
              <a:rPr lang="fr-FR" i="1"/>
              <a:t>associations) </a:t>
            </a:r>
            <a:r>
              <a:rPr lang="fr-FR"/>
              <a:t>entre ces sujets</a:t>
            </a:r>
            <a:endParaRPr/>
          </a:p>
          <a:p>
            <a:pPr marL="742950" lvl="1" indent="-285750" algn="l" rtl="0">
              <a:spcBef>
                <a:spcPts val="518"/>
              </a:spcBef>
              <a:spcAft>
                <a:spcPts val="0"/>
              </a:spcAft>
              <a:buClr>
                <a:schemeClr val="dk1"/>
              </a:buClr>
              <a:buSzPct val="100000"/>
              <a:buChar char="–"/>
            </a:pPr>
            <a:r>
              <a:rPr lang="fr-FR"/>
              <a:t>Les associations peuvent être elles-même des </a:t>
            </a:r>
            <a:r>
              <a:rPr lang="fr-FR" i="1"/>
              <a:t>topics</a:t>
            </a:r>
            <a:endParaRPr i="1"/>
          </a:p>
          <a:p>
            <a:pPr marL="742950" lvl="1" indent="-285750" algn="l" rtl="0">
              <a:spcBef>
                <a:spcPts val="518"/>
              </a:spcBef>
              <a:spcAft>
                <a:spcPts val="0"/>
              </a:spcAft>
              <a:buClr>
                <a:schemeClr val="dk1"/>
              </a:buClr>
              <a:buSzPct val="155555"/>
              <a:buChar char="–"/>
            </a:pPr>
            <a:r>
              <a:rPr lang="fr-FR"/>
              <a:t>Le </a:t>
            </a:r>
            <a:r>
              <a:rPr lang="fr-FR" i="1"/>
              <a:t>scope</a:t>
            </a:r>
            <a:r>
              <a:rPr lang="fr-FR"/>
              <a:t>, une notion de contexte, de portée du </a:t>
            </a:r>
            <a:r>
              <a:rPr lang="fr-FR" i="1"/>
              <a:t>topic</a:t>
            </a:r>
            <a:endParaRPr sz="1800" i="1"/>
          </a:p>
          <a:p>
            <a:pPr marL="342900" lvl="0" indent="-342900" algn="l" rtl="0">
              <a:spcBef>
                <a:spcPts val="592"/>
              </a:spcBef>
              <a:spcAft>
                <a:spcPts val="0"/>
              </a:spcAft>
              <a:buClr>
                <a:schemeClr val="dk1"/>
              </a:buClr>
              <a:buSzPct val="100000"/>
              <a:buChar char="•"/>
            </a:pPr>
            <a:r>
              <a:rPr lang="fr-FR"/>
              <a:t>Un formalisme pour : index, table des matières, thésaurus, glossaire… réseaux sémantiques</a:t>
            </a:r>
            <a:endParaRPr/>
          </a:p>
          <a:p>
            <a:pPr marL="342900" lvl="0" indent="-342900" algn="l" rtl="0">
              <a:spcBef>
                <a:spcPts val="592"/>
              </a:spcBef>
              <a:spcAft>
                <a:spcPts val="0"/>
              </a:spcAft>
              <a:buClr>
                <a:schemeClr val="dk1"/>
              </a:buClr>
              <a:buSzPct val="100000"/>
              <a:buChar char="•"/>
            </a:pPr>
            <a:r>
              <a:rPr lang="fr-FR"/>
              <a:t>Pas de hiérarchies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478" name="Google Shape;478;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479" name="Google Shape;47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38</a:t>
            </a:fld>
            <a:endParaRPr/>
          </a:p>
        </p:txBody>
      </p:sp>
      <p:grpSp>
        <p:nvGrpSpPr>
          <p:cNvPr id="480" name="Google Shape;480;p38"/>
          <p:cNvGrpSpPr/>
          <p:nvPr/>
        </p:nvGrpSpPr>
        <p:grpSpPr>
          <a:xfrm>
            <a:off x="533400" y="685800"/>
            <a:ext cx="8001000" cy="5791200"/>
            <a:chOff x="816" y="672"/>
            <a:chExt cx="5040" cy="3648"/>
          </a:xfrm>
        </p:grpSpPr>
        <p:pic>
          <p:nvPicPr>
            <p:cNvPr id="481" name="Google Shape;481;p38" descr="fond ecran Tech_CICO"/>
            <p:cNvPicPr preferRelativeResize="0"/>
            <p:nvPr/>
          </p:nvPicPr>
          <p:blipFill rotWithShape="1">
            <a:blip r:embed="rId3">
              <a:alphaModFix/>
            </a:blip>
            <a:srcRect/>
            <a:stretch/>
          </p:blipFill>
          <p:spPr>
            <a:xfrm>
              <a:off x="816" y="672"/>
              <a:ext cx="4944" cy="3360"/>
            </a:xfrm>
            <a:prstGeom prst="rect">
              <a:avLst/>
            </a:prstGeom>
            <a:noFill/>
            <a:ln>
              <a:noFill/>
            </a:ln>
          </p:spPr>
        </p:pic>
        <p:sp>
          <p:nvSpPr>
            <p:cNvPr id="482" name="Google Shape;482;p38"/>
            <p:cNvSpPr/>
            <p:nvPr/>
          </p:nvSpPr>
          <p:spPr>
            <a:xfrm>
              <a:off x="5072" y="1938"/>
              <a:ext cx="90" cy="99"/>
            </a:xfrm>
            <a:prstGeom prst="rect">
              <a:avLst/>
            </a:prstGeom>
            <a:solidFill>
              <a:srgbClr val="CC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38"/>
            <p:cNvSpPr txBox="1"/>
            <p:nvPr/>
          </p:nvSpPr>
          <p:spPr>
            <a:xfrm>
              <a:off x="4464" y="2112"/>
              <a:ext cx="1296"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“Certification SUN”</a:t>
              </a:r>
              <a:endParaRPr/>
            </a:p>
          </p:txBody>
        </p:sp>
        <p:sp>
          <p:nvSpPr>
            <p:cNvPr id="484" name="Google Shape;484;p38"/>
            <p:cNvSpPr txBox="1"/>
            <p:nvPr/>
          </p:nvSpPr>
          <p:spPr>
            <a:xfrm>
              <a:off x="3696" y="2352"/>
              <a:ext cx="1392"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“Certification FAFIEC”</a:t>
              </a:r>
              <a:endParaRPr/>
            </a:p>
          </p:txBody>
        </p:sp>
        <p:sp>
          <p:nvSpPr>
            <p:cNvPr id="485" name="Google Shape;485;p38"/>
            <p:cNvSpPr/>
            <p:nvPr/>
          </p:nvSpPr>
          <p:spPr>
            <a:xfrm>
              <a:off x="4262" y="2230"/>
              <a:ext cx="89" cy="99"/>
            </a:xfrm>
            <a:prstGeom prst="rect">
              <a:avLst/>
            </a:prstGeom>
            <a:solidFill>
              <a:srgbClr val="CC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486" name="Google Shape;486;p38"/>
            <p:cNvCxnSpPr/>
            <p:nvPr/>
          </p:nvCxnSpPr>
          <p:spPr>
            <a:xfrm rot="10800000" flipH="1">
              <a:off x="4340" y="1525"/>
              <a:ext cx="817" cy="740"/>
            </a:xfrm>
            <a:prstGeom prst="straightConnector1">
              <a:avLst/>
            </a:prstGeom>
            <a:noFill/>
            <a:ln w="9525" cap="flat" cmpd="sng">
              <a:solidFill>
                <a:schemeClr val="dk1"/>
              </a:solidFill>
              <a:prstDash val="solid"/>
              <a:round/>
              <a:headEnd type="none" w="med" len="med"/>
              <a:tailEnd type="none" w="med" len="med"/>
            </a:ln>
          </p:spPr>
        </p:cxnSp>
        <p:cxnSp>
          <p:nvCxnSpPr>
            <p:cNvPr id="487" name="Google Shape;487;p38"/>
            <p:cNvCxnSpPr/>
            <p:nvPr/>
          </p:nvCxnSpPr>
          <p:spPr>
            <a:xfrm rot="10800000" flipH="1">
              <a:off x="5086" y="1525"/>
              <a:ext cx="71" cy="410"/>
            </a:xfrm>
            <a:prstGeom prst="straightConnector1">
              <a:avLst/>
            </a:prstGeom>
            <a:noFill/>
            <a:ln w="9525" cap="flat" cmpd="sng">
              <a:solidFill>
                <a:schemeClr val="dk1"/>
              </a:solidFill>
              <a:prstDash val="solid"/>
              <a:round/>
              <a:headEnd type="none" w="med" len="med"/>
              <a:tailEnd type="none" w="med" len="med"/>
            </a:ln>
          </p:spPr>
        </p:cxnSp>
        <p:sp>
          <p:nvSpPr>
            <p:cNvPr id="488" name="Google Shape;488;p38"/>
            <p:cNvSpPr/>
            <p:nvPr/>
          </p:nvSpPr>
          <p:spPr>
            <a:xfrm>
              <a:off x="5118" y="1348"/>
              <a:ext cx="160" cy="169"/>
            </a:xfrm>
            <a:prstGeom prst="rect">
              <a:avLst/>
            </a:prstGeom>
            <a:solidFill>
              <a:srgbClr val="CC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38"/>
            <p:cNvSpPr txBox="1"/>
            <p:nvPr/>
          </p:nvSpPr>
          <p:spPr>
            <a:xfrm>
              <a:off x="5001" y="1153"/>
              <a:ext cx="419"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Label</a:t>
              </a:r>
              <a:endParaRPr sz="1600" b="1">
                <a:solidFill>
                  <a:schemeClr val="dk1"/>
                </a:solidFill>
                <a:latin typeface="Tahoma"/>
                <a:ea typeface="Tahoma"/>
                <a:cs typeface="Tahoma"/>
                <a:sym typeface="Tahoma"/>
              </a:endParaRPr>
            </a:p>
          </p:txBody>
        </p:sp>
        <p:sp>
          <p:nvSpPr>
            <p:cNvPr id="490" name="Google Shape;490;p38"/>
            <p:cNvSpPr txBox="1"/>
            <p:nvPr/>
          </p:nvSpPr>
          <p:spPr>
            <a:xfrm>
              <a:off x="2638" y="1694"/>
              <a:ext cx="1131" cy="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“Programmer en Java”</a:t>
              </a:r>
              <a:endParaRPr/>
            </a:p>
          </p:txBody>
        </p:sp>
        <p:sp>
          <p:nvSpPr>
            <p:cNvPr id="491" name="Google Shape;491;p38"/>
            <p:cNvSpPr/>
            <p:nvPr/>
          </p:nvSpPr>
          <p:spPr>
            <a:xfrm>
              <a:off x="1447" y="2404"/>
              <a:ext cx="82" cy="75"/>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2" name="Google Shape;492;p38"/>
            <p:cNvSpPr txBox="1"/>
            <p:nvPr/>
          </p:nvSpPr>
          <p:spPr>
            <a:xfrm>
              <a:off x="1878" y="2214"/>
              <a:ext cx="1167" cy="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“développer en java pour le Web”</a:t>
              </a:r>
              <a:endParaRPr/>
            </a:p>
          </p:txBody>
        </p:sp>
        <p:sp>
          <p:nvSpPr>
            <p:cNvPr id="493" name="Google Shape;493;p38"/>
            <p:cNvSpPr txBox="1"/>
            <p:nvPr/>
          </p:nvSpPr>
          <p:spPr>
            <a:xfrm>
              <a:off x="2064" y="912"/>
              <a:ext cx="463"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Projet</a:t>
              </a:r>
              <a:endParaRPr/>
            </a:p>
          </p:txBody>
        </p:sp>
        <p:sp>
          <p:nvSpPr>
            <p:cNvPr id="494" name="Google Shape;494;p38"/>
            <p:cNvSpPr/>
            <p:nvPr/>
          </p:nvSpPr>
          <p:spPr>
            <a:xfrm>
              <a:off x="1522" y="1346"/>
              <a:ext cx="1650" cy="1100"/>
            </a:xfrm>
            <a:custGeom>
              <a:avLst/>
              <a:gdLst/>
              <a:ahLst/>
              <a:cxnLst/>
              <a:rect l="l" t="t" r="r" b="b"/>
              <a:pathLst>
                <a:path w="2027" h="1534" extrusionOk="0">
                  <a:moveTo>
                    <a:pt x="0" y="1534"/>
                  </a:moveTo>
                  <a:cubicBezTo>
                    <a:pt x="168" y="1431"/>
                    <a:pt x="776" y="1112"/>
                    <a:pt x="1010" y="913"/>
                  </a:cubicBezTo>
                  <a:cubicBezTo>
                    <a:pt x="1244" y="714"/>
                    <a:pt x="1237" y="489"/>
                    <a:pt x="1406" y="337"/>
                  </a:cubicBezTo>
                  <a:cubicBezTo>
                    <a:pt x="1575" y="185"/>
                    <a:pt x="1920" y="55"/>
                    <a:pt x="2027"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5" name="Google Shape;495;p38"/>
            <p:cNvSpPr txBox="1"/>
            <p:nvPr/>
          </p:nvSpPr>
          <p:spPr>
            <a:xfrm>
              <a:off x="849" y="2183"/>
              <a:ext cx="1244" cy="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“Enterprise Java Beans”</a:t>
              </a:r>
              <a:endParaRPr/>
            </a:p>
          </p:txBody>
        </p:sp>
        <p:sp>
          <p:nvSpPr>
            <p:cNvPr id="496" name="Google Shape;496;p38"/>
            <p:cNvSpPr txBox="1"/>
            <p:nvPr/>
          </p:nvSpPr>
          <p:spPr>
            <a:xfrm>
              <a:off x="1685" y="1825"/>
              <a:ext cx="757"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Projet WEB</a:t>
              </a:r>
              <a:endParaRPr/>
            </a:p>
          </p:txBody>
        </p:sp>
        <p:sp>
          <p:nvSpPr>
            <p:cNvPr id="497" name="Google Shape;497;p38"/>
            <p:cNvSpPr txBox="1"/>
            <p:nvPr/>
          </p:nvSpPr>
          <p:spPr>
            <a:xfrm>
              <a:off x="816" y="1363"/>
              <a:ext cx="736"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Projet IHM</a:t>
              </a:r>
              <a:endParaRPr/>
            </a:p>
          </p:txBody>
        </p:sp>
        <p:sp>
          <p:nvSpPr>
            <p:cNvPr id="498" name="Google Shape;498;p38"/>
            <p:cNvSpPr txBox="1"/>
            <p:nvPr/>
          </p:nvSpPr>
          <p:spPr>
            <a:xfrm>
              <a:off x="3072" y="1056"/>
              <a:ext cx="438"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Stage</a:t>
              </a:r>
              <a:endParaRPr/>
            </a:p>
          </p:txBody>
        </p:sp>
        <p:cxnSp>
          <p:nvCxnSpPr>
            <p:cNvPr id="499" name="Google Shape;499;p38"/>
            <p:cNvCxnSpPr/>
            <p:nvPr/>
          </p:nvCxnSpPr>
          <p:spPr>
            <a:xfrm rot="10800000" flipH="1">
              <a:off x="1522" y="1172"/>
              <a:ext cx="746" cy="238"/>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8"/>
            <p:cNvCxnSpPr/>
            <p:nvPr/>
          </p:nvCxnSpPr>
          <p:spPr>
            <a:xfrm rot="10800000" flipH="1">
              <a:off x="2152" y="1219"/>
              <a:ext cx="193" cy="582"/>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8"/>
            <p:cNvCxnSpPr/>
            <p:nvPr/>
          </p:nvCxnSpPr>
          <p:spPr>
            <a:xfrm rot="10800000" flipH="1">
              <a:off x="3076" y="1247"/>
              <a:ext cx="199" cy="403"/>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2499" y="1300"/>
              <a:ext cx="795" cy="814"/>
            </a:xfrm>
            <a:custGeom>
              <a:avLst/>
              <a:gdLst/>
              <a:ahLst/>
              <a:cxnLst/>
              <a:rect l="l" t="t" r="r" b="b"/>
              <a:pathLst>
                <a:path w="927" h="1047" extrusionOk="0">
                  <a:moveTo>
                    <a:pt x="0" y="1047"/>
                  </a:moveTo>
                  <a:cubicBezTo>
                    <a:pt x="56" y="816"/>
                    <a:pt x="108" y="579"/>
                    <a:pt x="262" y="404"/>
                  </a:cubicBezTo>
                  <a:cubicBezTo>
                    <a:pt x="416" y="229"/>
                    <a:pt x="789" y="84"/>
                    <a:pt x="927"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38"/>
            <p:cNvSpPr/>
            <p:nvPr/>
          </p:nvSpPr>
          <p:spPr>
            <a:xfrm>
              <a:off x="3201" y="1221"/>
              <a:ext cx="178" cy="162"/>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38"/>
            <p:cNvSpPr/>
            <p:nvPr/>
          </p:nvSpPr>
          <p:spPr>
            <a:xfrm>
              <a:off x="2277" y="1087"/>
              <a:ext cx="149" cy="134"/>
            </a:xfrm>
            <a:prstGeom prst="plus">
              <a:avLst>
                <a:gd name="adj" fmla="val 25000"/>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38"/>
            <p:cNvSpPr/>
            <p:nvPr/>
          </p:nvSpPr>
          <p:spPr>
            <a:xfrm>
              <a:off x="2444" y="2102"/>
              <a:ext cx="96" cy="8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38"/>
            <p:cNvSpPr/>
            <p:nvPr/>
          </p:nvSpPr>
          <p:spPr>
            <a:xfrm>
              <a:off x="3021" y="1632"/>
              <a:ext cx="83" cy="74"/>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38"/>
            <p:cNvSpPr/>
            <p:nvPr/>
          </p:nvSpPr>
          <p:spPr>
            <a:xfrm>
              <a:off x="1503" y="1365"/>
              <a:ext cx="110" cy="93"/>
            </a:xfrm>
            <a:prstGeom prst="plus">
              <a:avLst>
                <a:gd name="adj" fmla="val 25000"/>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38"/>
            <p:cNvSpPr txBox="1"/>
            <p:nvPr/>
          </p:nvSpPr>
          <p:spPr>
            <a:xfrm>
              <a:off x="816" y="1471"/>
              <a:ext cx="1493" cy="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i="1">
                  <a:solidFill>
                    <a:schemeClr val="accent2"/>
                  </a:solidFill>
                  <a:latin typeface="Tahoma"/>
                  <a:ea typeface="Tahoma"/>
                  <a:cs typeface="Tahoma"/>
                  <a:sym typeface="Tahoma"/>
                </a:rPr>
                <a:t>Interface Homme Machine</a:t>
              </a:r>
              <a:endParaRPr/>
            </a:p>
            <a:p>
              <a:pPr marL="0" marR="0" lvl="0" indent="0" algn="l" rtl="0">
                <a:spcBef>
                  <a:spcPts val="0"/>
                </a:spcBef>
                <a:spcAft>
                  <a:spcPts val="0"/>
                </a:spcAft>
                <a:buNone/>
              </a:pPr>
              <a:r>
                <a:rPr lang="fr-FR" sz="1400" i="1">
                  <a:solidFill>
                    <a:schemeClr val="accent2"/>
                  </a:solidFill>
                  <a:latin typeface="Tahoma"/>
                  <a:ea typeface="Tahoma"/>
                  <a:cs typeface="Tahoma"/>
                  <a:sym typeface="Tahoma"/>
                </a:rPr>
                <a:t>Interface Personne Machine</a:t>
              </a:r>
              <a:endParaRPr/>
            </a:p>
          </p:txBody>
        </p:sp>
        <p:sp>
          <p:nvSpPr>
            <p:cNvPr id="509" name="Google Shape;509;p38"/>
            <p:cNvSpPr/>
            <p:nvPr/>
          </p:nvSpPr>
          <p:spPr>
            <a:xfrm>
              <a:off x="2099" y="1724"/>
              <a:ext cx="110" cy="92"/>
            </a:xfrm>
            <a:prstGeom prst="plus">
              <a:avLst>
                <a:gd name="adj" fmla="val 25000"/>
              </a:avLst>
            </a:prstGeom>
            <a:solidFill>
              <a:srgbClr val="FFCC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38"/>
            <p:cNvSpPr/>
            <p:nvPr/>
          </p:nvSpPr>
          <p:spPr>
            <a:xfrm>
              <a:off x="2517" y="2208"/>
              <a:ext cx="700" cy="331"/>
            </a:xfrm>
            <a:custGeom>
              <a:avLst/>
              <a:gdLst/>
              <a:ahLst/>
              <a:cxnLst/>
              <a:rect l="l" t="t" r="r" b="b"/>
              <a:pathLst>
                <a:path w="1002" h="725" extrusionOk="0">
                  <a:moveTo>
                    <a:pt x="0" y="0"/>
                  </a:moveTo>
                  <a:cubicBezTo>
                    <a:pt x="301" y="44"/>
                    <a:pt x="603" y="88"/>
                    <a:pt x="770" y="209"/>
                  </a:cubicBezTo>
                  <a:cubicBezTo>
                    <a:pt x="937" y="330"/>
                    <a:pt x="969" y="527"/>
                    <a:pt x="1002" y="725"/>
                  </a:cubicBezTo>
                </a:path>
              </a:pathLst>
            </a:custGeom>
            <a:noFill/>
            <a:ln w="9525" cap="flat" cmpd="sng">
              <a:solidFill>
                <a:srgbClr val="CC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38"/>
            <p:cNvSpPr/>
            <p:nvPr/>
          </p:nvSpPr>
          <p:spPr>
            <a:xfrm>
              <a:off x="3216" y="2832"/>
              <a:ext cx="932"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CC0000"/>
                  </a:solidFill>
                  <a:latin typeface="Calibri"/>
                  <a:ea typeface="Calibri"/>
                  <a:cs typeface="Calibri"/>
                  <a:sym typeface="Calibri"/>
                </a:rPr>
                <a:t>Document audio</a:t>
              </a:r>
              <a:endParaRPr/>
            </a:p>
          </p:txBody>
        </p:sp>
        <p:sp>
          <p:nvSpPr>
            <p:cNvPr id="512" name="Google Shape;512;p38"/>
            <p:cNvSpPr/>
            <p:nvPr/>
          </p:nvSpPr>
          <p:spPr>
            <a:xfrm>
              <a:off x="2517" y="2848"/>
              <a:ext cx="261" cy="448"/>
            </a:xfrm>
            <a:custGeom>
              <a:avLst/>
              <a:gdLst/>
              <a:ahLst/>
              <a:cxnLst/>
              <a:rect l="l" t="t" r="r" b="b"/>
              <a:pathLst>
                <a:path w="304" h="801" extrusionOk="0">
                  <a:moveTo>
                    <a:pt x="0" y="801"/>
                  </a:moveTo>
                  <a:cubicBezTo>
                    <a:pt x="125" y="646"/>
                    <a:pt x="250" y="492"/>
                    <a:pt x="277" y="359"/>
                  </a:cubicBezTo>
                  <a:cubicBezTo>
                    <a:pt x="304" y="226"/>
                    <a:pt x="234" y="113"/>
                    <a:pt x="164" y="0"/>
                  </a:cubicBezTo>
                </a:path>
              </a:pathLst>
            </a:custGeom>
            <a:noFill/>
            <a:ln w="9525" cap="flat" cmpd="sng">
              <a:solidFill>
                <a:srgbClr val="FFCC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38"/>
            <p:cNvSpPr/>
            <p:nvPr/>
          </p:nvSpPr>
          <p:spPr>
            <a:xfrm>
              <a:off x="1643" y="2956"/>
              <a:ext cx="413" cy="478"/>
            </a:xfrm>
            <a:custGeom>
              <a:avLst/>
              <a:gdLst/>
              <a:ahLst/>
              <a:cxnLst/>
              <a:rect l="l" t="t" r="r" b="b"/>
              <a:pathLst>
                <a:path w="481" h="1018" extrusionOk="0">
                  <a:moveTo>
                    <a:pt x="0" y="0"/>
                  </a:moveTo>
                  <a:cubicBezTo>
                    <a:pt x="157" y="207"/>
                    <a:pt x="314" y="414"/>
                    <a:pt x="394" y="584"/>
                  </a:cubicBezTo>
                  <a:cubicBezTo>
                    <a:pt x="474" y="754"/>
                    <a:pt x="477" y="886"/>
                    <a:pt x="481" y="1018"/>
                  </a:cubicBezTo>
                </a:path>
              </a:pathLst>
            </a:custGeom>
            <a:noFill/>
            <a:ln w="9525" cap="flat" cmpd="sng">
              <a:solidFill>
                <a:srgbClr val="CC99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38"/>
            <p:cNvSpPr txBox="1"/>
            <p:nvPr/>
          </p:nvSpPr>
          <p:spPr>
            <a:xfrm>
              <a:off x="1248" y="2832"/>
              <a:ext cx="689" cy="154"/>
            </a:xfrm>
            <a:prstGeom prst="rect">
              <a:avLst/>
            </a:prstGeom>
            <a:noFill/>
            <a:ln w="9525" cap="flat" cmpd="sng">
              <a:solidFill>
                <a:srgbClr val="CC99FF"/>
              </a:solidFill>
              <a:prstDash val="solid"/>
              <a:miter lim="800000"/>
              <a:headEnd type="none" w="sm" len="sm"/>
              <a:tailEnd type="none" w="sm" len="sm"/>
            </a:ln>
          </p:spPr>
          <p:txBody>
            <a:bodyPr spcFirstLastPara="1" wrap="square" lIns="18000" tIns="10800" rIns="18000" bIns="10800" anchor="t" anchorCtr="0">
              <a:spAutoFit/>
            </a:bodyPr>
            <a:lstStyle/>
            <a:p>
              <a:pPr marL="0" marR="0" lvl="0" indent="0" algn="l" rtl="0">
                <a:lnSpc>
                  <a:spcPct val="80000"/>
                </a:lnSpc>
                <a:spcBef>
                  <a:spcPts val="0"/>
                </a:spcBef>
                <a:spcAft>
                  <a:spcPts val="0"/>
                </a:spcAft>
                <a:buNone/>
              </a:pPr>
              <a:r>
                <a:rPr lang="fr-FR" sz="1800">
                  <a:solidFill>
                    <a:srgbClr val="CC99FF"/>
                  </a:solidFill>
                  <a:latin typeface="Calibri"/>
                  <a:ea typeface="Calibri"/>
                  <a:cs typeface="Calibri"/>
                  <a:sym typeface="Calibri"/>
                </a:rPr>
                <a:t>occurrence </a:t>
              </a:r>
              <a:endParaRPr/>
            </a:p>
          </p:txBody>
        </p:sp>
        <p:sp>
          <p:nvSpPr>
            <p:cNvPr id="515" name="Google Shape;515;p38"/>
            <p:cNvSpPr/>
            <p:nvPr/>
          </p:nvSpPr>
          <p:spPr>
            <a:xfrm>
              <a:off x="1578" y="3012"/>
              <a:ext cx="598"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CC99FF"/>
                  </a:solidFill>
                  <a:latin typeface="Calibri"/>
                  <a:ea typeface="Calibri"/>
                  <a:cs typeface="Calibri"/>
                  <a:sym typeface="Calibri"/>
                </a:rPr>
                <a:t>Page Web</a:t>
              </a:r>
              <a:endParaRPr/>
            </a:p>
          </p:txBody>
        </p:sp>
        <p:sp>
          <p:nvSpPr>
            <p:cNvPr id="516" name="Google Shape;516;p38"/>
            <p:cNvSpPr/>
            <p:nvPr/>
          </p:nvSpPr>
          <p:spPr>
            <a:xfrm>
              <a:off x="1319" y="2522"/>
              <a:ext cx="171" cy="308"/>
            </a:xfrm>
            <a:custGeom>
              <a:avLst/>
              <a:gdLst/>
              <a:ahLst/>
              <a:cxnLst/>
              <a:rect l="l" t="t" r="r" b="b"/>
              <a:pathLst>
                <a:path w="199" h="396" extrusionOk="0">
                  <a:moveTo>
                    <a:pt x="199" y="396"/>
                  </a:moveTo>
                  <a:cubicBezTo>
                    <a:pt x="103" y="305"/>
                    <a:pt x="8" y="215"/>
                    <a:pt x="4" y="149"/>
                  </a:cubicBezTo>
                  <a:cubicBezTo>
                    <a:pt x="0" y="83"/>
                    <a:pt x="88" y="41"/>
                    <a:pt x="176" y="0"/>
                  </a:cubicBezTo>
                </a:path>
              </a:pathLst>
            </a:custGeom>
            <a:noFill/>
            <a:ln w="9525" cap="flat" cmpd="sng">
              <a:solidFill>
                <a:srgbClr val="CC99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38"/>
            <p:cNvSpPr/>
            <p:nvPr/>
          </p:nvSpPr>
          <p:spPr>
            <a:xfrm>
              <a:off x="2423" y="2969"/>
              <a:ext cx="605"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rgbClr val="FFCC00"/>
                  </a:solidFill>
                  <a:latin typeface="Calibri"/>
                  <a:ea typeface="Calibri"/>
                  <a:cs typeface="Calibri"/>
                  <a:sym typeface="Calibri"/>
                </a:rPr>
                <a:t>Site Web</a:t>
              </a:r>
              <a:endParaRPr/>
            </a:p>
          </p:txBody>
        </p:sp>
        <p:sp>
          <p:nvSpPr>
            <p:cNvPr id="518" name="Google Shape;518;p38"/>
            <p:cNvSpPr/>
            <p:nvPr/>
          </p:nvSpPr>
          <p:spPr>
            <a:xfrm>
              <a:off x="3323" y="2668"/>
              <a:ext cx="164" cy="733"/>
            </a:xfrm>
            <a:custGeom>
              <a:avLst/>
              <a:gdLst/>
              <a:ahLst/>
              <a:cxnLst/>
              <a:rect l="l" t="t" r="r" b="b"/>
              <a:pathLst>
                <a:path w="191" h="942" extrusionOk="0">
                  <a:moveTo>
                    <a:pt x="191" y="942"/>
                  </a:moveTo>
                  <a:cubicBezTo>
                    <a:pt x="122" y="646"/>
                    <a:pt x="54" y="351"/>
                    <a:pt x="27" y="194"/>
                  </a:cubicBezTo>
                  <a:cubicBezTo>
                    <a:pt x="0" y="37"/>
                    <a:pt x="13" y="18"/>
                    <a:pt x="27" y="0"/>
                  </a:cubicBezTo>
                </a:path>
              </a:pathLst>
            </a:custGeom>
            <a:noFill/>
            <a:ln w="9525" cap="flat" cmpd="sng">
              <a:solidFill>
                <a:srgbClr val="CC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38"/>
            <p:cNvSpPr txBox="1"/>
            <p:nvPr/>
          </p:nvSpPr>
          <p:spPr>
            <a:xfrm>
              <a:off x="2281" y="2739"/>
              <a:ext cx="665" cy="140"/>
            </a:xfrm>
            <a:prstGeom prst="rect">
              <a:avLst/>
            </a:prstGeom>
            <a:noFill/>
            <a:ln w="9525" cap="flat" cmpd="sng">
              <a:solidFill>
                <a:srgbClr val="FFCC00"/>
              </a:solidFill>
              <a:prstDash val="solid"/>
              <a:miter lim="800000"/>
              <a:headEnd type="none" w="sm" len="sm"/>
              <a:tailEnd type="none" w="sm" len="sm"/>
            </a:ln>
          </p:spPr>
          <p:txBody>
            <a:bodyPr spcFirstLastPara="1" wrap="square" lIns="18000" tIns="0" rIns="18000" bIns="0" anchor="t" anchorCtr="0">
              <a:spAutoFit/>
            </a:bodyPr>
            <a:lstStyle/>
            <a:p>
              <a:pPr marL="0" marR="0" lvl="0" indent="0" algn="l" rtl="0">
                <a:lnSpc>
                  <a:spcPct val="80000"/>
                </a:lnSpc>
                <a:spcBef>
                  <a:spcPts val="0"/>
                </a:spcBef>
                <a:spcAft>
                  <a:spcPts val="0"/>
                </a:spcAft>
                <a:buNone/>
              </a:pPr>
              <a:r>
                <a:rPr lang="fr-FR" sz="1800">
                  <a:solidFill>
                    <a:srgbClr val="FFCC00"/>
                  </a:solidFill>
                  <a:latin typeface="Calibri"/>
                  <a:ea typeface="Calibri"/>
                  <a:cs typeface="Calibri"/>
                  <a:sym typeface="Calibri"/>
                </a:rPr>
                <a:t>occurrence</a:t>
              </a:r>
              <a:r>
                <a:rPr lang="fr-FR" sz="1800">
                  <a:solidFill>
                    <a:schemeClr val="dk1"/>
                  </a:solidFill>
                  <a:latin typeface="Calibri"/>
                  <a:ea typeface="Calibri"/>
                  <a:cs typeface="Calibri"/>
                  <a:sym typeface="Calibri"/>
                </a:rPr>
                <a:t> </a:t>
              </a:r>
              <a:endParaRPr/>
            </a:p>
          </p:txBody>
        </p:sp>
        <p:sp>
          <p:nvSpPr>
            <p:cNvPr id="520" name="Google Shape;520;p38"/>
            <p:cNvSpPr txBox="1"/>
            <p:nvPr/>
          </p:nvSpPr>
          <p:spPr>
            <a:xfrm>
              <a:off x="2974" y="2550"/>
              <a:ext cx="664" cy="140"/>
            </a:xfrm>
            <a:prstGeom prst="rect">
              <a:avLst/>
            </a:prstGeom>
            <a:noFill/>
            <a:ln w="9525" cap="flat" cmpd="sng">
              <a:solidFill>
                <a:srgbClr val="CC0000"/>
              </a:solidFill>
              <a:prstDash val="solid"/>
              <a:miter lim="800000"/>
              <a:headEnd type="none" w="sm" len="sm"/>
              <a:tailEnd type="none" w="sm" len="sm"/>
            </a:ln>
          </p:spPr>
          <p:txBody>
            <a:bodyPr spcFirstLastPara="1" wrap="square" lIns="18000" tIns="0" rIns="18000" bIns="0" anchor="t" anchorCtr="0">
              <a:spAutoFit/>
            </a:bodyPr>
            <a:lstStyle/>
            <a:p>
              <a:pPr marL="0" marR="0" lvl="0" indent="0" algn="l" rtl="0">
                <a:lnSpc>
                  <a:spcPct val="80000"/>
                </a:lnSpc>
                <a:spcBef>
                  <a:spcPts val="0"/>
                </a:spcBef>
                <a:spcAft>
                  <a:spcPts val="0"/>
                </a:spcAft>
                <a:buNone/>
              </a:pPr>
              <a:r>
                <a:rPr lang="fr-FR" sz="1800">
                  <a:solidFill>
                    <a:srgbClr val="CC0000"/>
                  </a:solidFill>
                  <a:latin typeface="Calibri"/>
                  <a:ea typeface="Calibri"/>
                  <a:cs typeface="Calibri"/>
                  <a:sym typeface="Calibri"/>
                </a:rPr>
                <a:t>occurrence</a:t>
              </a:r>
              <a:r>
                <a:rPr lang="fr-FR" sz="1800">
                  <a:solidFill>
                    <a:schemeClr val="dk1"/>
                  </a:solidFill>
                  <a:latin typeface="Calibri"/>
                  <a:ea typeface="Calibri"/>
                  <a:cs typeface="Calibri"/>
                  <a:sym typeface="Calibri"/>
                </a:rPr>
                <a:t> </a:t>
              </a:r>
              <a:endParaRPr/>
            </a:p>
          </p:txBody>
        </p:sp>
        <p:sp>
          <p:nvSpPr>
            <p:cNvPr id="521" name="Google Shape;521;p38"/>
            <p:cNvSpPr/>
            <p:nvPr/>
          </p:nvSpPr>
          <p:spPr>
            <a:xfrm>
              <a:off x="2505" y="2231"/>
              <a:ext cx="201" cy="507"/>
            </a:xfrm>
            <a:custGeom>
              <a:avLst/>
              <a:gdLst/>
              <a:ahLst/>
              <a:cxnLst/>
              <a:rect l="l" t="t" r="r" b="b"/>
              <a:pathLst>
                <a:path w="235" h="651" extrusionOk="0">
                  <a:moveTo>
                    <a:pt x="0" y="0"/>
                  </a:moveTo>
                  <a:cubicBezTo>
                    <a:pt x="91" y="140"/>
                    <a:pt x="183" y="281"/>
                    <a:pt x="209" y="389"/>
                  </a:cubicBezTo>
                  <a:cubicBezTo>
                    <a:pt x="235" y="497"/>
                    <a:pt x="196" y="574"/>
                    <a:pt x="157" y="651"/>
                  </a:cubicBezTo>
                </a:path>
              </a:pathLst>
            </a:custGeom>
            <a:noFill/>
            <a:ln w="9525" cap="flat" cmpd="sng">
              <a:solidFill>
                <a:srgbClr val="FFCC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38"/>
            <p:cNvSpPr/>
            <p:nvPr/>
          </p:nvSpPr>
          <p:spPr>
            <a:xfrm>
              <a:off x="4900" y="2080"/>
              <a:ext cx="705" cy="1332"/>
            </a:xfrm>
            <a:custGeom>
              <a:avLst/>
              <a:gdLst/>
              <a:ahLst/>
              <a:cxnLst/>
              <a:rect l="l" t="t" r="r" b="b"/>
              <a:pathLst>
                <a:path w="821" h="1713" extrusionOk="0">
                  <a:moveTo>
                    <a:pt x="261" y="0"/>
                  </a:moveTo>
                  <a:cubicBezTo>
                    <a:pt x="541" y="302"/>
                    <a:pt x="821" y="605"/>
                    <a:pt x="778" y="890"/>
                  </a:cubicBezTo>
                  <a:cubicBezTo>
                    <a:pt x="735" y="1175"/>
                    <a:pt x="367" y="1444"/>
                    <a:pt x="0" y="1713"/>
                  </a:cubicBezTo>
                </a:path>
              </a:pathLst>
            </a:custGeom>
            <a:noFill/>
            <a:ln w="9525" cap="flat" cmpd="sng">
              <a:solidFill>
                <a:srgbClr val="CC99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38"/>
            <p:cNvSpPr txBox="1"/>
            <p:nvPr/>
          </p:nvSpPr>
          <p:spPr>
            <a:xfrm>
              <a:off x="5096" y="2705"/>
              <a:ext cx="664" cy="278"/>
            </a:xfrm>
            <a:prstGeom prst="rect">
              <a:avLst/>
            </a:prstGeom>
            <a:solidFill>
              <a:schemeClr val="lt1"/>
            </a:solidFill>
            <a:ln w="9525" cap="flat" cmpd="sng">
              <a:solidFill>
                <a:srgbClr val="CC6600"/>
              </a:solidFill>
              <a:prstDash val="solid"/>
              <a:miter lim="800000"/>
              <a:headEnd type="none" w="sm" len="sm"/>
              <a:tailEnd type="none" w="sm" len="sm"/>
            </a:ln>
          </p:spPr>
          <p:txBody>
            <a:bodyPr spcFirstLastPara="1" wrap="square" lIns="18000" tIns="0" rIns="18000" bIns="0" anchor="t" anchorCtr="0">
              <a:spAutoFit/>
            </a:bodyPr>
            <a:lstStyle/>
            <a:p>
              <a:pPr marL="0" marR="0" lvl="0" indent="0" algn="l" rtl="0">
                <a:lnSpc>
                  <a:spcPct val="80000"/>
                </a:lnSpc>
                <a:spcBef>
                  <a:spcPts val="0"/>
                </a:spcBef>
                <a:spcAft>
                  <a:spcPts val="0"/>
                </a:spcAft>
                <a:buNone/>
              </a:pPr>
              <a:r>
                <a:rPr lang="fr-FR" sz="1800">
                  <a:solidFill>
                    <a:schemeClr val="dk1"/>
                  </a:solidFill>
                  <a:latin typeface="Calibri"/>
                  <a:ea typeface="Calibri"/>
                  <a:cs typeface="Calibri"/>
                  <a:sym typeface="Calibri"/>
                </a:rPr>
                <a:t>Subject Indicator </a:t>
              </a:r>
              <a:endParaRPr/>
            </a:p>
          </p:txBody>
        </p:sp>
        <p:sp>
          <p:nvSpPr>
            <p:cNvPr id="524" name="Google Shape;524;p38"/>
            <p:cNvSpPr/>
            <p:nvPr/>
          </p:nvSpPr>
          <p:spPr>
            <a:xfrm>
              <a:off x="940" y="3653"/>
              <a:ext cx="4614" cy="373"/>
            </a:xfrm>
            <a:prstGeom prst="ellipse">
              <a:avLst/>
            </a:prstGeom>
            <a:solidFill>
              <a:srgbClr val="CC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5" name="Google Shape;525;p38"/>
            <p:cNvSpPr/>
            <p:nvPr/>
          </p:nvSpPr>
          <p:spPr>
            <a:xfrm>
              <a:off x="2733" y="3728"/>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38"/>
            <p:cNvSpPr/>
            <p:nvPr/>
          </p:nvSpPr>
          <p:spPr>
            <a:xfrm>
              <a:off x="2815" y="3803"/>
              <a:ext cx="244" cy="116"/>
            </a:xfrm>
            <a:prstGeom prst="parallelogram">
              <a:avLst>
                <a:gd name="adj" fmla="val 105172"/>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38"/>
            <p:cNvSpPr/>
            <p:nvPr/>
          </p:nvSpPr>
          <p:spPr>
            <a:xfrm>
              <a:off x="2925" y="3865"/>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38"/>
            <p:cNvSpPr/>
            <p:nvPr/>
          </p:nvSpPr>
          <p:spPr>
            <a:xfrm>
              <a:off x="3049" y="3722"/>
              <a:ext cx="243" cy="117"/>
            </a:xfrm>
            <a:prstGeom prst="parallelogram">
              <a:avLst>
                <a:gd name="adj" fmla="val 103846"/>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38"/>
            <p:cNvSpPr/>
            <p:nvPr/>
          </p:nvSpPr>
          <p:spPr>
            <a:xfrm>
              <a:off x="3268" y="3697"/>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38"/>
            <p:cNvSpPr/>
            <p:nvPr/>
          </p:nvSpPr>
          <p:spPr>
            <a:xfrm>
              <a:off x="3461" y="3685"/>
              <a:ext cx="243" cy="116"/>
            </a:xfrm>
            <a:prstGeom prst="parallelogram">
              <a:avLst>
                <a:gd name="adj" fmla="val 104741"/>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38"/>
            <p:cNvSpPr/>
            <p:nvPr/>
          </p:nvSpPr>
          <p:spPr>
            <a:xfrm>
              <a:off x="3653" y="3678"/>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38"/>
            <p:cNvSpPr/>
            <p:nvPr/>
          </p:nvSpPr>
          <p:spPr>
            <a:xfrm>
              <a:off x="3845" y="3691"/>
              <a:ext cx="244" cy="116"/>
            </a:xfrm>
            <a:prstGeom prst="parallelogram">
              <a:avLst>
                <a:gd name="adj" fmla="val 105172"/>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38"/>
            <p:cNvSpPr/>
            <p:nvPr/>
          </p:nvSpPr>
          <p:spPr>
            <a:xfrm>
              <a:off x="4037" y="3703"/>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38"/>
            <p:cNvSpPr/>
            <p:nvPr/>
          </p:nvSpPr>
          <p:spPr>
            <a:xfrm>
              <a:off x="4209" y="3809"/>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38"/>
            <p:cNvSpPr/>
            <p:nvPr/>
          </p:nvSpPr>
          <p:spPr>
            <a:xfrm>
              <a:off x="4381" y="3797"/>
              <a:ext cx="244" cy="116"/>
            </a:xfrm>
            <a:prstGeom prst="parallelogram">
              <a:avLst>
                <a:gd name="adj" fmla="val 105172"/>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38"/>
            <p:cNvSpPr/>
            <p:nvPr/>
          </p:nvSpPr>
          <p:spPr>
            <a:xfrm>
              <a:off x="4683" y="3759"/>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38"/>
            <p:cNvSpPr/>
            <p:nvPr/>
          </p:nvSpPr>
          <p:spPr>
            <a:xfrm>
              <a:off x="4985" y="3778"/>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38"/>
            <p:cNvSpPr/>
            <p:nvPr/>
          </p:nvSpPr>
          <p:spPr>
            <a:xfrm>
              <a:off x="2497" y="3871"/>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38"/>
            <p:cNvSpPr/>
            <p:nvPr/>
          </p:nvSpPr>
          <p:spPr>
            <a:xfrm>
              <a:off x="2260" y="3814"/>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38"/>
            <p:cNvSpPr/>
            <p:nvPr/>
          </p:nvSpPr>
          <p:spPr>
            <a:xfrm>
              <a:off x="2266" y="3288"/>
              <a:ext cx="577" cy="485"/>
            </a:xfrm>
            <a:prstGeom prst="foldedCorner">
              <a:avLst>
                <a:gd name="adj" fmla="val 12500"/>
              </a:avLst>
            </a:prstGeom>
            <a:solidFill>
              <a:srgbClr val="FF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38"/>
            <p:cNvSpPr txBox="1"/>
            <p:nvPr/>
          </p:nvSpPr>
          <p:spPr>
            <a:xfrm>
              <a:off x="2226" y="3258"/>
              <a:ext cx="658" cy="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b="1">
                  <a:solidFill>
                    <a:schemeClr val="dk1"/>
                  </a:solidFill>
                  <a:latin typeface="Calibri"/>
                  <a:ea typeface="Calibri"/>
                  <a:cs typeface="Calibri"/>
                  <a:sym typeface="Calibri"/>
                </a:rPr>
                <a:t>Développer en Java Pour le Web </a:t>
              </a:r>
              <a:endParaRPr/>
            </a:p>
          </p:txBody>
        </p:sp>
        <p:cxnSp>
          <p:nvCxnSpPr>
            <p:cNvPr id="542" name="Google Shape;542;p38"/>
            <p:cNvCxnSpPr/>
            <p:nvPr/>
          </p:nvCxnSpPr>
          <p:spPr>
            <a:xfrm>
              <a:off x="2355" y="3624"/>
              <a:ext cx="412" cy="0"/>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38"/>
            <p:cNvCxnSpPr/>
            <p:nvPr/>
          </p:nvCxnSpPr>
          <p:spPr>
            <a:xfrm>
              <a:off x="2355" y="3661"/>
              <a:ext cx="412" cy="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38"/>
            <p:cNvCxnSpPr/>
            <p:nvPr/>
          </p:nvCxnSpPr>
          <p:spPr>
            <a:xfrm>
              <a:off x="2348" y="3699"/>
              <a:ext cx="412" cy="0"/>
            </a:xfrm>
            <a:prstGeom prst="straightConnector1">
              <a:avLst/>
            </a:prstGeom>
            <a:noFill/>
            <a:ln w="9525" cap="flat" cmpd="sng">
              <a:solidFill>
                <a:schemeClr val="dk1"/>
              </a:solidFill>
              <a:prstDash val="solid"/>
              <a:round/>
              <a:headEnd type="none" w="med" len="med"/>
              <a:tailEnd type="none" w="med" len="med"/>
            </a:ln>
          </p:spPr>
        </p:cxnSp>
        <p:cxnSp>
          <p:nvCxnSpPr>
            <p:cNvPr id="545" name="Google Shape;545;p38"/>
            <p:cNvCxnSpPr/>
            <p:nvPr/>
          </p:nvCxnSpPr>
          <p:spPr>
            <a:xfrm>
              <a:off x="2348" y="3736"/>
              <a:ext cx="412" cy="0"/>
            </a:xfrm>
            <a:prstGeom prst="straightConnector1">
              <a:avLst/>
            </a:prstGeom>
            <a:noFill/>
            <a:ln w="9525" cap="flat" cmpd="sng">
              <a:solidFill>
                <a:schemeClr val="dk1"/>
              </a:solidFill>
              <a:prstDash val="solid"/>
              <a:round/>
              <a:headEnd type="none" w="med" len="med"/>
              <a:tailEnd type="none" w="med" len="med"/>
            </a:ln>
          </p:spPr>
        </p:cxnSp>
        <p:sp>
          <p:nvSpPr>
            <p:cNvPr id="546" name="Google Shape;546;p38"/>
            <p:cNvSpPr/>
            <p:nvPr/>
          </p:nvSpPr>
          <p:spPr>
            <a:xfrm>
              <a:off x="1673" y="3428"/>
              <a:ext cx="577" cy="485"/>
            </a:xfrm>
            <a:prstGeom prst="foldedCorner">
              <a:avLst>
                <a:gd name="adj" fmla="val 12500"/>
              </a:avLst>
            </a:prstGeom>
            <a:solidFill>
              <a:srgbClr val="FF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38"/>
            <p:cNvSpPr txBox="1"/>
            <p:nvPr/>
          </p:nvSpPr>
          <p:spPr>
            <a:xfrm>
              <a:off x="1633" y="3393"/>
              <a:ext cx="658" cy="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b="1">
                  <a:solidFill>
                    <a:schemeClr val="dk1"/>
                  </a:solidFill>
                  <a:latin typeface="Calibri"/>
                  <a:ea typeface="Calibri"/>
                  <a:cs typeface="Calibri"/>
                  <a:sym typeface="Calibri"/>
                </a:rPr>
                <a:t>Enterprise Java Beans</a:t>
              </a:r>
              <a:endParaRPr/>
            </a:p>
          </p:txBody>
        </p:sp>
        <p:cxnSp>
          <p:nvCxnSpPr>
            <p:cNvPr id="548" name="Google Shape;548;p38"/>
            <p:cNvCxnSpPr/>
            <p:nvPr/>
          </p:nvCxnSpPr>
          <p:spPr>
            <a:xfrm>
              <a:off x="1755" y="3684"/>
              <a:ext cx="412" cy="0"/>
            </a:xfrm>
            <a:prstGeom prst="straightConnector1">
              <a:avLst/>
            </a:prstGeom>
            <a:noFill/>
            <a:ln w="9525" cap="flat" cmpd="sng">
              <a:solidFill>
                <a:schemeClr val="dk1"/>
              </a:solidFill>
              <a:prstDash val="solid"/>
              <a:round/>
              <a:headEnd type="none" w="med" len="med"/>
              <a:tailEnd type="none" w="med" len="med"/>
            </a:ln>
          </p:spPr>
        </p:cxnSp>
        <p:cxnSp>
          <p:nvCxnSpPr>
            <p:cNvPr id="549" name="Google Shape;549;p38"/>
            <p:cNvCxnSpPr/>
            <p:nvPr/>
          </p:nvCxnSpPr>
          <p:spPr>
            <a:xfrm>
              <a:off x="1755" y="3721"/>
              <a:ext cx="412" cy="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38"/>
            <p:cNvCxnSpPr/>
            <p:nvPr/>
          </p:nvCxnSpPr>
          <p:spPr>
            <a:xfrm>
              <a:off x="1762" y="3758"/>
              <a:ext cx="412"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38"/>
            <p:cNvCxnSpPr/>
            <p:nvPr/>
          </p:nvCxnSpPr>
          <p:spPr>
            <a:xfrm>
              <a:off x="1762" y="3796"/>
              <a:ext cx="412" cy="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38"/>
            <p:cNvCxnSpPr/>
            <p:nvPr/>
          </p:nvCxnSpPr>
          <p:spPr>
            <a:xfrm>
              <a:off x="1755" y="3833"/>
              <a:ext cx="412" cy="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38"/>
            <p:cNvCxnSpPr/>
            <p:nvPr/>
          </p:nvCxnSpPr>
          <p:spPr>
            <a:xfrm>
              <a:off x="1755" y="3870"/>
              <a:ext cx="412" cy="0"/>
            </a:xfrm>
            <a:prstGeom prst="straightConnector1">
              <a:avLst/>
            </a:prstGeom>
            <a:noFill/>
            <a:ln w="9525" cap="flat" cmpd="sng">
              <a:solidFill>
                <a:schemeClr val="dk1"/>
              </a:solidFill>
              <a:prstDash val="solid"/>
              <a:round/>
              <a:headEnd type="none" w="med" len="med"/>
              <a:tailEnd type="none" w="med" len="med"/>
            </a:ln>
          </p:spPr>
        </p:cxnSp>
        <p:sp>
          <p:nvSpPr>
            <p:cNvPr id="554" name="Google Shape;554;p38"/>
            <p:cNvSpPr/>
            <p:nvPr/>
          </p:nvSpPr>
          <p:spPr>
            <a:xfrm>
              <a:off x="4780" y="3735"/>
              <a:ext cx="244" cy="117"/>
            </a:xfrm>
            <a:prstGeom prst="parallelogram">
              <a:avLst>
                <a:gd name="adj" fmla="val 104274"/>
              </a:avLst>
            </a:prstGeom>
            <a:solidFill>
              <a:srgbClr val="CC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38"/>
            <p:cNvSpPr/>
            <p:nvPr/>
          </p:nvSpPr>
          <p:spPr>
            <a:xfrm>
              <a:off x="4217" y="3295"/>
              <a:ext cx="673" cy="485"/>
            </a:xfrm>
            <a:prstGeom prst="foldedCorner">
              <a:avLst>
                <a:gd name="adj" fmla="val 12500"/>
              </a:avLst>
            </a:prstGeom>
            <a:solidFill>
              <a:srgbClr val="FF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556" name="Google Shape;556;p38"/>
            <p:cNvCxnSpPr/>
            <p:nvPr/>
          </p:nvCxnSpPr>
          <p:spPr>
            <a:xfrm>
              <a:off x="4402" y="3668"/>
              <a:ext cx="412" cy="0"/>
            </a:xfrm>
            <a:prstGeom prst="straightConnector1">
              <a:avLst/>
            </a:prstGeom>
            <a:noFill/>
            <a:ln w="9525" cap="flat" cmpd="sng">
              <a:solidFill>
                <a:schemeClr val="dk1"/>
              </a:solidFill>
              <a:prstDash val="solid"/>
              <a:round/>
              <a:headEnd type="none" w="med" len="med"/>
              <a:tailEnd type="none" w="med" len="med"/>
            </a:ln>
          </p:spPr>
        </p:cxnSp>
        <p:cxnSp>
          <p:nvCxnSpPr>
            <p:cNvPr id="557" name="Google Shape;557;p38"/>
            <p:cNvCxnSpPr/>
            <p:nvPr/>
          </p:nvCxnSpPr>
          <p:spPr>
            <a:xfrm>
              <a:off x="4395" y="3706"/>
              <a:ext cx="412" cy="0"/>
            </a:xfrm>
            <a:prstGeom prst="straightConnector1">
              <a:avLst/>
            </a:prstGeom>
            <a:noFill/>
            <a:ln w="9525" cap="flat" cmpd="sng">
              <a:solidFill>
                <a:schemeClr val="dk1"/>
              </a:solidFill>
              <a:prstDash val="solid"/>
              <a:round/>
              <a:headEnd type="none" w="med" len="med"/>
              <a:tailEnd type="none" w="med" len="med"/>
            </a:ln>
          </p:spPr>
        </p:cxnSp>
        <p:cxnSp>
          <p:nvCxnSpPr>
            <p:cNvPr id="558" name="Google Shape;558;p38"/>
            <p:cNvCxnSpPr/>
            <p:nvPr/>
          </p:nvCxnSpPr>
          <p:spPr>
            <a:xfrm>
              <a:off x="4395" y="3743"/>
              <a:ext cx="412" cy="0"/>
            </a:xfrm>
            <a:prstGeom prst="straightConnector1">
              <a:avLst/>
            </a:prstGeom>
            <a:noFill/>
            <a:ln w="9525" cap="flat" cmpd="sng">
              <a:solidFill>
                <a:schemeClr val="dk1"/>
              </a:solidFill>
              <a:prstDash val="solid"/>
              <a:round/>
              <a:headEnd type="none" w="med" len="med"/>
              <a:tailEnd type="none" w="med" len="med"/>
            </a:ln>
          </p:spPr>
        </p:cxnSp>
        <p:sp>
          <p:nvSpPr>
            <p:cNvPr id="559" name="Google Shape;559;p38"/>
            <p:cNvSpPr txBox="1"/>
            <p:nvPr/>
          </p:nvSpPr>
          <p:spPr>
            <a:xfrm>
              <a:off x="4189" y="3297"/>
              <a:ext cx="755" cy="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b="1">
                  <a:solidFill>
                    <a:schemeClr val="dk1"/>
                  </a:solidFill>
                  <a:latin typeface="Calibri"/>
                  <a:ea typeface="Calibri"/>
                  <a:cs typeface="Calibri"/>
                  <a:sym typeface="Calibri"/>
                </a:rPr>
                <a:t>Formation Programme de Certification </a:t>
              </a:r>
              <a:endParaRPr/>
            </a:p>
          </p:txBody>
        </p:sp>
        <p:sp>
          <p:nvSpPr>
            <p:cNvPr id="560" name="Google Shape;560;p38"/>
            <p:cNvSpPr/>
            <p:nvPr/>
          </p:nvSpPr>
          <p:spPr>
            <a:xfrm>
              <a:off x="1200" y="3264"/>
              <a:ext cx="1068"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Calibri"/>
                  <a:ea typeface="Calibri"/>
                  <a:cs typeface="Calibri"/>
                  <a:sym typeface="Calibri"/>
                </a:rPr>
                <a:t>www.orgaform.com</a:t>
              </a:r>
              <a:endParaRPr/>
            </a:p>
          </p:txBody>
        </p:sp>
        <p:sp>
          <p:nvSpPr>
            <p:cNvPr id="561" name="Google Shape;561;p38"/>
            <p:cNvSpPr/>
            <p:nvPr/>
          </p:nvSpPr>
          <p:spPr>
            <a:xfrm>
              <a:off x="2160" y="3120"/>
              <a:ext cx="1068"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Calibri"/>
                  <a:ea typeface="Calibri"/>
                  <a:cs typeface="Calibri"/>
                  <a:sym typeface="Calibri"/>
                </a:rPr>
                <a:t>www.orgaform.com</a:t>
              </a:r>
              <a:endParaRPr/>
            </a:p>
          </p:txBody>
        </p:sp>
        <p:sp>
          <p:nvSpPr>
            <p:cNvPr id="562" name="Google Shape;562;p38"/>
            <p:cNvSpPr txBox="1"/>
            <p:nvPr/>
          </p:nvSpPr>
          <p:spPr>
            <a:xfrm>
              <a:off x="3360" y="3072"/>
              <a:ext cx="2496"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Calibri"/>
                  <a:ea typeface="Calibri"/>
                  <a:cs typeface="Calibri"/>
                  <a:sym typeface="Calibri"/>
                </a:rPr>
                <a:t>www.sun.fr/formation/certifications/index.html</a:t>
              </a:r>
              <a:endParaRPr/>
            </a:p>
          </p:txBody>
        </p:sp>
        <p:sp>
          <p:nvSpPr>
            <p:cNvPr id="563" name="Google Shape;563;p38"/>
            <p:cNvSpPr/>
            <p:nvPr/>
          </p:nvSpPr>
          <p:spPr>
            <a:xfrm>
              <a:off x="3192" y="3404"/>
              <a:ext cx="559" cy="50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38"/>
            <p:cNvSpPr/>
            <p:nvPr/>
          </p:nvSpPr>
          <p:spPr>
            <a:xfrm>
              <a:off x="2880" y="3216"/>
              <a:ext cx="1360"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Calibri"/>
                  <a:ea typeface="Calibri"/>
                  <a:cs typeface="Calibri"/>
                  <a:sym typeface="Calibri"/>
                </a:rPr>
                <a:t>www.orgaform.com/demo</a:t>
              </a:r>
              <a:endParaRPr/>
            </a:p>
          </p:txBody>
        </p:sp>
        <p:sp>
          <p:nvSpPr>
            <p:cNvPr id="565" name="Google Shape;565;p38"/>
            <p:cNvSpPr/>
            <p:nvPr/>
          </p:nvSpPr>
          <p:spPr>
            <a:xfrm>
              <a:off x="3256" y="3461"/>
              <a:ext cx="391" cy="350"/>
            </a:xfrm>
            <a:custGeom>
              <a:avLst/>
              <a:gdLst/>
              <a:ahLst/>
              <a:cxnLst/>
              <a:rect l="l" t="t" r="r" b="b"/>
              <a:pathLst>
                <a:path w="120000" h="120000" extrusionOk="0">
                  <a:moveTo>
                    <a:pt x="0" y="0"/>
                  </a:moveTo>
                  <a:lnTo>
                    <a:pt x="120000" y="0"/>
                  </a:lnTo>
                  <a:lnTo>
                    <a:pt x="120000" y="120000"/>
                  </a:lnTo>
                  <a:lnTo>
                    <a:pt x="0" y="120000"/>
                  </a:lnTo>
                  <a:close/>
                  <a:moveTo>
                    <a:pt x="19719" y="43125"/>
                  </a:moveTo>
                  <a:lnTo>
                    <a:pt x="19719" y="76875"/>
                  </a:lnTo>
                  <a:lnTo>
                    <a:pt x="44895" y="76875"/>
                  </a:lnTo>
                  <a:lnTo>
                    <a:pt x="70070" y="105000"/>
                  </a:lnTo>
                  <a:lnTo>
                    <a:pt x="70070" y="15000"/>
                  </a:lnTo>
                  <a:lnTo>
                    <a:pt x="44895" y="43125"/>
                  </a:lnTo>
                  <a:close/>
                </a:path>
                <a:path w="120000" h="120000" fill="darken" extrusionOk="0">
                  <a:moveTo>
                    <a:pt x="19719" y="43125"/>
                  </a:moveTo>
                  <a:lnTo>
                    <a:pt x="19719" y="76875"/>
                  </a:lnTo>
                  <a:lnTo>
                    <a:pt x="44895" y="76875"/>
                  </a:lnTo>
                  <a:lnTo>
                    <a:pt x="70070" y="105000"/>
                  </a:lnTo>
                  <a:lnTo>
                    <a:pt x="70070" y="15000"/>
                  </a:lnTo>
                  <a:lnTo>
                    <a:pt x="44895" y="43125"/>
                  </a:lnTo>
                  <a:close/>
                </a:path>
                <a:path w="120000" h="120000" fill="none" extrusionOk="0">
                  <a:moveTo>
                    <a:pt x="19719" y="43125"/>
                  </a:moveTo>
                  <a:lnTo>
                    <a:pt x="44895" y="43125"/>
                  </a:lnTo>
                  <a:lnTo>
                    <a:pt x="70070" y="15000"/>
                  </a:lnTo>
                  <a:lnTo>
                    <a:pt x="70070" y="105000"/>
                  </a:lnTo>
                  <a:lnTo>
                    <a:pt x="44895" y="76875"/>
                  </a:lnTo>
                  <a:lnTo>
                    <a:pt x="19719" y="76875"/>
                  </a:lnTo>
                  <a:close/>
                  <a:moveTo>
                    <a:pt x="80141" y="43125"/>
                  </a:moveTo>
                  <a:lnTo>
                    <a:pt x="100281" y="26250"/>
                  </a:lnTo>
                  <a:moveTo>
                    <a:pt x="80141" y="60000"/>
                  </a:moveTo>
                  <a:lnTo>
                    <a:pt x="100281" y="60000"/>
                  </a:lnTo>
                  <a:moveTo>
                    <a:pt x="80141" y="76875"/>
                  </a:moveTo>
                  <a:lnTo>
                    <a:pt x="100281" y="93750"/>
                  </a:lnTo>
                </a:path>
                <a:path w="120000" h="120000" fill="none" extrusionOk="0">
                  <a:moveTo>
                    <a:pt x="0" y="0"/>
                  </a:moveTo>
                  <a:lnTo>
                    <a:pt x="120000" y="0"/>
                  </a:lnTo>
                  <a:lnTo>
                    <a:pt x="120000" y="120000"/>
                  </a:lnTo>
                  <a:lnTo>
                    <a:pt x="0" y="120000"/>
                  </a:lnTo>
                  <a:close/>
                </a:path>
              </a:pathLst>
            </a:cu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38"/>
            <p:cNvSpPr txBox="1"/>
            <p:nvPr/>
          </p:nvSpPr>
          <p:spPr>
            <a:xfrm>
              <a:off x="1019" y="3628"/>
              <a:ext cx="635" cy="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ahoma"/>
                  <a:ea typeface="Tahoma"/>
                  <a:cs typeface="Tahoma"/>
                  <a:sym typeface="Tahoma"/>
                </a:rPr>
                <a:t>WWW</a:t>
              </a:r>
              <a:endParaRPr/>
            </a:p>
          </p:txBody>
        </p:sp>
        <p:sp>
          <p:nvSpPr>
            <p:cNvPr id="567" name="Google Shape;567;p38"/>
            <p:cNvSpPr/>
            <p:nvPr/>
          </p:nvSpPr>
          <p:spPr>
            <a:xfrm>
              <a:off x="3600" y="1470"/>
              <a:ext cx="1206" cy="211"/>
            </a:xfrm>
            <a:prstGeom prst="ellipse">
              <a:avLst/>
            </a:prstGeom>
            <a:solidFill>
              <a:srgbClr val="CC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38"/>
            <p:cNvSpPr/>
            <p:nvPr/>
          </p:nvSpPr>
          <p:spPr>
            <a:xfrm>
              <a:off x="3963" y="1611"/>
              <a:ext cx="295" cy="641"/>
            </a:xfrm>
            <a:custGeom>
              <a:avLst/>
              <a:gdLst/>
              <a:ahLst/>
              <a:cxnLst/>
              <a:rect l="l" t="t" r="r" b="b"/>
              <a:pathLst>
                <a:path w="344" h="825" extrusionOk="0">
                  <a:moveTo>
                    <a:pt x="344" y="825"/>
                  </a:moveTo>
                  <a:cubicBezTo>
                    <a:pt x="292" y="737"/>
                    <a:pt x="58" y="430"/>
                    <a:pt x="29" y="293"/>
                  </a:cubicBezTo>
                  <a:cubicBezTo>
                    <a:pt x="0" y="156"/>
                    <a:pt x="138" y="61"/>
                    <a:pt x="167" y="0"/>
                  </a:cubicBezTo>
                </a:path>
              </a:pathLst>
            </a:cu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38"/>
            <p:cNvSpPr/>
            <p:nvPr/>
          </p:nvSpPr>
          <p:spPr>
            <a:xfrm>
              <a:off x="3772" y="1127"/>
              <a:ext cx="576" cy="485"/>
            </a:xfrm>
            <a:prstGeom prst="foldedCorner">
              <a:avLst>
                <a:gd name="adj" fmla="val 12500"/>
              </a:avLst>
            </a:prstGeom>
            <a:solidFill>
              <a:srgbClr val="FF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570" name="Google Shape;570;p38"/>
            <p:cNvCxnSpPr/>
            <p:nvPr/>
          </p:nvCxnSpPr>
          <p:spPr>
            <a:xfrm>
              <a:off x="3861" y="1463"/>
              <a:ext cx="412" cy="0"/>
            </a:xfrm>
            <a:prstGeom prst="straightConnector1">
              <a:avLst/>
            </a:prstGeom>
            <a:noFill/>
            <a:ln w="9525" cap="flat" cmpd="sng">
              <a:solidFill>
                <a:schemeClr val="dk1"/>
              </a:solidFill>
              <a:prstDash val="solid"/>
              <a:round/>
              <a:headEnd type="none" w="med" len="med"/>
              <a:tailEnd type="none" w="med" len="med"/>
            </a:ln>
          </p:spPr>
        </p:cxnSp>
        <p:cxnSp>
          <p:nvCxnSpPr>
            <p:cNvPr id="571" name="Google Shape;571;p38"/>
            <p:cNvCxnSpPr/>
            <p:nvPr/>
          </p:nvCxnSpPr>
          <p:spPr>
            <a:xfrm>
              <a:off x="3861" y="1500"/>
              <a:ext cx="412" cy="0"/>
            </a:xfrm>
            <a:prstGeom prst="straightConnector1">
              <a:avLst/>
            </a:prstGeom>
            <a:noFill/>
            <a:ln w="9525" cap="flat" cmpd="sng">
              <a:solidFill>
                <a:schemeClr val="dk1"/>
              </a:solidFill>
              <a:prstDash val="solid"/>
              <a:round/>
              <a:headEnd type="none" w="med" len="med"/>
              <a:tailEnd type="none" w="med" len="med"/>
            </a:ln>
          </p:spPr>
        </p:cxnSp>
        <p:cxnSp>
          <p:nvCxnSpPr>
            <p:cNvPr id="572" name="Google Shape;572;p38"/>
            <p:cNvCxnSpPr/>
            <p:nvPr/>
          </p:nvCxnSpPr>
          <p:spPr>
            <a:xfrm>
              <a:off x="3854" y="1538"/>
              <a:ext cx="412" cy="0"/>
            </a:xfrm>
            <a:prstGeom prst="straightConnector1">
              <a:avLst/>
            </a:prstGeom>
            <a:noFill/>
            <a:ln w="9525" cap="flat" cmpd="sng">
              <a:solidFill>
                <a:schemeClr val="dk1"/>
              </a:solidFill>
              <a:prstDash val="solid"/>
              <a:round/>
              <a:headEnd type="none" w="med" len="med"/>
              <a:tailEnd type="none" w="med" len="med"/>
            </a:ln>
          </p:spPr>
        </p:cxnSp>
        <p:cxnSp>
          <p:nvCxnSpPr>
            <p:cNvPr id="573" name="Google Shape;573;p38"/>
            <p:cNvCxnSpPr/>
            <p:nvPr/>
          </p:nvCxnSpPr>
          <p:spPr>
            <a:xfrm>
              <a:off x="3854" y="1575"/>
              <a:ext cx="412" cy="0"/>
            </a:xfrm>
            <a:prstGeom prst="straightConnector1">
              <a:avLst/>
            </a:prstGeom>
            <a:noFill/>
            <a:ln w="9525" cap="flat" cmpd="sng">
              <a:solidFill>
                <a:schemeClr val="dk1"/>
              </a:solidFill>
              <a:prstDash val="solid"/>
              <a:round/>
              <a:headEnd type="none" w="med" len="med"/>
              <a:tailEnd type="none" w="med" len="med"/>
            </a:ln>
          </p:spPr>
        </p:cxnSp>
        <p:sp>
          <p:nvSpPr>
            <p:cNvPr id="574" name="Google Shape;574;p38"/>
            <p:cNvSpPr txBox="1"/>
            <p:nvPr/>
          </p:nvSpPr>
          <p:spPr>
            <a:xfrm>
              <a:off x="3718" y="1117"/>
              <a:ext cx="657" cy="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b="1">
                  <a:solidFill>
                    <a:schemeClr val="dk1"/>
                  </a:solidFill>
                  <a:latin typeface="Calibri"/>
                  <a:ea typeface="Calibri"/>
                  <a:cs typeface="Calibri"/>
                  <a:sym typeface="Calibri"/>
                </a:rPr>
                <a:t>Guide Certification FAFIEC</a:t>
              </a:r>
              <a:endParaRPr/>
            </a:p>
          </p:txBody>
        </p:sp>
        <p:sp>
          <p:nvSpPr>
            <p:cNvPr id="575" name="Google Shape;575;p38"/>
            <p:cNvSpPr txBox="1"/>
            <p:nvPr/>
          </p:nvSpPr>
          <p:spPr>
            <a:xfrm>
              <a:off x="3874" y="1753"/>
              <a:ext cx="426" cy="140"/>
            </a:xfrm>
            <a:prstGeom prst="rect">
              <a:avLst/>
            </a:prstGeom>
            <a:solidFill>
              <a:schemeClr val="lt1"/>
            </a:solidFill>
            <a:ln w="9525" cap="flat" cmpd="sng">
              <a:solidFill>
                <a:schemeClr val="accent2"/>
              </a:solidFill>
              <a:prstDash val="solid"/>
              <a:miter lim="800000"/>
              <a:headEnd type="none" w="sm" len="sm"/>
              <a:tailEnd type="none" w="sm" len="sm"/>
            </a:ln>
          </p:spPr>
          <p:txBody>
            <a:bodyPr spcFirstLastPara="1" wrap="square" lIns="18000" tIns="0" rIns="18000" bIns="0" anchor="t" anchorCtr="0">
              <a:spAutoFit/>
            </a:bodyPr>
            <a:lstStyle/>
            <a:p>
              <a:pPr marL="0" marR="0" lvl="0" indent="0" algn="l" rtl="0">
                <a:lnSpc>
                  <a:spcPct val="80000"/>
                </a:lnSpc>
                <a:spcBef>
                  <a:spcPts val="0"/>
                </a:spcBef>
                <a:spcAft>
                  <a:spcPts val="0"/>
                </a:spcAft>
                <a:buNone/>
              </a:pPr>
              <a:r>
                <a:rPr lang="fr-FR" sz="1800">
                  <a:solidFill>
                    <a:schemeClr val="dk1"/>
                  </a:solidFill>
                  <a:latin typeface="Calibri"/>
                  <a:ea typeface="Calibri"/>
                  <a:cs typeface="Calibri"/>
                  <a:sym typeface="Calibri"/>
                </a:rPr>
                <a:t>PSI </a:t>
              </a:r>
              <a:endParaRPr/>
            </a:p>
          </p:txBody>
        </p:sp>
        <p:sp>
          <p:nvSpPr>
            <p:cNvPr id="576" name="Google Shape;576;p38"/>
            <p:cNvSpPr txBox="1"/>
            <p:nvPr/>
          </p:nvSpPr>
          <p:spPr>
            <a:xfrm>
              <a:off x="4367" y="1522"/>
              <a:ext cx="461" cy="1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b="1">
                  <a:solidFill>
                    <a:schemeClr val="dk1"/>
                  </a:solidFill>
                  <a:latin typeface="Tahoma"/>
                  <a:ea typeface="Tahoma"/>
                  <a:cs typeface="Tahoma"/>
                  <a:sym typeface="Tahoma"/>
                </a:rPr>
                <a:t>WWW</a:t>
              </a:r>
              <a:endParaRPr/>
            </a:p>
          </p:txBody>
        </p:sp>
        <p:sp>
          <p:nvSpPr>
            <p:cNvPr id="577" name="Google Shape;577;p38"/>
            <p:cNvSpPr txBox="1"/>
            <p:nvPr/>
          </p:nvSpPr>
          <p:spPr>
            <a:xfrm>
              <a:off x="2880" y="4089"/>
              <a:ext cx="244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imes"/>
                  <a:ea typeface="Times"/>
                  <a:cs typeface="Times"/>
                  <a:sym typeface="Times"/>
                </a:rPr>
                <a:t>D’après J. Caussanel, M. Zacklad </a:t>
              </a:r>
              <a:r>
                <a:rPr lang="fr-FR" sz="1800" i="1">
                  <a:solidFill>
                    <a:schemeClr val="dk1"/>
                  </a:solidFill>
                  <a:latin typeface="Times"/>
                  <a:ea typeface="Times"/>
                  <a:cs typeface="Times"/>
                  <a:sym typeface="Times"/>
                </a:rPr>
                <a:t>et al.</a:t>
              </a:r>
              <a:endParaRPr sz="1800">
                <a:solidFill>
                  <a:schemeClr val="dk1"/>
                </a:solidFill>
                <a:latin typeface="Times"/>
                <a:ea typeface="Times"/>
                <a:cs typeface="Times"/>
                <a:sym typeface="Times"/>
              </a:endParaRPr>
            </a:p>
          </p:txBody>
        </p:sp>
      </p:grpSp>
      <p:sp>
        <p:nvSpPr>
          <p:cNvPr id="578" name="Google Shape;578;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fr-FR">
                <a:solidFill>
                  <a:schemeClr val="accent1"/>
                </a:solidFill>
              </a:rPr>
              <a:t>Ex. de Topic map</a:t>
            </a:r>
            <a:endParaRPr>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584" name="Google Shape;584;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585" name="Google Shape;585;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39</a:t>
            </a:fld>
            <a:endParaRPr/>
          </a:p>
        </p:txBody>
      </p:sp>
      <p:sp>
        <p:nvSpPr>
          <p:cNvPr id="586" name="Google Shape;586;p39"/>
          <p:cNvSpPr txBox="1">
            <a:spLocks noGrp="1"/>
          </p:cNvSpPr>
          <p:nvPr>
            <p:ph type="title"/>
          </p:nvPr>
        </p:nvSpPr>
        <p:spPr>
          <a:xfrm>
            <a:off x="395288" y="260350"/>
            <a:ext cx="77724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990000"/>
              </a:buClr>
              <a:buSzPts val="2400"/>
              <a:buFont typeface="Calibri"/>
              <a:buNone/>
            </a:pPr>
            <a:r>
              <a:rPr lang="fr-FR" sz="2400">
                <a:solidFill>
                  <a:srgbClr val="990000"/>
                </a:solidFill>
              </a:rPr>
              <a:t>Wordnet</a:t>
            </a:r>
            <a:endParaRPr/>
          </a:p>
        </p:txBody>
      </p:sp>
      <p:sp>
        <p:nvSpPr>
          <p:cNvPr id="587" name="Google Shape;587;p39"/>
          <p:cNvSpPr txBox="1">
            <a:spLocks noGrp="1"/>
          </p:cNvSpPr>
          <p:nvPr>
            <p:ph type="body" idx="1"/>
          </p:nvPr>
        </p:nvSpPr>
        <p:spPr>
          <a:xfrm>
            <a:off x="457200" y="1524000"/>
            <a:ext cx="8153400" cy="48006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rgbClr val="FF0066"/>
              </a:buClr>
              <a:buSzPct val="100000"/>
              <a:buChar char="•"/>
            </a:pPr>
            <a:r>
              <a:rPr lang="fr-FR" b="1"/>
              <a:t>Motivation :</a:t>
            </a:r>
            <a:r>
              <a:rPr lang="fr-FR"/>
              <a:t> traduction via un langage pivot : l’anglais</a:t>
            </a:r>
            <a:endParaRPr/>
          </a:p>
          <a:p>
            <a:pPr marL="342900" lvl="0" indent="-170180" algn="just" rtl="0">
              <a:spcBef>
                <a:spcPts val="0"/>
              </a:spcBef>
              <a:spcAft>
                <a:spcPts val="0"/>
              </a:spcAft>
              <a:buClr>
                <a:srgbClr val="FF0066"/>
              </a:buClr>
              <a:buSzPct val="100000"/>
              <a:buNone/>
            </a:pPr>
            <a:endParaRPr/>
          </a:p>
          <a:p>
            <a:pPr marL="342900" lvl="0" indent="-342900" algn="just" rtl="0">
              <a:spcBef>
                <a:spcPts val="0"/>
              </a:spcBef>
              <a:spcAft>
                <a:spcPts val="0"/>
              </a:spcAft>
              <a:buClr>
                <a:srgbClr val="FF0066"/>
              </a:buClr>
              <a:buSzPct val="100000"/>
              <a:buChar char="•"/>
            </a:pPr>
            <a:r>
              <a:rPr lang="fr-FR" b="1"/>
              <a:t>Contenu</a:t>
            </a:r>
            <a:r>
              <a:rPr lang="fr-FR"/>
              <a:t> : base de données lexicale</a:t>
            </a:r>
            <a:endParaRPr/>
          </a:p>
          <a:p>
            <a:pPr marL="342900" lvl="0" indent="-342900" algn="just" rtl="0">
              <a:spcBef>
                <a:spcPts val="0"/>
              </a:spcBef>
              <a:spcAft>
                <a:spcPts val="0"/>
              </a:spcAft>
              <a:buClr>
                <a:srgbClr val="FF0066"/>
              </a:buClr>
              <a:buSzPct val="100000"/>
              <a:buChar char="•"/>
            </a:pPr>
            <a:r>
              <a:rPr lang="fr-FR"/>
              <a:t>ensembles de synonymes (</a:t>
            </a:r>
            <a:r>
              <a:rPr lang="fr-FR" b="1"/>
              <a:t>synsets</a:t>
            </a:r>
            <a:r>
              <a:rPr lang="fr-FR"/>
              <a:t>)</a:t>
            </a:r>
            <a:endParaRPr/>
          </a:p>
          <a:p>
            <a:pPr marL="742950" lvl="1" indent="-285750" algn="just" rtl="0">
              <a:spcBef>
                <a:spcPts val="0"/>
              </a:spcBef>
              <a:spcAft>
                <a:spcPts val="0"/>
              </a:spcAft>
              <a:buClr>
                <a:srgbClr val="FF0066"/>
              </a:buClr>
              <a:buSzPct val="100000"/>
              <a:buChar char="–"/>
            </a:pPr>
            <a:r>
              <a:rPr lang="fr-FR"/>
              <a:t>termes synonymes regroupés en classes d’équivalence sémantiques, représente un sens particulier d’un mot anglais.</a:t>
            </a:r>
            <a:endParaRPr/>
          </a:p>
          <a:p>
            <a:pPr marL="742950" lvl="1" indent="-285750" algn="just" rtl="0">
              <a:spcBef>
                <a:spcPts val="0"/>
              </a:spcBef>
              <a:spcAft>
                <a:spcPts val="0"/>
              </a:spcAft>
              <a:buClr>
                <a:srgbClr val="FF0066"/>
              </a:buClr>
              <a:buSzPct val="100000"/>
              <a:buChar char="–"/>
            </a:pPr>
            <a:r>
              <a:rPr lang="fr-FR"/>
              <a:t>Un mot peut appartenir à plusieurs synsets et renvoyer dans chaque cas à une catégorie grammaticale différente (nom, verbe, adverbe, adjectif).</a:t>
            </a:r>
            <a:endParaRPr/>
          </a:p>
          <a:p>
            <a:pPr marL="342900" lvl="0" indent="-342900" algn="just" rtl="0">
              <a:spcBef>
                <a:spcPts val="0"/>
              </a:spcBef>
              <a:spcAft>
                <a:spcPts val="0"/>
              </a:spcAft>
              <a:buClr>
                <a:srgbClr val="FF0066"/>
              </a:buClr>
              <a:buSzPct val="100000"/>
              <a:buChar char="•"/>
            </a:pPr>
            <a:r>
              <a:rPr lang="fr-FR"/>
              <a:t>Relations sémantiques entre synsets : </a:t>
            </a:r>
            <a:endParaRPr/>
          </a:p>
          <a:p>
            <a:pPr marL="742950" lvl="1" indent="-285750" algn="just" rtl="0">
              <a:spcBef>
                <a:spcPts val="0"/>
              </a:spcBef>
              <a:spcAft>
                <a:spcPts val="0"/>
              </a:spcAft>
              <a:buClr>
                <a:srgbClr val="FF0066"/>
              </a:buClr>
              <a:buSzPct val="100000"/>
              <a:buChar char="–"/>
            </a:pPr>
            <a:r>
              <a:rPr lang="fr-FR"/>
              <a:t>hyperonymie- hyponymie (is-a), antonymie (relation entre ensembles de mots qui, par leur sens, s’opposent), etc.</a:t>
            </a:r>
            <a:endParaRPr/>
          </a:p>
          <a:p>
            <a:pPr marL="342900" lvl="0" indent="-342900" algn="just" rtl="0">
              <a:spcBef>
                <a:spcPts val="0"/>
              </a:spcBef>
              <a:spcAft>
                <a:spcPts val="0"/>
              </a:spcAft>
              <a:buClr>
                <a:srgbClr val="FF0066"/>
              </a:buClr>
              <a:buSzPct val="100000"/>
              <a:buChar char="•"/>
            </a:pPr>
            <a:r>
              <a:rPr lang="fr-FR"/>
              <a:t>Limites : </a:t>
            </a:r>
            <a:r>
              <a:rPr lang="fr-FR" sz="2000"/>
              <a:t>sémantique peu précise des relations, pas vraiment une ontologie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Intégration de données sémantiques</a:t>
            </a:r>
            <a:endParaRPr/>
          </a:p>
        </p:txBody>
      </p:sp>
      <p:sp>
        <p:nvSpPr>
          <p:cNvPr id="117" name="Google Shape;11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Combiner des données provenant de sources disparates </a:t>
            </a:r>
            <a:endParaRPr/>
          </a:p>
          <a:p>
            <a:pPr marL="342900" lvl="0" indent="-342900" algn="l" rtl="0">
              <a:spcBef>
                <a:spcPts val="640"/>
              </a:spcBef>
              <a:spcAft>
                <a:spcPts val="0"/>
              </a:spcAft>
              <a:buClr>
                <a:schemeClr val="dk1"/>
              </a:buClr>
              <a:buSzPts val="3200"/>
              <a:buChar char="•"/>
            </a:pPr>
            <a:r>
              <a:rPr lang="fr-FR"/>
              <a:t>Consolider les données en informations significatives et utiles</a:t>
            </a:r>
            <a:endParaRPr/>
          </a:p>
          <a:p>
            <a:pPr marL="342900" lvl="0" indent="-342900" algn="l" rtl="0">
              <a:spcBef>
                <a:spcPts val="640"/>
              </a:spcBef>
              <a:spcAft>
                <a:spcPts val="0"/>
              </a:spcAft>
              <a:buClr>
                <a:schemeClr val="dk1"/>
              </a:buClr>
              <a:buSzPts val="3200"/>
              <a:buChar char="•"/>
            </a:pPr>
            <a:r>
              <a:rPr lang="fr-FR"/>
              <a:t>Exploiter les informations dans la décision et la production de connaissances </a:t>
            </a:r>
            <a:endParaRPr/>
          </a:p>
          <a:p>
            <a:pPr marL="742950" lvl="1" indent="-285750" algn="l" rtl="0">
              <a:spcBef>
                <a:spcPts val="560"/>
              </a:spcBef>
              <a:spcAft>
                <a:spcPts val="0"/>
              </a:spcAft>
              <a:buClr>
                <a:schemeClr val="dk1"/>
              </a:buClr>
              <a:buSzPts val="2800"/>
              <a:buChar char="–"/>
            </a:pPr>
            <a:r>
              <a:rPr lang="fr-FR"/>
              <a:t>🡪 Knowledge Representation &amp; Reasoning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593" name="Google Shape;593;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594" name="Google Shape;594;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40</a:t>
            </a:fld>
            <a:endParaRPr/>
          </a:p>
        </p:txBody>
      </p:sp>
      <p:cxnSp>
        <p:nvCxnSpPr>
          <p:cNvPr id="595" name="Google Shape;595;p40"/>
          <p:cNvCxnSpPr/>
          <p:nvPr/>
        </p:nvCxnSpPr>
        <p:spPr>
          <a:xfrm rot="10800000" flipH="1">
            <a:off x="5867400" y="2743200"/>
            <a:ext cx="304800" cy="228600"/>
          </a:xfrm>
          <a:prstGeom prst="straightConnector1">
            <a:avLst/>
          </a:prstGeom>
          <a:noFill/>
          <a:ln w="38100" cap="rnd" cmpd="sng">
            <a:solidFill>
              <a:srgbClr val="CC3300"/>
            </a:solidFill>
            <a:prstDash val="dot"/>
            <a:round/>
            <a:headEnd type="none" w="med" len="med"/>
            <a:tailEnd type="none" w="med" len="med"/>
          </a:ln>
        </p:spPr>
      </p:cxnSp>
      <p:cxnSp>
        <p:nvCxnSpPr>
          <p:cNvPr id="596" name="Google Shape;596;p40"/>
          <p:cNvCxnSpPr/>
          <p:nvPr/>
        </p:nvCxnSpPr>
        <p:spPr>
          <a:xfrm rot="10800000" flipH="1">
            <a:off x="3505200" y="3009900"/>
            <a:ext cx="2362200" cy="1485900"/>
          </a:xfrm>
          <a:prstGeom prst="straightConnector1">
            <a:avLst/>
          </a:prstGeom>
          <a:noFill/>
          <a:ln w="28575" cap="flat" cmpd="sng">
            <a:solidFill>
              <a:srgbClr val="CC3300"/>
            </a:solidFill>
            <a:prstDash val="solid"/>
            <a:round/>
            <a:headEnd type="none" w="med" len="med"/>
            <a:tailEnd type="none" w="med" len="med"/>
          </a:ln>
        </p:spPr>
      </p:cxnSp>
      <p:sp>
        <p:nvSpPr>
          <p:cNvPr id="597" name="Google Shape;597;p40"/>
          <p:cNvSpPr txBox="1"/>
          <p:nvPr/>
        </p:nvSpPr>
        <p:spPr>
          <a:xfrm>
            <a:off x="3965575" y="147638"/>
            <a:ext cx="1368425" cy="466725"/>
          </a:xfrm>
          <a:prstGeom prst="rect">
            <a:avLst/>
          </a:prstGeom>
          <a:solidFill>
            <a:srgbClr val="9933FF"/>
          </a:solidFill>
          <a:ln w="952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1800">
                <a:solidFill>
                  <a:schemeClr val="dk1"/>
                </a:solidFill>
                <a:latin typeface="Times"/>
                <a:ea typeface="Times"/>
                <a:cs typeface="Times"/>
                <a:sym typeface="Times"/>
              </a:rPr>
              <a:t>City</a:t>
            </a:r>
            <a:endParaRPr/>
          </a:p>
        </p:txBody>
      </p:sp>
      <p:sp>
        <p:nvSpPr>
          <p:cNvPr id="598" name="Google Shape;598;p40"/>
          <p:cNvSpPr txBox="1"/>
          <p:nvPr/>
        </p:nvSpPr>
        <p:spPr>
          <a:xfrm>
            <a:off x="1371600" y="1524000"/>
            <a:ext cx="7654925" cy="1190625"/>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fr-FR" sz="1800">
                <a:solidFill>
                  <a:schemeClr val="dk1"/>
                </a:solidFill>
                <a:latin typeface="Times"/>
                <a:ea typeface="Times"/>
                <a:cs typeface="Times"/>
                <a:sym typeface="Times"/>
              </a:rPr>
              <a:t>1.city, metropolis, urban center -- (a large and densely populated urban area; may include several independant administrative districts; etc)</a:t>
            </a:r>
            <a:endParaRPr/>
          </a:p>
          <a:p>
            <a:pPr marL="0" marR="0" lvl="0" indent="0" algn="just" rtl="0">
              <a:spcBef>
                <a:spcPts val="0"/>
              </a:spcBef>
              <a:spcAft>
                <a:spcPts val="0"/>
              </a:spcAft>
              <a:buNone/>
            </a:pPr>
            <a:r>
              <a:rPr lang="fr-FR" sz="1800">
                <a:solidFill>
                  <a:schemeClr val="dk1"/>
                </a:solidFill>
                <a:latin typeface="Times"/>
                <a:ea typeface="Times"/>
                <a:cs typeface="Times"/>
                <a:sym typeface="Times"/>
              </a:rPr>
              <a:t>2. city -- (an incorporated administrative district established by state charter)</a:t>
            </a:r>
            <a:endParaRPr/>
          </a:p>
          <a:p>
            <a:pPr marL="0" marR="0" lvl="0" indent="0" algn="just" rtl="0">
              <a:spcBef>
                <a:spcPts val="0"/>
              </a:spcBef>
              <a:spcAft>
                <a:spcPts val="0"/>
              </a:spcAft>
              <a:buNone/>
            </a:pPr>
            <a:r>
              <a:rPr lang="fr-FR" sz="1800">
                <a:solidFill>
                  <a:schemeClr val="dk1"/>
                </a:solidFill>
                <a:latin typeface="Times"/>
                <a:ea typeface="Times"/>
                <a:cs typeface="Times"/>
                <a:sym typeface="Times"/>
              </a:rPr>
              <a:t>3. city, metropolis -- (people living in a large densely populated municipality)</a:t>
            </a:r>
            <a:endParaRPr/>
          </a:p>
        </p:txBody>
      </p:sp>
      <p:sp>
        <p:nvSpPr>
          <p:cNvPr id="599" name="Google Shape;599;p40"/>
          <p:cNvSpPr txBox="1"/>
          <p:nvPr/>
        </p:nvSpPr>
        <p:spPr>
          <a:xfrm>
            <a:off x="152400" y="1905000"/>
            <a:ext cx="811213"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i="1">
                <a:solidFill>
                  <a:schemeClr val="dk1"/>
                </a:solidFill>
                <a:latin typeface="Times"/>
                <a:ea typeface="Times"/>
                <a:cs typeface="Times"/>
                <a:sym typeface="Times"/>
              </a:rPr>
              <a:t>3 sens</a:t>
            </a:r>
            <a:endParaRPr/>
          </a:p>
        </p:txBody>
      </p:sp>
      <p:cxnSp>
        <p:nvCxnSpPr>
          <p:cNvPr id="600" name="Google Shape;600;p40"/>
          <p:cNvCxnSpPr/>
          <p:nvPr/>
        </p:nvCxnSpPr>
        <p:spPr>
          <a:xfrm rot="10800000" flipH="1">
            <a:off x="914400" y="1752600"/>
            <a:ext cx="457200" cy="228600"/>
          </a:xfrm>
          <a:prstGeom prst="straightConnector1">
            <a:avLst/>
          </a:prstGeom>
          <a:noFill/>
          <a:ln w="28575" cap="flat" cmpd="sng">
            <a:solidFill>
              <a:srgbClr val="CC3300"/>
            </a:solidFill>
            <a:prstDash val="solid"/>
            <a:round/>
            <a:headEnd type="none" w="med" len="med"/>
            <a:tailEnd type="triangle" w="med" len="med"/>
          </a:ln>
        </p:spPr>
      </p:cxnSp>
      <p:cxnSp>
        <p:nvCxnSpPr>
          <p:cNvPr id="601" name="Google Shape;601;p40"/>
          <p:cNvCxnSpPr/>
          <p:nvPr/>
        </p:nvCxnSpPr>
        <p:spPr>
          <a:xfrm>
            <a:off x="914400" y="2133600"/>
            <a:ext cx="457200" cy="76200"/>
          </a:xfrm>
          <a:prstGeom prst="straightConnector1">
            <a:avLst/>
          </a:prstGeom>
          <a:noFill/>
          <a:ln w="28575" cap="flat" cmpd="sng">
            <a:solidFill>
              <a:srgbClr val="CC3300"/>
            </a:solidFill>
            <a:prstDash val="solid"/>
            <a:round/>
            <a:headEnd type="none" w="med" len="med"/>
            <a:tailEnd type="triangle" w="med" len="med"/>
          </a:ln>
        </p:spPr>
      </p:cxnSp>
      <p:cxnSp>
        <p:nvCxnSpPr>
          <p:cNvPr id="602" name="Google Shape;602;p40"/>
          <p:cNvCxnSpPr/>
          <p:nvPr/>
        </p:nvCxnSpPr>
        <p:spPr>
          <a:xfrm>
            <a:off x="914400" y="2286000"/>
            <a:ext cx="457200" cy="304800"/>
          </a:xfrm>
          <a:prstGeom prst="straightConnector1">
            <a:avLst/>
          </a:prstGeom>
          <a:noFill/>
          <a:ln w="28575" cap="flat" cmpd="sng">
            <a:solidFill>
              <a:srgbClr val="CC3300"/>
            </a:solidFill>
            <a:prstDash val="solid"/>
            <a:round/>
            <a:headEnd type="none" w="med" len="med"/>
            <a:tailEnd type="triangle" w="med" len="med"/>
          </a:ln>
        </p:spPr>
      </p:cxnSp>
      <p:sp>
        <p:nvSpPr>
          <p:cNvPr id="603" name="Google Shape;603;p40"/>
          <p:cNvSpPr/>
          <p:nvPr/>
        </p:nvSpPr>
        <p:spPr>
          <a:xfrm rot="5373198">
            <a:off x="2724150" y="-209550"/>
            <a:ext cx="495300" cy="3048000"/>
          </a:xfrm>
          <a:prstGeom prst="leftBrace">
            <a:avLst>
              <a:gd name="adj1" fmla="val 51282"/>
              <a:gd name="adj2" fmla="val 50000"/>
            </a:avLst>
          </a:prstGeom>
          <a:noFill/>
          <a:ln w="28575" cap="flat" cmpd="sng">
            <a:solidFill>
              <a:srgbClr val="CC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4" name="Google Shape;604;p40"/>
          <p:cNvSpPr txBox="1"/>
          <p:nvPr/>
        </p:nvSpPr>
        <p:spPr>
          <a:xfrm>
            <a:off x="1143000" y="685800"/>
            <a:ext cx="4114800"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i="1">
                <a:solidFill>
                  <a:schemeClr val="dk1"/>
                </a:solidFill>
                <a:latin typeface="Times"/>
                <a:ea typeface="Times"/>
                <a:cs typeface="Times"/>
                <a:sym typeface="Times"/>
              </a:rPr>
              <a:t>Ensemble de synonymes (Synset)</a:t>
            </a:r>
            <a:endParaRPr/>
          </a:p>
        </p:txBody>
      </p:sp>
      <p:sp>
        <p:nvSpPr>
          <p:cNvPr id="605" name="Google Shape;605;p40"/>
          <p:cNvSpPr/>
          <p:nvPr/>
        </p:nvSpPr>
        <p:spPr>
          <a:xfrm rot="5373198">
            <a:off x="6419850" y="-704850"/>
            <a:ext cx="495300" cy="4038600"/>
          </a:xfrm>
          <a:prstGeom prst="leftBrace">
            <a:avLst>
              <a:gd name="adj1" fmla="val 67949"/>
              <a:gd name="adj2" fmla="val 50000"/>
            </a:avLst>
          </a:prstGeom>
          <a:noFill/>
          <a:ln w="28575" cap="flat" cmpd="sng">
            <a:solidFill>
              <a:srgbClr val="CC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40"/>
          <p:cNvSpPr txBox="1"/>
          <p:nvPr/>
        </p:nvSpPr>
        <p:spPr>
          <a:xfrm>
            <a:off x="5943600" y="609600"/>
            <a:ext cx="1600200"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i="1">
                <a:solidFill>
                  <a:schemeClr val="dk1"/>
                </a:solidFill>
                <a:latin typeface="Times"/>
                <a:ea typeface="Times"/>
                <a:cs typeface="Times"/>
                <a:sym typeface="Times"/>
              </a:rPr>
              <a:t>Définition</a:t>
            </a:r>
            <a:endParaRPr/>
          </a:p>
        </p:txBody>
      </p:sp>
      <p:sp>
        <p:nvSpPr>
          <p:cNvPr id="607" name="Google Shape;607;p40"/>
          <p:cNvSpPr txBox="1"/>
          <p:nvPr/>
        </p:nvSpPr>
        <p:spPr>
          <a:xfrm>
            <a:off x="4191000" y="3482975"/>
            <a:ext cx="1304925" cy="396875"/>
          </a:xfrm>
          <a:prstGeom prst="rect">
            <a:avLst/>
          </a:prstGeom>
          <a:solidFill>
            <a:srgbClr val="000099"/>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urban area</a:t>
            </a:r>
            <a:endParaRPr/>
          </a:p>
        </p:txBody>
      </p:sp>
      <p:sp>
        <p:nvSpPr>
          <p:cNvPr id="608" name="Google Shape;608;p40"/>
          <p:cNvSpPr txBox="1"/>
          <p:nvPr/>
        </p:nvSpPr>
        <p:spPr>
          <a:xfrm>
            <a:off x="4724400" y="2971800"/>
            <a:ext cx="2036763" cy="396875"/>
          </a:xfrm>
          <a:prstGeom prst="rect">
            <a:avLst/>
          </a:prstGeom>
          <a:solidFill>
            <a:srgbClr val="000099"/>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geographical area</a:t>
            </a:r>
            <a:endParaRPr/>
          </a:p>
        </p:txBody>
      </p:sp>
      <p:cxnSp>
        <p:nvCxnSpPr>
          <p:cNvPr id="609" name="Google Shape;609;p40"/>
          <p:cNvCxnSpPr/>
          <p:nvPr/>
        </p:nvCxnSpPr>
        <p:spPr>
          <a:xfrm rot="10800000">
            <a:off x="4572000" y="4229100"/>
            <a:ext cx="457200" cy="342900"/>
          </a:xfrm>
          <a:prstGeom prst="straightConnector1">
            <a:avLst/>
          </a:prstGeom>
          <a:noFill/>
          <a:ln w="28575" cap="flat" cmpd="sng">
            <a:solidFill>
              <a:srgbClr val="CC3300"/>
            </a:solidFill>
            <a:prstDash val="solid"/>
            <a:round/>
            <a:headEnd type="none" w="med" len="med"/>
            <a:tailEnd type="none" w="med" len="med"/>
          </a:ln>
        </p:spPr>
      </p:cxnSp>
      <p:sp>
        <p:nvSpPr>
          <p:cNvPr id="610" name="Google Shape;610;p40"/>
          <p:cNvSpPr txBox="1"/>
          <p:nvPr/>
        </p:nvSpPr>
        <p:spPr>
          <a:xfrm>
            <a:off x="3657600" y="4019550"/>
            <a:ext cx="1676400" cy="396875"/>
          </a:xfrm>
          <a:prstGeom prst="rect">
            <a:avLst/>
          </a:prstGeom>
          <a:solidFill>
            <a:srgbClr val="000099"/>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municipality</a:t>
            </a:r>
            <a:endParaRPr/>
          </a:p>
        </p:txBody>
      </p:sp>
      <p:sp>
        <p:nvSpPr>
          <p:cNvPr id="611" name="Google Shape;611;p40"/>
          <p:cNvSpPr txBox="1"/>
          <p:nvPr/>
        </p:nvSpPr>
        <p:spPr>
          <a:xfrm>
            <a:off x="4724400" y="4567238"/>
            <a:ext cx="838200" cy="406400"/>
          </a:xfrm>
          <a:prstGeom prst="rect">
            <a:avLst/>
          </a:prstGeom>
          <a:solidFill>
            <a:schemeClr val="accent1"/>
          </a:solidFill>
          <a:ln w="952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town</a:t>
            </a:r>
            <a:endParaRPr/>
          </a:p>
        </p:txBody>
      </p:sp>
      <p:sp>
        <p:nvSpPr>
          <p:cNvPr id="612" name="Google Shape;612;p40"/>
          <p:cNvSpPr txBox="1"/>
          <p:nvPr/>
        </p:nvSpPr>
        <p:spPr>
          <a:xfrm>
            <a:off x="1138238" y="5253038"/>
            <a:ext cx="798512" cy="406400"/>
          </a:xfrm>
          <a:prstGeom prst="rect">
            <a:avLst/>
          </a:prstGeom>
          <a:solidFill>
            <a:srgbClr val="0066FF"/>
          </a:solidFill>
          <a:ln w="952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Milan</a:t>
            </a:r>
            <a:endParaRPr/>
          </a:p>
        </p:txBody>
      </p:sp>
      <p:sp>
        <p:nvSpPr>
          <p:cNvPr id="613" name="Google Shape;613;p40"/>
          <p:cNvSpPr txBox="1"/>
          <p:nvPr/>
        </p:nvSpPr>
        <p:spPr>
          <a:xfrm>
            <a:off x="2052638" y="5253038"/>
            <a:ext cx="615950" cy="406400"/>
          </a:xfrm>
          <a:prstGeom prst="rect">
            <a:avLst/>
          </a:prstGeom>
          <a:solidFill>
            <a:srgbClr val="0066FF"/>
          </a:solidFill>
          <a:ln w="952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Pise</a:t>
            </a:r>
            <a:endParaRPr/>
          </a:p>
        </p:txBody>
      </p:sp>
      <p:cxnSp>
        <p:nvCxnSpPr>
          <p:cNvPr id="614" name="Google Shape;614;p40"/>
          <p:cNvCxnSpPr/>
          <p:nvPr/>
        </p:nvCxnSpPr>
        <p:spPr>
          <a:xfrm rot="10800000" flipH="1">
            <a:off x="1447800" y="4724400"/>
            <a:ext cx="1752600" cy="533400"/>
          </a:xfrm>
          <a:prstGeom prst="straightConnector1">
            <a:avLst/>
          </a:prstGeom>
          <a:noFill/>
          <a:ln w="28575" cap="flat" cmpd="sng">
            <a:solidFill>
              <a:srgbClr val="CC3300"/>
            </a:solidFill>
            <a:prstDash val="solid"/>
            <a:round/>
            <a:headEnd type="none" w="med" len="med"/>
            <a:tailEnd type="none" w="med" len="med"/>
          </a:ln>
        </p:spPr>
      </p:cxnSp>
      <p:cxnSp>
        <p:nvCxnSpPr>
          <p:cNvPr id="615" name="Google Shape;615;p40"/>
          <p:cNvCxnSpPr/>
          <p:nvPr/>
        </p:nvCxnSpPr>
        <p:spPr>
          <a:xfrm rot="10800000" flipH="1">
            <a:off x="2362200" y="4876800"/>
            <a:ext cx="914400" cy="381000"/>
          </a:xfrm>
          <a:prstGeom prst="straightConnector1">
            <a:avLst/>
          </a:prstGeom>
          <a:noFill/>
          <a:ln w="28575" cap="flat" cmpd="sng">
            <a:solidFill>
              <a:srgbClr val="CC3300"/>
            </a:solidFill>
            <a:prstDash val="solid"/>
            <a:round/>
            <a:headEnd type="none" w="med" len="med"/>
            <a:tailEnd type="none" w="med" len="med"/>
          </a:ln>
        </p:spPr>
      </p:cxnSp>
      <p:cxnSp>
        <p:nvCxnSpPr>
          <p:cNvPr id="616" name="Google Shape;616;p40"/>
          <p:cNvCxnSpPr/>
          <p:nvPr/>
        </p:nvCxnSpPr>
        <p:spPr>
          <a:xfrm rot="10800000" flipH="1">
            <a:off x="3276600" y="4876800"/>
            <a:ext cx="228600" cy="381000"/>
          </a:xfrm>
          <a:prstGeom prst="straightConnector1">
            <a:avLst/>
          </a:prstGeom>
          <a:noFill/>
          <a:ln w="28575" cap="flat" cmpd="sng">
            <a:solidFill>
              <a:srgbClr val="CC3300"/>
            </a:solidFill>
            <a:prstDash val="solid"/>
            <a:round/>
            <a:headEnd type="none" w="med" len="med"/>
            <a:tailEnd type="none" w="med" len="med"/>
          </a:ln>
        </p:spPr>
      </p:cxnSp>
      <p:sp>
        <p:nvSpPr>
          <p:cNvPr id="617" name="Google Shape;617;p40"/>
          <p:cNvSpPr txBox="1"/>
          <p:nvPr/>
        </p:nvSpPr>
        <p:spPr>
          <a:xfrm>
            <a:off x="3195638" y="4491038"/>
            <a:ext cx="573087" cy="406400"/>
          </a:xfrm>
          <a:prstGeom prst="rect">
            <a:avLst/>
          </a:prstGeom>
          <a:solidFill>
            <a:srgbClr val="9933FF"/>
          </a:solidFill>
          <a:ln w="952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city</a:t>
            </a:r>
            <a:endParaRPr/>
          </a:p>
        </p:txBody>
      </p:sp>
      <p:sp>
        <p:nvSpPr>
          <p:cNvPr id="618" name="Google Shape;618;p40"/>
          <p:cNvSpPr txBox="1"/>
          <p:nvPr/>
        </p:nvSpPr>
        <p:spPr>
          <a:xfrm>
            <a:off x="5715000" y="5105400"/>
            <a:ext cx="2895600" cy="1339850"/>
          </a:xfrm>
          <a:prstGeom prst="rect">
            <a:avLst/>
          </a:prstGeom>
          <a:noFill/>
          <a:ln w="2857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just" rtl="0">
              <a:spcBef>
                <a:spcPts val="0"/>
              </a:spcBef>
              <a:spcAft>
                <a:spcPts val="0"/>
              </a:spcAft>
              <a:buNone/>
            </a:pPr>
            <a:r>
              <a:rPr lang="fr-FR" sz="2000">
                <a:solidFill>
                  <a:schemeClr val="dk1"/>
                </a:solidFill>
                <a:latin typeface="Times"/>
                <a:ea typeface="Times"/>
                <a:cs typeface="Times"/>
                <a:sym typeface="Times"/>
              </a:rPr>
              <a:t>- city center, central city</a:t>
            </a:r>
            <a:endParaRPr/>
          </a:p>
          <a:p>
            <a:pPr marL="0" marR="0" lvl="0" indent="0" algn="just" rtl="0">
              <a:spcBef>
                <a:spcPts val="0"/>
              </a:spcBef>
              <a:spcAft>
                <a:spcPts val="0"/>
              </a:spcAft>
              <a:buNone/>
            </a:pPr>
            <a:r>
              <a:rPr lang="fr-FR" sz="2000">
                <a:solidFill>
                  <a:schemeClr val="dk1"/>
                </a:solidFill>
                <a:latin typeface="Times"/>
                <a:ea typeface="Times"/>
                <a:cs typeface="Times"/>
                <a:sym typeface="Times"/>
              </a:rPr>
              <a:t>- financial center</a:t>
            </a:r>
            <a:endParaRPr/>
          </a:p>
          <a:p>
            <a:pPr marL="0" marR="0" lvl="0" indent="0" algn="just" rtl="0">
              <a:spcBef>
                <a:spcPts val="0"/>
              </a:spcBef>
              <a:spcAft>
                <a:spcPts val="0"/>
              </a:spcAft>
              <a:buNone/>
            </a:pPr>
            <a:r>
              <a:rPr lang="fr-FR" sz="2000">
                <a:solidFill>
                  <a:schemeClr val="dk1"/>
                </a:solidFill>
                <a:latin typeface="Times"/>
                <a:ea typeface="Times"/>
                <a:cs typeface="Times"/>
                <a:sym typeface="Times"/>
              </a:rPr>
              <a:t>- medical center</a:t>
            </a:r>
            <a:endParaRPr/>
          </a:p>
          <a:p>
            <a:pPr marL="0" marR="0" lvl="0" indent="0" algn="just" rtl="0">
              <a:spcBef>
                <a:spcPts val="0"/>
              </a:spcBef>
              <a:spcAft>
                <a:spcPts val="0"/>
              </a:spcAft>
              <a:buNone/>
            </a:pPr>
            <a:r>
              <a:rPr lang="fr-FR" sz="2000">
                <a:solidFill>
                  <a:schemeClr val="dk1"/>
                </a:solidFill>
                <a:latin typeface="Times"/>
                <a:ea typeface="Times"/>
                <a:cs typeface="Times"/>
                <a:sym typeface="Times"/>
              </a:rPr>
              <a:t>etc. </a:t>
            </a:r>
            <a:endParaRPr/>
          </a:p>
        </p:txBody>
      </p:sp>
      <p:grpSp>
        <p:nvGrpSpPr>
          <p:cNvPr id="619" name="Google Shape;619;p40"/>
          <p:cNvGrpSpPr/>
          <p:nvPr/>
        </p:nvGrpSpPr>
        <p:grpSpPr>
          <a:xfrm>
            <a:off x="3886200" y="4724400"/>
            <a:ext cx="1524000" cy="1295400"/>
            <a:chOff x="2448" y="2976"/>
            <a:chExt cx="432" cy="768"/>
          </a:xfrm>
        </p:grpSpPr>
        <p:cxnSp>
          <p:nvCxnSpPr>
            <p:cNvPr id="620" name="Google Shape;620;p40"/>
            <p:cNvCxnSpPr/>
            <p:nvPr/>
          </p:nvCxnSpPr>
          <p:spPr>
            <a:xfrm>
              <a:off x="2448" y="2976"/>
              <a:ext cx="192" cy="0"/>
            </a:xfrm>
            <a:prstGeom prst="straightConnector1">
              <a:avLst/>
            </a:prstGeom>
            <a:noFill/>
            <a:ln w="38100" cap="flat" cmpd="sng">
              <a:solidFill>
                <a:srgbClr val="CC3300"/>
              </a:solidFill>
              <a:prstDash val="solid"/>
              <a:round/>
              <a:headEnd type="none" w="med" len="med"/>
              <a:tailEnd type="none" w="med" len="med"/>
            </a:ln>
          </p:spPr>
        </p:cxnSp>
        <p:cxnSp>
          <p:nvCxnSpPr>
            <p:cNvPr id="621" name="Google Shape;621;p40"/>
            <p:cNvCxnSpPr/>
            <p:nvPr/>
          </p:nvCxnSpPr>
          <p:spPr>
            <a:xfrm>
              <a:off x="2640" y="2976"/>
              <a:ext cx="0" cy="768"/>
            </a:xfrm>
            <a:prstGeom prst="straightConnector1">
              <a:avLst/>
            </a:prstGeom>
            <a:noFill/>
            <a:ln w="38100" cap="flat" cmpd="sng">
              <a:solidFill>
                <a:srgbClr val="CC3300"/>
              </a:solidFill>
              <a:prstDash val="solid"/>
              <a:round/>
              <a:headEnd type="none" w="med" len="med"/>
              <a:tailEnd type="none" w="med" len="med"/>
            </a:ln>
          </p:spPr>
        </p:cxnSp>
        <p:cxnSp>
          <p:nvCxnSpPr>
            <p:cNvPr id="622" name="Google Shape;622;p40"/>
            <p:cNvCxnSpPr/>
            <p:nvPr/>
          </p:nvCxnSpPr>
          <p:spPr>
            <a:xfrm>
              <a:off x="2640" y="3744"/>
              <a:ext cx="240" cy="0"/>
            </a:xfrm>
            <a:prstGeom prst="straightConnector1">
              <a:avLst/>
            </a:prstGeom>
            <a:noFill/>
            <a:ln w="38100" cap="flat" cmpd="sng">
              <a:solidFill>
                <a:srgbClr val="CC3300"/>
              </a:solidFill>
              <a:prstDash val="solid"/>
              <a:round/>
              <a:headEnd type="none" w="med" len="med"/>
              <a:tailEnd type="triangle" w="med" len="med"/>
            </a:ln>
          </p:spPr>
        </p:cxnSp>
      </p:grpSp>
      <p:sp>
        <p:nvSpPr>
          <p:cNvPr id="623" name="Google Shape;623;p40"/>
          <p:cNvSpPr txBox="1"/>
          <p:nvPr/>
        </p:nvSpPr>
        <p:spPr>
          <a:xfrm>
            <a:off x="2819400" y="5253038"/>
            <a:ext cx="685800" cy="406400"/>
          </a:xfrm>
          <a:prstGeom prst="rect">
            <a:avLst/>
          </a:prstGeom>
          <a:solidFill>
            <a:srgbClr val="0066FF"/>
          </a:solidFill>
          <a:ln w="9525" cap="flat" cmpd="sng">
            <a:solidFill>
              <a:srgbClr val="CC330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a:t>
            </a:r>
            <a:endParaRPr/>
          </a:p>
        </p:txBody>
      </p:sp>
      <p:cxnSp>
        <p:nvCxnSpPr>
          <p:cNvPr id="624" name="Google Shape;624;p40"/>
          <p:cNvCxnSpPr/>
          <p:nvPr/>
        </p:nvCxnSpPr>
        <p:spPr>
          <a:xfrm rot="10800000" flipH="1">
            <a:off x="533400" y="4572000"/>
            <a:ext cx="2667000" cy="685800"/>
          </a:xfrm>
          <a:prstGeom prst="straightConnector1">
            <a:avLst/>
          </a:prstGeom>
          <a:noFill/>
          <a:ln w="38100" cap="flat" cmpd="sng">
            <a:solidFill>
              <a:srgbClr val="CC3300"/>
            </a:solidFill>
            <a:prstDash val="solid"/>
            <a:round/>
            <a:headEnd type="none" w="med" len="med"/>
            <a:tailEnd type="none" w="med" len="med"/>
          </a:ln>
        </p:spPr>
      </p:cxnSp>
      <p:sp>
        <p:nvSpPr>
          <p:cNvPr id="625" name="Google Shape;625;p40"/>
          <p:cNvSpPr txBox="1"/>
          <p:nvPr/>
        </p:nvSpPr>
        <p:spPr>
          <a:xfrm>
            <a:off x="4600575" y="5257800"/>
            <a:ext cx="1000125"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has-part</a:t>
            </a:r>
            <a:endParaRPr/>
          </a:p>
        </p:txBody>
      </p:sp>
      <p:sp>
        <p:nvSpPr>
          <p:cNvPr id="626" name="Google Shape;626;p40"/>
          <p:cNvSpPr txBox="1"/>
          <p:nvPr/>
        </p:nvSpPr>
        <p:spPr>
          <a:xfrm>
            <a:off x="1752600" y="4495800"/>
            <a:ext cx="549275"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is-a</a:t>
            </a:r>
            <a:endParaRPr/>
          </a:p>
        </p:txBody>
      </p:sp>
      <p:sp>
        <p:nvSpPr>
          <p:cNvPr id="627" name="Google Shape;627;p40"/>
          <p:cNvSpPr txBox="1"/>
          <p:nvPr/>
        </p:nvSpPr>
        <p:spPr>
          <a:xfrm>
            <a:off x="3048000" y="4114800"/>
            <a:ext cx="549275"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is-a</a:t>
            </a:r>
            <a:endParaRPr/>
          </a:p>
        </p:txBody>
      </p:sp>
      <p:sp>
        <p:nvSpPr>
          <p:cNvPr id="628" name="Google Shape;628;p40"/>
          <p:cNvSpPr txBox="1"/>
          <p:nvPr/>
        </p:nvSpPr>
        <p:spPr>
          <a:xfrm>
            <a:off x="3581400" y="3581400"/>
            <a:ext cx="549275"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is-a</a:t>
            </a:r>
            <a:endParaRPr/>
          </a:p>
        </p:txBody>
      </p:sp>
      <p:sp>
        <p:nvSpPr>
          <p:cNvPr id="629" name="Google Shape;629;p40"/>
          <p:cNvSpPr txBox="1"/>
          <p:nvPr/>
        </p:nvSpPr>
        <p:spPr>
          <a:xfrm>
            <a:off x="4191000" y="3124200"/>
            <a:ext cx="549275"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is-a</a:t>
            </a:r>
            <a:endParaRPr/>
          </a:p>
        </p:txBody>
      </p:sp>
      <p:sp>
        <p:nvSpPr>
          <p:cNvPr id="630" name="Google Shape;630;p40"/>
          <p:cNvSpPr txBox="1"/>
          <p:nvPr/>
        </p:nvSpPr>
        <p:spPr>
          <a:xfrm>
            <a:off x="5181600" y="4191000"/>
            <a:ext cx="549275" cy="3968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dk1"/>
                </a:solidFill>
                <a:latin typeface="Times"/>
                <a:ea typeface="Times"/>
                <a:cs typeface="Times"/>
                <a:sym typeface="Times"/>
              </a:rPr>
              <a:t>is-a</a:t>
            </a:r>
            <a:endParaRPr/>
          </a:p>
        </p:txBody>
      </p:sp>
      <p:sp>
        <p:nvSpPr>
          <p:cNvPr id="631" name="Google Shape;631;p40"/>
          <p:cNvSpPr txBox="1"/>
          <p:nvPr/>
        </p:nvSpPr>
        <p:spPr>
          <a:xfrm>
            <a:off x="0" y="5257800"/>
            <a:ext cx="960438" cy="396875"/>
          </a:xfrm>
          <a:prstGeom prst="rect">
            <a:avLst/>
          </a:prstGeom>
          <a:solidFill>
            <a:srgbClr val="0066FF"/>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000">
                <a:solidFill>
                  <a:schemeClr val="lt1"/>
                </a:solidFill>
                <a:latin typeface="Times"/>
                <a:ea typeface="Times"/>
                <a:cs typeface="Times"/>
                <a:sym typeface="Times"/>
              </a:rPr>
              <a:t>Genève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1"/>
          <p:cNvSpPr txBox="1">
            <a:spLocks noGrp="1"/>
          </p:cNvSpPr>
          <p:nvPr>
            <p:ph type="title"/>
          </p:nvPr>
        </p:nvSpPr>
        <p:spPr>
          <a:xfrm>
            <a:off x="923225" y="525656"/>
            <a:ext cx="7282615" cy="70135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Dublin Core Metadata initiative</a:t>
            </a:r>
            <a:endParaRPr/>
          </a:p>
        </p:txBody>
      </p:sp>
      <p:sp>
        <p:nvSpPr>
          <p:cNvPr id="637" name="Google Shape;637;p41"/>
          <p:cNvSpPr txBox="1">
            <a:spLocks noGrp="1"/>
          </p:cNvSpPr>
          <p:nvPr>
            <p:ph type="body" idx="1"/>
          </p:nvPr>
        </p:nvSpPr>
        <p:spPr>
          <a:xfrm>
            <a:off x="934086" y="1506398"/>
            <a:ext cx="7282615" cy="469489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Organisation dédiée à l'adoption de méta-données standard et à promouvoir la création de méta-données spécialisées.</a:t>
            </a:r>
            <a:endParaRPr/>
          </a:p>
          <a:p>
            <a:pPr marL="342900" lvl="0" indent="-342900" algn="l" rtl="0">
              <a:spcBef>
                <a:spcPts val="640"/>
              </a:spcBef>
              <a:spcAft>
                <a:spcPts val="0"/>
              </a:spcAft>
              <a:buClr>
                <a:schemeClr val="dk1"/>
              </a:buClr>
              <a:buSzPts val="3200"/>
              <a:buChar char="•"/>
            </a:pPr>
            <a:r>
              <a:rPr lang="fr-FR"/>
              <a:t>Choix de méta-données :</a:t>
            </a:r>
            <a:endParaRPr/>
          </a:p>
          <a:p>
            <a:pPr marL="742950" lvl="1" indent="-285750" algn="l" rtl="0">
              <a:spcBef>
                <a:spcPts val="560"/>
              </a:spcBef>
              <a:spcAft>
                <a:spcPts val="0"/>
              </a:spcAft>
              <a:buClr>
                <a:schemeClr val="dk1"/>
              </a:buClr>
              <a:buSzPts val="2800"/>
              <a:buChar char="–"/>
            </a:pPr>
            <a:r>
              <a:rPr lang="fr-FR"/>
              <a:t>Simples à créer et faciles à maintenir</a:t>
            </a:r>
            <a:endParaRPr/>
          </a:p>
          <a:p>
            <a:pPr marL="742950" lvl="1" indent="-285750" algn="l" rtl="0">
              <a:spcBef>
                <a:spcPts val="560"/>
              </a:spcBef>
              <a:spcAft>
                <a:spcPts val="0"/>
              </a:spcAft>
              <a:buClr>
                <a:schemeClr val="dk1"/>
              </a:buClr>
              <a:buSzPts val="2800"/>
              <a:buChar char="–"/>
            </a:pPr>
            <a:r>
              <a:rPr lang="fr-FR"/>
              <a:t>De sens commun</a:t>
            </a:r>
            <a:endParaRPr/>
          </a:p>
          <a:p>
            <a:pPr marL="742950" lvl="1" indent="-285750" algn="l" rtl="0">
              <a:spcBef>
                <a:spcPts val="560"/>
              </a:spcBef>
              <a:spcAft>
                <a:spcPts val="0"/>
              </a:spcAft>
              <a:buClr>
                <a:schemeClr val="dk1"/>
              </a:buClr>
              <a:buSzPts val="2800"/>
              <a:buChar char="–"/>
            </a:pPr>
            <a:r>
              <a:rPr lang="fr-FR"/>
              <a:t>A l'échelle internationale</a:t>
            </a:r>
            <a:endParaRPr/>
          </a:p>
          <a:p>
            <a:pPr marL="742950" lvl="1" indent="-285750" algn="l" rtl="0">
              <a:spcBef>
                <a:spcPts val="560"/>
              </a:spcBef>
              <a:spcAft>
                <a:spcPts val="0"/>
              </a:spcAft>
              <a:buClr>
                <a:schemeClr val="dk1"/>
              </a:buClr>
              <a:buSzPts val="2800"/>
              <a:buChar char="–"/>
            </a:pPr>
            <a:r>
              <a:rPr lang="fr-FR"/>
              <a:t>Evolutif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2"/>
          <p:cNvSpPr txBox="1">
            <a:spLocks noGrp="1"/>
          </p:cNvSpPr>
          <p:nvPr>
            <p:ph type="title"/>
          </p:nvPr>
        </p:nvSpPr>
        <p:spPr>
          <a:xfrm>
            <a:off x="923225" y="525656"/>
            <a:ext cx="7282615" cy="70135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Dublin Core Elements</a:t>
            </a:r>
            <a:endParaRPr/>
          </a:p>
        </p:txBody>
      </p:sp>
      <p:sp>
        <p:nvSpPr>
          <p:cNvPr id="643" name="Google Shape;643;p42"/>
          <p:cNvSpPr txBox="1">
            <a:spLocks noGrp="1"/>
          </p:cNvSpPr>
          <p:nvPr>
            <p:ph type="body" idx="1"/>
          </p:nvPr>
        </p:nvSpPr>
        <p:spPr>
          <a:xfrm>
            <a:off x="934087" y="1506398"/>
            <a:ext cx="3554416" cy="469489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fr-FR"/>
              <a:t> Content</a:t>
            </a:r>
            <a:endParaRPr/>
          </a:p>
          <a:p>
            <a:pPr marL="742950" lvl="1" indent="-285750" algn="l" rtl="0">
              <a:spcBef>
                <a:spcPts val="480"/>
              </a:spcBef>
              <a:spcAft>
                <a:spcPts val="0"/>
              </a:spcAft>
              <a:buClr>
                <a:schemeClr val="dk1"/>
              </a:buClr>
              <a:buSzPts val="2400"/>
              <a:buChar char="–"/>
            </a:pPr>
            <a:r>
              <a:rPr lang="fr-FR"/>
              <a:t>Coverage</a:t>
            </a:r>
            <a:endParaRPr/>
          </a:p>
          <a:p>
            <a:pPr marL="742950" lvl="1" indent="-285750" algn="l" rtl="0">
              <a:spcBef>
                <a:spcPts val="480"/>
              </a:spcBef>
              <a:spcAft>
                <a:spcPts val="0"/>
              </a:spcAft>
              <a:buClr>
                <a:schemeClr val="dk1"/>
              </a:buClr>
              <a:buSzPts val="2400"/>
              <a:buChar char="–"/>
            </a:pPr>
            <a:r>
              <a:rPr lang="fr-FR"/>
              <a:t>Description</a:t>
            </a:r>
            <a:endParaRPr/>
          </a:p>
          <a:p>
            <a:pPr marL="742950" lvl="1" indent="-285750" algn="l" rtl="0">
              <a:spcBef>
                <a:spcPts val="480"/>
              </a:spcBef>
              <a:spcAft>
                <a:spcPts val="0"/>
              </a:spcAft>
              <a:buClr>
                <a:schemeClr val="dk1"/>
              </a:buClr>
              <a:buSzPts val="2400"/>
              <a:buChar char="–"/>
            </a:pPr>
            <a:r>
              <a:rPr lang="fr-FR"/>
              <a:t>Type</a:t>
            </a:r>
            <a:endParaRPr/>
          </a:p>
          <a:p>
            <a:pPr marL="742950" lvl="1" indent="-285750" algn="l" rtl="0">
              <a:spcBef>
                <a:spcPts val="480"/>
              </a:spcBef>
              <a:spcAft>
                <a:spcPts val="0"/>
              </a:spcAft>
              <a:buClr>
                <a:schemeClr val="dk1"/>
              </a:buClr>
              <a:buSzPts val="2400"/>
              <a:buChar char="–"/>
            </a:pPr>
            <a:r>
              <a:rPr lang="fr-FR"/>
              <a:t>Relation</a:t>
            </a:r>
            <a:endParaRPr/>
          </a:p>
          <a:p>
            <a:pPr marL="742950" lvl="1" indent="-285750" algn="l" rtl="0">
              <a:spcBef>
                <a:spcPts val="480"/>
              </a:spcBef>
              <a:spcAft>
                <a:spcPts val="0"/>
              </a:spcAft>
              <a:buClr>
                <a:schemeClr val="dk1"/>
              </a:buClr>
              <a:buSzPts val="2400"/>
              <a:buChar char="–"/>
            </a:pPr>
            <a:r>
              <a:rPr lang="fr-FR"/>
              <a:t>Source</a:t>
            </a:r>
            <a:endParaRPr/>
          </a:p>
          <a:p>
            <a:pPr marL="742950" lvl="1" indent="-285750" algn="l" rtl="0">
              <a:spcBef>
                <a:spcPts val="480"/>
              </a:spcBef>
              <a:spcAft>
                <a:spcPts val="0"/>
              </a:spcAft>
              <a:buClr>
                <a:schemeClr val="dk1"/>
              </a:buClr>
              <a:buSzPts val="2400"/>
              <a:buChar char="–"/>
            </a:pPr>
            <a:r>
              <a:rPr lang="fr-FR"/>
              <a:t>Subject</a:t>
            </a:r>
            <a:endParaRPr/>
          </a:p>
          <a:p>
            <a:pPr marL="742950" lvl="1" indent="-285750" algn="l" rtl="0">
              <a:spcBef>
                <a:spcPts val="480"/>
              </a:spcBef>
              <a:spcAft>
                <a:spcPts val="0"/>
              </a:spcAft>
              <a:buClr>
                <a:schemeClr val="dk1"/>
              </a:buClr>
              <a:buSzPts val="2400"/>
              <a:buChar char="–"/>
            </a:pPr>
            <a:r>
              <a:rPr lang="fr-FR"/>
              <a:t>Title</a:t>
            </a:r>
            <a:endParaRPr/>
          </a:p>
        </p:txBody>
      </p:sp>
      <p:sp>
        <p:nvSpPr>
          <p:cNvPr id="644" name="Google Shape;644;p42"/>
          <p:cNvSpPr txBox="1">
            <a:spLocks noGrp="1"/>
          </p:cNvSpPr>
          <p:nvPr>
            <p:ph type="body" idx="2"/>
          </p:nvPr>
        </p:nvSpPr>
        <p:spPr>
          <a:xfrm>
            <a:off x="4665001" y="1506398"/>
            <a:ext cx="3554416" cy="49353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fr-FR"/>
              <a:t>Intellectual Property</a:t>
            </a:r>
            <a:endParaRPr/>
          </a:p>
          <a:p>
            <a:pPr marL="742950" lvl="1" indent="-285750" algn="l" rtl="0">
              <a:spcBef>
                <a:spcPts val="480"/>
              </a:spcBef>
              <a:spcAft>
                <a:spcPts val="0"/>
              </a:spcAft>
              <a:buClr>
                <a:schemeClr val="dk1"/>
              </a:buClr>
              <a:buSzPts val="2400"/>
              <a:buChar char="–"/>
            </a:pPr>
            <a:r>
              <a:rPr lang="fr-FR"/>
              <a:t>Contributor</a:t>
            </a:r>
            <a:endParaRPr/>
          </a:p>
          <a:p>
            <a:pPr marL="742950" lvl="1" indent="-285750" algn="l" rtl="0">
              <a:spcBef>
                <a:spcPts val="480"/>
              </a:spcBef>
              <a:spcAft>
                <a:spcPts val="0"/>
              </a:spcAft>
              <a:buClr>
                <a:schemeClr val="dk1"/>
              </a:buClr>
              <a:buSzPts val="2400"/>
              <a:buChar char="–"/>
            </a:pPr>
            <a:r>
              <a:rPr lang="fr-FR"/>
              <a:t>Creator</a:t>
            </a:r>
            <a:endParaRPr/>
          </a:p>
          <a:p>
            <a:pPr marL="742950" lvl="1" indent="-285750" algn="l" rtl="0">
              <a:spcBef>
                <a:spcPts val="480"/>
              </a:spcBef>
              <a:spcAft>
                <a:spcPts val="0"/>
              </a:spcAft>
              <a:buClr>
                <a:schemeClr val="dk1"/>
              </a:buClr>
              <a:buSzPts val="2400"/>
              <a:buChar char="–"/>
            </a:pPr>
            <a:r>
              <a:rPr lang="fr-FR"/>
              <a:t>Publisher</a:t>
            </a:r>
            <a:endParaRPr/>
          </a:p>
          <a:p>
            <a:pPr marL="742950" lvl="1" indent="-285750" algn="l" rtl="0">
              <a:spcBef>
                <a:spcPts val="480"/>
              </a:spcBef>
              <a:spcAft>
                <a:spcPts val="0"/>
              </a:spcAft>
              <a:buClr>
                <a:schemeClr val="dk1"/>
              </a:buClr>
              <a:buSzPts val="2400"/>
              <a:buChar char="–"/>
            </a:pPr>
            <a:r>
              <a:rPr lang="fr-FR"/>
              <a:t>Rights</a:t>
            </a:r>
            <a:endParaRPr/>
          </a:p>
          <a:p>
            <a:pPr marL="342900" lvl="0" indent="-342900" algn="l" rtl="0">
              <a:spcBef>
                <a:spcPts val="560"/>
              </a:spcBef>
              <a:spcAft>
                <a:spcPts val="0"/>
              </a:spcAft>
              <a:buClr>
                <a:schemeClr val="dk1"/>
              </a:buClr>
              <a:buSzPts val="2800"/>
              <a:buChar char="•"/>
            </a:pPr>
            <a:r>
              <a:rPr lang="fr-FR"/>
              <a:t>Instantiation</a:t>
            </a:r>
            <a:endParaRPr/>
          </a:p>
          <a:p>
            <a:pPr marL="742950" lvl="1" indent="-285750" algn="l" rtl="0">
              <a:spcBef>
                <a:spcPts val="480"/>
              </a:spcBef>
              <a:spcAft>
                <a:spcPts val="0"/>
              </a:spcAft>
              <a:buClr>
                <a:schemeClr val="dk1"/>
              </a:buClr>
              <a:buSzPts val="2400"/>
              <a:buChar char="–"/>
            </a:pPr>
            <a:r>
              <a:rPr lang="fr-FR"/>
              <a:t>Date</a:t>
            </a:r>
            <a:endParaRPr/>
          </a:p>
          <a:p>
            <a:pPr marL="742950" lvl="1" indent="-285750" algn="l" rtl="0">
              <a:spcBef>
                <a:spcPts val="480"/>
              </a:spcBef>
              <a:spcAft>
                <a:spcPts val="0"/>
              </a:spcAft>
              <a:buClr>
                <a:schemeClr val="dk1"/>
              </a:buClr>
              <a:buSzPts val="2400"/>
              <a:buChar char="–"/>
            </a:pPr>
            <a:r>
              <a:rPr lang="fr-FR"/>
              <a:t>Format</a:t>
            </a:r>
            <a:endParaRPr/>
          </a:p>
          <a:p>
            <a:pPr marL="742950" lvl="1" indent="-285750" algn="l" rtl="0">
              <a:spcBef>
                <a:spcPts val="480"/>
              </a:spcBef>
              <a:spcAft>
                <a:spcPts val="0"/>
              </a:spcAft>
              <a:buClr>
                <a:schemeClr val="dk1"/>
              </a:buClr>
              <a:buSzPts val="2400"/>
              <a:buChar char="–"/>
            </a:pPr>
            <a:r>
              <a:rPr lang="fr-FR"/>
              <a:t>Identifier</a:t>
            </a:r>
            <a:endParaRPr/>
          </a:p>
          <a:p>
            <a:pPr marL="742950" lvl="1" indent="-285750" algn="l" rtl="0">
              <a:spcBef>
                <a:spcPts val="480"/>
              </a:spcBef>
              <a:spcAft>
                <a:spcPts val="0"/>
              </a:spcAft>
              <a:buClr>
                <a:schemeClr val="dk1"/>
              </a:buClr>
              <a:buSzPts val="2400"/>
              <a:buChar char="–"/>
            </a:pPr>
            <a:r>
              <a:rPr lang="fr-FR"/>
              <a:t>Language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650" name="Google Shape;650;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651" name="Google Shape;651;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43</a:t>
            </a:fld>
            <a:endParaRPr/>
          </a:p>
        </p:txBody>
      </p:sp>
      <p:sp>
        <p:nvSpPr>
          <p:cNvPr id="652" name="Google Shape;652;p43"/>
          <p:cNvSpPr txBox="1">
            <a:spLocks noGrp="1"/>
          </p:cNvSpPr>
          <p:nvPr>
            <p:ph type="title"/>
          </p:nvPr>
        </p:nvSpPr>
        <p:spPr>
          <a:xfrm>
            <a:off x="457200" y="304800"/>
            <a:ext cx="7772400" cy="914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Ex. Métadonnées avec le </a:t>
            </a:r>
            <a:r>
              <a:rPr lang="fr-FR" i="1">
                <a:solidFill>
                  <a:schemeClr val="accent1"/>
                </a:solidFill>
              </a:rPr>
              <a:t>Dublin Core</a:t>
            </a:r>
            <a:endParaRPr>
              <a:solidFill>
                <a:schemeClr val="accent1"/>
              </a:solidFill>
            </a:endParaRPr>
          </a:p>
        </p:txBody>
      </p:sp>
      <p:sp>
        <p:nvSpPr>
          <p:cNvPr id="653" name="Google Shape;653;p43"/>
          <p:cNvSpPr txBox="1">
            <a:spLocks noGrp="1"/>
          </p:cNvSpPr>
          <p:nvPr>
            <p:ph type="body" idx="1"/>
          </p:nvPr>
        </p:nvSpPr>
        <p:spPr>
          <a:xfrm>
            <a:off x="0" y="1447800"/>
            <a:ext cx="8610600" cy="47244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Calibri"/>
              <a:buNone/>
            </a:pPr>
            <a:r>
              <a:rPr lang="fr-FR" sz="1800"/>
              <a:t>&lt;html&gt;</a:t>
            </a:r>
            <a:endParaRPr/>
          </a:p>
          <a:p>
            <a:pPr marL="342900" lvl="0" indent="-342900" algn="l" rtl="0">
              <a:lnSpc>
                <a:spcPct val="90000"/>
              </a:lnSpc>
              <a:spcBef>
                <a:spcPts val="360"/>
              </a:spcBef>
              <a:spcAft>
                <a:spcPts val="0"/>
              </a:spcAft>
              <a:buClr>
                <a:schemeClr val="dk1"/>
              </a:buClr>
              <a:buSzPts val="1800"/>
              <a:buFont typeface="Calibri"/>
              <a:buNone/>
            </a:pPr>
            <a:r>
              <a:rPr lang="fr-FR" sz="1800"/>
              <a:t>&lt;head&gt;&lt;title&gt;Résultat de la recherche Logique sur Doc ’CISMeF&lt;/title&gt;</a:t>
            </a:r>
            <a:endParaRPr/>
          </a:p>
          <a:p>
            <a:pPr marL="342900" lvl="0" indent="-342900" algn="l" rtl="0">
              <a:lnSpc>
                <a:spcPct val="90000"/>
              </a:lnSpc>
              <a:spcBef>
                <a:spcPts val="360"/>
              </a:spcBef>
              <a:spcAft>
                <a:spcPts val="0"/>
              </a:spcAft>
              <a:buClr>
                <a:schemeClr val="dk1"/>
              </a:buClr>
              <a:buSzPts val="1800"/>
              <a:buFont typeface="Calibri"/>
              <a:buNone/>
            </a:pPr>
            <a:r>
              <a:rPr lang="fr-FR" sz="1800"/>
              <a:t>&lt;meta </a:t>
            </a:r>
            <a:r>
              <a:rPr lang="fr-FR" sz="1800">
                <a:solidFill>
                  <a:srgbClr val="CC0066"/>
                </a:solidFill>
              </a:rPr>
              <a:t>name=DC.Creator</a:t>
            </a:r>
            <a:r>
              <a:rPr lang="fr-FR" sz="1800"/>
              <a:t> contentéquipe CISMeF : Stéfan Darmoni, Magaly Douyère,  Jean-Philippe Leroy,  Josette Piot, Benoit Thirion ; cismef@chu-rouen.fr&gt;</a:t>
            </a:r>
            <a:endParaRPr/>
          </a:p>
          <a:p>
            <a:pPr marL="342900" lvl="0" indent="-342900" algn="l" rtl="0">
              <a:lnSpc>
                <a:spcPct val="90000"/>
              </a:lnSpc>
              <a:spcBef>
                <a:spcPts val="360"/>
              </a:spcBef>
              <a:spcAft>
                <a:spcPts val="0"/>
              </a:spcAft>
              <a:buClr>
                <a:schemeClr val="dk1"/>
              </a:buClr>
              <a:buSzPts val="1800"/>
              <a:buFont typeface="Calibri"/>
              <a:buNone/>
            </a:pPr>
            <a:r>
              <a:rPr lang="fr-FR" sz="1800"/>
              <a:t>&lt;meta </a:t>
            </a:r>
            <a:r>
              <a:rPr lang="fr-FR" sz="1800">
                <a:solidFill>
                  <a:srgbClr val="CC0066"/>
                </a:solidFill>
              </a:rPr>
              <a:t>name=DC.Format</a:t>
            </a:r>
            <a:r>
              <a:rPr lang="fr-FR" sz="1800"/>
              <a:t> scheme=IMT content=text/html&gt;</a:t>
            </a:r>
            <a:endParaRPr/>
          </a:p>
          <a:p>
            <a:pPr marL="342900" lvl="0" indent="-342900" algn="l" rtl="0">
              <a:lnSpc>
                <a:spcPct val="90000"/>
              </a:lnSpc>
              <a:spcBef>
                <a:spcPts val="360"/>
              </a:spcBef>
              <a:spcAft>
                <a:spcPts val="0"/>
              </a:spcAft>
              <a:buClr>
                <a:schemeClr val="dk1"/>
              </a:buClr>
              <a:buSzPts val="1800"/>
              <a:buFont typeface="Calibri"/>
              <a:buNone/>
            </a:pPr>
            <a:r>
              <a:rPr lang="fr-FR" sz="1800"/>
              <a:t>&lt;meta </a:t>
            </a:r>
            <a:r>
              <a:rPr lang="fr-FR" sz="1800">
                <a:solidFill>
                  <a:srgbClr val="CC0066"/>
                </a:solidFill>
              </a:rPr>
              <a:t>name=DC.Language</a:t>
            </a:r>
            <a:r>
              <a:rPr lang="fr-FR" sz="1800"/>
              <a:t> scheme=RFC1766 content=fr&gt;</a:t>
            </a:r>
            <a:endParaRPr/>
          </a:p>
          <a:p>
            <a:pPr marL="342900" lvl="0" indent="-342900" algn="l" rtl="0">
              <a:lnSpc>
                <a:spcPct val="90000"/>
              </a:lnSpc>
              <a:spcBef>
                <a:spcPts val="360"/>
              </a:spcBef>
              <a:spcAft>
                <a:spcPts val="0"/>
              </a:spcAft>
              <a:buClr>
                <a:schemeClr val="dk1"/>
              </a:buClr>
              <a:buSzPts val="1800"/>
              <a:buFont typeface="Calibri"/>
              <a:buNone/>
            </a:pPr>
            <a:r>
              <a:rPr lang="fr-FR" sz="1800"/>
              <a:t>&lt;meta </a:t>
            </a:r>
            <a:r>
              <a:rPr lang="fr-FR" sz="1800">
                <a:solidFill>
                  <a:srgbClr val="CC0066"/>
                </a:solidFill>
              </a:rPr>
              <a:t>name=DC.Publisher</a:t>
            </a:r>
            <a:r>
              <a:rPr lang="fr-FR" sz="1800"/>
              <a:t> content=Rouen University Hospital ; Centre hospitalier universitaire de Rouen &gt;</a:t>
            </a:r>
            <a:endParaRPr/>
          </a:p>
          <a:p>
            <a:pPr marL="342900" lvl="0" indent="-342900" algn="l" rtl="0">
              <a:lnSpc>
                <a:spcPct val="90000"/>
              </a:lnSpc>
              <a:spcBef>
                <a:spcPts val="360"/>
              </a:spcBef>
              <a:spcAft>
                <a:spcPts val="0"/>
              </a:spcAft>
              <a:buClr>
                <a:schemeClr val="dk1"/>
              </a:buClr>
              <a:buSzPts val="1800"/>
              <a:buFont typeface="Calibri"/>
              <a:buNone/>
            </a:pPr>
            <a:r>
              <a:rPr lang="fr-FR" sz="1800"/>
              <a:t>&lt;meta </a:t>
            </a:r>
            <a:r>
              <a:rPr lang="fr-FR" sz="1800">
                <a:solidFill>
                  <a:srgbClr val="CC0066"/>
                </a:solidFill>
              </a:rPr>
              <a:t>name=DC.Rights</a:t>
            </a:r>
            <a:r>
              <a:rPr lang="fr-FR" sz="1800"/>
              <a:t> content=Copyright CHU de Rouen. Toute utilisation partielle ou totale de ce document doit mentionner la source&gt;&lt;link rel=schema.RFC1766 href='http://www.ietf.org/rfc/rfc1766.txt'&gt;</a:t>
            </a:r>
            <a:endParaRPr/>
          </a:p>
          <a:p>
            <a:pPr marL="342900" lvl="0" indent="-342900" algn="l" rtl="0">
              <a:lnSpc>
                <a:spcPct val="90000"/>
              </a:lnSpc>
              <a:spcBef>
                <a:spcPts val="360"/>
              </a:spcBef>
              <a:spcAft>
                <a:spcPts val="0"/>
              </a:spcAft>
              <a:buClr>
                <a:schemeClr val="dk1"/>
              </a:buClr>
              <a:buSzPts val="1800"/>
              <a:buFont typeface="Calibri"/>
              <a:buNone/>
            </a:pPr>
            <a:r>
              <a:rPr lang="fr-FR" sz="1800"/>
              <a:t>&lt;link rel='StyleSheet' href='/stylesheetreq.css' type='text/css'&gt;</a:t>
            </a:r>
            <a:endParaRPr/>
          </a:p>
          <a:p>
            <a:pPr marL="342900" lvl="0" indent="-342900" algn="l" rtl="0">
              <a:lnSpc>
                <a:spcPct val="90000"/>
              </a:lnSpc>
              <a:spcBef>
                <a:spcPts val="360"/>
              </a:spcBef>
              <a:spcAft>
                <a:spcPts val="0"/>
              </a:spcAft>
              <a:buClr>
                <a:schemeClr val="dk1"/>
              </a:buClr>
              <a:buSzPts val="1800"/>
              <a:buFont typeface="Calibri"/>
              <a:buNone/>
            </a:pPr>
            <a:r>
              <a:rPr lang="fr-FR" sz="1800"/>
              <a:t>&lt;/head&gt;</a:t>
            </a:r>
            <a:endParaRPr/>
          </a:p>
          <a:p>
            <a:pPr marL="342900" lvl="0" indent="-342900" algn="l" rtl="0">
              <a:lnSpc>
                <a:spcPct val="90000"/>
              </a:lnSpc>
              <a:spcBef>
                <a:spcPts val="360"/>
              </a:spcBef>
              <a:spcAft>
                <a:spcPts val="0"/>
              </a:spcAft>
              <a:buClr>
                <a:schemeClr val="dk1"/>
              </a:buClr>
              <a:buSzPts val="1800"/>
              <a:buFont typeface="Calibri"/>
              <a:buNone/>
            </a:pPr>
            <a:r>
              <a:rPr lang="fr-FR" sz="1800"/>
              <a:t>&lt;body class=doccismefgeneral&gt;</a:t>
            </a:r>
            <a:endParaRPr/>
          </a:p>
          <a:p>
            <a:pPr marL="342900" lvl="0" indent="-342900" algn="l" rtl="0">
              <a:lnSpc>
                <a:spcPct val="90000"/>
              </a:lnSpc>
              <a:spcBef>
                <a:spcPts val="360"/>
              </a:spcBef>
              <a:spcAft>
                <a:spcPts val="0"/>
              </a:spcAft>
              <a:buClr>
                <a:schemeClr val="dk1"/>
              </a:buClr>
              <a:buSzPts val="1800"/>
              <a:buFont typeface="Calibri"/>
              <a:buNone/>
            </a:pPr>
            <a:r>
              <a:rPr lang="fr-FR" sz="1800"/>
              <a:t>&lt;…&gt;</a:t>
            </a:r>
            <a:endParaRPr/>
          </a:p>
        </p:txBody>
      </p:sp>
      <p:sp>
        <p:nvSpPr>
          <p:cNvPr id="654" name="Google Shape;654;p43"/>
          <p:cNvSpPr txBox="1"/>
          <p:nvPr/>
        </p:nvSpPr>
        <p:spPr>
          <a:xfrm>
            <a:off x="4267200" y="6096000"/>
            <a:ext cx="42799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CC0066"/>
                </a:solidFill>
                <a:latin typeface="Courier New"/>
                <a:ea typeface="Courier New"/>
                <a:cs typeface="Courier New"/>
                <a:sym typeface="Courier New"/>
              </a:rPr>
              <a:t>http://doccismef.chu-rouen.fr/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Ajourdhui</a:t>
            </a:r>
            <a:endParaRPr/>
          </a:p>
        </p:txBody>
      </p:sp>
      <p:sp>
        <p:nvSpPr>
          <p:cNvPr id="660" name="Google Shape;660;p4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fr-FR"/>
              <a:t>Knowledge Graphs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Knowledge Graph</a:t>
            </a:r>
            <a:endParaRPr/>
          </a:p>
        </p:txBody>
      </p:sp>
      <p:sp>
        <p:nvSpPr>
          <p:cNvPr id="666" name="Google Shape;666;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fr-FR"/>
              <a:t>Un graphe de connaissances est un réseau sémantique composé d’entités (des nœuds avec leurs profils détaillés) reliées par des arêtes (relations) à d'autres entités. </a:t>
            </a:r>
            <a:endParaRPr/>
          </a:p>
          <a:p>
            <a:pPr marL="742950" lvl="1" indent="-285750" algn="l" rtl="0">
              <a:spcBef>
                <a:spcPts val="560"/>
              </a:spcBef>
              <a:spcAft>
                <a:spcPts val="0"/>
              </a:spcAft>
              <a:buClr>
                <a:schemeClr val="dk1"/>
              </a:buClr>
              <a:buSzPts val="2800"/>
              <a:buChar char="–"/>
            </a:pPr>
            <a:r>
              <a:rPr lang="fr-FR"/>
              <a:t>Chaque relation peut être développée pour obtenir toutes les entités ayant cette relation particulière : par exemple, la relation NGC : node linksTo : (edge) est développée pour révéler d'autres entités (diapositive suivante). </a:t>
            </a:r>
            <a:endParaRPr/>
          </a:p>
          <a:p>
            <a:pPr marL="742950" lvl="1" indent="-285750" algn="l" rtl="0">
              <a:spcBef>
                <a:spcPts val="560"/>
              </a:spcBef>
              <a:spcAft>
                <a:spcPts val="0"/>
              </a:spcAft>
              <a:buClr>
                <a:schemeClr val="dk1"/>
              </a:buClr>
              <a:buSzPts val="2800"/>
              <a:buChar char="–"/>
            </a:pPr>
            <a:r>
              <a:rPr lang="fr-FR"/>
              <a:t>Entités décrites avec une ontologie </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Knowledge Graph</a:t>
            </a:r>
            <a:endParaRPr/>
          </a:p>
        </p:txBody>
      </p:sp>
      <p:sp>
        <p:nvSpPr>
          <p:cNvPr id="672" name="Google Shape;672;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673" name="Google Shape;673;p46" descr="Bruggen Blog: The Neo4j Knowledge Graph"/>
          <p:cNvPicPr preferRelativeResize="0"/>
          <p:nvPr/>
        </p:nvPicPr>
        <p:blipFill rotWithShape="1">
          <a:blip r:embed="rId3">
            <a:alphaModFix/>
          </a:blip>
          <a:srcRect/>
          <a:stretch/>
        </p:blipFill>
        <p:spPr>
          <a:xfrm>
            <a:off x="107504" y="1580871"/>
            <a:ext cx="9144000" cy="5140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Knowledge Graph</a:t>
            </a:r>
            <a:endParaRPr/>
          </a:p>
        </p:txBody>
      </p:sp>
      <p:sp>
        <p:nvSpPr>
          <p:cNvPr id="679" name="Google Shape;679;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fr-FR"/>
              <a:t>Les graphes de connaissances peuvent interconnecter plusieurs tables avec des attributs individuels comme relations avec des entités. </a:t>
            </a:r>
            <a:endParaRPr/>
          </a:p>
          <a:p>
            <a:pPr marL="742950" lvl="1" indent="-285750" algn="l" rtl="0">
              <a:spcBef>
                <a:spcPts val="560"/>
              </a:spcBef>
              <a:spcAft>
                <a:spcPts val="0"/>
              </a:spcAft>
              <a:buClr>
                <a:schemeClr val="dk1"/>
              </a:buClr>
              <a:buSzPts val="2800"/>
              <a:buChar char="–"/>
            </a:pPr>
            <a:r>
              <a:rPr lang="fr-FR"/>
              <a:t>Réseaux complexes peuvent être facilement interprétés en parcourant les relations (arêtes) et les nœuds (entités). </a:t>
            </a:r>
            <a:endParaRPr/>
          </a:p>
          <a:p>
            <a:pPr marL="742950" lvl="1" indent="-285750" algn="l" rtl="0">
              <a:spcBef>
                <a:spcPts val="560"/>
              </a:spcBef>
              <a:spcAft>
                <a:spcPts val="0"/>
              </a:spcAft>
              <a:buClr>
                <a:schemeClr val="dk1"/>
              </a:buClr>
              <a:buSzPts val="2800"/>
              <a:buChar char="–"/>
            </a:pPr>
            <a:r>
              <a:rPr lang="fr-FR"/>
              <a:t>Grâce aux concepts ontologiques, les informations pertinentes peuvent être représentées avec une valeur de confiance. </a:t>
            </a:r>
            <a:endParaRPr/>
          </a:p>
          <a:p>
            <a:pPr marL="742950" lvl="1" indent="-107950" algn="l" rtl="0">
              <a:spcBef>
                <a:spcPts val="560"/>
              </a:spcBef>
              <a:spcAft>
                <a:spcPts val="0"/>
              </a:spcAft>
              <a:buClr>
                <a:schemeClr val="dk1"/>
              </a:buClr>
              <a:buSzPts val="28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b="1"/>
              <a:t>Google Knowledge Graph Search API</a:t>
            </a:r>
            <a:br>
              <a:rPr lang="fr-FR" b="1"/>
            </a:br>
            <a:endParaRPr/>
          </a:p>
        </p:txBody>
      </p:sp>
      <p:sp>
        <p:nvSpPr>
          <p:cNvPr id="685" name="Google Shape;685;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fr-FR"/>
              <a:t>L'API de recherche du Knowledge Graph vous permet de trouver des entités dans le Knowledge Graph de Google. </a:t>
            </a:r>
            <a:endParaRPr/>
          </a:p>
          <a:p>
            <a:pPr marL="742950" lvl="1" indent="-285750" algn="l" rtl="0">
              <a:spcBef>
                <a:spcPts val="518"/>
              </a:spcBef>
              <a:spcAft>
                <a:spcPts val="0"/>
              </a:spcAft>
              <a:buClr>
                <a:schemeClr val="dk1"/>
              </a:buClr>
              <a:buSzPct val="100000"/>
              <a:buChar char="–"/>
            </a:pPr>
            <a:r>
              <a:rPr lang="fr-FR"/>
              <a:t>Obtenir une liste classée des entités les plus remarquables qui correspondent à certains critères.</a:t>
            </a:r>
            <a:endParaRPr/>
          </a:p>
          <a:p>
            <a:pPr marL="742950" lvl="1" indent="-285750" algn="l" rtl="0">
              <a:spcBef>
                <a:spcPts val="518"/>
              </a:spcBef>
              <a:spcAft>
                <a:spcPts val="0"/>
              </a:spcAft>
              <a:buClr>
                <a:schemeClr val="dk1"/>
              </a:buClr>
              <a:buSzPct val="100000"/>
              <a:buChar char="–"/>
            </a:pPr>
            <a:r>
              <a:rPr lang="fr-FR"/>
              <a:t>Compléter de manière prédictive les entités dans une boîte de recherche.</a:t>
            </a:r>
            <a:endParaRPr/>
          </a:p>
          <a:p>
            <a:pPr marL="742950" lvl="1" indent="-285750" algn="l" rtl="0">
              <a:spcBef>
                <a:spcPts val="518"/>
              </a:spcBef>
              <a:spcAft>
                <a:spcPts val="0"/>
              </a:spcAft>
              <a:buClr>
                <a:schemeClr val="dk1"/>
              </a:buClr>
              <a:buSzPct val="100000"/>
              <a:buChar char="–"/>
            </a:pPr>
            <a:r>
              <a:rPr lang="fr-FR"/>
              <a:t>Annoter/organiser le contenu en utilisant les entités du Knowledge Graph.</a:t>
            </a:r>
            <a:endParaRPr/>
          </a:p>
          <a:p>
            <a:pPr marL="342900" lvl="0" indent="-342900" algn="l" rtl="0">
              <a:spcBef>
                <a:spcPts val="592"/>
              </a:spcBef>
              <a:spcAft>
                <a:spcPts val="0"/>
              </a:spcAft>
              <a:buClr>
                <a:schemeClr val="dk1"/>
              </a:buClr>
              <a:buSzPct val="100000"/>
              <a:buChar char="•"/>
            </a:pPr>
            <a:r>
              <a:rPr lang="fr-FR"/>
              <a:t>L'API utilise les types standard de schema.org et est conforme à la spécification JSON-LD.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GG</a:t>
            </a:r>
            <a:endParaRPr/>
          </a:p>
        </p:txBody>
      </p:sp>
      <p:sp>
        <p:nvSpPr>
          <p:cNvPr id="692" name="Google Shape;692;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49</a:t>
            </a:fld>
            <a:endParaRPr/>
          </a:p>
        </p:txBody>
      </p:sp>
      <p:sp>
        <p:nvSpPr>
          <p:cNvPr id="693" name="Google Shape;693;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Objectifs de définition des ontologies</a:t>
            </a:r>
            <a:endParaRPr/>
          </a:p>
        </p:txBody>
      </p:sp>
      <p:sp>
        <p:nvSpPr>
          <p:cNvPr id="694" name="Google Shape;694;p49"/>
          <p:cNvSpPr txBox="1">
            <a:spLocks noGrp="1"/>
          </p:cNvSpPr>
          <p:nvPr>
            <p:ph type="body" idx="1"/>
          </p:nvPr>
        </p:nvSpPr>
        <p:spPr>
          <a:xfrm>
            <a:off x="457200" y="206416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fr-FR" sz="2400"/>
              <a:t>Ontologies partagées</a:t>
            </a:r>
            <a:endParaRPr/>
          </a:p>
          <a:p>
            <a:pPr marL="342900" lvl="0" indent="-342900" algn="l" rtl="0">
              <a:lnSpc>
                <a:spcPct val="90000"/>
              </a:lnSpc>
              <a:spcBef>
                <a:spcPts val="480"/>
              </a:spcBef>
              <a:spcAft>
                <a:spcPts val="0"/>
              </a:spcAft>
              <a:buClr>
                <a:schemeClr val="dk1"/>
              </a:buClr>
              <a:buSzPts val="2400"/>
              <a:buChar char="•"/>
            </a:pPr>
            <a:r>
              <a:rPr lang="fr-FR" sz="2400"/>
              <a:t>Ontologies évolutives</a:t>
            </a:r>
            <a:endParaRPr/>
          </a:p>
          <a:p>
            <a:pPr marL="342900" lvl="0" indent="-342900" algn="l" rtl="0">
              <a:lnSpc>
                <a:spcPct val="90000"/>
              </a:lnSpc>
              <a:spcBef>
                <a:spcPts val="480"/>
              </a:spcBef>
              <a:spcAft>
                <a:spcPts val="0"/>
              </a:spcAft>
              <a:buClr>
                <a:schemeClr val="dk1"/>
              </a:buClr>
              <a:buSzPts val="2400"/>
              <a:buChar char="•"/>
            </a:pPr>
            <a:r>
              <a:rPr lang="fr-FR" sz="2400"/>
              <a:t>Ontologies interoperables</a:t>
            </a:r>
            <a:endParaRPr sz="2400"/>
          </a:p>
          <a:p>
            <a:pPr marL="342900" lvl="0" indent="-342900" algn="l" rtl="0">
              <a:lnSpc>
                <a:spcPct val="90000"/>
              </a:lnSpc>
              <a:spcBef>
                <a:spcPts val="480"/>
              </a:spcBef>
              <a:spcAft>
                <a:spcPts val="0"/>
              </a:spcAft>
              <a:buClr>
                <a:schemeClr val="dk1"/>
              </a:buClr>
              <a:buSzPts val="2400"/>
              <a:buChar char="•"/>
            </a:pPr>
            <a:r>
              <a:rPr lang="fr-FR" sz="2400"/>
              <a:t>Détection d'incohérences</a:t>
            </a:r>
            <a:endParaRPr/>
          </a:p>
          <a:p>
            <a:pPr marL="342900" lvl="0" indent="-342900" algn="l" rtl="0">
              <a:lnSpc>
                <a:spcPct val="90000"/>
              </a:lnSpc>
              <a:spcBef>
                <a:spcPts val="480"/>
              </a:spcBef>
              <a:spcAft>
                <a:spcPts val="0"/>
              </a:spcAft>
              <a:buClr>
                <a:schemeClr val="dk1"/>
              </a:buClr>
              <a:buSzPts val="2400"/>
              <a:buChar char="•"/>
            </a:pPr>
            <a:r>
              <a:rPr lang="fr-FR" sz="2400"/>
              <a:t>Equilibre entre puissance d'expression et échelle</a:t>
            </a:r>
            <a:endParaRPr/>
          </a:p>
          <a:p>
            <a:pPr marL="342900" lvl="0" indent="-342900" algn="l" rtl="0">
              <a:lnSpc>
                <a:spcPct val="90000"/>
              </a:lnSpc>
              <a:spcBef>
                <a:spcPts val="480"/>
              </a:spcBef>
              <a:spcAft>
                <a:spcPts val="0"/>
              </a:spcAft>
              <a:buClr>
                <a:schemeClr val="dk1"/>
              </a:buClr>
              <a:buSzPts val="2400"/>
              <a:buChar char="•"/>
            </a:pPr>
            <a:r>
              <a:rPr lang="fr-FR" sz="2400"/>
              <a:t>Facilité d'utilisation</a:t>
            </a:r>
            <a:endParaRPr/>
          </a:p>
          <a:p>
            <a:pPr marL="342900" lvl="0" indent="-342900" algn="l" rtl="0">
              <a:lnSpc>
                <a:spcPct val="90000"/>
              </a:lnSpc>
              <a:spcBef>
                <a:spcPts val="480"/>
              </a:spcBef>
              <a:spcAft>
                <a:spcPts val="0"/>
              </a:spcAft>
              <a:buClr>
                <a:schemeClr val="dk1"/>
              </a:buClr>
              <a:buSzPts val="2400"/>
              <a:buChar char="•"/>
            </a:pPr>
            <a:r>
              <a:rPr lang="fr-FR" sz="2400"/>
              <a:t>Compatibilité avec autres standards</a:t>
            </a:r>
            <a:endParaRPr/>
          </a:p>
          <a:p>
            <a:pPr marL="342900" lvl="0" indent="-342900" algn="l" rtl="0">
              <a:lnSpc>
                <a:spcPct val="90000"/>
              </a:lnSpc>
              <a:spcBef>
                <a:spcPts val="480"/>
              </a:spcBef>
              <a:spcAft>
                <a:spcPts val="0"/>
              </a:spcAft>
              <a:buClr>
                <a:schemeClr val="dk1"/>
              </a:buClr>
              <a:buSzPts val="2400"/>
              <a:buChar char="•"/>
            </a:pPr>
            <a:r>
              <a:rPr lang="fr-FR" sz="2400"/>
              <a:t>Internationalisation</a:t>
            </a:r>
            <a:endParaRPr/>
          </a:p>
        </p:txBody>
      </p:sp>
      <p:sp>
        <p:nvSpPr>
          <p:cNvPr id="695" name="Google Shape;695;p49"/>
          <p:cNvSpPr/>
          <p:nvPr/>
        </p:nvSpPr>
        <p:spPr>
          <a:xfrm>
            <a:off x="1259632" y="1437273"/>
            <a:ext cx="57649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rgbClr val="CC3300"/>
                </a:solidFill>
                <a:latin typeface="Calibri"/>
                <a:ea typeface="Calibri"/>
                <a:cs typeface="Calibri"/>
                <a:sym typeface="Calibri"/>
              </a:rPr>
              <a:t>Fournir une sémantique formelle</a:t>
            </a:r>
            <a:r>
              <a:rPr lang="fr-FR" sz="1800">
                <a:solidFill>
                  <a:schemeClr val="dk1"/>
                </a:solidFill>
                <a:latin typeface="Calibri"/>
                <a:ea typeface="Calibri"/>
                <a:cs typeface="Calibri"/>
                <a:sym typeface="Calibri"/>
              </a:rPr>
              <a:t> pour décrire l’information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p:nvPr/>
        </p:nvSpPr>
        <p:spPr>
          <a:xfrm>
            <a:off x="8341210" y="6031155"/>
            <a:ext cx="228040" cy="307777"/>
          </a:xfrm>
          <a:prstGeom prst="rect">
            <a:avLst/>
          </a:prstGeom>
          <a:noFill/>
          <a:ln>
            <a:noFill/>
          </a:ln>
        </p:spPr>
        <p:txBody>
          <a:bodyPr spcFirstLastPara="1" wrap="square" lIns="0" tIns="0" rIns="0" bIns="0" anchor="t" anchorCtr="0">
            <a:spAutoFit/>
          </a:bodyPr>
          <a:lstStyle/>
          <a:p>
            <a:pPr marL="33619" marR="0" lvl="0" indent="0" algn="l" rtl="0">
              <a:lnSpc>
                <a:spcPct val="114778"/>
              </a:lnSpc>
              <a:spcBef>
                <a:spcPts val="0"/>
              </a:spcBef>
              <a:spcAft>
                <a:spcPts val="0"/>
              </a:spcAft>
              <a:buNone/>
            </a:pPr>
            <a:fld id="{00000000-1234-1234-1234-123412341234}" type="slidenum">
              <a:rPr lang="fr-FR" sz="2118" b="0" i="0" u="none" strike="noStrike" cap="none">
                <a:solidFill>
                  <a:schemeClr val="dk1"/>
                </a:solidFill>
                <a:latin typeface="Arial"/>
                <a:ea typeface="Arial"/>
                <a:cs typeface="Arial"/>
                <a:sym typeface="Arial"/>
              </a:rPr>
              <a:t>5</a:t>
            </a:fld>
            <a:endParaRPr sz="2118" b="0" i="0" u="none" strike="noStrike" cap="none">
              <a:solidFill>
                <a:schemeClr val="dk1"/>
              </a:solidFill>
              <a:latin typeface="Arial"/>
              <a:ea typeface="Arial"/>
              <a:cs typeface="Arial"/>
              <a:sym typeface="Arial"/>
            </a:endParaRPr>
          </a:p>
        </p:txBody>
      </p:sp>
      <p:sp>
        <p:nvSpPr>
          <p:cNvPr id="123" name="Google Shape;123;p5"/>
          <p:cNvSpPr txBox="1">
            <a:spLocks noGrp="1"/>
          </p:cNvSpPr>
          <p:nvPr>
            <p:ph type="title"/>
          </p:nvPr>
        </p:nvSpPr>
        <p:spPr>
          <a:xfrm>
            <a:off x="-48231" y="-132969"/>
            <a:ext cx="9240459" cy="1205821"/>
          </a:xfrm>
          <a:prstGeom prst="rect">
            <a:avLst/>
          </a:prstGeom>
          <a:noFill/>
          <a:ln>
            <a:noFill/>
          </a:ln>
        </p:spPr>
        <p:txBody>
          <a:bodyPr spcFirstLastPara="1" wrap="square" lIns="0" tIns="10625" rIns="0" bIns="0" anchor="ctr" anchorCtr="0">
            <a:spAutoFit/>
          </a:bodyPr>
          <a:lstStyle/>
          <a:p>
            <a:pPr marL="2397066" marR="4483" lvl="0" indent="-2084405" algn="l" rtl="0">
              <a:spcBef>
                <a:spcPts val="0"/>
              </a:spcBef>
              <a:spcAft>
                <a:spcPts val="0"/>
              </a:spcAft>
              <a:buClr>
                <a:schemeClr val="dk1"/>
              </a:buClr>
              <a:buSzPts val="3883"/>
              <a:buFont typeface="Calibri"/>
              <a:buNone/>
            </a:pPr>
            <a:r>
              <a:rPr lang="fr-FR" sz="3883"/>
              <a:t>Produire de la connaissance par integration de data sémantique</a:t>
            </a:r>
            <a:endParaRPr sz="3883"/>
          </a:p>
        </p:txBody>
      </p:sp>
      <p:sp>
        <p:nvSpPr>
          <p:cNvPr id="124" name="Google Shape;124;p5"/>
          <p:cNvSpPr txBox="1"/>
          <p:nvPr/>
        </p:nvSpPr>
        <p:spPr>
          <a:xfrm>
            <a:off x="5020991" y="1759094"/>
            <a:ext cx="3896285" cy="5114059"/>
          </a:xfrm>
          <a:prstGeom prst="rect">
            <a:avLst/>
          </a:prstGeom>
          <a:noFill/>
          <a:ln>
            <a:noFill/>
          </a:ln>
        </p:spPr>
        <p:txBody>
          <a:bodyPr spcFirstLastPara="1" wrap="square" lIns="0" tIns="11200" rIns="0" bIns="0" anchor="t" anchorCtr="0">
            <a:spAutoFit/>
          </a:bodyPr>
          <a:lstStyle/>
          <a:p>
            <a:pPr marL="11206" marR="4483" lvl="0" indent="0" algn="l" rtl="0">
              <a:lnSpc>
                <a:spcPct val="120000"/>
              </a:lnSpc>
              <a:spcBef>
                <a:spcPts val="0"/>
              </a:spcBef>
              <a:spcAft>
                <a:spcPts val="0"/>
              </a:spcAft>
              <a:buNone/>
            </a:pPr>
            <a:r>
              <a:rPr lang="fr-FR" sz="2294" b="0" i="0" u="none" strike="noStrike" cap="none">
                <a:solidFill>
                  <a:schemeClr val="dk1"/>
                </a:solidFill>
                <a:latin typeface="Arial"/>
                <a:ea typeface="Arial"/>
                <a:cs typeface="Arial"/>
                <a:sym typeface="Arial"/>
              </a:rPr>
              <a:t>Lab / pathology data  Electronic Health Record data  Clinical trial data</a:t>
            </a:r>
            <a:endParaRPr sz="2294" b="0" i="0" u="none" strike="noStrike" cap="none">
              <a:solidFill>
                <a:schemeClr val="dk1"/>
              </a:solidFill>
              <a:latin typeface="Arial"/>
              <a:ea typeface="Arial"/>
              <a:cs typeface="Arial"/>
              <a:sym typeface="Arial"/>
            </a:endParaRPr>
          </a:p>
          <a:p>
            <a:pPr marL="11206" marR="1688815" lvl="0" indent="0" algn="l" rtl="0">
              <a:lnSpc>
                <a:spcPct val="120000"/>
              </a:lnSpc>
              <a:spcBef>
                <a:spcPts val="0"/>
              </a:spcBef>
              <a:spcAft>
                <a:spcPts val="0"/>
              </a:spcAft>
              <a:buNone/>
            </a:pPr>
            <a:r>
              <a:rPr lang="fr-FR" sz="2294" b="0" i="0" u="none" strike="noStrike" cap="none">
                <a:solidFill>
                  <a:schemeClr val="dk1"/>
                </a:solidFill>
                <a:latin typeface="Arial"/>
                <a:ea typeface="Arial"/>
                <a:cs typeface="Arial"/>
                <a:sym typeface="Arial"/>
              </a:rPr>
              <a:t>Patient histories  Medical imaging  Microarray data  Protein chip data  Flow cytometry  Mass spec</a:t>
            </a:r>
            <a:endParaRPr sz="2294" b="0" i="0" u="none" strike="noStrike" cap="none">
              <a:solidFill>
                <a:schemeClr val="dk1"/>
              </a:solidFill>
              <a:latin typeface="Arial"/>
              <a:ea typeface="Arial"/>
              <a:cs typeface="Arial"/>
              <a:sym typeface="Arial"/>
            </a:endParaRPr>
          </a:p>
          <a:p>
            <a:pPr marL="11206" marR="0" lvl="0" indent="0" algn="l" rtl="0">
              <a:spcBef>
                <a:spcPts val="552"/>
              </a:spcBef>
              <a:spcAft>
                <a:spcPts val="0"/>
              </a:spcAft>
              <a:buNone/>
            </a:pPr>
            <a:r>
              <a:rPr lang="fr-FR" sz="2294" b="0" i="0" u="none" strike="noStrike" cap="none">
                <a:solidFill>
                  <a:schemeClr val="dk1"/>
                </a:solidFill>
                <a:latin typeface="Arial"/>
                <a:ea typeface="Arial"/>
                <a:cs typeface="Arial"/>
                <a:sym typeface="Arial"/>
              </a:rPr>
              <a:t>Genotype / SNP data</a:t>
            </a:r>
            <a:endParaRPr sz="2294" b="0" i="0" u="none" strike="noStrike" cap="none">
              <a:solidFill>
                <a:schemeClr val="dk1"/>
              </a:solidFill>
              <a:latin typeface="Arial"/>
              <a:ea typeface="Arial"/>
              <a:cs typeface="Arial"/>
              <a:sym typeface="Arial"/>
            </a:endParaRPr>
          </a:p>
          <a:p>
            <a:pPr marL="11206" marR="0" lvl="0" indent="0" algn="l" rtl="0">
              <a:spcBef>
                <a:spcPts val="552"/>
              </a:spcBef>
              <a:spcAft>
                <a:spcPts val="0"/>
              </a:spcAft>
              <a:buNone/>
            </a:pPr>
            <a:r>
              <a:rPr lang="fr-FR" sz="2294" b="0" i="0" u="none" strike="noStrike" cap="none">
                <a:solidFill>
                  <a:schemeClr val="dk1"/>
                </a:solidFill>
                <a:latin typeface="Arial"/>
                <a:ea typeface="Arial"/>
                <a:cs typeface="Arial"/>
                <a:sym typeface="Arial"/>
              </a:rPr>
              <a:t>Life style </a:t>
            </a:r>
            <a:endParaRPr/>
          </a:p>
          <a:p>
            <a:pPr marL="11206" marR="0" lvl="0" indent="0" algn="l" rtl="0">
              <a:spcBef>
                <a:spcPts val="552"/>
              </a:spcBef>
              <a:spcAft>
                <a:spcPts val="0"/>
              </a:spcAft>
              <a:buNone/>
            </a:pPr>
            <a:r>
              <a:rPr lang="fr-FR" sz="2294" b="0" i="0" u="none" strike="noStrike" cap="none">
                <a:solidFill>
                  <a:schemeClr val="dk1"/>
                </a:solidFill>
                <a:latin typeface="Arial"/>
                <a:ea typeface="Arial"/>
                <a:cs typeface="Arial"/>
                <a:sym typeface="Arial"/>
              </a:rPr>
              <a:t>Sensors</a:t>
            </a:r>
            <a:endParaRPr sz="2294" b="0" i="0" u="none" strike="noStrike" cap="none">
              <a:solidFill>
                <a:schemeClr val="dk1"/>
              </a:solidFill>
              <a:latin typeface="Arial"/>
              <a:ea typeface="Arial"/>
              <a:cs typeface="Arial"/>
              <a:sym typeface="Arial"/>
            </a:endParaRPr>
          </a:p>
        </p:txBody>
      </p:sp>
      <p:sp>
        <p:nvSpPr>
          <p:cNvPr id="125" name="Google Shape;125;p5"/>
          <p:cNvSpPr/>
          <p:nvPr/>
        </p:nvSpPr>
        <p:spPr>
          <a:xfrm>
            <a:off x="236048" y="1199654"/>
            <a:ext cx="692062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3200" b="0" i="0" u="none" strike="noStrike" cap="none">
                <a:solidFill>
                  <a:schemeClr val="dk1"/>
                </a:solidFill>
                <a:latin typeface="Calibri"/>
                <a:ea typeface="Calibri"/>
                <a:cs typeface="Calibri"/>
                <a:sym typeface="Calibri"/>
              </a:rPr>
              <a:t>De multiples types de données dans de multiples types de silos</a:t>
            </a:r>
            <a:endParaRPr sz="3200">
              <a:solidFill>
                <a:schemeClr val="dk1"/>
              </a:solidFill>
              <a:latin typeface="Calibri"/>
              <a:ea typeface="Calibri"/>
              <a:cs typeface="Calibri"/>
              <a:sym typeface="Calibri"/>
            </a:endParaRPr>
          </a:p>
        </p:txBody>
      </p:sp>
      <p:sp>
        <p:nvSpPr>
          <p:cNvPr id="126" name="Google Shape;126;p5"/>
          <p:cNvSpPr/>
          <p:nvPr/>
        </p:nvSpPr>
        <p:spPr>
          <a:xfrm>
            <a:off x="236049" y="2276872"/>
            <a:ext cx="388696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4400">
                <a:solidFill>
                  <a:schemeClr val="dk1"/>
                </a:solidFill>
                <a:latin typeface="Calibri"/>
                <a:ea typeface="Calibri"/>
                <a:cs typeface="Calibri"/>
                <a:sym typeface="Calibri"/>
              </a:rPr>
              <a:t>Cas d’un patient</a:t>
            </a:r>
            <a:endParaRPr sz="4400">
              <a:solidFill>
                <a:schemeClr val="dk1"/>
              </a:solidFill>
              <a:latin typeface="Calibri"/>
              <a:ea typeface="Calibri"/>
              <a:cs typeface="Calibri"/>
              <a:sym typeface="Calibri"/>
            </a:endParaRPr>
          </a:p>
        </p:txBody>
      </p:sp>
      <p:sp>
        <p:nvSpPr>
          <p:cNvPr id="127" name="Google Shape;127;p5"/>
          <p:cNvSpPr/>
          <p:nvPr/>
        </p:nvSpPr>
        <p:spPr>
          <a:xfrm>
            <a:off x="2339752" y="3212976"/>
            <a:ext cx="2232247" cy="936104"/>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701" name="Google Shape;701;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702" name="Google Shape;702;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50</a:t>
            </a:fld>
            <a:endParaRPr/>
          </a:p>
        </p:txBody>
      </p:sp>
      <p:sp>
        <p:nvSpPr>
          <p:cNvPr id="703" name="Google Shape;703;p50"/>
          <p:cNvSpPr txBox="1">
            <a:spLocks noGrp="1"/>
          </p:cNvSpPr>
          <p:nvPr>
            <p:ph type="title"/>
          </p:nvPr>
        </p:nvSpPr>
        <p:spPr>
          <a:xfrm>
            <a:off x="838200" y="304800"/>
            <a:ext cx="77724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400"/>
              <a:buFont typeface="Calibri"/>
              <a:buNone/>
            </a:pPr>
            <a:r>
              <a:rPr lang="fr-FR">
                <a:solidFill>
                  <a:schemeClr val="accent1"/>
                </a:solidFill>
              </a:rPr>
              <a:t>Formalisation des ontologies</a:t>
            </a:r>
            <a:endParaRPr/>
          </a:p>
        </p:txBody>
      </p:sp>
      <p:sp>
        <p:nvSpPr>
          <p:cNvPr id="704" name="Google Shape;704;p50"/>
          <p:cNvSpPr txBox="1">
            <a:spLocks noGrp="1"/>
          </p:cNvSpPr>
          <p:nvPr>
            <p:ph type="body" idx="1"/>
          </p:nvPr>
        </p:nvSpPr>
        <p:spPr>
          <a:xfrm>
            <a:off x="457200" y="1524000"/>
            <a:ext cx="8153400" cy="48006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fr-FR"/>
              <a:t>Référence historique : Réseaux sémantiques (Brachman, Levêques)</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fr-FR"/>
              <a:t>Logique du 1er ordre : CycL, KIF</a:t>
            </a:r>
            <a:endParaRPr/>
          </a:p>
          <a:p>
            <a:pPr marL="342900" lvl="0" indent="-342900" algn="l" rtl="0">
              <a:spcBef>
                <a:spcPts val="640"/>
              </a:spcBef>
              <a:spcAft>
                <a:spcPts val="0"/>
              </a:spcAft>
              <a:buClr>
                <a:schemeClr val="dk1"/>
              </a:buClr>
              <a:buSzPts val="3200"/>
              <a:buChar char="•"/>
            </a:pPr>
            <a:r>
              <a:rPr lang="fr-FR"/>
              <a:t>Frames : Frame Logic, Ontolingua</a:t>
            </a:r>
            <a:endParaRPr/>
          </a:p>
          <a:p>
            <a:pPr marL="742950" lvl="1" indent="-285750" algn="l" rtl="0">
              <a:spcBef>
                <a:spcPts val="560"/>
              </a:spcBef>
              <a:spcAft>
                <a:spcPts val="0"/>
              </a:spcAft>
              <a:buClr>
                <a:schemeClr val="dk1"/>
              </a:buClr>
              <a:buSzPts val="2800"/>
              <a:buChar char="–"/>
            </a:pPr>
            <a:r>
              <a:rPr lang="fr-FR"/>
              <a:t>A(x) ET B(y) 🡪 C(x)</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fr-FR"/>
              <a:t>Logiques de description</a:t>
            </a:r>
            <a:endParaRPr/>
          </a:p>
          <a:p>
            <a:pPr marL="342900" lvl="0" indent="-342900" algn="l" rtl="0">
              <a:spcBef>
                <a:spcPts val="640"/>
              </a:spcBef>
              <a:spcAft>
                <a:spcPts val="0"/>
              </a:spcAft>
              <a:buClr>
                <a:schemeClr val="dk1"/>
              </a:buClr>
              <a:buSzPts val="3200"/>
              <a:buChar char="•"/>
            </a:pPr>
            <a:r>
              <a:rPr lang="fr-FR"/>
              <a:t>Graphes conceptuels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51</a:t>
            </a:fld>
            <a:endParaRPr/>
          </a:p>
        </p:txBody>
      </p:sp>
      <p:sp>
        <p:nvSpPr>
          <p:cNvPr id="710" name="Google Shape;710;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Apports de la formalisation</a:t>
            </a:r>
            <a:br>
              <a:rPr lang="fr-FR" sz="2400">
                <a:solidFill>
                  <a:schemeClr val="accent1"/>
                </a:solidFill>
              </a:rPr>
            </a:br>
            <a:r>
              <a:rPr lang="fr-FR">
                <a:solidFill>
                  <a:schemeClr val="accent1"/>
                </a:solidFill>
              </a:rPr>
              <a:t>représentation des concepts</a:t>
            </a:r>
            <a:endParaRPr/>
          </a:p>
        </p:txBody>
      </p:sp>
      <p:sp>
        <p:nvSpPr>
          <p:cNvPr id="711" name="Google Shape;711;p51"/>
          <p:cNvSpPr txBox="1">
            <a:spLocks noGrp="1"/>
          </p:cNvSpPr>
          <p:nvPr>
            <p:ph type="body" idx="1"/>
          </p:nvPr>
        </p:nvSpPr>
        <p:spPr>
          <a:xfrm>
            <a:off x="266700" y="1676400"/>
            <a:ext cx="8610600" cy="47244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r" rtl="0">
              <a:spcBef>
                <a:spcPts val="0"/>
              </a:spcBef>
              <a:spcAft>
                <a:spcPts val="0"/>
              </a:spcAft>
              <a:buClr>
                <a:schemeClr val="accent2"/>
              </a:buClr>
              <a:buSzPct val="100000"/>
              <a:buFont typeface="Calibri"/>
              <a:buNone/>
            </a:pPr>
            <a:r>
              <a:rPr lang="fr-FR" sz="1800">
                <a:solidFill>
                  <a:schemeClr val="accent2"/>
                </a:solidFill>
              </a:rPr>
              <a:t> </a:t>
            </a:r>
            <a:endParaRPr/>
          </a:p>
          <a:p>
            <a:pPr marL="342900" lvl="0" indent="-342900" algn="l" rtl="0">
              <a:spcBef>
                <a:spcPts val="592"/>
              </a:spcBef>
              <a:spcAft>
                <a:spcPts val="0"/>
              </a:spcAft>
              <a:buClr>
                <a:schemeClr val="dk1"/>
              </a:buClr>
              <a:buSzPct val="100000"/>
              <a:buChar char="•"/>
            </a:pPr>
            <a:r>
              <a:rPr lang="fr-FR"/>
              <a:t>Partie terminologique</a:t>
            </a:r>
            <a:endParaRPr/>
          </a:p>
          <a:p>
            <a:pPr marL="742950" lvl="1" indent="-285750" algn="l" rtl="0">
              <a:spcBef>
                <a:spcPts val="518"/>
              </a:spcBef>
              <a:spcAft>
                <a:spcPts val="0"/>
              </a:spcAft>
              <a:buClr>
                <a:schemeClr val="dk1"/>
              </a:buClr>
              <a:buSzPct val="100000"/>
              <a:buChar char="–"/>
            </a:pPr>
            <a:r>
              <a:rPr lang="fr-FR"/>
              <a:t>Concepts organisés en hiérarchie, définis par leurs relations (cns ou père + prop.spécifiques)</a:t>
            </a:r>
            <a:endParaRPr/>
          </a:p>
          <a:p>
            <a:pPr marL="742950" lvl="1" indent="-285750" algn="l" rtl="0">
              <a:spcBef>
                <a:spcPts val="296"/>
              </a:spcBef>
              <a:spcAft>
                <a:spcPts val="0"/>
              </a:spcAft>
              <a:buClr>
                <a:schemeClr val="dk1"/>
              </a:buClr>
              <a:buSzPct val="100000"/>
              <a:buFont typeface="Calibri"/>
              <a:buNone/>
            </a:pPr>
            <a:r>
              <a:rPr lang="fr-FR" sz="1600"/>
              <a:t>(DEF-CONCEPT chercheur</a:t>
            </a:r>
            <a:endParaRPr/>
          </a:p>
          <a:p>
            <a:pPr marL="1143000" lvl="2" indent="-228600" algn="l" rtl="0">
              <a:spcBef>
                <a:spcPts val="296"/>
              </a:spcBef>
              <a:spcAft>
                <a:spcPts val="0"/>
              </a:spcAft>
              <a:buClr>
                <a:schemeClr val="dk1"/>
              </a:buClr>
              <a:buSzPct val="100000"/>
              <a:buFont typeface="Calibri"/>
              <a:buNone/>
            </a:pPr>
            <a:r>
              <a:rPr lang="fr-FR" sz="1600"/>
              <a:t>(and personnel-recherche</a:t>
            </a:r>
            <a:endParaRPr/>
          </a:p>
          <a:p>
            <a:pPr marL="1143000" lvl="2" indent="-228600" algn="l" rtl="0">
              <a:spcBef>
                <a:spcPts val="296"/>
              </a:spcBef>
              <a:spcAft>
                <a:spcPts val="0"/>
              </a:spcAft>
              <a:buClr>
                <a:schemeClr val="dk1"/>
              </a:buClr>
              <a:buSzPct val="100000"/>
              <a:buFont typeface="Calibri"/>
              <a:buNone/>
            </a:pPr>
            <a:r>
              <a:rPr lang="fr-FR" sz="1600"/>
              <a:t>	(ATLEAST 1 Grade)(ATMOST 1 Grade) (ALL Grade Grade)</a:t>
            </a:r>
            <a:endParaRPr/>
          </a:p>
          <a:p>
            <a:pPr marL="1143000" lvl="2" indent="-228600" algn="l" rtl="0">
              <a:spcBef>
                <a:spcPts val="296"/>
              </a:spcBef>
              <a:spcAft>
                <a:spcPts val="0"/>
              </a:spcAft>
              <a:buClr>
                <a:schemeClr val="dk1"/>
              </a:buClr>
              <a:buSzPct val="100000"/>
              <a:buFont typeface="Calibri"/>
              <a:buNone/>
            </a:pPr>
            <a:r>
              <a:rPr lang="fr-FR" sz="1600"/>
              <a:t>	(ALL </a:t>
            </a:r>
            <a:r>
              <a:rPr lang="fr-FR" sz="1600">
                <a:solidFill>
                  <a:schemeClr val="accent2"/>
                </a:solidFill>
              </a:rPr>
              <a:t>encadre</a:t>
            </a:r>
            <a:r>
              <a:rPr lang="fr-FR" sz="1600"/>
              <a:t> Thésard)))</a:t>
            </a:r>
            <a:endParaRPr/>
          </a:p>
          <a:p>
            <a:pPr marL="1143000" lvl="2" indent="-228600" algn="l" rtl="0">
              <a:spcBef>
                <a:spcPts val="259"/>
              </a:spcBef>
              <a:spcAft>
                <a:spcPts val="0"/>
              </a:spcAft>
              <a:buClr>
                <a:schemeClr val="dk1"/>
              </a:buClr>
              <a:buSzPct val="100000"/>
              <a:buFont typeface="Calibri"/>
              <a:buNone/>
            </a:pPr>
            <a:endParaRPr sz="1400"/>
          </a:p>
          <a:p>
            <a:pPr marL="742950" lvl="1" indent="-285750" algn="l" rtl="0">
              <a:spcBef>
                <a:spcPts val="518"/>
              </a:spcBef>
              <a:spcAft>
                <a:spcPts val="0"/>
              </a:spcAft>
              <a:buClr>
                <a:schemeClr val="dk1"/>
              </a:buClr>
              <a:buSzPct val="100000"/>
              <a:buChar char="–"/>
            </a:pPr>
            <a:r>
              <a:rPr lang="fr-FR"/>
              <a:t>Contraintes</a:t>
            </a:r>
            <a:endParaRPr/>
          </a:p>
          <a:p>
            <a:pPr marL="1143000" lvl="2" indent="-228600" algn="l" rtl="0">
              <a:spcBef>
                <a:spcPts val="444"/>
              </a:spcBef>
              <a:spcAft>
                <a:spcPts val="0"/>
              </a:spcAft>
              <a:buClr>
                <a:schemeClr val="dk1"/>
              </a:buClr>
              <a:buSzPct val="100000"/>
              <a:buChar char="•"/>
            </a:pPr>
            <a:r>
              <a:rPr lang="fr-FR"/>
              <a:t>Relations d’exclusion entre concepts de base</a:t>
            </a:r>
            <a:endParaRPr/>
          </a:p>
          <a:p>
            <a:pPr marL="1600200" lvl="3" indent="-228600" algn="l" rtl="0">
              <a:spcBef>
                <a:spcPts val="370"/>
              </a:spcBef>
              <a:spcAft>
                <a:spcPts val="0"/>
              </a:spcAft>
              <a:buClr>
                <a:schemeClr val="dk1"/>
              </a:buClr>
              <a:buSzPct val="100000"/>
              <a:buFont typeface="Calibri"/>
              <a:buNone/>
            </a:pPr>
            <a:r>
              <a:rPr lang="fr-FR"/>
              <a:t>EquipementCulturel  </a:t>
            </a:r>
            <a:r>
              <a:rPr lang="fr-FR">
                <a:latin typeface="Arial"/>
                <a:ea typeface="Arial"/>
                <a:cs typeface="Arial"/>
                <a:sym typeface="Arial"/>
              </a:rPr>
              <a:t>∩ </a:t>
            </a:r>
            <a:r>
              <a:rPr lang="fr-FR"/>
              <a:t>equipementSportif </a:t>
            </a:r>
            <a:r>
              <a:rPr lang="fr-FR">
                <a:latin typeface="Arial"/>
                <a:ea typeface="Arial"/>
                <a:cs typeface="Arial"/>
                <a:sym typeface="Arial"/>
              </a:rPr>
              <a:t>⊆ ⊥</a:t>
            </a:r>
            <a:endParaRPr/>
          </a:p>
          <a:p>
            <a:pPr marL="1143000" lvl="2" indent="-228600" algn="l" rtl="0">
              <a:spcBef>
                <a:spcPts val="444"/>
              </a:spcBef>
              <a:spcAft>
                <a:spcPts val="0"/>
              </a:spcAft>
              <a:buClr>
                <a:schemeClr val="dk1"/>
              </a:buClr>
              <a:buSzPct val="100000"/>
              <a:buChar char="•"/>
            </a:pPr>
            <a:r>
              <a:rPr lang="fr-FR"/>
              <a:t>Typage des rôles : </a:t>
            </a:r>
            <a:r>
              <a:rPr lang="fr-FR" sz="1600"/>
              <a:t>(</a:t>
            </a:r>
            <a:r>
              <a:rPr lang="fr-FR" sz="1600">
                <a:solidFill>
                  <a:schemeClr val="accent2"/>
                </a:solidFill>
              </a:rPr>
              <a:t>ALL</a:t>
            </a:r>
            <a:r>
              <a:rPr lang="fr-FR" sz="1600"/>
              <a:t> encadre Thésard) dans définition Chercheur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717" name="Google Shape;717;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718" name="Google Shape;718;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52</a:t>
            </a:fld>
            <a:endParaRPr/>
          </a:p>
        </p:txBody>
      </p:sp>
      <p:sp>
        <p:nvSpPr>
          <p:cNvPr id="719" name="Google Shape;719;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Représentation des connaissances : graphes conceptuels </a:t>
            </a:r>
            <a:r>
              <a:rPr lang="fr-FR">
                <a:solidFill>
                  <a:schemeClr val="accent1"/>
                </a:solidFill>
                <a:latin typeface="Arial"/>
                <a:ea typeface="Arial"/>
                <a:cs typeface="Arial"/>
                <a:sym typeface="Arial"/>
              </a:rPr>
              <a:t>(Sowa)</a:t>
            </a:r>
            <a:endParaRPr/>
          </a:p>
        </p:txBody>
      </p:sp>
      <p:sp>
        <p:nvSpPr>
          <p:cNvPr id="720" name="Google Shape;720;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Concepts et rôles, découpage prédicatif</a:t>
            </a:r>
            <a:endParaRPr/>
          </a:p>
          <a:p>
            <a:pPr marL="342900" lvl="0" indent="-342900" algn="l" rtl="0">
              <a:spcBef>
                <a:spcPts val="640"/>
              </a:spcBef>
              <a:spcAft>
                <a:spcPts val="0"/>
              </a:spcAft>
              <a:buClr>
                <a:schemeClr val="dk1"/>
              </a:buClr>
              <a:buSzPts val="3200"/>
              <a:buChar char="•"/>
            </a:pPr>
            <a:r>
              <a:rPr lang="fr-FR"/>
              <a:t>Opérations de projection, jointure ou comparaison de graphes</a:t>
            </a:r>
            <a:endParaRPr/>
          </a:p>
          <a:p>
            <a:pPr marL="342900" lvl="0" indent="-342900" algn="l" rtl="0">
              <a:spcBef>
                <a:spcPts val="640"/>
              </a:spcBef>
              <a:spcAft>
                <a:spcPts val="0"/>
              </a:spcAft>
              <a:buClr>
                <a:schemeClr val="dk1"/>
              </a:buClr>
              <a:buSzPts val="3200"/>
              <a:buChar char="•"/>
            </a:pPr>
            <a:r>
              <a:rPr lang="fr-FR"/>
              <a:t>Cogito (Lirmm)</a:t>
            </a:r>
            <a:endParaRPr/>
          </a:p>
          <a:p>
            <a:pPr marL="342900" lvl="0" indent="-342900" algn="l" rtl="0">
              <a:spcBef>
                <a:spcPts val="640"/>
              </a:spcBef>
              <a:spcAft>
                <a:spcPts val="0"/>
              </a:spcAft>
              <a:buClr>
                <a:schemeClr val="dk1"/>
              </a:buClr>
              <a:buSzPts val="3200"/>
              <a:buChar char="•"/>
            </a:pPr>
            <a:r>
              <a:rPr lang="fr-FR"/>
              <a:t>TooCom : éditeur d’ontologies en graphes conceptuels (disponible sur source forge)</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726" name="Google Shape;726;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727" name="Google Shape;727;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53</a:t>
            </a:fld>
            <a:endParaRPr/>
          </a:p>
        </p:txBody>
      </p:sp>
      <p:sp>
        <p:nvSpPr>
          <p:cNvPr id="728" name="Google Shape;728;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Représentation des connaissances : graphes conceptuels </a:t>
            </a:r>
            <a:r>
              <a:rPr lang="fr-FR">
                <a:solidFill>
                  <a:schemeClr val="accent1"/>
                </a:solidFill>
                <a:latin typeface="Arial"/>
                <a:ea typeface="Arial"/>
                <a:cs typeface="Arial"/>
                <a:sym typeface="Arial"/>
              </a:rPr>
              <a:t>(Sowa)</a:t>
            </a:r>
            <a:endParaRPr/>
          </a:p>
        </p:txBody>
      </p:sp>
      <p:sp>
        <p:nvSpPr>
          <p:cNvPr id="729" name="Google Shape;729;p53"/>
          <p:cNvSpPr/>
          <p:nvPr/>
        </p:nvSpPr>
        <p:spPr>
          <a:xfrm>
            <a:off x="120650" y="1676400"/>
            <a:ext cx="8901113"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accent1"/>
                </a:solidFill>
                <a:latin typeface="Calibri"/>
                <a:ea typeface="Calibri"/>
                <a:cs typeface="Calibri"/>
                <a:sym typeface="Calibri"/>
              </a:rPr>
              <a:t>Patient âgé de 62 ans,hospitalisé pour un angor spontané et à répétition.</a:t>
            </a:r>
            <a:endParaRPr/>
          </a:p>
        </p:txBody>
      </p:sp>
      <p:sp>
        <p:nvSpPr>
          <p:cNvPr id="730" name="Google Shape;730;p53"/>
          <p:cNvSpPr/>
          <p:nvPr/>
        </p:nvSpPr>
        <p:spPr>
          <a:xfrm>
            <a:off x="228600" y="2286000"/>
            <a:ext cx="8915400" cy="38957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[Admission]-</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(past)</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(pat)-&gt;[Human_Being]-</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(defines_cultural_function)-&gt;[Medical_Subfunction]</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--(cultural_role)-&gt;[Patient:I63]</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(attr)-&gt;	[Age]--(val_quant)-&gt; [Quantitative_Val:62]--						(reference_unit)-&gt;[Year_Duration] %</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(motivated_by)-&gt;[Angina_Syndrome:I77]--(timed_during)-&gt;</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[Temporal_Interval]-</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(temporal_role)-&gt;[Spontaneous]</a:t>
            </a:r>
            <a:endParaRPr/>
          </a:p>
          <a:p>
            <a:pPr marL="0" marR="0" lvl="0" indent="0" algn="l" rtl="0">
              <a:lnSpc>
                <a:spcPct val="70000"/>
              </a:lnSpc>
              <a:spcBef>
                <a:spcPts val="1000"/>
              </a:spcBef>
              <a:spcAft>
                <a:spcPts val="0"/>
              </a:spcAft>
              <a:buNone/>
            </a:pPr>
            <a:r>
              <a:rPr lang="fr-FR" sz="2000">
                <a:solidFill>
                  <a:schemeClr val="dk1"/>
                </a:solidFill>
                <a:latin typeface="Calibri"/>
                <a:ea typeface="Calibri"/>
                <a:cs typeface="Calibri"/>
                <a:sym typeface="Calibri"/>
              </a:rPr>
              <a:t>				(temporal_role)-&gt;[Recurrent]%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736" name="Google Shape;736;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737" name="Google Shape;737;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54</a:t>
            </a:fld>
            <a:endParaRPr/>
          </a:p>
        </p:txBody>
      </p:sp>
      <p:sp>
        <p:nvSpPr>
          <p:cNvPr id="738" name="Google Shape;738;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Représentation des connaissances : vers des architectures en couches</a:t>
            </a:r>
            <a:endParaRPr/>
          </a:p>
        </p:txBody>
      </p:sp>
      <p:sp>
        <p:nvSpPr>
          <p:cNvPr id="739" name="Google Shape;739;p54"/>
          <p:cNvSpPr/>
          <p:nvPr/>
        </p:nvSpPr>
        <p:spPr>
          <a:xfrm>
            <a:off x="300038" y="5334000"/>
            <a:ext cx="5001399" cy="457200"/>
          </a:xfrm>
          <a:prstGeom prst="rect">
            <a:avLst/>
          </a:prstGeom>
          <a:noFill/>
          <a:ln w="126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0" name="Google Shape;740;p54"/>
          <p:cNvSpPr/>
          <p:nvPr/>
        </p:nvSpPr>
        <p:spPr>
          <a:xfrm>
            <a:off x="300038" y="4419600"/>
            <a:ext cx="5001399" cy="609600"/>
          </a:xfrm>
          <a:prstGeom prst="rect">
            <a:avLst/>
          </a:prstGeom>
          <a:solidFill>
            <a:srgbClr val="FF9966"/>
          </a:solidFill>
          <a:ln w="126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1" name="Google Shape;741;p54"/>
          <p:cNvSpPr/>
          <p:nvPr/>
        </p:nvSpPr>
        <p:spPr>
          <a:xfrm>
            <a:off x="300038" y="3048000"/>
            <a:ext cx="5001399" cy="1981200"/>
          </a:xfrm>
          <a:prstGeom prst="rect">
            <a:avLst/>
          </a:prstGeom>
          <a:noFill/>
          <a:ln w="126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2" name="Google Shape;742;p54"/>
          <p:cNvSpPr txBox="1"/>
          <p:nvPr/>
        </p:nvSpPr>
        <p:spPr>
          <a:xfrm>
            <a:off x="5682345" y="1797844"/>
            <a:ext cx="2286000" cy="641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ahoma"/>
                <a:ea typeface="Tahoma"/>
                <a:cs typeface="Tahoma"/>
                <a:sym typeface="Tahoma"/>
              </a:rPr>
              <a:t>Opérationnalisation, </a:t>
            </a:r>
            <a:endParaRPr/>
          </a:p>
          <a:p>
            <a:pPr marL="0" marR="0" lvl="0" indent="0" algn="l" rtl="0">
              <a:spcBef>
                <a:spcPts val="0"/>
              </a:spcBef>
              <a:spcAft>
                <a:spcPts val="0"/>
              </a:spcAft>
              <a:buNone/>
            </a:pPr>
            <a:r>
              <a:rPr lang="fr-FR" sz="1800">
                <a:solidFill>
                  <a:schemeClr val="dk1"/>
                </a:solidFill>
                <a:latin typeface="Tahoma"/>
                <a:ea typeface="Tahoma"/>
                <a:cs typeface="Tahoma"/>
                <a:sym typeface="Tahoma"/>
              </a:rPr>
              <a:t>formalisation logique</a:t>
            </a:r>
            <a:endParaRPr/>
          </a:p>
        </p:txBody>
      </p:sp>
      <p:sp>
        <p:nvSpPr>
          <p:cNvPr id="743" name="Google Shape;743;p54"/>
          <p:cNvSpPr txBox="1"/>
          <p:nvPr/>
        </p:nvSpPr>
        <p:spPr>
          <a:xfrm>
            <a:off x="5682345" y="3137694"/>
            <a:ext cx="2286000" cy="915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ahoma"/>
                <a:ea typeface="Tahoma"/>
                <a:cs typeface="Tahoma"/>
                <a:sym typeface="Tahoma"/>
              </a:rPr>
              <a:t>Vocabulaire de représentation d’ontologies</a:t>
            </a:r>
            <a:endParaRPr/>
          </a:p>
        </p:txBody>
      </p:sp>
      <p:sp>
        <p:nvSpPr>
          <p:cNvPr id="744" name="Google Shape;744;p54"/>
          <p:cNvSpPr txBox="1"/>
          <p:nvPr/>
        </p:nvSpPr>
        <p:spPr>
          <a:xfrm>
            <a:off x="5682345" y="4433094"/>
            <a:ext cx="2286000" cy="641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ahoma"/>
                <a:ea typeface="Tahoma"/>
                <a:cs typeface="Tahoma"/>
                <a:sym typeface="Tahoma"/>
              </a:rPr>
              <a:t>Données : classes et instances</a:t>
            </a:r>
            <a:endParaRPr/>
          </a:p>
        </p:txBody>
      </p:sp>
      <p:sp>
        <p:nvSpPr>
          <p:cNvPr id="745" name="Google Shape;745;p54"/>
          <p:cNvSpPr txBox="1"/>
          <p:nvPr/>
        </p:nvSpPr>
        <p:spPr>
          <a:xfrm>
            <a:off x="5682345" y="5499894"/>
            <a:ext cx="22860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Tahoma"/>
                <a:ea typeface="Tahoma"/>
                <a:cs typeface="Tahoma"/>
                <a:sym typeface="Tahoma"/>
              </a:rPr>
              <a:t>Syntaxe</a:t>
            </a:r>
            <a:endParaRPr/>
          </a:p>
        </p:txBody>
      </p:sp>
      <p:sp>
        <p:nvSpPr>
          <p:cNvPr id="746" name="Google Shape;746;p54"/>
          <p:cNvSpPr txBox="1"/>
          <p:nvPr/>
        </p:nvSpPr>
        <p:spPr>
          <a:xfrm>
            <a:off x="1952625" y="5299075"/>
            <a:ext cx="13709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Syntaxe XML</a:t>
            </a:r>
            <a:endParaRPr/>
          </a:p>
        </p:txBody>
      </p:sp>
      <p:sp>
        <p:nvSpPr>
          <p:cNvPr id="747" name="Google Shape;747;p54"/>
          <p:cNvSpPr txBox="1"/>
          <p:nvPr/>
        </p:nvSpPr>
        <p:spPr>
          <a:xfrm>
            <a:off x="342900" y="4545013"/>
            <a:ext cx="495853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Modèles de données, langage d’assertion RDF</a:t>
            </a:r>
            <a:endParaRPr sz="2000" b="1">
              <a:solidFill>
                <a:schemeClr val="dk1"/>
              </a:solidFill>
              <a:latin typeface="Calibri"/>
              <a:ea typeface="Calibri"/>
              <a:cs typeface="Calibri"/>
              <a:sym typeface="Calibri"/>
            </a:endParaRPr>
          </a:p>
        </p:txBody>
      </p:sp>
      <p:sp>
        <p:nvSpPr>
          <p:cNvPr id="748" name="Google Shape;748;p54"/>
          <p:cNvSpPr txBox="1"/>
          <p:nvPr/>
        </p:nvSpPr>
        <p:spPr>
          <a:xfrm>
            <a:off x="304800" y="3810000"/>
            <a:ext cx="5019675" cy="458788"/>
          </a:xfrm>
          <a:prstGeom prst="rect">
            <a:avLst/>
          </a:prstGeom>
          <a:solidFill>
            <a:srgbClr val="FF9966"/>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Noyau </a:t>
            </a:r>
            <a:r>
              <a:rPr lang="fr-FR" sz="2000">
                <a:solidFill>
                  <a:schemeClr val="dk1"/>
                </a:solidFill>
                <a:latin typeface="Calibri"/>
                <a:ea typeface="Calibri"/>
                <a:cs typeface="Calibri"/>
                <a:sym typeface="Calibri"/>
              </a:rPr>
              <a:t>RDFs </a:t>
            </a:r>
            <a:r>
              <a:rPr lang="fr-FR" sz="1800">
                <a:solidFill>
                  <a:schemeClr val="dk1"/>
                </a:solidFill>
                <a:latin typeface="Calibri"/>
                <a:ea typeface="Calibri"/>
                <a:cs typeface="Calibri"/>
                <a:sym typeface="Calibri"/>
              </a:rPr>
              <a:t>spécialisé pour les ontologies</a:t>
            </a:r>
            <a:endParaRPr sz="2000">
              <a:solidFill>
                <a:schemeClr val="dk1"/>
              </a:solidFill>
              <a:latin typeface="Calibri"/>
              <a:ea typeface="Calibri"/>
              <a:cs typeface="Calibri"/>
              <a:sym typeface="Calibri"/>
            </a:endParaRPr>
          </a:p>
        </p:txBody>
      </p:sp>
      <p:sp>
        <p:nvSpPr>
          <p:cNvPr id="749" name="Google Shape;749;p54"/>
          <p:cNvSpPr txBox="1"/>
          <p:nvPr/>
        </p:nvSpPr>
        <p:spPr>
          <a:xfrm>
            <a:off x="304800" y="1828800"/>
            <a:ext cx="1295400" cy="762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Axiomes en KIF</a:t>
            </a:r>
            <a:endParaRPr/>
          </a:p>
        </p:txBody>
      </p:sp>
      <p:sp>
        <p:nvSpPr>
          <p:cNvPr id="750" name="Google Shape;750;p54"/>
          <p:cNvSpPr txBox="1"/>
          <p:nvPr/>
        </p:nvSpPr>
        <p:spPr>
          <a:xfrm>
            <a:off x="1600200" y="1828800"/>
            <a:ext cx="1828800" cy="762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Logiques de description</a:t>
            </a:r>
            <a:endParaRPr/>
          </a:p>
        </p:txBody>
      </p:sp>
      <p:sp>
        <p:nvSpPr>
          <p:cNvPr id="751" name="Google Shape;751;p54"/>
          <p:cNvSpPr txBox="1"/>
          <p:nvPr/>
        </p:nvSpPr>
        <p:spPr>
          <a:xfrm>
            <a:off x="304800" y="3048000"/>
            <a:ext cx="1295400" cy="762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DAML + OIL</a:t>
            </a:r>
            <a:endParaRPr/>
          </a:p>
        </p:txBody>
      </p:sp>
      <p:sp>
        <p:nvSpPr>
          <p:cNvPr id="752" name="Google Shape;752;p54"/>
          <p:cNvSpPr txBox="1"/>
          <p:nvPr/>
        </p:nvSpPr>
        <p:spPr>
          <a:xfrm>
            <a:off x="1600200" y="3048000"/>
            <a:ext cx="1828800" cy="762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 OIL</a:t>
            </a:r>
            <a:endParaRPr/>
          </a:p>
        </p:txBody>
      </p:sp>
      <p:sp>
        <p:nvSpPr>
          <p:cNvPr id="753" name="Google Shape;753;p54"/>
          <p:cNvSpPr txBox="1"/>
          <p:nvPr/>
        </p:nvSpPr>
        <p:spPr>
          <a:xfrm>
            <a:off x="3429000" y="3048000"/>
            <a:ext cx="1905000" cy="762000"/>
          </a:xfrm>
          <a:prstGeom prst="rect">
            <a:avLst/>
          </a:prstGeom>
          <a:solidFill>
            <a:srgbClr val="FFFF99"/>
          </a:solidFill>
          <a:ln w="12700" cap="flat" cmpd="sng">
            <a:solidFill>
              <a:schemeClr val="dk1"/>
            </a:solidFill>
            <a:prstDash val="solid"/>
            <a:miter lim="800000"/>
            <a:headEnd type="none" w="sm" len="sm"/>
            <a:tailEnd type="none" w="sm" len="sm"/>
          </a:ln>
        </p:spPr>
        <p:txBody>
          <a:bodyPr spcFirstLastPara="1" wrap="square" lIns="54000" tIns="10800" rIns="54000" bIns="10800" anchor="t" anchorCtr="0">
            <a:noAutofit/>
          </a:bodyPr>
          <a:lstStyle/>
          <a:p>
            <a:pPr marL="0" marR="0" lvl="0" indent="0" algn="ctr" rtl="0">
              <a:spcBef>
                <a:spcPts val="0"/>
              </a:spcBef>
              <a:spcAft>
                <a:spcPts val="0"/>
              </a:spcAft>
              <a:buNone/>
            </a:pPr>
            <a:r>
              <a:rPr lang="fr-FR" sz="1600">
                <a:solidFill>
                  <a:schemeClr val="dk1"/>
                </a:solidFill>
                <a:latin typeface="Calibri"/>
                <a:ea typeface="Calibri"/>
                <a:cs typeface="Calibri"/>
                <a:sym typeface="Calibri"/>
              </a:rPr>
              <a:t>OWL</a:t>
            </a:r>
            <a:endParaRPr sz="1800" b="1">
              <a:solidFill>
                <a:schemeClr val="dk1"/>
              </a:solidFill>
              <a:latin typeface="Calibri"/>
              <a:ea typeface="Calibri"/>
              <a:cs typeface="Calibri"/>
              <a:sym typeface="Calibri"/>
            </a:endParaRPr>
          </a:p>
        </p:txBody>
      </p:sp>
      <p:sp>
        <p:nvSpPr>
          <p:cNvPr id="754" name="Google Shape;754;p54"/>
          <p:cNvSpPr txBox="1"/>
          <p:nvPr/>
        </p:nvSpPr>
        <p:spPr>
          <a:xfrm>
            <a:off x="3429000" y="1828800"/>
            <a:ext cx="1905000" cy="762000"/>
          </a:xfrm>
          <a:prstGeom prst="rect">
            <a:avLst/>
          </a:prstGeom>
          <a:solidFill>
            <a:srgbClr val="FFFF99"/>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Logiques de Description</a:t>
            </a:r>
            <a:endParaRPr/>
          </a:p>
        </p:txBody>
      </p:sp>
      <p:sp>
        <p:nvSpPr>
          <p:cNvPr id="755" name="Google Shape;755;p54"/>
          <p:cNvSpPr/>
          <p:nvPr/>
        </p:nvSpPr>
        <p:spPr>
          <a:xfrm>
            <a:off x="914400" y="2590800"/>
            <a:ext cx="76200" cy="381000"/>
          </a:xfrm>
          <a:prstGeom prst="upArrow">
            <a:avLst>
              <a:gd name="adj1" fmla="val 50000"/>
              <a:gd name="adj2" fmla="val 125000"/>
            </a:avLst>
          </a:prstGeom>
          <a:solidFill>
            <a:schemeClr val="accent1"/>
          </a:solidFill>
          <a:ln w="126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54"/>
          <p:cNvSpPr/>
          <p:nvPr/>
        </p:nvSpPr>
        <p:spPr>
          <a:xfrm>
            <a:off x="2362200" y="2667000"/>
            <a:ext cx="76200" cy="381000"/>
          </a:xfrm>
          <a:prstGeom prst="upArrow">
            <a:avLst>
              <a:gd name="adj1" fmla="val 50000"/>
              <a:gd name="adj2" fmla="val 125000"/>
            </a:avLst>
          </a:prstGeom>
          <a:solidFill>
            <a:schemeClr val="accent1"/>
          </a:solidFill>
          <a:ln w="126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54"/>
          <p:cNvSpPr/>
          <p:nvPr/>
        </p:nvSpPr>
        <p:spPr>
          <a:xfrm>
            <a:off x="4191000" y="2590800"/>
            <a:ext cx="76200" cy="381000"/>
          </a:xfrm>
          <a:prstGeom prst="upArrow">
            <a:avLst>
              <a:gd name="adj1" fmla="val 50000"/>
              <a:gd name="adj2" fmla="val 125000"/>
            </a:avLst>
          </a:prstGeom>
          <a:solidFill>
            <a:schemeClr val="accent1"/>
          </a:solidFill>
          <a:ln w="126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55"/>
          <p:cNvSpPr txBox="1">
            <a:spLocks noGrp="1"/>
          </p:cNvSpPr>
          <p:nvPr>
            <p:ph type="title"/>
          </p:nvPr>
        </p:nvSpPr>
        <p:spPr>
          <a:xfrm>
            <a:off x="1357313" y="-214338"/>
            <a:ext cx="7329487" cy="1071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New Semantic « layer cake »</a:t>
            </a:r>
            <a:endParaRPr/>
          </a:p>
        </p:txBody>
      </p:sp>
      <p:pic>
        <p:nvPicPr>
          <p:cNvPr id="764" name="Google Shape;764;p55"/>
          <p:cNvPicPr preferRelativeResize="0"/>
          <p:nvPr/>
        </p:nvPicPr>
        <p:blipFill rotWithShape="1">
          <a:blip r:embed="rId3">
            <a:alphaModFix/>
          </a:blip>
          <a:srcRect/>
          <a:stretch/>
        </p:blipFill>
        <p:spPr>
          <a:xfrm>
            <a:off x="1428728" y="642918"/>
            <a:ext cx="5715000" cy="6000750"/>
          </a:xfrm>
          <a:prstGeom prst="rect">
            <a:avLst/>
          </a:prstGeom>
          <a:noFill/>
          <a:ln>
            <a:noFill/>
          </a:ln>
        </p:spPr>
      </p:pic>
      <p:pic>
        <p:nvPicPr>
          <p:cNvPr id="765" name="Google Shape;765;p55"/>
          <p:cNvPicPr preferRelativeResize="0"/>
          <p:nvPr/>
        </p:nvPicPr>
        <p:blipFill rotWithShape="1">
          <a:blip r:embed="rId4">
            <a:alphaModFix/>
          </a:blip>
          <a:srcRect/>
          <a:stretch/>
        </p:blipFill>
        <p:spPr>
          <a:xfrm>
            <a:off x="1571604" y="1428736"/>
            <a:ext cx="685800" cy="1295400"/>
          </a:xfrm>
          <a:prstGeom prst="rect">
            <a:avLst/>
          </a:prstGeom>
          <a:noFill/>
          <a:ln>
            <a:noFill/>
          </a:ln>
        </p:spPr>
      </p:pic>
      <p:pic>
        <p:nvPicPr>
          <p:cNvPr id="766" name="Google Shape;766;p55"/>
          <p:cNvPicPr preferRelativeResize="0"/>
          <p:nvPr/>
        </p:nvPicPr>
        <p:blipFill rotWithShape="1">
          <a:blip r:embed="rId5">
            <a:alphaModFix/>
          </a:blip>
          <a:srcRect/>
          <a:stretch/>
        </p:blipFill>
        <p:spPr>
          <a:xfrm>
            <a:off x="1714440" y="4500570"/>
            <a:ext cx="1143008" cy="214314"/>
          </a:xfrm>
          <a:prstGeom prst="rect">
            <a:avLst/>
          </a:prstGeom>
          <a:noFill/>
          <a:ln>
            <a:noFill/>
          </a:ln>
        </p:spPr>
      </p:pic>
      <p:pic>
        <p:nvPicPr>
          <p:cNvPr id="767" name="Google Shape;767;p55"/>
          <p:cNvPicPr preferRelativeResize="0"/>
          <p:nvPr/>
        </p:nvPicPr>
        <p:blipFill rotWithShape="1">
          <a:blip r:embed="rId6">
            <a:alphaModFix/>
          </a:blip>
          <a:srcRect/>
          <a:stretch/>
        </p:blipFill>
        <p:spPr>
          <a:xfrm>
            <a:off x="2214506" y="5643578"/>
            <a:ext cx="1143008" cy="214314"/>
          </a:xfrm>
          <a:prstGeom prst="rect">
            <a:avLst/>
          </a:prstGeom>
          <a:noFill/>
          <a:ln>
            <a:noFill/>
          </a:ln>
        </p:spPr>
      </p:pic>
      <p:pic>
        <p:nvPicPr>
          <p:cNvPr id="768" name="Google Shape;768;p55"/>
          <p:cNvPicPr preferRelativeResize="0"/>
          <p:nvPr/>
        </p:nvPicPr>
        <p:blipFill rotWithShape="1">
          <a:blip r:embed="rId7">
            <a:alphaModFix/>
          </a:blip>
          <a:srcRect/>
          <a:stretch/>
        </p:blipFill>
        <p:spPr>
          <a:xfrm>
            <a:off x="3357514" y="3929066"/>
            <a:ext cx="1143008" cy="21431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6"/>
          <p:cNvSpPr txBox="1">
            <a:spLocks noGrp="1"/>
          </p:cNvSpPr>
          <p:nvPr>
            <p:ph type="title"/>
          </p:nvPr>
        </p:nvSpPr>
        <p:spPr>
          <a:xfrm>
            <a:off x="1214414" y="-214330"/>
            <a:ext cx="7329487" cy="1071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Base Layer</a:t>
            </a:r>
            <a:endParaRPr/>
          </a:p>
        </p:txBody>
      </p:sp>
      <p:pic>
        <p:nvPicPr>
          <p:cNvPr id="775" name="Google Shape;775;p56"/>
          <p:cNvPicPr preferRelativeResize="0"/>
          <p:nvPr/>
        </p:nvPicPr>
        <p:blipFill rotWithShape="1">
          <a:blip r:embed="rId3">
            <a:alphaModFix/>
          </a:blip>
          <a:srcRect/>
          <a:stretch/>
        </p:blipFill>
        <p:spPr>
          <a:xfrm>
            <a:off x="-32" y="632327"/>
            <a:ext cx="5715000" cy="6000750"/>
          </a:xfrm>
          <a:prstGeom prst="rect">
            <a:avLst/>
          </a:prstGeom>
          <a:noFill/>
          <a:ln>
            <a:noFill/>
          </a:ln>
        </p:spPr>
      </p:pic>
      <p:pic>
        <p:nvPicPr>
          <p:cNvPr id="776" name="Google Shape;776;p56"/>
          <p:cNvPicPr preferRelativeResize="0"/>
          <p:nvPr/>
        </p:nvPicPr>
        <p:blipFill rotWithShape="1">
          <a:blip r:embed="rId4">
            <a:alphaModFix/>
          </a:blip>
          <a:srcRect/>
          <a:stretch/>
        </p:blipFill>
        <p:spPr>
          <a:xfrm>
            <a:off x="142844" y="1418145"/>
            <a:ext cx="685800" cy="1295400"/>
          </a:xfrm>
          <a:prstGeom prst="rect">
            <a:avLst/>
          </a:prstGeom>
          <a:noFill/>
          <a:ln>
            <a:noFill/>
          </a:ln>
        </p:spPr>
      </p:pic>
      <p:pic>
        <p:nvPicPr>
          <p:cNvPr id="777" name="Google Shape;777;p56"/>
          <p:cNvPicPr preferRelativeResize="0"/>
          <p:nvPr/>
        </p:nvPicPr>
        <p:blipFill rotWithShape="1">
          <a:blip r:embed="rId5">
            <a:alphaModFix/>
          </a:blip>
          <a:srcRect/>
          <a:stretch/>
        </p:blipFill>
        <p:spPr>
          <a:xfrm>
            <a:off x="285680" y="4489979"/>
            <a:ext cx="1143008" cy="214314"/>
          </a:xfrm>
          <a:prstGeom prst="rect">
            <a:avLst/>
          </a:prstGeom>
          <a:noFill/>
          <a:ln>
            <a:noFill/>
          </a:ln>
        </p:spPr>
      </p:pic>
      <p:pic>
        <p:nvPicPr>
          <p:cNvPr id="778" name="Google Shape;778;p56"/>
          <p:cNvPicPr preferRelativeResize="0"/>
          <p:nvPr/>
        </p:nvPicPr>
        <p:blipFill rotWithShape="1">
          <a:blip r:embed="rId6">
            <a:alphaModFix/>
          </a:blip>
          <a:srcRect/>
          <a:stretch/>
        </p:blipFill>
        <p:spPr>
          <a:xfrm>
            <a:off x="785746" y="5632987"/>
            <a:ext cx="1143008" cy="214314"/>
          </a:xfrm>
          <a:prstGeom prst="rect">
            <a:avLst/>
          </a:prstGeom>
          <a:noFill/>
          <a:ln>
            <a:noFill/>
          </a:ln>
        </p:spPr>
      </p:pic>
      <p:pic>
        <p:nvPicPr>
          <p:cNvPr id="779" name="Google Shape;779;p56"/>
          <p:cNvPicPr preferRelativeResize="0"/>
          <p:nvPr/>
        </p:nvPicPr>
        <p:blipFill rotWithShape="1">
          <a:blip r:embed="rId7">
            <a:alphaModFix/>
          </a:blip>
          <a:srcRect/>
          <a:stretch/>
        </p:blipFill>
        <p:spPr>
          <a:xfrm>
            <a:off x="1928754" y="3918475"/>
            <a:ext cx="1143008" cy="214314"/>
          </a:xfrm>
          <a:prstGeom prst="rect">
            <a:avLst/>
          </a:prstGeom>
          <a:noFill/>
          <a:ln>
            <a:noFill/>
          </a:ln>
        </p:spPr>
      </p:pic>
      <p:sp>
        <p:nvSpPr>
          <p:cNvPr id="780" name="Google Shape;780;p56"/>
          <p:cNvSpPr/>
          <p:nvPr/>
        </p:nvSpPr>
        <p:spPr>
          <a:xfrm>
            <a:off x="71406" y="632327"/>
            <a:ext cx="2500330" cy="5357850"/>
          </a:xfrm>
          <a:prstGeom prst="rect">
            <a:avLst/>
          </a:prstGeom>
          <a:solidFill>
            <a:schemeClr val="lt1">
              <a:alpha val="78823"/>
            </a:schemeClr>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81" name="Google Shape;781;p56"/>
          <p:cNvSpPr/>
          <p:nvPr/>
        </p:nvSpPr>
        <p:spPr>
          <a:xfrm>
            <a:off x="2571736" y="632327"/>
            <a:ext cx="2143140" cy="4714908"/>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82" name="Google Shape;782;p56"/>
          <p:cNvSpPr/>
          <p:nvPr/>
        </p:nvSpPr>
        <p:spPr>
          <a:xfrm>
            <a:off x="4714876" y="632285"/>
            <a:ext cx="1000132" cy="1357322"/>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83" name="Google Shape;783;p56"/>
          <p:cNvSpPr txBox="1">
            <a:spLocks noGrp="1"/>
          </p:cNvSpPr>
          <p:nvPr>
            <p:ph type="body" idx="1"/>
          </p:nvPr>
        </p:nvSpPr>
        <p:spPr>
          <a:xfrm>
            <a:off x="5572132" y="785794"/>
            <a:ext cx="3571868" cy="3240088"/>
          </a:xfrm>
          <a:prstGeom prst="rect">
            <a:avLst/>
          </a:prstGeom>
          <a:noFill/>
          <a:ln>
            <a:noFill/>
          </a:ln>
        </p:spPr>
        <p:txBody>
          <a:bodyPr spcFirstLastPara="1" wrap="square" lIns="91425" tIns="45700" rIns="91425" bIns="45700" anchor="t" anchorCtr="0">
            <a:normAutofit fontScale="85000" lnSpcReduction="20000"/>
          </a:bodyPr>
          <a:lstStyle/>
          <a:p>
            <a:pPr marL="742950" lvl="1" indent="-285750" algn="l" rtl="0">
              <a:spcBef>
                <a:spcPts val="0"/>
              </a:spcBef>
              <a:spcAft>
                <a:spcPts val="0"/>
              </a:spcAft>
              <a:buClr>
                <a:schemeClr val="dk1"/>
              </a:buClr>
              <a:buSzPct val="100000"/>
              <a:buChar char="–"/>
            </a:pPr>
            <a:r>
              <a:rPr lang="fr-FR" b="1"/>
              <a:t>Base Layer</a:t>
            </a:r>
            <a:endParaRPr/>
          </a:p>
          <a:p>
            <a:pPr marL="1143000" lvl="2" indent="-228600" algn="l" rtl="0">
              <a:spcBef>
                <a:spcPts val="306"/>
              </a:spcBef>
              <a:spcAft>
                <a:spcPts val="0"/>
              </a:spcAft>
              <a:buClr>
                <a:schemeClr val="dk1"/>
              </a:buClr>
              <a:buSzPct val="100000"/>
              <a:buChar char="•"/>
            </a:pPr>
            <a:r>
              <a:rPr lang="fr-FR" sz="1800" b="1"/>
              <a:t>Unicode</a:t>
            </a:r>
            <a:r>
              <a:rPr lang="fr-FR" sz="1800"/>
              <a:t> to represent characters</a:t>
            </a:r>
            <a:endParaRPr sz="1800" b="1"/>
          </a:p>
          <a:p>
            <a:pPr marL="1143000" lvl="2" indent="-228600" algn="l" rtl="0">
              <a:spcBef>
                <a:spcPts val="306"/>
              </a:spcBef>
              <a:spcAft>
                <a:spcPts val="0"/>
              </a:spcAft>
              <a:buClr>
                <a:schemeClr val="dk1"/>
              </a:buClr>
              <a:buSzPct val="100000"/>
              <a:buChar char="•"/>
            </a:pPr>
            <a:r>
              <a:rPr lang="fr-FR" sz="1800" b="1"/>
              <a:t>XML </a:t>
            </a:r>
            <a:r>
              <a:rPr lang="fr-FR" sz="1800"/>
              <a:t>defined in 1998 (syntactic interoperability) and related technologies, such as NS (Name Spaces) and XML Schema </a:t>
            </a:r>
            <a:endParaRPr/>
          </a:p>
          <a:p>
            <a:pPr marL="1143000" lvl="2" indent="-228600" algn="l" rtl="0">
              <a:spcBef>
                <a:spcPts val="306"/>
              </a:spcBef>
              <a:spcAft>
                <a:spcPts val="0"/>
              </a:spcAft>
              <a:buClr>
                <a:schemeClr val="dk1"/>
              </a:buClr>
              <a:buSzPct val="100000"/>
              <a:buChar char="•"/>
            </a:pPr>
            <a:r>
              <a:rPr lang="fr-FR" sz="1800" b="1"/>
              <a:t>URI </a:t>
            </a:r>
            <a:r>
              <a:rPr lang="fr-FR" sz="1800"/>
              <a:t>(Uniform  Resource Identifier):  Identification of resources, generalization of URL</a:t>
            </a:r>
            <a:endParaRPr/>
          </a:p>
          <a:p>
            <a:pPr marL="1143000" lvl="2" indent="-228600" algn="l" rtl="0">
              <a:spcBef>
                <a:spcPts val="306"/>
              </a:spcBef>
              <a:spcAft>
                <a:spcPts val="0"/>
              </a:spcAft>
              <a:buClr>
                <a:schemeClr val="dk1"/>
              </a:buClr>
              <a:buSzPct val="100000"/>
              <a:buChar char="•"/>
            </a:pPr>
            <a:r>
              <a:rPr lang="fr-FR" sz="1800" b="1"/>
              <a:t>Crypto</a:t>
            </a:r>
            <a:r>
              <a:rPr lang="fr-FR" sz="1800"/>
              <a:t> and security layers (HTTPS, etc.)</a:t>
            </a:r>
            <a:endParaRPr/>
          </a:p>
          <a:p>
            <a:pPr marL="742950" lvl="1" indent="-134619" algn="l" rtl="0">
              <a:spcBef>
                <a:spcPts val="476"/>
              </a:spcBef>
              <a:spcAft>
                <a:spcPts val="0"/>
              </a:spcAft>
              <a:buClr>
                <a:schemeClr val="dk1"/>
              </a:buClr>
              <a:buSzPct val="1000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7"/>
          <p:cNvSpPr txBox="1">
            <a:spLocks noGrp="1"/>
          </p:cNvSpPr>
          <p:nvPr>
            <p:ph type="title"/>
          </p:nvPr>
        </p:nvSpPr>
        <p:spPr>
          <a:xfrm>
            <a:off x="1357313" y="-214338"/>
            <a:ext cx="7329487" cy="1071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RDF and RDF Schema Layers</a:t>
            </a:r>
            <a:endParaRPr/>
          </a:p>
        </p:txBody>
      </p:sp>
      <p:pic>
        <p:nvPicPr>
          <p:cNvPr id="790" name="Google Shape;790;p57"/>
          <p:cNvPicPr preferRelativeResize="0"/>
          <p:nvPr/>
        </p:nvPicPr>
        <p:blipFill rotWithShape="1">
          <a:blip r:embed="rId3">
            <a:alphaModFix/>
          </a:blip>
          <a:srcRect/>
          <a:stretch/>
        </p:blipFill>
        <p:spPr>
          <a:xfrm>
            <a:off x="-32" y="714398"/>
            <a:ext cx="5715000" cy="6000750"/>
          </a:xfrm>
          <a:prstGeom prst="rect">
            <a:avLst/>
          </a:prstGeom>
          <a:noFill/>
          <a:ln>
            <a:noFill/>
          </a:ln>
        </p:spPr>
      </p:pic>
      <p:pic>
        <p:nvPicPr>
          <p:cNvPr id="791" name="Google Shape;791;p57"/>
          <p:cNvPicPr preferRelativeResize="0"/>
          <p:nvPr/>
        </p:nvPicPr>
        <p:blipFill rotWithShape="1">
          <a:blip r:embed="rId4">
            <a:alphaModFix/>
          </a:blip>
          <a:srcRect/>
          <a:stretch/>
        </p:blipFill>
        <p:spPr>
          <a:xfrm>
            <a:off x="142844" y="1500216"/>
            <a:ext cx="685800" cy="1295400"/>
          </a:xfrm>
          <a:prstGeom prst="rect">
            <a:avLst/>
          </a:prstGeom>
          <a:noFill/>
          <a:ln>
            <a:noFill/>
          </a:ln>
        </p:spPr>
      </p:pic>
      <p:pic>
        <p:nvPicPr>
          <p:cNvPr id="792" name="Google Shape;792;p57"/>
          <p:cNvPicPr preferRelativeResize="0"/>
          <p:nvPr/>
        </p:nvPicPr>
        <p:blipFill rotWithShape="1">
          <a:blip r:embed="rId5">
            <a:alphaModFix/>
          </a:blip>
          <a:srcRect/>
          <a:stretch/>
        </p:blipFill>
        <p:spPr>
          <a:xfrm>
            <a:off x="285680" y="4572050"/>
            <a:ext cx="1143008" cy="214314"/>
          </a:xfrm>
          <a:prstGeom prst="rect">
            <a:avLst/>
          </a:prstGeom>
          <a:noFill/>
          <a:ln>
            <a:noFill/>
          </a:ln>
        </p:spPr>
      </p:pic>
      <p:pic>
        <p:nvPicPr>
          <p:cNvPr id="793" name="Google Shape;793;p57"/>
          <p:cNvPicPr preferRelativeResize="0"/>
          <p:nvPr/>
        </p:nvPicPr>
        <p:blipFill rotWithShape="1">
          <a:blip r:embed="rId6">
            <a:alphaModFix/>
          </a:blip>
          <a:srcRect/>
          <a:stretch/>
        </p:blipFill>
        <p:spPr>
          <a:xfrm>
            <a:off x="785746" y="5715058"/>
            <a:ext cx="1143008" cy="214314"/>
          </a:xfrm>
          <a:prstGeom prst="rect">
            <a:avLst/>
          </a:prstGeom>
          <a:noFill/>
          <a:ln>
            <a:noFill/>
          </a:ln>
        </p:spPr>
      </p:pic>
      <p:pic>
        <p:nvPicPr>
          <p:cNvPr id="794" name="Google Shape;794;p57"/>
          <p:cNvPicPr preferRelativeResize="0"/>
          <p:nvPr/>
        </p:nvPicPr>
        <p:blipFill rotWithShape="1">
          <a:blip r:embed="rId7">
            <a:alphaModFix/>
          </a:blip>
          <a:srcRect/>
          <a:stretch/>
        </p:blipFill>
        <p:spPr>
          <a:xfrm>
            <a:off x="1928754" y="4000546"/>
            <a:ext cx="1143008" cy="214314"/>
          </a:xfrm>
          <a:prstGeom prst="rect">
            <a:avLst/>
          </a:prstGeom>
          <a:noFill/>
          <a:ln>
            <a:noFill/>
          </a:ln>
        </p:spPr>
      </p:pic>
      <p:sp>
        <p:nvSpPr>
          <p:cNvPr id="795" name="Google Shape;795;p57"/>
          <p:cNvSpPr/>
          <p:nvPr/>
        </p:nvSpPr>
        <p:spPr>
          <a:xfrm>
            <a:off x="0" y="6072248"/>
            <a:ext cx="5643570" cy="500066"/>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96" name="Google Shape;796;p57"/>
          <p:cNvSpPr/>
          <p:nvPr/>
        </p:nvSpPr>
        <p:spPr>
          <a:xfrm>
            <a:off x="142844" y="785836"/>
            <a:ext cx="1428760" cy="4071966"/>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97" name="Google Shape;797;p57"/>
          <p:cNvSpPr/>
          <p:nvPr/>
        </p:nvSpPr>
        <p:spPr>
          <a:xfrm>
            <a:off x="1571604" y="785836"/>
            <a:ext cx="1857388" cy="3429024"/>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98" name="Google Shape;798;p57"/>
          <p:cNvSpPr/>
          <p:nvPr/>
        </p:nvSpPr>
        <p:spPr>
          <a:xfrm>
            <a:off x="2500298" y="5429306"/>
            <a:ext cx="3143272" cy="642942"/>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799" name="Google Shape;799;p57"/>
          <p:cNvSpPr/>
          <p:nvPr/>
        </p:nvSpPr>
        <p:spPr>
          <a:xfrm>
            <a:off x="3428992" y="785836"/>
            <a:ext cx="1214446" cy="4071966"/>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800" name="Google Shape;800;p57"/>
          <p:cNvSpPr/>
          <p:nvPr/>
        </p:nvSpPr>
        <p:spPr>
          <a:xfrm>
            <a:off x="4643438" y="785794"/>
            <a:ext cx="1500198" cy="4643470"/>
          </a:xfrm>
          <a:prstGeom prst="rect">
            <a:avLst/>
          </a:prstGeom>
          <a:solidFill>
            <a:schemeClr val="lt1">
              <a:alpha val="7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rgbClr val="003366"/>
              </a:solidFill>
              <a:latin typeface="Arial"/>
              <a:ea typeface="Arial"/>
              <a:cs typeface="Arial"/>
              <a:sym typeface="Arial"/>
            </a:endParaRPr>
          </a:p>
        </p:txBody>
      </p:sp>
      <p:sp>
        <p:nvSpPr>
          <p:cNvPr id="801" name="Google Shape;801;p57"/>
          <p:cNvSpPr txBox="1">
            <a:spLocks noGrp="1"/>
          </p:cNvSpPr>
          <p:nvPr>
            <p:ph type="body" idx="1"/>
          </p:nvPr>
        </p:nvSpPr>
        <p:spPr>
          <a:xfrm>
            <a:off x="5572132" y="1357298"/>
            <a:ext cx="3571868" cy="4429156"/>
          </a:xfrm>
          <a:prstGeom prst="rect">
            <a:avLst/>
          </a:prstGeom>
          <a:noFill/>
          <a:ln>
            <a:noFill/>
          </a:ln>
        </p:spPr>
        <p:txBody>
          <a:bodyPr spcFirstLastPara="1" wrap="square" lIns="91425" tIns="45700" rIns="91425" bIns="45700" anchor="t" anchorCtr="0">
            <a:normAutofit fontScale="92500" lnSpcReduction="20000"/>
          </a:bodyPr>
          <a:lstStyle/>
          <a:p>
            <a:pPr marL="742950" lvl="1" indent="-285750" algn="l" rtl="0">
              <a:spcBef>
                <a:spcPts val="0"/>
              </a:spcBef>
              <a:spcAft>
                <a:spcPts val="0"/>
              </a:spcAft>
              <a:buClr>
                <a:schemeClr val="dk1"/>
              </a:buClr>
              <a:buSzPct val="100000"/>
              <a:buChar char="–"/>
            </a:pPr>
            <a:r>
              <a:rPr lang="fr-FR" b="1"/>
              <a:t>RDF and RDF Schema</a:t>
            </a:r>
            <a:endParaRPr b="1"/>
          </a:p>
          <a:p>
            <a:pPr marL="1143000" lvl="2" indent="-228600" algn="l" rtl="0">
              <a:spcBef>
                <a:spcPts val="333"/>
              </a:spcBef>
              <a:spcAft>
                <a:spcPts val="0"/>
              </a:spcAft>
              <a:buClr>
                <a:schemeClr val="dk1"/>
              </a:buClr>
              <a:buSzPct val="100000"/>
              <a:buChar char="•"/>
            </a:pPr>
            <a:r>
              <a:rPr lang="fr-FR" sz="1800" b="1"/>
              <a:t>RDF: Resource Description Framework</a:t>
            </a:r>
            <a:endParaRPr/>
          </a:p>
          <a:p>
            <a:pPr marL="1143000" lvl="2" indent="-228600" algn="l" rtl="0">
              <a:spcBef>
                <a:spcPts val="333"/>
              </a:spcBef>
              <a:spcAft>
                <a:spcPts val="0"/>
              </a:spcAft>
              <a:buClr>
                <a:schemeClr val="dk1"/>
              </a:buClr>
              <a:buSzPct val="100000"/>
              <a:buChar char="•"/>
            </a:pPr>
            <a:r>
              <a:rPr lang="fr-FR" sz="1800" b="1"/>
              <a:t>RDF </a:t>
            </a:r>
            <a:r>
              <a:rPr lang="fr-FR" sz="1800"/>
              <a:t>is the cornerstone of information representation and exchange</a:t>
            </a:r>
            <a:endParaRPr/>
          </a:p>
          <a:p>
            <a:pPr marL="1143000" lvl="2" indent="-228600" algn="l" rtl="0">
              <a:spcBef>
                <a:spcPts val="444"/>
              </a:spcBef>
              <a:spcAft>
                <a:spcPts val="0"/>
              </a:spcAft>
              <a:buClr>
                <a:schemeClr val="dk1"/>
              </a:buClr>
              <a:buSzPct val="100000"/>
              <a:buChar char="•"/>
            </a:pPr>
            <a:r>
              <a:rPr lang="fr-FR" b="1"/>
              <a:t>RDF </a:t>
            </a:r>
            <a:r>
              <a:rPr lang="fr-FR"/>
              <a:t>defines a simple model to describe any information</a:t>
            </a:r>
            <a:endParaRPr/>
          </a:p>
          <a:p>
            <a:pPr marL="1143000" lvl="2" indent="-228600" algn="l" rtl="0">
              <a:spcBef>
                <a:spcPts val="444"/>
              </a:spcBef>
              <a:spcAft>
                <a:spcPts val="0"/>
              </a:spcAft>
              <a:buClr>
                <a:schemeClr val="dk1"/>
              </a:buClr>
              <a:buSzPct val="100000"/>
              <a:buNone/>
            </a:pPr>
            <a:r>
              <a:rPr lang="fr-FR"/>
              <a:t>		</a:t>
            </a:r>
            <a:endParaRPr/>
          </a:p>
          <a:p>
            <a:pPr marL="1143000" lvl="2" indent="-228600" algn="l" rtl="0">
              <a:spcBef>
                <a:spcPts val="444"/>
              </a:spcBef>
              <a:spcAft>
                <a:spcPts val="0"/>
              </a:spcAft>
              <a:buClr>
                <a:schemeClr val="dk1"/>
              </a:buClr>
              <a:buSzPct val="100000"/>
              <a:buNone/>
            </a:pPr>
            <a:r>
              <a:rPr lang="fr-FR"/>
              <a:t>	 </a:t>
            </a:r>
            <a:endParaRPr/>
          </a:p>
          <a:p>
            <a:pPr marL="1143000" lvl="2" indent="-228600" algn="ctr" rtl="0">
              <a:spcBef>
                <a:spcPts val="259"/>
              </a:spcBef>
              <a:spcAft>
                <a:spcPts val="0"/>
              </a:spcAft>
              <a:buClr>
                <a:schemeClr val="dk1"/>
              </a:buClr>
              <a:buSzPct val="100000"/>
              <a:buNone/>
            </a:pPr>
            <a:r>
              <a:rPr lang="fr-FR" sz="1400"/>
              <a:t>(details next slides)</a:t>
            </a: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58"/>
          <p:cNvSpPr txBox="1">
            <a:spLocks noGrp="1"/>
          </p:cNvSpPr>
          <p:nvPr>
            <p:ph type="title"/>
          </p:nvPr>
        </p:nvSpPr>
        <p:spPr>
          <a:xfrm>
            <a:off x="-668337" y="119735"/>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RDF language and data model</a:t>
            </a:r>
            <a:endParaRPr/>
          </a:p>
        </p:txBody>
      </p:sp>
      <p:sp>
        <p:nvSpPr>
          <p:cNvPr id="808" name="Google Shape;808;p58"/>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58</a:t>
            </a:fld>
            <a:r>
              <a:rPr lang="fr-FR" sz="1400">
                <a:solidFill>
                  <a:srgbClr val="FFFFFF"/>
                </a:solidFill>
                <a:latin typeface="Libre Franklin"/>
                <a:ea typeface="Libre Franklin"/>
                <a:cs typeface="Libre Franklin"/>
                <a:sym typeface="Libre Franklin"/>
              </a:rPr>
              <a:t> </a:t>
            </a:r>
            <a:endParaRPr/>
          </a:p>
        </p:txBody>
      </p:sp>
      <p:sp>
        <p:nvSpPr>
          <p:cNvPr id="809" name="Google Shape;809;p58"/>
          <p:cNvSpPr txBox="1"/>
          <p:nvPr/>
        </p:nvSpPr>
        <p:spPr>
          <a:xfrm>
            <a:off x="322263" y="908050"/>
            <a:ext cx="8642350" cy="3313113"/>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accent1"/>
              </a:buClr>
              <a:buSzPts val="1700"/>
              <a:buFont typeface="Noto Sans Symbols"/>
              <a:buNone/>
            </a:pPr>
            <a:r>
              <a:rPr lang="fr-FR" sz="2000" b="1">
                <a:solidFill>
                  <a:schemeClr val="dk1"/>
                </a:solidFill>
                <a:latin typeface="Calibri"/>
                <a:ea typeface="Calibri"/>
                <a:cs typeface="Calibri"/>
                <a:sym typeface="Calibri"/>
              </a:rPr>
              <a:t>RDF language</a:t>
            </a:r>
            <a:endParaRPr/>
          </a:p>
          <a:p>
            <a:pPr marL="274320" marR="0" lvl="0" indent="-27432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A language for </a:t>
            </a:r>
            <a:r>
              <a:rPr lang="fr-FR" sz="2000">
                <a:solidFill>
                  <a:schemeClr val="accent1"/>
                </a:solidFill>
                <a:latin typeface="Calibri"/>
                <a:ea typeface="Calibri"/>
                <a:cs typeface="Calibri"/>
                <a:sym typeface="Calibri"/>
              </a:rPr>
              <a:t>representing data </a:t>
            </a:r>
            <a:r>
              <a:rPr lang="fr-FR" sz="2000">
                <a:solidFill>
                  <a:schemeClr val="dk1"/>
                </a:solidFill>
                <a:latin typeface="Calibri"/>
                <a:ea typeface="Calibri"/>
                <a:cs typeface="Calibri"/>
                <a:sym typeface="Calibri"/>
              </a:rPr>
              <a:t>in the Semantic Web</a:t>
            </a:r>
            <a:endParaRPr/>
          </a:p>
          <a:p>
            <a:pPr marL="274320" marR="0" lvl="0" indent="-27432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A language for expressing </a:t>
            </a:r>
            <a:r>
              <a:rPr lang="fr-FR" sz="2000">
                <a:solidFill>
                  <a:schemeClr val="accent1"/>
                </a:solidFill>
                <a:latin typeface="Calibri"/>
                <a:ea typeface="Calibri"/>
                <a:cs typeface="Calibri"/>
                <a:sym typeface="Calibri"/>
              </a:rPr>
              <a:t>simple statements </a:t>
            </a:r>
            <a:r>
              <a:rPr lang="fr-FR" sz="2000">
                <a:solidFill>
                  <a:schemeClr val="dk1"/>
                </a:solidFill>
                <a:latin typeface="Calibri"/>
                <a:ea typeface="Calibri"/>
                <a:cs typeface="Calibri"/>
                <a:sym typeface="Calibri"/>
              </a:rPr>
              <a:t>of the form subject-property-value (binary predicates)</a:t>
            </a:r>
            <a:endParaRPr/>
          </a:p>
          <a:p>
            <a:pPr marL="274320" marR="0" lvl="0" indent="-27432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The capability to perform </a:t>
            </a:r>
            <a:r>
              <a:rPr lang="fr-FR" sz="2000">
                <a:solidFill>
                  <a:schemeClr val="accent1"/>
                </a:solidFill>
                <a:latin typeface="Calibri"/>
                <a:ea typeface="Calibri"/>
                <a:cs typeface="Calibri"/>
                <a:sym typeface="Calibri"/>
              </a:rPr>
              <a:t>inference on statements</a:t>
            </a:r>
            <a:endParaRPr/>
          </a:p>
          <a:p>
            <a:pPr marL="0" marR="0" lvl="0" indent="0" algn="l" rtl="0">
              <a:spcBef>
                <a:spcPts val="580"/>
              </a:spcBef>
              <a:spcAft>
                <a:spcPts val="0"/>
              </a:spcAft>
              <a:buClr>
                <a:schemeClr val="accent1"/>
              </a:buClr>
              <a:buSzPts val="1700"/>
              <a:buFont typeface="Noto Sans Symbols"/>
              <a:buNone/>
            </a:pPr>
            <a:endParaRPr sz="2000">
              <a:solidFill>
                <a:schemeClr val="dk1"/>
              </a:solidFill>
              <a:latin typeface="Calibri"/>
              <a:ea typeface="Calibri"/>
              <a:cs typeface="Calibri"/>
              <a:sym typeface="Calibri"/>
            </a:endParaRPr>
          </a:p>
          <a:p>
            <a:pPr marL="0" marR="0" lvl="0" indent="0" algn="l" rtl="0">
              <a:spcBef>
                <a:spcPts val="580"/>
              </a:spcBef>
              <a:spcAft>
                <a:spcPts val="0"/>
              </a:spcAft>
              <a:buClr>
                <a:schemeClr val="accent1"/>
              </a:buClr>
              <a:buSzPts val="1700"/>
              <a:buFont typeface="Noto Sans Symbols"/>
              <a:buNone/>
            </a:pPr>
            <a:r>
              <a:rPr lang="fr-FR" sz="2000" b="1">
                <a:solidFill>
                  <a:schemeClr val="dk1"/>
                </a:solidFill>
                <a:latin typeface="Calibri"/>
                <a:ea typeface="Calibri"/>
                <a:cs typeface="Calibri"/>
                <a:sym typeface="Calibri"/>
              </a:rPr>
              <a:t>RDF data model</a:t>
            </a:r>
            <a:endParaRPr/>
          </a:p>
          <a:p>
            <a:pPr marL="274320" marR="0" lvl="0" indent="-27432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The data model in RDF is a </a:t>
            </a:r>
            <a:r>
              <a:rPr lang="fr-FR" sz="2000">
                <a:solidFill>
                  <a:schemeClr val="accent1"/>
                </a:solidFill>
                <a:latin typeface="Calibri"/>
                <a:ea typeface="Calibri"/>
                <a:cs typeface="Calibri"/>
                <a:sym typeface="Calibri"/>
              </a:rPr>
              <a:t>graph data model</a:t>
            </a:r>
            <a:endParaRPr/>
          </a:p>
          <a:p>
            <a:pPr marL="274320" marR="0" lvl="0" indent="-27432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An edge with two connecting nodes forms a </a:t>
            </a:r>
            <a:r>
              <a:rPr lang="fr-FR" sz="2000">
                <a:solidFill>
                  <a:schemeClr val="accent1"/>
                </a:solidFill>
                <a:latin typeface="Calibri"/>
                <a:ea typeface="Calibri"/>
                <a:cs typeface="Calibri"/>
                <a:sym typeface="Calibri"/>
              </a:rPr>
              <a:t>triple</a:t>
            </a:r>
            <a:endParaRPr sz="2800" b="1">
              <a:solidFill>
                <a:schemeClr val="dk1"/>
              </a:solidFill>
              <a:latin typeface="Calibri"/>
              <a:ea typeface="Calibri"/>
              <a:cs typeface="Calibri"/>
              <a:sym typeface="Calibri"/>
            </a:endParaRPr>
          </a:p>
          <a:p>
            <a:pPr marL="0" marR="0" lvl="0" indent="0" algn="l" rtl="0">
              <a:spcBef>
                <a:spcPts val="580"/>
              </a:spcBef>
              <a:spcAft>
                <a:spcPts val="0"/>
              </a:spcAft>
              <a:buClr>
                <a:schemeClr val="accent1"/>
              </a:buClr>
              <a:buSzPts val="2210"/>
              <a:buFont typeface="Courier New"/>
              <a:buNone/>
            </a:pPr>
            <a:endParaRPr sz="2600" b="1">
              <a:solidFill>
                <a:schemeClr val="dk1"/>
              </a:solidFill>
              <a:latin typeface="Calibri"/>
              <a:ea typeface="Calibri"/>
              <a:cs typeface="Calibri"/>
              <a:sym typeface="Calibri"/>
            </a:endParaRPr>
          </a:p>
        </p:txBody>
      </p:sp>
      <p:sp>
        <p:nvSpPr>
          <p:cNvPr id="810" name="Google Shape;810;p58"/>
          <p:cNvSpPr/>
          <p:nvPr/>
        </p:nvSpPr>
        <p:spPr>
          <a:xfrm>
            <a:off x="1633538" y="5157788"/>
            <a:ext cx="1079500" cy="1079500"/>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2000">
                <a:solidFill>
                  <a:schemeClr val="dk1"/>
                </a:solidFill>
                <a:latin typeface="Calibri"/>
                <a:ea typeface="Calibri"/>
                <a:cs typeface="Calibri"/>
                <a:sym typeface="Calibri"/>
              </a:rPr>
              <a:t>subject</a:t>
            </a:r>
            <a:endParaRPr sz="1800">
              <a:solidFill>
                <a:schemeClr val="dk1"/>
              </a:solidFill>
              <a:latin typeface="Calibri"/>
              <a:ea typeface="Calibri"/>
              <a:cs typeface="Calibri"/>
              <a:sym typeface="Calibri"/>
            </a:endParaRPr>
          </a:p>
        </p:txBody>
      </p:sp>
      <p:sp>
        <p:nvSpPr>
          <p:cNvPr id="811" name="Google Shape;811;p58"/>
          <p:cNvSpPr/>
          <p:nvPr/>
        </p:nvSpPr>
        <p:spPr>
          <a:xfrm>
            <a:off x="4800600" y="5157788"/>
            <a:ext cx="1081088" cy="1079500"/>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2000">
                <a:solidFill>
                  <a:schemeClr val="dk1"/>
                </a:solidFill>
                <a:latin typeface="Calibri"/>
                <a:ea typeface="Calibri"/>
                <a:cs typeface="Calibri"/>
                <a:sym typeface="Calibri"/>
              </a:rPr>
              <a:t>value</a:t>
            </a:r>
            <a:endParaRPr sz="1800">
              <a:solidFill>
                <a:schemeClr val="dk1"/>
              </a:solidFill>
              <a:latin typeface="Calibri"/>
              <a:ea typeface="Calibri"/>
              <a:cs typeface="Calibri"/>
              <a:sym typeface="Calibri"/>
            </a:endParaRPr>
          </a:p>
        </p:txBody>
      </p:sp>
      <p:cxnSp>
        <p:nvCxnSpPr>
          <p:cNvPr id="812" name="Google Shape;812;p58"/>
          <p:cNvCxnSpPr>
            <a:stCxn id="810" idx="6"/>
            <a:endCxn id="811" idx="2"/>
          </p:cNvCxnSpPr>
          <p:nvPr/>
        </p:nvCxnSpPr>
        <p:spPr>
          <a:xfrm>
            <a:off x="2713038" y="5697538"/>
            <a:ext cx="2087700" cy="0"/>
          </a:xfrm>
          <a:prstGeom prst="straightConnector1">
            <a:avLst/>
          </a:prstGeom>
          <a:noFill/>
          <a:ln w="19050" cap="flat" cmpd="sng">
            <a:solidFill>
              <a:srgbClr val="BD4B48"/>
            </a:solidFill>
            <a:prstDash val="solid"/>
            <a:round/>
            <a:headEnd type="none" w="sm" len="sm"/>
            <a:tailEnd type="stealth" w="med" len="med"/>
          </a:ln>
        </p:spPr>
      </p:cxnSp>
      <p:sp>
        <p:nvSpPr>
          <p:cNvPr id="813" name="Google Shape;813;p58"/>
          <p:cNvSpPr txBox="1"/>
          <p:nvPr/>
        </p:nvSpPr>
        <p:spPr>
          <a:xfrm>
            <a:off x="3241675" y="5262563"/>
            <a:ext cx="1004888"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property</a:t>
            </a:r>
            <a:endParaRPr sz="20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9"/>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19" name="Google Shape;819;p59"/>
          <p:cNvSpPr txBox="1">
            <a:spLocks noGrp="1"/>
          </p:cNvSpPr>
          <p:nvPr>
            <p:ph type="title"/>
          </p:nvPr>
        </p:nvSpPr>
        <p:spPr>
          <a:xfrm>
            <a:off x="1544955" y="270510"/>
            <a:ext cx="1081088"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RDF Basics</a:t>
            </a:r>
            <a:endParaRPr sz="1500"/>
          </a:p>
        </p:txBody>
      </p:sp>
      <p:sp>
        <p:nvSpPr>
          <p:cNvPr id="820" name="Google Shape;820;p59"/>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59</a:t>
            </a:fld>
            <a:endParaRPr sz="1200" b="0" i="0">
              <a:solidFill>
                <a:srgbClr val="800000"/>
              </a:solidFill>
              <a:latin typeface="Calibri"/>
              <a:ea typeface="Calibri"/>
              <a:cs typeface="Calibri"/>
              <a:sym typeface="Calibri"/>
            </a:endParaRPr>
          </a:p>
        </p:txBody>
      </p:sp>
      <p:sp>
        <p:nvSpPr>
          <p:cNvPr id="821" name="Google Shape;821;p59"/>
          <p:cNvSpPr txBox="1"/>
          <p:nvPr/>
        </p:nvSpPr>
        <p:spPr>
          <a:xfrm>
            <a:off x="1544955" y="1136903"/>
            <a:ext cx="5747385" cy="240931"/>
          </a:xfrm>
          <a:prstGeom prst="rect">
            <a:avLst/>
          </a:prstGeom>
          <a:noFill/>
          <a:ln>
            <a:noFill/>
          </a:ln>
        </p:spPr>
        <p:txBody>
          <a:bodyPr spcFirstLastPara="1" wrap="square" lIns="0" tIns="10000" rIns="0" bIns="0" anchor="t" anchorCtr="0">
            <a:spAutoFit/>
          </a:bodyPr>
          <a:lstStyle/>
          <a:p>
            <a:pPr marL="266700" marR="0" lvl="0" indent="-257175" algn="l" rtl="0">
              <a:spcBef>
                <a:spcPts val="0"/>
              </a:spcBef>
              <a:spcAft>
                <a:spcPts val="0"/>
              </a:spcAft>
              <a:buClr>
                <a:schemeClr val="dk1"/>
              </a:buClr>
              <a:buSzPts val="1500"/>
              <a:buFont typeface="Arial"/>
              <a:buChar char="•"/>
            </a:pPr>
            <a:r>
              <a:rPr lang="fr-FR" sz="1500">
                <a:solidFill>
                  <a:schemeClr val="dk1"/>
                </a:solidFill>
                <a:latin typeface="Arial"/>
                <a:ea typeface="Arial"/>
                <a:cs typeface="Arial"/>
                <a:sym typeface="Arial"/>
              </a:rPr>
              <a:t>Enable to describe making statements on</a:t>
            </a:r>
            <a:endParaRPr/>
          </a:p>
        </p:txBody>
      </p:sp>
      <p:sp>
        <p:nvSpPr>
          <p:cNvPr id="822" name="Google Shape;822;p59"/>
          <p:cNvSpPr txBox="1"/>
          <p:nvPr/>
        </p:nvSpPr>
        <p:spPr>
          <a:xfrm>
            <a:off x="5257800" y="1390625"/>
            <a:ext cx="1738789" cy="394819"/>
          </a:xfrm>
          <a:prstGeom prst="rect">
            <a:avLst/>
          </a:prstGeom>
          <a:noFill/>
          <a:ln>
            <a:noFill/>
          </a:ln>
        </p:spPr>
        <p:txBody>
          <a:bodyPr spcFirstLastPara="1" wrap="square" lIns="0" tIns="10000" rIns="0" bIns="0" anchor="t" anchorCtr="0">
            <a:spAutoFit/>
          </a:bodyPr>
          <a:lstStyle/>
          <a:p>
            <a:pPr marL="9525" marR="0" lvl="0" indent="0" algn="l" rtl="0">
              <a:lnSpc>
                <a:spcPct val="109733"/>
              </a:lnSpc>
              <a:spcBef>
                <a:spcPts val="0"/>
              </a:spcBef>
              <a:spcAft>
                <a:spcPts val="0"/>
              </a:spcAft>
              <a:buNone/>
            </a:pPr>
            <a:r>
              <a:rPr lang="fr-FR" sz="1500">
                <a:solidFill>
                  <a:schemeClr val="dk1"/>
                </a:solidFill>
                <a:latin typeface="Arial"/>
                <a:ea typeface="Arial"/>
                <a:cs typeface="Arial"/>
                <a:sym typeface="Arial"/>
              </a:rPr>
              <a:t>resources</a:t>
            </a:r>
            <a:endParaRPr/>
          </a:p>
          <a:p>
            <a:pPr marL="95250" marR="0" lvl="0" indent="0" algn="l" rtl="0">
              <a:lnSpc>
                <a:spcPct val="107921"/>
              </a:lnSpc>
              <a:spcBef>
                <a:spcPts val="0"/>
              </a:spcBef>
              <a:spcAft>
                <a:spcPts val="0"/>
              </a:spcAft>
              <a:buNone/>
            </a:pPr>
            <a:r>
              <a:rPr lang="fr-FR" sz="1275">
                <a:solidFill>
                  <a:schemeClr val="dk1"/>
                </a:solidFill>
                <a:latin typeface="Arial"/>
                <a:ea typeface="Arial"/>
                <a:cs typeface="Arial"/>
                <a:sym typeface="Arial"/>
              </a:rPr>
              <a:t>–	John is father of Bill</a:t>
            </a:r>
            <a:endParaRPr/>
          </a:p>
        </p:txBody>
      </p:sp>
      <p:sp>
        <p:nvSpPr>
          <p:cNvPr id="823" name="Google Shape;823;p59"/>
          <p:cNvSpPr txBox="1"/>
          <p:nvPr/>
        </p:nvSpPr>
        <p:spPr>
          <a:xfrm>
            <a:off x="1544955" y="1791842"/>
            <a:ext cx="5698807" cy="263053"/>
          </a:xfrm>
          <a:prstGeom prst="rect">
            <a:avLst/>
          </a:prstGeom>
          <a:noFill/>
          <a:ln>
            <a:noFill/>
          </a:ln>
        </p:spPr>
        <p:txBody>
          <a:bodyPr spcFirstLastPara="1" wrap="square" lIns="0" tIns="9025" rIns="0" bIns="0" anchor="t" anchorCtr="0">
            <a:spAutoFit/>
          </a:bodyPr>
          <a:lstStyle/>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Statement (or triple) as a logical formula P(x, y), where the</a:t>
            </a:r>
            <a:endParaRPr sz="1650">
              <a:solidFill>
                <a:schemeClr val="dk1"/>
              </a:solidFill>
              <a:latin typeface="Arial"/>
              <a:ea typeface="Arial"/>
              <a:cs typeface="Arial"/>
              <a:sym typeface="Arial"/>
            </a:endParaRPr>
          </a:p>
        </p:txBody>
      </p:sp>
      <p:sp>
        <p:nvSpPr>
          <p:cNvPr id="824" name="Google Shape;824;p59"/>
          <p:cNvSpPr txBox="1"/>
          <p:nvPr/>
        </p:nvSpPr>
        <p:spPr>
          <a:xfrm>
            <a:off x="1544955" y="1942653"/>
            <a:ext cx="5146357" cy="793006"/>
          </a:xfrm>
          <a:prstGeom prst="rect">
            <a:avLst/>
          </a:prstGeom>
          <a:noFill/>
          <a:ln>
            <a:noFill/>
          </a:ln>
        </p:spPr>
        <p:txBody>
          <a:bodyPr spcFirstLastPara="1" wrap="square" lIns="0" tIns="9025" rIns="0" bIns="0" anchor="t" anchorCtr="0">
            <a:spAutoFit/>
          </a:bodyPr>
          <a:lstStyle/>
          <a:p>
            <a:pPr marL="266700" marR="0" lvl="0" indent="0" algn="l" rtl="0">
              <a:spcBef>
                <a:spcPts val="0"/>
              </a:spcBef>
              <a:spcAft>
                <a:spcPts val="0"/>
              </a:spcAft>
              <a:buNone/>
            </a:pPr>
            <a:r>
              <a:rPr lang="fr-FR" sz="1650">
                <a:solidFill>
                  <a:schemeClr val="dk1"/>
                </a:solidFill>
                <a:latin typeface="Arial"/>
                <a:ea typeface="Arial"/>
                <a:cs typeface="Arial"/>
                <a:sym typeface="Arial"/>
              </a:rPr>
              <a:t>binary predicate P relates the object x to the object y</a:t>
            </a:r>
            <a:endParaRPr sz="1650">
              <a:solidFill>
                <a:schemeClr val="dk1"/>
              </a:solidFill>
              <a:latin typeface="Arial"/>
              <a:ea typeface="Arial"/>
              <a:cs typeface="Arial"/>
              <a:sym typeface="Arial"/>
            </a:endParaRPr>
          </a:p>
          <a:p>
            <a:pPr marL="266700" marR="0" lvl="0" indent="-257175" algn="l" rtl="0">
              <a:lnSpc>
                <a:spcPct val="109000"/>
              </a:lnSpc>
              <a:spcBef>
                <a:spcPts val="1076"/>
              </a:spcBef>
              <a:spcAft>
                <a:spcPts val="0"/>
              </a:spcAft>
              <a:buClr>
                <a:schemeClr val="dk1"/>
              </a:buClr>
              <a:buSzPts val="1500"/>
              <a:buFont typeface="Arial"/>
              <a:buChar char="•"/>
            </a:pPr>
            <a:r>
              <a:rPr lang="fr-FR" sz="1500">
                <a:solidFill>
                  <a:schemeClr val="dk1"/>
                </a:solidFill>
                <a:latin typeface="Arial"/>
                <a:ea typeface="Arial"/>
                <a:cs typeface="Arial"/>
                <a:sym typeface="Arial"/>
              </a:rPr>
              <a:t>Triple data model:</a:t>
            </a:r>
            <a:endParaRPr/>
          </a:p>
          <a:p>
            <a:pPr marL="695325" marR="0" lvl="0" indent="0" algn="l" rtl="0">
              <a:lnSpc>
                <a:spcPct val="107058"/>
              </a:lnSpc>
              <a:spcBef>
                <a:spcPts val="0"/>
              </a:spcBef>
              <a:spcAft>
                <a:spcPts val="0"/>
              </a:spcAft>
              <a:buNone/>
            </a:pPr>
            <a:r>
              <a:rPr lang="fr-FR" sz="1275" b="1">
                <a:solidFill>
                  <a:srgbClr val="1F497D"/>
                </a:solidFill>
                <a:latin typeface="Courier New"/>
                <a:ea typeface="Courier New"/>
                <a:cs typeface="Courier New"/>
                <a:sym typeface="Courier New"/>
              </a:rPr>
              <a:t>&lt;subject, predicate, object&gt;</a:t>
            </a:r>
            <a:endParaRPr sz="1275">
              <a:solidFill>
                <a:schemeClr val="dk1"/>
              </a:solidFill>
              <a:latin typeface="Courier New"/>
              <a:ea typeface="Courier New"/>
              <a:cs typeface="Courier New"/>
              <a:sym typeface="Courier New"/>
            </a:endParaRPr>
          </a:p>
        </p:txBody>
      </p:sp>
      <p:sp>
        <p:nvSpPr>
          <p:cNvPr id="825" name="Google Shape;825;p59"/>
          <p:cNvSpPr txBox="1"/>
          <p:nvPr/>
        </p:nvSpPr>
        <p:spPr>
          <a:xfrm>
            <a:off x="1544955" y="2836544"/>
            <a:ext cx="4471035" cy="1763368"/>
          </a:xfrm>
          <a:prstGeom prst="rect">
            <a:avLst/>
          </a:prstGeom>
          <a:noFill/>
          <a:ln>
            <a:noFill/>
          </a:ln>
        </p:spPr>
        <p:txBody>
          <a:bodyPr spcFirstLastPara="1" wrap="square" lIns="0" tIns="9525" rIns="0" bIns="0" anchor="t" anchorCtr="0">
            <a:spAutoFit/>
          </a:bodyPr>
          <a:lstStyle/>
          <a:p>
            <a:pPr marL="567214" marR="0" lvl="0" indent="-215265" algn="l" rtl="0">
              <a:lnSpc>
                <a:spcPct val="107904"/>
              </a:lnSpc>
              <a:spcBef>
                <a:spcPts val="0"/>
              </a:spcBef>
              <a:spcAft>
                <a:spcPts val="0"/>
              </a:spcAft>
              <a:buClr>
                <a:schemeClr val="dk1"/>
              </a:buClr>
              <a:buSzPts val="1050"/>
              <a:buFont typeface="Arial"/>
              <a:buChar char="–"/>
            </a:pPr>
            <a:r>
              <a:rPr lang="fr-FR" sz="1050" b="1">
                <a:solidFill>
                  <a:schemeClr val="dk1"/>
                </a:solidFill>
                <a:latin typeface="Arial"/>
                <a:ea typeface="Arial"/>
                <a:cs typeface="Arial"/>
                <a:sym typeface="Arial"/>
              </a:rPr>
              <a:t>Subject</a:t>
            </a:r>
            <a:r>
              <a:rPr lang="fr-FR" sz="1050">
                <a:solidFill>
                  <a:schemeClr val="dk1"/>
                </a:solidFill>
                <a:latin typeface="Arial"/>
                <a:ea typeface="Arial"/>
                <a:cs typeface="Arial"/>
                <a:sym typeface="Arial"/>
              </a:rPr>
              <a:t>: Resource or blank node</a:t>
            </a:r>
            <a:endParaRPr sz="1050">
              <a:solidFill>
                <a:schemeClr val="dk1"/>
              </a:solidFill>
              <a:latin typeface="Arial"/>
              <a:ea typeface="Arial"/>
              <a:cs typeface="Arial"/>
              <a:sym typeface="Arial"/>
            </a:endParaRPr>
          </a:p>
          <a:p>
            <a:pPr marL="567214" marR="0" lvl="0" indent="-215265" algn="l" rtl="0">
              <a:lnSpc>
                <a:spcPct val="96095"/>
              </a:lnSpc>
              <a:spcBef>
                <a:spcPts val="0"/>
              </a:spcBef>
              <a:spcAft>
                <a:spcPts val="0"/>
              </a:spcAft>
              <a:buClr>
                <a:schemeClr val="dk1"/>
              </a:buClr>
              <a:buSzPts val="1050"/>
              <a:buFont typeface="Arial"/>
              <a:buChar char="–"/>
            </a:pPr>
            <a:r>
              <a:rPr lang="fr-FR" sz="1050" b="1">
                <a:solidFill>
                  <a:schemeClr val="dk1"/>
                </a:solidFill>
                <a:latin typeface="Arial"/>
                <a:ea typeface="Arial"/>
                <a:cs typeface="Arial"/>
                <a:sym typeface="Arial"/>
              </a:rPr>
              <a:t>Predicate</a:t>
            </a:r>
            <a:r>
              <a:rPr lang="fr-FR" sz="1050">
                <a:solidFill>
                  <a:schemeClr val="dk1"/>
                </a:solidFill>
                <a:latin typeface="Arial"/>
                <a:ea typeface="Arial"/>
                <a:cs typeface="Arial"/>
                <a:sym typeface="Arial"/>
              </a:rPr>
              <a:t>: Property</a:t>
            </a:r>
            <a:endParaRPr/>
          </a:p>
          <a:p>
            <a:pPr marL="567214" marR="0" lvl="0" indent="-215265" algn="l" rtl="0">
              <a:lnSpc>
                <a:spcPct val="107904"/>
              </a:lnSpc>
              <a:spcBef>
                <a:spcPts val="0"/>
              </a:spcBef>
              <a:spcAft>
                <a:spcPts val="0"/>
              </a:spcAft>
              <a:buClr>
                <a:schemeClr val="dk1"/>
              </a:buClr>
              <a:buSzPts val="1050"/>
              <a:buFont typeface="Arial"/>
              <a:buChar char="–"/>
            </a:pPr>
            <a:r>
              <a:rPr lang="fr-FR" sz="1050" b="1">
                <a:solidFill>
                  <a:schemeClr val="dk1"/>
                </a:solidFill>
                <a:latin typeface="Arial"/>
                <a:ea typeface="Arial"/>
                <a:cs typeface="Arial"/>
                <a:sym typeface="Arial"/>
              </a:rPr>
              <a:t>Object</a:t>
            </a:r>
            <a:r>
              <a:rPr lang="fr-FR" sz="1050">
                <a:solidFill>
                  <a:schemeClr val="dk1"/>
                </a:solidFill>
                <a:latin typeface="Arial"/>
                <a:ea typeface="Arial"/>
                <a:cs typeface="Arial"/>
                <a:sym typeface="Arial"/>
              </a:rPr>
              <a:t>: Resource (or collection of resources), literal or blank node</a:t>
            </a:r>
            <a:endParaRPr sz="1050">
              <a:solidFill>
                <a:schemeClr val="dk1"/>
              </a:solidFill>
              <a:latin typeface="Arial"/>
              <a:ea typeface="Arial"/>
              <a:cs typeface="Arial"/>
              <a:sym typeface="Arial"/>
            </a:endParaRPr>
          </a:p>
          <a:p>
            <a:pPr marL="0" marR="0" lvl="0" indent="0" algn="l" rtl="0">
              <a:spcBef>
                <a:spcPts val="11"/>
              </a:spcBef>
              <a:spcAft>
                <a:spcPts val="0"/>
              </a:spcAft>
              <a:buNone/>
            </a:pPr>
            <a:endParaRPr sz="938">
              <a:solidFill>
                <a:schemeClr val="dk1"/>
              </a:solidFill>
              <a:latin typeface="Times New Roman"/>
              <a:ea typeface="Times New Roman"/>
              <a:cs typeface="Times New Roman"/>
              <a:sym typeface="Times New Roman"/>
            </a:endParaRPr>
          </a:p>
          <a:p>
            <a:pPr marL="266700" marR="0" lvl="0" indent="-257175" algn="l" rtl="0">
              <a:lnSpc>
                <a:spcPct val="109000"/>
              </a:lnSpc>
              <a:spcBef>
                <a:spcPts val="0"/>
              </a:spcBef>
              <a:spcAft>
                <a:spcPts val="0"/>
              </a:spcAft>
              <a:buClr>
                <a:schemeClr val="dk1"/>
              </a:buClr>
              <a:buSzPts val="1500"/>
              <a:buFont typeface="Arial"/>
              <a:buChar char="•"/>
            </a:pPr>
            <a:r>
              <a:rPr lang="fr-FR" sz="1500">
                <a:solidFill>
                  <a:schemeClr val="dk1"/>
                </a:solidFill>
                <a:latin typeface="Arial"/>
                <a:ea typeface="Arial"/>
                <a:cs typeface="Arial"/>
                <a:sym typeface="Arial"/>
              </a:rPr>
              <a:t>Example:</a:t>
            </a:r>
            <a:endParaRPr sz="1500">
              <a:solidFill>
                <a:schemeClr val="dk1"/>
              </a:solidFill>
              <a:latin typeface="Arial"/>
              <a:ea typeface="Arial"/>
              <a:cs typeface="Arial"/>
              <a:sym typeface="Arial"/>
            </a:endParaRPr>
          </a:p>
          <a:p>
            <a:pPr marL="44291" marR="0" lvl="0" indent="0" algn="ctr" rtl="0">
              <a:lnSpc>
                <a:spcPct val="107058"/>
              </a:lnSpc>
              <a:spcBef>
                <a:spcPts val="0"/>
              </a:spcBef>
              <a:spcAft>
                <a:spcPts val="0"/>
              </a:spcAft>
              <a:buNone/>
            </a:pPr>
            <a:r>
              <a:rPr lang="fr-FR" sz="1275" b="1">
                <a:solidFill>
                  <a:srgbClr val="1F497D"/>
                </a:solidFill>
                <a:latin typeface="Courier New"/>
                <a:ea typeface="Courier New"/>
                <a:cs typeface="Courier New"/>
                <a:sym typeface="Courier New"/>
              </a:rPr>
              <a:t>&lt;subject, predicate, object&gt; </a:t>
            </a:r>
            <a:endParaRPr/>
          </a:p>
          <a:p>
            <a:pPr marL="44291" marR="0" lvl="0" indent="0" algn="ctr" rtl="0">
              <a:lnSpc>
                <a:spcPct val="107058"/>
              </a:lnSpc>
              <a:spcBef>
                <a:spcPts val="0"/>
              </a:spcBef>
              <a:spcAft>
                <a:spcPts val="0"/>
              </a:spcAft>
              <a:buNone/>
            </a:pPr>
            <a:r>
              <a:rPr lang="fr-FR" sz="1275" b="1">
                <a:solidFill>
                  <a:srgbClr val="1F497D"/>
                </a:solidFill>
                <a:latin typeface="Courier New"/>
                <a:ea typeface="Courier New"/>
                <a:cs typeface="Courier New"/>
                <a:sym typeface="Courier New"/>
              </a:rPr>
              <a:t>&lt;ex:john, ex:father-of, ex:bill&gt;</a:t>
            </a:r>
            <a:endParaRPr sz="1275">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25">
              <a:solidFill>
                <a:schemeClr val="dk1"/>
              </a:solidFill>
              <a:latin typeface="Times New Roman"/>
              <a:ea typeface="Times New Roman"/>
              <a:cs typeface="Times New Roman"/>
              <a:sym typeface="Times New Roman"/>
            </a:endParaRPr>
          </a:p>
          <a:p>
            <a:pPr marL="0" marR="0" lvl="0" indent="0" algn="l" rtl="0">
              <a:spcBef>
                <a:spcPts val="4"/>
              </a:spcBef>
              <a:spcAft>
                <a:spcPts val="0"/>
              </a:spcAft>
              <a:buNone/>
            </a:pPr>
            <a:endParaRPr sz="1275">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425"/>
              <a:buFont typeface="Arial"/>
              <a:buChar char="•"/>
            </a:pPr>
            <a:r>
              <a:rPr lang="fr-FR" sz="1425">
                <a:solidFill>
                  <a:schemeClr val="dk1"/>
                </a:solidFill>
                <a:latin typeface="Arial"/>
                <a:ea typeface="Arial"/>
                <a:cs typeface="Arial"/>
                <a:sym typeface="Arial"/>
              </a:rPr>
              <a:t>RDF offers only binary predicates (properties)</a:t>
            </a:r>
            <a:endParaRPr sz="1425">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395536" y="228600"/>
            <a:ext cx="8519864" cy="609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solidFill>
                  <a:schemeClr val="dk1"/>
                </a:solidFill>
              </a:rPr>
              <a:t>IA dotée de connaissances et d’expertise</a:t>
            </a:r>
            <a:endParaRPr/>
          </a:p>
        </p:txBody>
      </p:sp>
      <p:sp>
        <p:nvSpPr>
          <p:cNvPr id="134" name="Google Shape;134;p6"/>
          <p:cNvSpPr txBox="1">
            <a:spLocks noGrp="1"/>
          </p:cNvSpPr>
          <p:nvPr>
            <p:ph type="body" idx="1"/>
          </p:nvPr>
        </p:nvSpPr>
        <p:spPr>
          <a:xfrm>
            <a:off x="1042988" y="1196975"/>
            <a:ext cx="6985396" cy="9906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rgbClr val="0000CC"/>
              </a:buClr>
              <a:buSzPct val="100000"/>
              <a:buFont typeface="Arial"/>
              <a:buNone/>
            </a:pPr>
            <a:r>
              <a:rPr lang="fr-FR">
                <a:solidFill>
                  <a:srgbClr val="0000CC"/>
                </a:solidFill>
              </a:rPr>
              <a:t>Objectif </a:t>
            </a:r>
            <a:r>
              <a:rPr lang="fr-FR"/>
              <a:t>:</a:t>
            </a:r>
            <a:endParaRPr/>
          </a:p>
          <a:p>
            <a:pPr marL="742950" lvl="1" indent="-285750" algn="l" rtl="0">
              <a:spcBef>
                <a:spcPts val="392"/>
              </a:spcBef>
              <a:spcAft>
                <a:spcPts val="0"/>
              </a:spcAft>
              <a:buClr>
                <a:schemeClr val="dk1"/>
              </a:buClr>
              <a:buSzPct val="100000"/>
              <a:buFont typeface="Calibri"/>
              <a:buNone/>
            </a:pPr>
            <a:r>
              <a:rPr lang="fr-FR"/>
              <a:t>Remplacer les experts humains d'un domaine ou les aider dans leurs expertises</a:t>
            </a:r>
            <a:endParaRPr/>
          </a:p>
        </p:txBody>
      </p:sp>
      <p:sp>
        <p:nvSpPr>
          <p:cNvPr id="135" name="Google Shape;135;p6"/>
          <p:cNvSpPr txBox="1"/>
          <p:nvPr/>
        </p:nvSpPr>
        <p:spPr>
          <a:xfrm>
            <a:off x="838200" y="2553547"/>
            <a:ext cx="746760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1"/>
              </a:buClr>
              <a:buSzPts val="1400"/>
              <a:buFont typeface="Arial"/>
              <a:buNone/>
            </a:pPr>
            <a:r>
              <a:rPr lang="fr-FR" sz="2000">
                <a:solidFill>
                  <a:srgbClr val="0000CC"/>
                </a:solidFill>
                <a:latin typeface="Times New Roman"/>
                <a:ea typeface="Times New Roman"/>
                <a:cs typeface="Times New Roman"/>
                <a:sym typeface="Times New Roman"/>
              </a:rPr>
              <a:t>Principe</a:t>
            </a:r>
            <a:r>
              <a:rPr lang="fr-FR" sz="2000">
                <a:solidFill>
                  <a:schemeClr val="dk1"/>
                </a:solidFill>
                <a:latin typeface="Times New Roman"/>
                <a:ea typeface="Times New Roman"/>
                <a:cs typeface="Times New Roman"/>
                <a:sym typeface="Times New Roman"/>
              </a:rPr>
              <a:t> :</a:t>
            </a:r>
            <a:endParaRPr/>
          </a:p>
          <a:p>
            <a:pPr marL="457200" marR="0" lvl="1" indent="0" algn="l" rtl="0">
              <a:spcBef>
                <a:spcPts val="0"/>
              </a:spcBef>
              <a:spcAft>
                <a:spcPts val="0"/>
              </a:spcAft>
              <a:buClr>
                <a:schemeClr val="accent1"/>
              </a:buClr>
              <a:buSzPts val="1400"/>
              <a:buFont typeface="Arial"/>
              <a:buNone/>
            </a:pPr>
            <a:r>
              <a:rPr lang="fr-FR" sz="2000" b="0" i="0" u="none" strike="noStrike" cap="none">
                <a:solidFill>
                  <a:schemeClr val="dk1"/>
                </a:solidFill>
                <a:latin typeface="Times New Roman"/>
                <a:ea typeface="Times New Roman"/>
                <a:cs typeface="Times New Roman"/>
                <a:sym typeface="Times New Roman"/>
              </a:rPr>
              <a:t>On dispose de connaissances sur un domaine. </a:t>
            </a:r>
            <a:endParaRPr/>
          </a:p>
          <a:p>
            <a:pPr marL="457200" marR="0" lvl="1" indent="0" algn="l" rtl="0">
              <a:spcBef>
                <a:spcPts val="0"/>
              </a:spcBef>
              <a:spcAft>
                <a:spcPts val="0"/>
              </a:spcAft>
              <a:buClr>
                <a:schemeClr val="accent1"/>
              </a:buClr>
              <a:buSzPts val="1400"/>
              <a:buFont typeface="Arial"/>
              <a:buNone/>
            </a:pPr>
            <a:r>
              <a:rPr lang="fr-FR" sz="2000" b="0" i="0" u="none" strike="noStrike" cap="none">
                <a:solidFill>
                  <a:schemeClr val="dk1"/>
                </a:solidFill>
                <a:latin typeface="Times New Roman"/>
                <a:ea typeface="Times New Roman"/>
                <a:cs typeface="Times New Roman"/>
                <a:sym typeface="Times New Roman"/>
              </a:rPr>
              <a:t>À partir de connaissances (informations factuelles ou conceptuels), en utilisant des règles on infère de nouvelles connaissances (informations factuelles ou conceptuels)  sur le problème examiné.</a:t>
            </a:r>
            <a:endParaRPr/>
          </a:p>
          <a:p>
            <a:pPr marL="457200" marR="0" lvl="1" indent="0" algn="l" rtl="0">
              <a:spcBef>
                <a:spcPts val="0"/>
              </a:spcBef>
              <a:spcAft>
                <a:spcPts val="0"/>
              </a:spcAft>
              <a:buClr>
                <a:schemeClr val="accent1"/>
              </a:buClr>
              <a:buSzPts val="1400"/>
              <a:buFont typeface="Arial"/>
              <a:buNone/>
            </a:pPr>
            <a:endParaRPr sz="20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Clr>
                <a:schemeClr val="accent1"/>
              </a:buClr>
              <a:buSzPts val="1400"/>
              <a:buFont typeface="Arial"/>
              <a:buNone/>
            </a:pPr>
            <a:r>
              <a:rPr lang="fr-FR" sz="2000" b="0" i="0" u="none" strike="noStrike" cap="none">
                <a:solidFill>
                  <a:schemeClr val="dk1"/>
                </a:solidFill>
                <a:latin typeface="Times New Roman"/>
                <a:ea typeface="Times New Roman"/>
                <a:cs typeface="Times New Roman"/>
                <a:sym typeface="Times New Roman"/>
              </a:rPr>
              <a:t>L’expert définit les règles et les connaissances conceptuels initiales</a:t>
            </a:r>
            <a:endParaRPr/>
          </a:p>
          <a:p>
            <a:pPr marL="457200" marR="0" lvl="1" indent="0" algn="l" rtl="0">
              <a:spcBef>
                <a:spcPts val="0"/>
              </a:spcBef>
              <a:spcAft>
                <a:spcPts val="0"/>
              </a:spcAft>
              <a:buClr>
                <a:schemeClr val="accent1"/>
              </a:buClr>
              <a:buSzPts val="1400"/>
              <a:buFont typeface="Arial"/>
              <a:buNone/>
            </a:pPr>
            <a:r>
              <a:rPr lang="fr-FR" sz="2000" b="0"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0"/>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31" name="Google Shape;831;p60"/>
          <p:cNvSpPr txBox="1">
            <a:spLocks noGrp="1"/>
          </p:cNvSpPr>
          <p:nvPr>
            <p:ph type="title"/>
          </p:nvPr>
        </p:nvSpPr>
        <p:spPr>
          <a:xfrm>
            <a:off x="1544956" y="270510"/>
            <a:ext cx="996791"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Resources</a:t>
            </a:r>
            <a:endParaRPr sz="1500"/>
          </a:p>
        </p:txBody>
      </p:sp>
      <p:sp>
        <p:nvSpPr>
          <p:cNvPr id="832" name="Google Shape;832;p60"/>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60</a:t>
            </a:fld>
            <a:endParaRPr sz="1200" b="0" i="0">
              <a:solidFill>
                <a:srgbClr val="800000"/>
              </a:solidFill>
              <a:latin typeface="Calibri"/>
              <a:ea typeface="Calibri"/>
              <a:cs typeface="Calibri"/>
              <a:sym typeface="Calibri"/>
            </a:endParaRPr>
          </a:p>
        </p:txBody>
      </p:sp>
      <p:sp>
        <p:nvSpPr>
          <p:cNvPr id="833" name="Google Shape;833;p60"/>
          <p:cNvSpPr txBox="1"/>
          <p:nvPr/>
        </p:nvSpPr>
        <p:spPr>
          <a:xfrm>
            <a:off x="1544955" y="1186569"/>
            <a:ext cx="5053488" cy="3114474"/>
          </a:xfrm>
          <a:prstGeom prst="rect">
            <a:avLst/>
          </a:prstGeom>
          <a:noFill/>
          <a:ln>
            <a:noFill/>
          </a:ln>
        </p:spPr>
        <p:txBody>
          <a:bodyPr spcFirstLastPara="1" wrap="square" lIns="0" tIns="41425" rIns="0" bIns="0" anchor="t" anchorCtr="0">
            <a:spAutoFit/>
          </a:bodyPr>
          <a:lstStyle/>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A resource may be:</a:t>
            </a:r>
            <a:endParaRPr sz="1650">
              <a:solidFill>
                <a:schemeClr val="dk1"/>
              </a:solidFill>
              <a:latin typeface="Arial"/>
              <a:ea typeface="Arial"/>
              <a:cs typeface="Arial"/>
              <a:sym typeface="Arial"/>
            </a:endParaRPr>
          </a:p>
          <a:p>
            <a:pPr marL="567214" marR="0" lvl="1" indent="-215265" algn="l" rtl="0">
              <a:spcBef>
                <a:spcPts val="210"/>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Web page (e.g. </a:t>
            </a:r>
            <a:r>
              <a:rPr lang="fr-FR" sz="1350" b="1" i="0" u="none" strike="noStrike" cap="none">
                <a:solidFill>
                  <a:srgbClr val="1F497D"/>
                </a:solidFill>
                <a:latin typeface="Courier New"/>
                <a:ea typeface="Courier New"/>
                <a:cs typeface="Courier New"/>
                <a:sym typeface="Courier New"/>
              </a:rPr>
              <a:t>http://www.w3.org</a:t>
            </a:r>
            <a:r>
              <a:rPr lang="fr-FR" sz="1125" b="0" i="0" u="none" strike="noStrike" cap="none">
                <a:solidFill>
                  <a:schemeClr val="dk1"/>
                </a:solidFill>
                <a:latin typeface="Arial"/>
                <a:ea typeface="Arial"/>
                <a:cs typeface="Arial"/>
                <a:sym typeface="Arial"/>
              </a:rPr>
              <a:t>)</a:t>
            </a:r>
            <a:endParaRPr sz="1125" b="0" i="0" u="none" strike="noStrike" cap="none">
              <a:solidFill>
                <a:schemeClr val="dk1"/>
              </a:solidFill>
              <a:latin typeface="Arial"/>
              <a:ea typeface="Arial"/>
              <a:cs typeface="Arial"/>
              <a:sym typeface="Arial"/>
            </a:endParaRPr>
          </a:p>
          <a:p>
            <a:pPr marL="567214" marR="0" lvl="1" indent="-215265" algn="l" rtl="0">
              <a:spcBef>
                <a:spcPts val="326"/>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A person (e.g. </a:t>
            </a:r>
            <a:r>
              <a:rPr lang="fr-FR" sz="1350" b="1" i="0" u="none" strike="noStrike" cap="none">
                <a:solidFill>
                  <a:srgbClr val="1F497D"/>
                </a:solidFill>
                <a:latin typeface="Courier New"/>
                <a:ea typeface="Courier New"/>
                <a:cs typeface="Courier New"/>
                <a:sym typeface="Courier New"/>
              </a:rPr>
              <a:t>http://www.fensel.com</a:t>
            </a:r>
            <a:r>
              <a:rPr lang="fr-FR" sz="1125" b="0" i="0" u="none" strike="noStrike" cap="none">
                <a:solidFill>
                  <a:schemeClr val="dk1"/>
                </a:solidFill>
                <a:latin typeface="Arial"/>
                <a:ea typeface="Arial"/>
                <a:cs typeface="Arial"/>
                <a:sym typeface="Arial"/>
              </a:rPr>
              <a:t>)</a:t>
            </a:r>
            <a:endParaRPr sz="1125" b="0" i="0" u="none" strike="noStrike" cap="none">
              <a:solidFill>
                <a:schemeClr val="dk1"/>
              </a:solidFill>
              <a:latin typeface="Arial"/>
              <a:ea typeface="Arial"/>
              <a:cs typeface="Arial"/>
              <a:sym typeface="Arial"/>
            </a:endParaRPr>
          </a:p>
          <a:p>
            <a:pPr marL="352425" marR="0" lvl="0" indent="0" algn="l" rtl="0">
              <a:spcBef>
                <a:spcPts val="323"/>
              </a:spcBef>
              <a:spcAft>
                <a:spcPts val="0"/>
              </a:spcAft>
              <a:buNone/>
            </a:pPr>
            <a:r>
              <a:rPr lang="fr-FR" sz="1125">
                <a:solidFill>
                  <a:schemeClr val="dk1"/>
                </a:solidFill>
                <a:latin typeface="Arial"/>
                <a:ea typeface="Arial"/>
                <a:cs typeface="Arial"/>
                <a:sym typeface="Arial"/>
              </a:rPr>
              <a:t>–	A book (e.g. </a:t>
            </a:r>
            <a:r>
              <a:rPr lang="fr-FR" sz="1350" b="1">
                <a:solidFill>
                  <a:srgbClr val="1F497D"/>
                </a:solidFill>
                <a:latin typeface="Courier New"/>
                <a:ea typeface="Courier New"/>
                <a:cs typeface="Courier New"/>
                <a:sym typeface="Courier New"/>
              </a:rPr>
              <a:t>urn:isbn:0-345-33971-1</a:t>
            </a:r>
            <a:r>
              <a:rPr lang="fr-FR" sz="1125">
                <a:solidFill>
                  <a:schemeClr val="dk1"/>
                </a:solidFill>
                <a:latin typeface="Arial"/>
                <a:ea typeface="Arial"/>
                <a:cs typeface="Arial"/>
                <a:sym typeface="Arial"/>
              </a:rPr>
              <a:t>)</a:t>
            </a:r>
            <a:endParaRPr sz="1125">
              <a:solidFill>
                <a:schemeClr val="dk1"/>
              </a:solidFill>
              <a:latin typeface="Arial"/>
              <a:ea typeface="Arial"/>
              <a:cs typeface="Arial"/>
              <a:sym typeface="Arial"/>
            </a:endParaRPr>
          </a:p>
          <a:p>
            <a:pPr marL="567214" marR="0" lvl="1" indent="-215265" algn="l" rtl="0">
              <a:spcBef>
                <a:spcPts val="405"/>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Anything denoted with a URI!</a:t>
            </a:r>
            <a:endParaRPr sz="1125" b="0" i="0" u="none" strike="noStrike" cap="none">
              <a:solidFill>
                <a:schemeClr val="dk1"/>
              </a:solidFill>
              <a:latin typeface="Arial"/>
              <a:ea typeface="Arial"/>
              <a:cs typeface="Arial"/>
              <a:sym typeface="Arial"/>
            </a:endParaRPr>
          </a:p>
          <a:p>
            <a:pPr marL="457200" marR="0" lvl="1" indent="0" algn="l" rtl="0">
              <a:spcBef>
                <a:spcPts val="11"/>
              </a:spcBef>
              <a:spcAft>
                <a:spcPts val="0"/>
              </a:spcAft>
              <a:buClr>
                <a:schemeClr val="dk1"/>
              </a:buClr>
              <a:buSzPts val="1725"/>
              <a:buFont typeface="Calibri"/>
              <a:buNone/>
            </a:pPr>
            <a:endParaRPr sz="1725" b="0" i="0" u="none" strike="noStrike" cap="none">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A URI is an </a:t>
            </a:r>
            <a:r>
              <a:rPr lang="fr-FR" sz="1650" i="1">
                <a:solidFill>
                  <a:schemeClr val="dk1"/>
                </a:solidFill>
                <a:latin typeface="Arial"/>
                <a:ea typeface="Arial"/>
                <a:cs typeface="Arial"/>
                <a:sym typeface="Arial"/>
              </a:rPr>
              <a:t>identifier </a:t>
            </a:r>
            <a:r>
              <a:rPr lang="fr-FR" sz="1650">
                <a:solidFill>
                  <a:schemeClr val="dk1"/>
                </a:solidFill>
                <a:latin typeface="Arial"/>
                <a:ea typeface="Arial"/>
                <a:cs typeface="Arial"/>
                <a:sym typeface="Arial"/>
              </a:rPr>
              <a:t>and </a:t>
            </a:r>
            <a:r>
              <a:rPr lang="fr-FR" sz="1650" b="1">
                <a:solidFill>
                  <a:schemeClr val="dk1"/>
                </a:solidFill>
                <a:latin typeface="Arial"/>
                <a:ea typeface="Arial"/>
                <a:cs typeface="Arial"/>
                <a:sym typeface="Arial"/>
              </a:rPr>
              <a:t>not </a:t>
            </a:r>
            <a:r>
              <a:rPr lang="fr-FR" sz="1650">
                <a:solidFill>
                  <a:schemeClr val="dk1"/>
                </a:solidFill>
                <a:latin typeface="Arial"/>
                <a:ea typeface="Arial"/>
                <a:cs typeface="Arial"/>
                <a:sym typeface="Arial"/>
              </a:rPr>
              <a:t>a location on the Web</a:t>
            </a:r>
            <a:endParaRPr sz="1650">
              <a:solidFill>
                <a:schemeClr val="dk1"/>
              </a:solidFill>
              <a:latin typeface="Arial"/>
              <a:ea typeface="Arial"/>
              <a:cs typeface="Arial"/>
              <a:sym typeface="Arial"/>
            </a:endParaRPr>
          </a:p>
          <a:p>
            <a:pPr marL="0" marR="0" lvl="0" indent="0" algn="l" rtl="0">
              <a:spcBef>
                <a:spcPts val="11"/>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66700" marR="0" lvl="0" indent="-257175" algn="l" rtl="0">
              <a:spcBef>
                <a:spcPts val="4"/>
              </a:spcBef>
              <a:spcAft>
                <a:spcPts val="0"/>
              </a:spcAft>
              <a:buClr>
                <a:schemeClr val="dk1"/>
              </a:buClr>
              <a:buSzPts val="1650"/>
              <a:buFont typeface="Arial"/>
              <a:buChar char="•"/>
            </a:pPr>
            <a:r>
              <a:rPr lang="fr-FR" sz="1650">
                <a:solidFill>
                  <a:schemeClr val="dk1"/>
                </a:solidFill>
                <a:latin typeface="Arial"/>
                <a:ea typeface="Arial"/>
                <a:cs typeface="Arial"/>
                <a:sym typeface="Arial"/>
              </a:rPr>
              <a:t>RDF allows making statements about resources:</a:t>
            </a:r>
            <a:endParaRPr sz="1650">
              <a:solidFill>
                <a:schemeClr val="dk1"/>
              </a:solidFill>
              <a:latin typeface="Arial"/>
              <a:ea typeface="Arial"/>
              <a:cs typeface="Arial"/>
              <a:sym typeface="Arial"/>
            </a:endParaRPr>
          </a:p>
          <a:p>
            <a:pPr marL="567214" marR="0" lvl="1" indent="-215265" algn="l" rtl="0">
              <a:spcBef>
                <a:spcPts val="210"/>
              </a:spcBef>
              <a:spcAft>
                <a:spcPts val="0"/>
              </a:spcAft>
              <a:buClr>
                <a:srgbClr val="1F497D"/>
              </a:buClr>
              <a:buSzPts val="1350"/>
              <a:buFont typeface="Arial"/>
              <a:buChar char="–"/>
            </a:pPr>
            <a:r>
              <a:rPr lang="fr-FR" sz="1350" b="1" i="0" u="sng" strike="noStrike" cap="none">
                <a:solidFill>
                  <a:srgbClr val="1F497D"/>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http://www.w3.org </a:t>
            </a:r>
            <a:r>
              <a:rPr lang="fr-FR" sz="1125" b="1" i="0" u="none" strike="noStrike" cap="none">
                <a:solidFill>
                  <a:schemeClr val="dk1"/>
                </a:solidFill>
                <a:latin typeface="Arial"/>
                <a:ea typeface="Arial"/>
                <a:cs typeface="Arial"/>
                <a:sym typeface="Arial"/>
              </a:rPr>
              <a:t>has the format </a:t>
            </a:r>
            <a:r>
              <a:rPr lang="fr-FR" sz="1125" b="0" i="0" u="none" strike="noStrike" cap="none">
                <a:solidFill>
                  <a:schemeClr val="dk1"/>
                </a:solidFill>
                <a:latin typeface="Arial"/>
                <a:ea typeface="Arial"/>
                <a:cs typeface="Arial"/>
                <a:sym typeface="Arial"/>
              </a:rPr>
              <a:t>text/html</a:t>
            </a:r>
            <a:endParaRPr sz="1125" b="0" i="0" u="none" strike="noStrike" cap="none">
              <a:solidFill>
                <a:schemeClr val="dk1"/>
              </a:solidFill>
              <a:latin typeface="Arial"/>
              <a:ea typeface="Arial"/>
              <a:cs typeface="Arial"/>
              <a:sym typeface="Arial"/>
            </a:endParaRPr>
          </a:p>
          <a:p>
            <a:pPr marL="567214" marR="0" lvl="1" indent="-215265" algn="l" rtl="0">
              <a:spcBef>
                <a:spcPts val="323"/>
              </a:spcBef>
              <a:spcAft>
                <a:spcPts val="0"/>
              </a:spcAft>
              <a:buClr>
                <a:srgbClr val="1F497D"/>
              </a:buClr>
              <a:buSzPts val="1350"/>
              <a:buFont typeface="Arial"/>
              <a:buChar char="–"/>
            </a:pPr>
            <a:r>
              <a:rPr lang="fr-FR" sz="1350" b="1" i="0" u="sng" strike="noStrike" cap="none">
                <a:solidFill>
                  <a:srgbClr val="1F497D"/>
                </a:solidFill>
                <a:latin typeface="Courier New"/>
                <a:ea typeface="Courier New"/>
                <a:cs typeface="Courier New"/>
                <a:sym typeface="Courier New"/>
                <a:hlinkClick r:id="rId4">
                  <a:extLst>
                    <a:ext uri="{A12FA001-AC4F-418D-AE19-62706E023703}">
                      <ahyp:hlinkClr xmlns:ahyp="http://schemas.microsoft.com/office/drawing/2018/hyperlinkcolor" val="tx"/>
                    </a:ext>
                  </a:extLst>
                </a:hlinkClick>
              </a:rPr>
              <a:t>http://www.fensel.com </a:t>
            </a:r>
            <a:r>
              <a:rPr lang="fr-FR" sz="1125" b="1" i="0" u="none" strike="noStrike" cap="none">
                <a:solidFill>
                  <a:schemeClr val="dk1"/>
                </a:solidFill>
                <a:latin typeface="Arial"/>
                <a:ea typeface="Arial"/>
                <a:cs typeface="Arial"/>
                <a:sym typeface="Arial"/>
              </a:rPr>
              <a:t>has first name </a:t>
            </a:r>
            <a:r>
              <a:rPr lang="fr-FR" sz="1125" b="0" i="0" u="none" strike="noStrike" cap="none">
                <a:solidFill>
                  <a:schemeClr val="dk1"/>
                </a:solidFill>
                <a:latin typeface="Arial"/>
                <a:ea typeface="Arial"/>
                <a:cs typeface="Arial"/>
                <a:sym typeface="Arial"/>
              </a:rPr>
              <a:t>Dieter</a:t>
            </a:r>
            <a:endParaRPr sz="1125" b="0" i="0" u="none" strike="noStrike" cap="none">
              <a:solidFill>
                <a:schemeClr val="dk1"/>
              </a:solidFill>
              <a:latin typeface="Arial"/>
              <a:ea typeface="Arial"/>
              <a:cs typeface="Arial"/>
              <a:sym typeface="Arial"/>
            </a:endParaRPr>
          </a:p>
          <a:p>
            <a:pPr marL="567214" marR="0" lvl="1" indent="-215265" algn="l" rtl="0">
              <a:spcBef>
                <a:spcPts val="323"/>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urn:isbn:0-345-33971-1 </a:t>
            </a:r>
            <a:r>
              <a:rPr lang="fr-FR" sz="1125" b="1" i="0" u="none" strike="noStrike" cap="none">
                <a:solidFill>
                  <a:schemeClr val="dk1"/>
                </a:solidFill>
                <a:latin typeface="Arial"/>
                <a:ea typeface="Arial"/>
                <a:cs typeface="Arial"/>
                <a:sym typeface="Arial"/>
              </a:rPr>
              <a:t>has author </a:t>
            </a:r>
            <a:r>
              <a:rPr lang="fr-FR" sz="1125" b="0" i="0" u="none" strike="noStrike" cap="none">
                <a:solidFill>
                  <a:schemeClr val="dk1"/>
                </a:solidFill>
                <a:latin typeface="Arial"/>
                <a:ea typeface="Arial"/>
                <a:cs typeface="Arial"/>
                <a:sym typeface="Arial"/>
              </a:rPr>
              <a:t>Tolkien</a:t>
            </a:r>
            <a:endParaRPr sz="1125" b="0" i="0" u="none" strike="noStrike" cap="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61"/>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39" name="Google Shape;839;p61"/>
          <p:cNvSpPr txBox="1">
            <a:spLocks noGrp="1"/>
          </p:cNvSpPr>
          <p:nvPr>
            <p:ph type="title"/>
          </p:nvPr>
        </p:nvSpPr>
        <p:spPr>
          <a:xfrm>
            <a:off x="1544956" y="270510"/>
            <a:ext cx="1364456"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URI, URN, URL</a:t>
            </a:r>
            <a:endParaRPr sz="1500"/>
          </a:p>
        </p:txBody>
      </p:sp>
      <p:sp>
        <p:nvSpPr>
          <p:cNvPr id="840" name="Google Shape;840;p61"/>
          <p:cNvSpPr txBox="1"/>
          <p:nvPr/>
        </p:nvSpPr>
        <p:spPr>
          <a:xfrm>
            <a:off x="1544955" y="1220342"/>
            <a:ext cx="5988844" cy="425116"/>
          </a:xfrm>
          <a:prstGeom prst="rect">
            <a:avLst/>
          </a:prstGeom>
          <a:noFill/>
          <a:ln>
            <a:noFill/>
          </a:ln>
        </p:spPr>
        <p:txBody>
          <a:bodyPr spcFirstLastPara="1" wrap="square" lIns="0" tIns="9525" rIns="0" bIns="0" anchor="t" anchorCtr="0">
            <a:spAutoFit/>
          </a:bodyPr>
          <a:lstStyle/>
          <a:p>
            <a:pPr marL="266700" marR="3810" lvl="0" indent="-257175" algn="l" rtl="0">
              <a:spcBef>
                <a:spcPts val="0"/>
              </a:spcBef>
              <a:spcAft>
                <a:spcPts val="0"/>
              </a:spcAft>
              <a:buClr>
                <a:schemeClr val="dk1"/>
              </a:buClr>
              <a:buSzPts val="1350"/>
              <a:buFont typeface="Arial"/>
              <a:buChar char="•"/>
            </a:pPr>
            <a:r>
              <a:rPr lang="fr-FR" sz="1350">
                <a:solidFill>
                  <a:schemeClr val="dk1"/>
                </a:solidFill>
                <a:latin typeface="Arial"/>
                <a:ea typeface="Arial"/>
                <a:cs typeface="Arial"/>
                <a:sym typeface="Arial"/>
              </a:rPr>
              <a:t>A Uniform Resource Identifier (URI) is a string of characters used to identify  a name or a resource on the Internet</a:t>
            </a:r>
            <a:endParaRPr sz="1350">
              <a:solidFill>
                <a:schemeClr val="dk1"/>
              </a:solidFill>
              <a:latin typeface="Arial"/>
              <a:ea typeface="Arial"/>
              <a:cs typeface="Arial"/>
              <a:sym typeface="Arial"/>
            </a:endParaRPr>
          </a:p>
        </p:txBody>
      </p:sp>
      <p:sp>
        <p:nvSpPr>
          <p:cNvPr id="841" name="Google Shape;841;p61"/>
          <p:cNvSpPr txBox="1"/>
          <p:nvPr/>
        </p:nvSpPr>
        <p:spPr>
          <a:xfrm>
            <a:off x="1544955" y="2619376"/>
            <a:ext cx="6009799" cy="1959191"/>
          </a:xfrm>
          <a:prstGeom prst="rect">
            <a:avLst/>
          </a:prstGeom>
          <a:noFill/>
          <a:ln>
            <a:noFill/>
          </a:ln>
        </p:spPr>
        <p:txBody>
          <a:bodyPr spcFirstLastPara="1" wrap="square" lIns="0" tIns="50475" rIns="0" bIns="0" anchor="t" anchorCtr="0">
            <a:spAutoFit/>
          </a:bodyPr>
          <a:lstStyle/>
          <a:p>
            <a:pPr marL="266700" marR="0" lvl="0" indent="-257175" algn="l" rtl="0">
              <a:spcBef>
                <a:spcPts val="0"/>
              </a:spcBef>
              <a:spcAft>
                <a:spcPts val="0"/>
              </a:spcAft>
              <a:buClr>
                <a:schemeClr val="dk1"/>
              </a:buClr>
              <a:buSzPts val="1350"/>
              <a:buFont typeface="Arial"/>
              <a:buChar char="•"/>
            </a:pPr>
            <a:r>
              <a:rPr lang="fr-FR" sz="1350">
                <a:solidFill>
                  <a:schemeClr val="dk1"/>
                </a:solidFill>
                <a:latin typeface="Arial"/>
                <a:ea typeface="Arial"/>
                <a:cs typeface="Arial"/>
                <a:sym typeface="Arial"/>
              </a:rPr>
              <a:t>A URI can be a URL or a URN</a:t>
            </a:r>
            <a:endParaRPr sz="1350">
              <a:solidFill>
                <a:schemeClr val="dk1"/>
              </a:solidFill>
              <a:latin typeface="Arial"/>
              <a:ea typeface="Arial"/>
              <a:cs typeface="Arial"/>
              <a:sym typeface="Arial"/>
            </a:endParaRPr>
          </a:p>
          <a:p>
            <a:pPr marL="266700" marR="0" lvl="0" indent="-257175" algn="l" rtl="0">
              <a:spcBef>
                <a:spcPts val="323"/>
              </a:spcBef>
              <a:spcAft>
                <a:spcPts val="0"/>
              </a:spcAft>
              <a:buClr>
                <a:schemeClr val="dk1"/>
              </a:buClr>
              <a:buSzPts val="1350"/>
              <a:buFont typeface="Arial"/>
              <a:buChar char="•"/>
            </a:pPr>
            <a:r>
              <a:rPr lang="fr-FR" sz="1350">
                <a:solidFill>
                  <a:schemeClr val="dk1"/>
                </a:solidFill>
                <a:latin typeface="Arial"/>
                <a:ea typeface="Arial"/>
                <a:cs typeface="Arial"/>
                <a:sym typeface="Arial"/>
              </a:rPr>
              <a:t>A Uniform Resource Name (URN) defines an item's identity</a:t>
            </a:r>
            <a:endParaRPr sz="1350">
              <a:solidFill>
                <a:schemeClr val="dk1"/>
              </a:solidFill>
              <a:latin typeface="Arial"/>
              <a:ea typeface="Arial"/>
              <a:cs typeface="Arial"/>
              <a:sym typeface="Arial"/>
            </a:endParaRPr>
          </a:p>
          <a:p>
            <a:pPr marL="567214" marR="0" lvl="1" indent="-215265" algn="l" rtl="0">
              <a:spcBef>
                <a:spcPts val="255"/>
              </a:spcBef>
              <a:spcAft>
                <a:spcPts val="0"/>
              </a:spcAft>
              <a:buClr>
                <a:schemeClr val="dk1"/>
              </a:buClr>
              <a:buSzPts val="1050"/>
              <a:buFont typeface="Arial"/>
              <a:buChar char="–"/>
            </a:pPr>
            <a:r>
              <a:rPr lang="fr-FR" sz="1050" b="0" i="0" u="none" strike="noStrike" cap="none">
                <a:solidFill>
                  <a:schemeClr val="dk1"/>
                </a:solidFill>
                <a:latin typeface="Arial"/>
                <a:ea typeface="Arial"/>
                <a:cs typeface="Arial"/>
                <a:sym typeface="Arial"/>
              </a:rPr>
              <a:t>the URN </a:t>
            </a:r>
            <a:r>
              <a:rPr lang="fr-FR" sz="1050" b="0" i="1" u="none" strike="noStrike" cap="none">
                <a:solidFill>
                  <a:schemeClr val="dk1"/>
                </a:solidFill>
                <a:latin typeface="Arial"/>
                <a:ea typeface="Arial"/>
                <a:cs typeface="Arial"/>
                <a:sym typeface="Arial"/>
              </a:rPr>
              <a:t>urn:isbn:0-395-36341-1 </a:t>
            </a:r>
            <a:r>
              <a:rPr lang="fr-FR" sz="1050" b="0" i="0" u="none" strike="noStrike" cap="none">
                <a:solidFill>
                  <a:schemeClr val="dk1"/>
                </a:solidFill>
                <a:latin typeface="Arial"/>
                <a:ea typeface="Arial"/>
                <a:cs typeface="Arial"/>
                <a:sym typeface="Arial"/>
              </a:rPr>
              <a:t>is a URI that specifies the identifier system, i.e.</a:t>
            </a:r>
            <a:endParaRPr sz="1050" b="0" i="0" u="none" strike="noStrike" cap="none">
              <a:solidFill>
                <a:schemeClr val="dk1"/>
              </a:solidFill>
              <a:latin typeface="Arial"/>
              <a:ea typeface="Arial"/>
              <a:cs typeface="Arial"/>
              <a:sym typeface="Arial"/>
            </a:endParaRPr>
          </a:p>
          <a:p>
            <a:pPr marL="567214" marR="3810" lvl="0" indent="0" algn="l" rtl="0">
              <a:spcBef>
                <a:spcPts val="4"/>
              </a:spcBef>
              <a:spcAft>
                <a:spcPts val="0"/>
              </a:spcAft>
              <a:buNone/>
            </a:pPr>
            <a:r>
              <a:rPr lang="fr-FR" sz="1050">
                <a:solidFill>
                  <a:schemeClr val="dk1"/>
                </a:solidFill>
                <a:latin typeface="Arial"/>
                <a:ea typeface="Arial"/>
                <a:cs typeface="Arial"/>
                <a:sym typeface="Arial"/>
              </a:rPr>
              <a:t>International Standard Book Number (ISBN), as well as the unique reference within that  system and allows one to talk about a book, but doesn't suggest where and how to obtain an  actual copy of it</a:t>
            </a:r>
            <a:endParaRPr sz="1050">
              <a:solidFill>
                <a:schemeClr val="dk1"/>
              </a:solidFill>
              <a:latin typeface="Arial"/>
              <a:ea typeface="Arial"/>
              <a:cs typeface="Arial"/>
              <a:sym typeface="Arial"/>
            </a:endParaRPr>
          </a:p>
          <a:p>
            <a:pPr marL="266700" marR="0" lvl="0" indent="-257175" algn="l" rtl="0">
              <a:spcBef>
                <a:spcPts val="319"/>
              </a:spcBef>
              <a:spcAft>
                <a:spcPts val="0"/>
              </a:spcAft>
              <a:buClr>
                <a:schemeClr val="dk1"/>
              </a:buClr>
              <a:buSzPts val="1350"/>
              <a:buFont typeface="Arial"/>
              <a:buChar char="•"/>
            </a:pPr>
            <a:r>
              <a:rPr lang="fr-FR" sz="1350">
                <a:solidFill>
                  <a:schemeClr val="dk1"/>
                </a:solidFill>
                <a:latin typeface="Arial"/>
                <a:ea typeface="Arial"/>
                <a:cs typeface="Arial"/>
                <a:sym typeface="Arial"/>
              </a:rPr>
              <a:t>A Uniform Resource Locator (URL) provides a method for finding it</a:t>
            </a:r>
            <a:endParaRPr sz="1350">
              <a:solidFill>
                <a:schemeClr val="dk1"/>
              </a:solidFill>
              <a:latin typeface="Arial"/>
              <a:ea typeface="Arial"/>
              <a:cs typeface="Arial"/>
              <a:sym typeface="Arial"/>
            </a:endParaRPr>
          </a:p>
          <a:p>
            <a:pPr marL="567214" marR="12859" lvl="1" indent="-215265" algn="just" rtl="0">
              <a:spcBef>
                <a:spcPts val="255"/>
              </a:spcBef>
              <a:spcAft>
                <a:spcPts val="0"/>
              </a:spcAft>
              <a:buClr>
                <a:schemeClr val="dk1"/>
              </a:buClr>
              <a:buSzPts val="1050"/>
              <a:buFont typeface="Arial"/>
              <a:buChar char="–"/>
            </a:pPr>
            <a:r>
              <a:rPr lang="fr-FR" sz="1050" b="0" i="0" u="none" strike="noStrike" cap="none">
                <a:solidFill>
                  <a:schemeClr val="dk1"/>
                </a:solidFill>
                <a:latin typeface="Arial"/>
                <a:ea typeface="Arial"/>
                <a:cs typeface="Arial"/>
                <a:sym typeface="Arial"/>
              </a:rPr>
              <a:t>the URL </a:t>
            </a:r>
            <a:r>
              <a:rPr lang="fr-FR" sz="1050" b="0"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http://www.sti-innsbruck.at/ </a:t>
            </a:r>
            <a:r>
              <a:rPr lang="fr-FR" sz="1050" b="0" i="0" u="none" strike="noStrike" cap="none">
                <a:solidFill>
                  <a:schemeClr val="dk1"/>
                </a:solidFill>
                <a:latin typeface="Arial"/>
                <a:ea typeface="Arial"/>
                <a:cs typeface="Arial"/>
                <a:sym typeface="Arial"/>
              </a:rPr>
              <a:t>identifies a resource (STI's home page) and implies that  a representation of that resource (such as the home page's current HTML code, as encoded  characters) is obtainable via HTTP from a network host named </a:t>
            </a:r>
            <a:r>
              <a:rPr lang="fr-FR" sz="105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www.sti-innsbruck.at</a:t>
            </a:r>
            <a:endParaRPr sz="1050" b="0" i="0" u="none" strike="noStrike" cap="none">
              <a:solidFill>
                <a:schemeClr val="dk1"/>
              </a:solidFill>
              <a:latin typeface="Arial"/>
              <a:ea typeface="Arial"/>
              <a:cs typeface="Arial"/>
              <a:sym typeface="Arial"/>
            </a:endParaRPr>
          </a:p>
        </p:txBody>
      </p:sp>
      <p:sp>
        <p:nvSpPr>
          <p:cNvPr id="842" name="Google Shape;842;p61"/>
          <p:cNvSpPr/>
          <p:nvPr/>
        </p:nvSpPr>
        <p:spPr>
          <a:xfrm>
            <a:off x="3933206" y="1771793"/>
            <a:ext cx="1285874" cy="7715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43" name="Google Shape;843;p61"/>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61</a:t>
            </a:fld>
            <a:endParaRPr sz="1200" b="0" i="0">
              <a:solidFill>
                <a:srgbClr val="8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2"/>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49" name="Google Shape;849;p62"/>
          <p:cNvSpPr txBox="1">
            <a:spLocks noGrp="1"/>
          </p:cNvSpPr>
          <p:nvPr>
            <p:ph type="title"/>
          </p:nvPr>
        </p:nvSpPr>
        <p:spPr>
          <a:xfrm>
            <a:off x="1544955" y="270510"/>
            <a:ext cx="698183"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Literals</a:t>
            </a:r>
            <a:endParaRPr sz="1500"/>
          </a:p>
        </p:txBody>
      </p:sp>
      <p:sp>
        <p:nvSpPr>
          <p:cNvPr id="850" name="Google Shape;850;p62"/>
          <p:cNvSpPr/>
          <p:nvPr/>
        </p:nvSpPr>
        <p:spPr>
          <a:xfrm>
            <a:off x="2165984" y="3992442"/>
            <a:ext cx="4899761" cy="4881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51" name="Google Shape;851;p62"/>
          <p:cNvSpPr txBox="1"/>
          <p:nvPr/>
        </p:nvSpPr>
        <p:spPr>
          <a:xfrm>
            <a:off x="1544955" y="1189404"/>
            <a:ext cx="5945029" cy="2837219"/>
          </a:xfrm>
          <a:prstGeom prst="rect">
            <a:avLst/>
          </a:prstGeom>
          <a:noFill/>
          <a:ln>
            <a:noFill/>
          </a:ln>
        </p:spPr>
        <p:txBody>
          <a:bodyPr spcFirstLastPara="1" wrap="square" lIns="0" tIns="40475" rIns="0" bIns="0" anchor="t" anchorCtr="0">
            <a:spAutoFit/>
          </a:bodyPr>
          <a:lstStyle/>
          <a:p>
            <a:pPr marL="266700" marR="0" lvl="0" indent="-257175" algn="l" rtl="0">
              <a:spcBef>
                <a:spcPts val="0"/>
              </a:spcBef>
              <a:spcAft>
                <a:spcPts val="0"/>
              </a:spcAft>
              <a:buClr>
                <a:schemeClr val="dk1"/>
              </a:buClr>
              <a:buSzPts val="1350"/>
              <a:buFont typeface="Arial"/>
              <a:buChar char="•"/>
            </a:pPr>
            <a:r>
              <a:rPr lang="fr-FR" sz="1350">
                <a:solidFill>
                  <a:schemeClr val="dk1"/>
                </a:solidFill>
                <a:latin typeface="Arial"/>
                <a:ea typeface="Arial"/>
                <a:cs typeface="Arial"/>
                <a:sym typeface="Arial"/>
              </a:rPr>
              <a:t>Plain literals</a:t>
            </a:r>
            <a:endParaRPr sz="1350">
              <a:solidFill>
                <a:schemeClr val="dk1"/>
              </a:solidFill>
              <a:latin typeface="Arial"/>
              <a:ea typeface="Arial"/>
              <a:cs typeface="Arial"/>
              <a:sym typeface="Arial"/>
            </a:endParaRPr>
          </a:p>
          <a:p>
            <a:pPr marL="567214" marR="0" lvl="1" indent="-215265" algn="l" rtl="0">
              <a:spcBef>
                <a:spcPts val="210"/>
              </a:spcBef>
              <a:spcAft>
                <a:spcPts val="0"/>
              </a:spcAft>
              <a:buClr>
                <a:schemeClr val="dk1"/>
              </a:buClr>
              <a:buSzPts val="1200"/>
              <a:buFont typeface="Arial"/>
              <a:buChar char="–"/>
            </a:pPr>
            <a:r>
              <a:rPr lang="fr-FR" sz="1200" b="0" i="0" u="none" strike="noStrike" cap="none">
                <a:solidFill>
                  <a:schemeClr val="dk1"/>
                </a:solidFill>
                <a:latin typeface="Arial"/>
                <a:ea typeface="Arial"/>
                <a:cs typeface="Arial"/>
                <a:sym typeface="Arial"/>
              </a:rPr>
              <a:t>E.g. </a:t>
            </a:r>
            <a:r>
              <a:rPr lang="fr-FR" sz="1200" b="1" i="0" u="none" strike="noStrike" cap="none">
                <a:solidFill>
                  <a:srgbClr val="1F497D"/>
                </a:solidFill>
                <a:latin typeface="Courier New"/>
                <a:ea typeface="Courier New"/>
                <a:cs typeface="Courier New"/>
                <a:sym typeface="Courier New"/>
              </a:rPr>
              <a:t>”any text”</a:t>
            </a:r>
            <a:endParaRPr sz="1200" b="0" i="0" u="none" strike="noStrike" cap="none">
              <a:solidFill>
                <a:schemeClr val="dk1"/>
              </a:solidFill>
              <a:latin typeface="Courier New"/>
              <a:ea typeface="Courier New"/>
              <a:cs typeface="Courier New"/>
              <a:sym typeface="Courier New"/>
            </a:endParaRPr>
          </a:p>
          <a:p>
            <a:pPr marL="567214" marR="0" lvl="1" indent="-215265" algn="l" rtl="0">
              <a:spcBef>
                <a:spcPts val="289"/>
              </a:spcBef>
              <a:spcAft>
                <a:spcPts val="0"/>
              </a:spcAft>
              <a:buClr>
                <a:schemeClr val="dk1"/>
              </a:buClr>
              <a:buSzPts val="1200"/>
              <a:buFont typeface="Arial"/>
              <a:buChar char="–"/>
            </a:pPr>
            <a:r>
              <a:rPr lang="fr-FR" sz="1200" b="0" i="0" u="none" strike="noStrike" cap="none">
                <a:solidFill>
                  <a:schemeClr val="dk1"/>
                </a:solidFill>
                <a:latin typeface="Arial"/>
                <a:ea typeface="Arial"/>
                <a:cs typeface="Arial"/>
                <a:sym typeface="Arial"/>
              </a:rPr>
              <a:t>Optional language tag, e.g. </a:t>
            </a:r>
            <a:r>
              <a:rPr lang="fr-FR" sz="1200" b="1" i="0" u="none" strike="noStrike" cap="none">
                <a:solidFill>
                  <a:srgbClr val="1F497D"/>
                </a:solidFill>
                <a:latin typeface="Courier New"/>
                <a:ea typeface="Courier New"/>
                <a:cs typeface="Courier New"/>
                <a:sym typeface="Courier New"/>
              </a:rPr>
              <a:t>”Hello, how are you?”@en-GB</a:t>
            </a:r>
            <a:endParaRPr sz="1200" b="0" i="0" u="none" strike="noStrike" cap="none">
              <a:solidFill>
                <a:schemeClr val="dk1"/>
              </a:solidFill>
              <a:latin typeface="Courier New"/>
              <a:ea typeface="Courier New"/>
              <a:cs typeface="Courier New"/>
              <a:sym typeface="Courier New"/>
            </a:endParaRPr>
          </a:p>
          <a:p>
            <a:pPr marL="457200" marR="0" lvl="1" indent="0" algn="l" rtl="0">
              <a:spcBef>
                <a:spcPts val="15"/>
              </a:spcBef>
              <a:spcAft>
                <a:spcPts val="0"/>
              </a:spcAft>
              <a:buClr>
                <a:schemeClr val="dk1"/>
              </a:buClr>
              <a:buSzPts val="1838"/>
              <a:buFont typeface="Arial"/>
              <a:buNone/>
            </a:pPr>
            <a:endParaRPr sz="1837" b="0" i="0" u="none" strike="noStrike" cap="none">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350"/>
              <a:buFont typeface="Arial"/>
              <a:buChar char="•"/>
            </a:pPr>
            <a:r>
              <a:rPr lang="fr-FR" sz="1350">
                <a:solidFill>
                  <a:schemeClr val="dk1"/>
                </a:solidFill>
                <a:latin typeface="Arial"/>
                <a:ea typeface="Arial"/>
                <a:cs typeface="Arial"/>
                <a:sym typeface="Arial"/>
              </a:rPr>
              <a:t>Typed literals</a:t>
            </a:r>
            <a:endParaRPr sz="1350">
              <a:solidFill>
                <a:schemeClr val="dk1"/>
              </a:solidFill>
              <a:latin typeface="Arial"/>
              <a:ea typeface="Arial"/>
              <a:cs typeface="Arial"/>
              <a:sym typeface="Arial"/>
            </a:endParaRPr>
          </a:p>
          <a:p>
            <a:pPr marL="567214" marR="0" lvl="1" indent="-215265" algn="l" rtl="0">
              <a:spcBef>
                <a:spcPts val="214"/>
              </a:spcBef>
              <a:spcAft>
                <a:spcPts val="0"/>
              </a:spcAft>
              <a:buClr>
                <a:schemeClr val="dk1"/>
              </a:buClr>
              <a:buSzPts val="1200"/>
              <a:buFont typeface="Arial"/>
              <a:buChar char="–"/>
            </a:pPr>
            <a:r>
              <a:rPr lang="fr-FR" sz="1200" b="0" i="0" u="none" strike="noStrike" cap="none">
                <a:solidFill>
                  <a:schemeClr val="dk1"/>
                </a:solidFill>
                <a:latin typeface="Arial"/>
                <a:ea typeface="Arial"/>
                <a:cs typeface="Arial"/>
                <a:sym typeface="Arial"/>
              </a:rPr>
              <a:t>E.g. </a:t>
            </a:r>
            <a:r>
              <a:rPr lang="fr-FR" sz="1200" b="1" i="0" u="none" strike="noStrike" cap="none">
                <a:solidFill>
                  <a:srgbClr val="1F497D"/>
                </a:solidFill>
                <a:latin typeface="Courier New"/>
                <a:ea typeface="Courier New"/>
                <a:cs typeface="Courier New"/>
                <a:sym typeface="Courier New"/>
              </a:rPr>
              <a:t>"hello"^^xsd:string</a:t>
            </a:r>
            <a:r>
              <a:rPr lang="fr-FR" sz="1200" b="0" i="0" u="none" strike="noStrike" cap="none">
                <a:solidFill>
                  <a:srgbClr val="1F497D"/>
                </a:solidFill>
                <a:latin typeface="Arial"/>
                <a:ea typeface="Arial"/>
                <a:cs typeface="Arial"/>
                <a:sym typeface="Arial"/>
              </a:rPr>
              <a:t>, </a:t>
            </a:r>
            <a:r>
              <a:rPr lang="fr-FR" sz="1200" b="1" i="0" u="none" strike="noStrike" cap="none">
                <a:solidFill>
                  <a:srgbClr val="1F497D"/>
                </a:solidFill>
                <a:latin typeface="Courier New"/>
                <a:ea typeface="Courier New"/>
                <a:cs typeface="Courier New"/>
                <a:sym typeface="Courier New"/>
              </a:rPr>
              <a:t>"1"^^xsd:integer</a:t>
            </a:r>
            <a:endParaRPr sz="1200" b="0" i="0" u="none" strike="noStrike" cap="none">
              <a:solidFill>
                <a:schemeClr val="dk1"/>
              </a:solidFill>
              <a:latin typeface="Courier New"/>
              <a:ea typeface="Courier New"/>
              <a:cs typeface="Courier New"/>
              <a:sym typeface="Courier New"/>
            </a:endParaRPr>
          </a:p>
          <a:p>
            <a:pPr marL="214789" marR="3595688" lvl="1" indent="-214789" algn="r" rtl="0">
              <a:spcBef>
                <a:spcPts val="368"/>
              </a:spcBef>
              <a:spcAft>
                <a:spcPts val="0"/>
              </a:spcAft>
              <a:buClr>
                <a:schemeClr val="dk1"/>
              </a:buClr>
              <a:buSzPts val="1200"/>
              <a:buFont typeface="Arial"/>
              <a:buChar char="–"/>
            </a:pPr>
            <a:r>
              <a:rPr lang="fr-FR" sz="1200" b="0" i="0" u="none" strike="noStrike" cap="none">
                <a:solidFill>
                  <a:schemeClr val="dk1"/>
                </a:solidFill>
                <a:latin typeface="Arial"/>
                <a:ea typeface="Arial"/>
                <a:cs typeface="Arial"/>
                <a:sym typeface="Arial"/>
              </a:rPr>
              <a:t>Recommended datatypes:</a:t>
            </a:r>
            <a:endParaRPr sz="1200" b="0" i="0" u="none" strike="noStrike" cap="none">
              <a:solidFill>
                <a:schemeClr val="dk1"/>
              </a:solidFill>
              <a:latin typeface="Arial"/>
              <a:ea typeface="Arial"/>
              <a:cs typeface="Arial"/>
              <a:sym typeface="Arial"/>
            </a:endParaRPr>
          </a:p>
          <a:p>
            <a:pPr marL="170974" marR="3557588" lvl="2" indent="-170974" algn="r" rtl="0">
              <a:spcBef>
                <a:spcPts val="274"/>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XML Schema datatypes</a:t>
            </a:r>
            <a:endParaRPr sz="1125" b="0" i="0" u="none" strike="noStrike" cap="none">
              <a:solidFill>
                <a:schemeClr val="dk1"/>
              </a:solidFill>
              <a:latin typeface="Arial"/>
              <a:ea typeface="Arial"/>
              <a:cs typeface="Arial"/>
              <a:sym typeface="Arial"/>
            </a:endParaRPr>
          </a:p>
          <a:p>
            <a:pPr marL="914400" marR="0" lvl="2" indent="0" algn="l" rtl="0">
              <a:lnSpc>
                <a:spcPct val="100000"/>
              </a:lnSpc>
              <a:spcBef>
                <a:spcPts val="0"/>
              </a:spcBef>
              <a:spcAft>
                <a:spcPts val="0"/>
              </a:spcAft>
              <a:buClr>
                <a:schemeClr val="dk1"/>
              </a:buClr>
              <a:buSzPts val="1275"/>
              <a:buFont typeface="Arial"/>
              <a:buNone/>
            </a:pPr>
            <a:endParaRPr sz="1275" b="0" i="0" u="none" strike="noStrike" cap="none">
              <a:solidFill>
                <a:schemeClr val="dk1"/>
              </a:solidFill>
              <a:latin typeface="Times New Roman"/>
              <a:ea typeface="Times New Roman"/>
              <a:cs typeface="Times New Roman"/>
              <a:sym typeface="Times New Roman"/>
            </a:endParaRPr>
          </a:p>
          <a:p>
            <a:pPr marL="266700" marR="0" lvl="0" indent="-257175" algn="l" rtl="0">
              <a:lnSpc>
                <a:spcPct val="106666"/>
              </a:lnSpc>
              <a:spcBef>
                <a:spcPts val="791"/>
              </a:spcBef>
              <a:spcAft>
                <a:spcPts val="0"/>
              </a:spcAft>
              <a:buClr>
                <a:schemeClr val="dk1"/>
              </a:buClr>
              <a:buSzPts val="1350"/>
              <a:buFont typeface="Arial"/>
              <a:buChar char="•"/>
            </a:pPr>
            <a:r>
              <a:rPr lang="fr-FR" sz="1350">
                <a:solidFill>
                  <a:schemeClr val="dk1"/>
                </a:solidFill>
                <a:latin typeface="Arial"/>
                <a:ea typeface="Arial"/>
                <a:cs typeface="Arial"/>
                <a:sym typeface="Arial"/>
              </a:rPr>
              <a:t>Only as </a:t>
            </a:r>
            <a:r>
              <a:rPr lang="fr-FR" sz="1350" i="1">
                <a:solidFill>
                  <a:schemeClr val="dk1"/>
                </a:solidFill>
                <a:latin typeface="Arial"/>
                <a:ea typeface="Arial"/>
                <a:cs typeface="Arial"/>
                <a:sym typeface="Arial"/>
              </a:rPr>
              <a:t>object </a:t>
            </a:r>
            <a:r>
              <a:rPr lang="fr-FR" sz="1350">
                <a:solidFill>
                  <a:schemeClr val="dk1"/>
                </a:solidFill>
                <a:latin typeface="Arial"/>
                <a:ea typeface="Arial"/>
                <a:cs typeface="Arial"/>
                <a:sym typeface="Arial"/>
              </a:rPr>
              <a:t>of a triple, e.g.:</a:t>
            </a:r>
            <a:endParaRPr sz="1350">
              <a:solidFill>
                <a:schemeClr val="dk1"/>
              </a:solidFill>
              <a:latin typeface="Arial"/>
              <a:ea typeface="Arial"/>
              <a:cs typeface="Arial"/>
              <a:sym typeface="Arial"/>
            </a:endParaRPr>
          </a:p>
          <a:p>
            <a:pPr marL="0" marR="2647474" lvl="0" indent="0" algn="ctr" rtl="0">
              <a:lnSpc>
                <a:spcPct val="102857"/>
              </a:lnSpc>
              <a:spcBef>
                <a:spcPts val="0"/>
              </a:spcBef>
              <a:spcAft>
                <a:spcPts val="0"/>
              </a:spcAft>
              <a:buNone/>
            </a:pPr>
            <a:r>
              <a:rPr lang="fr-FR" sz="1050" b="1">
                <a:solidFill>
                  <a:srgbClr val="1F497D"/>
                </a:solidFill>
                <a:latin typeface="Noto Sans Symbols"/>
                <a:ea typeface="Noto Sans Symbols"/>
                <a:cs typeface="Noto Sans Symbols"/>
                <a:sym typeface="Noto Sans Symbols"/>
              </a:rPr>
              <a:t>〈</a:t>
            </a:r>
            <a:r>
              <a:rPr lang="fr-FR" sz="1050" b="1" u="sng">
                <a:solidFill>
                  <a:srgbClr val="1F497D"/>
                </a:solidFill>
                <a:latin typeface="Courier New"/>
                <a:ea typeface="Courier New"/>
                <a:cs typeface="Courier New"/>
                <a:sym typeface="Courier New"/>
                <a:hlinkClick r:id="rId4">
                  <a:extLst>
                    <a:ext uri="{A12FA001-AC4F-418D-AE19-62706E023703}">
                      <ahyp:hlinkClr xmlns:ahyp="http://schemas.microsoft.com/office/drawing/2018/hyperlinkcolor" val="tx"/>
                    </a:ext>
                  </a:extLst>
                </a:hlinkClick>
              </a:rPr>
              <a:t>&lt;http://example.org/#john</a:t>
            </a:r>
            <a:r>
              <a:rPr lang="fr-FR" sz="1050" b="1">
                <a:solidFill>
                  <a:srgbClr val="1F497D"/>
                </a:solidFill>
                <a:latin typeface="Courier New"/>
                <a:ea typeface="Courier New"/>
                <a:cs typeface="Courier New"/>
                <a:sym typeface="Courier New"/>
              </a:rPr>
              <a:t>&gt;,</a:t>
            </a:r>
            <a:endParaRPr sz="1050">
              <a:solidFill>
                <a:schemeClr val="dk1"/>
              </a:solidFill>
              <a:latin typeface="Courier New"/>
              <a:ea typeface="Courier New"/>
              <a:cs typeface="Courier New"/>
              <a:sym typeface="Courier New"/>
            </a:endParaRPr>
          </a:p>
          <a:p>
            <a:pPr marL="281464" marR="0" lvl="0" indent="0" algn="ctr" rtl="0">
              <a:spcBef>
                <a:spcPts val="225"/>
              </a:spcBef>
              <a:spcAft>
                <a:spcPts val="0"/>
              </a:spcAft>
              <a:buNone/>
            </a:pPr>
            <a:r>
              <a:rPr lang="fr-FR" sz="1050" b="1" u="sng">
                <a:solidFill>
                  <a:srgbClr val="1F497D"/>
                </a:solidFill>
                <a:latin typeface="Courier New"/>
                <a:ea typeface="Courier New"/>
                <a:cs typeface="Courier New"/>
                <a:sym typeface="Courier New"/>
                <a:hlinkClick r:id="rId5">
                  <a:extLst>
                    <a:ext uri="{A12FA001-AC4F-418D-AE19-62706E023703}">
                      <ahyp:hlinkClr xmlns:ahyp="http://schemas.microsoft.com/office/drawing/2018/hyperlinkcolor" val="tx"/>
                    </a:ext>
                  </a:extLst>
                </a:hlinkClick>
              </a:rPr>
              <a:t>&lt;http://example.org/#hasName</a:t>
            </a:r>
            <a:r>
              <a:rPr lang="fr-FR" sz="1050" b="1">
                <a:solidFill>
                  <a:srgbClr val="1F497D"/>
                </a:solidFill>
                <a:latin typeface="Courier New"/>
                <a:ea typeface="Courier New"/>
                <a:cs typeface="Courier New"/>
                <a:sym typeface="Courier New"/>
              </a:rPr>
              <a:t>&gt;,</a:t>
            </a:r>
            <a:endParaRPr sz="1050">
              <a:solidFill>
                <a:schemeClr val="dk1"/>
              </a:solidFill>
              <a:latin typeface="Courier New"/>
              <a:ea typeface="Courier New"/>
              <a:cs typeface="Courier New"/>
              <a:sym typeface="Courier New"/>
            </a:endParaRPr>
          </a:p>
          <a:p>
            <a:pPr marL="3964780" marR="0" lvl="0" indent="0" algn="ctr" rtl="0">
              <a:spcBef>
                <a:spcPts val="281"/>
              </a:spcBef>
              <a:spcAft>
                <a:spcPts val="0"/>
              </a:spcAft>
              <a:buNone/>
            </a:pPr>
            <a:r>
              <a:rPr lang="fr-FR" sz="1050" b="1">
                <a:solidFill>
                  <a:srgbClr val="1F497D"/>
                </a:solidFill>
                <a:latin typeface="Courier New"/>
                <a:ea typeface="Courier New"/>
                <a:cs typeface="Courier New"/>
                <a:sym typeface="Courier New"/>
              </a:rPr>
              <a:t>”John Smith”ˆˆxsd:string</a:t>
            </a:r>
            <a:r>
              <a:rPr lang="fr-FR" sz="1050" b="1">
                <a:solidFill>
                  <a:srgbClr val="1F497D"/>
                </a:solidFill>
                <a:latin typeface="Noto Sans Symbols"/>
                <a:ea typeface="Noto Sans Symbols"/>
                <a:cs typeface="Noto Sans Symbols"/>
                <a:sym typeface="Noto Sans Symbols"/>
              </a:rPr>
              <a:t>〉</a:t>
            </a:r>
            <a:endParaRPr sz="1050">
              <a:solidFill>
                <a:schemeClr val="dk1"/>
              </a:solidFill>
              <a:latin typeface="Noto Sans Symbols"/>
              <a:ea typeface="Noto Sans Symbols"/>
              <a:cs typeface="Noto Sans Symbols"/>
              <a:sym typeface="Noto Sans Symbols"/>
            </a:endParaRPr>
          </a:p>
        </p:txBody>
      </p:sp>
      <p:sp>
        <p:nvSpPr>
          <p:cNvPr id="852" name="Google Shape;852;p62"/>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62</a:t>
            </a:fld>
            <a:endParaRPr sz="1200" b="0" i="0">
              <a:solidFill>
                <a:srgbClr val="800000"/>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63"/>
          <p:cNvSpPr txBox="1">
            <a:spLocks noGrp="1"/>
          </p:cNvSpPr>
          <p:nvPr>
            <p:ph type="sldNum" idx="12"/>
          </p:nvPr>
        </p:nvSpPr>
        <p:spPr>
          <a:xfrm>
            <a:off x="3474720" y="4783456"/>
            <a:ext cx="2194560" cy="1211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fr-FR" sz="788">
                <a:solidFill>
                  <a:schemeClr val="dk1"/>
                </a:solidFill>
                <a:latin typeface="Times New Roman"/>
                <a:ea typeface="Times New Roman"/>
                <a:cs typeface="Times New Roman"/>
                <a:sym typeface="Times New Roman"/>
              </a:rPr>
              <a:t>63</a:t>
            </a:fld>
            <a:endParaRPr sz="788">
              <a:solidFill>
                <a:schemeClr val="dk1"/>
              </a:solidFill>
              <a:latin typeface="Times New Roman"/>
              <a:ea typeface="Times New Roman"/>
              <a:cs typeface="Times New Roman"/>
              <a:sym typeface="Times New Roman"/>
            </a:endParaRPr>
          </a:p>
        </p:txBody>
      </p:sp>
      <p:sp>
        <p:nvSpPr>
          <p:cNvPr id="858" name="Google Shape;858;p63"/>
          <p:cNvSpPr txBox="1">
            <a:spLocks noGrp="1"/>
          </p:cNvSpPr>
          <p:nvPr>
            <p:ph type="title"/>
          </p:nvPr>
        </p:nvSpPr>
        <p:spPr>
          <a:xfrm>
            <a:off x="1371600" y="742950"/>
            <a:ext cx="5656421" cy="61555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Les types simples (1)</a:t>
            </a:r>
            <a:endParaRPr/>
          </a:p>
        </p:txBody>
      </p:sp>
      <p:sp>
        <p:nvSpPr>
          <p:cNvPr id="859" name="Google Shape;859;p63"/>
          <p:cNvSpPr txBox="1">
            <a:spLocks noGrp="1"/>
          </p:cNvSpPr>
          <p:nvPr>
            <p:ph type="body" idx="1"/>
          </p:nvPr>
        </p:nvSpPr>
        <p:spPr>
          <a:xfrm>
            <a:off x="2471738" y="2486025"/>
            <a:ext cx="2145804" cy="231457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1013"/>
              <a:buChar char="•"/>
            </a:pPr>
            <a:r>
              <a:rPr lang="fr-FR" sz="1013" u="sng">
                <a:solidFill>
                  <a:schemeClr val="hlink"/>
                </a:solidFill>
                <a:latin typeface="Arial"/>
                <a:ea typeface="Arial"/>
                <a:cs typeface="Arial"/>
                <a:sym typeface="Arial"/>
                <a:hlinkClick r:id="rId3"/>
              </a:rPr>
              <a:t>string</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Confirm this is electric </a:t>
            </a:r>
            <a:endParaRPr/>
          </a:p>
          <a:p>
            <a:pPr marL="342900" lvl="0" indent="-342900" algn="l" rtl="0">
              <a:spcBef>
                <a:spcPts val="203"/>
              </a:spcBef>
              <a:spcAft>
                <a:spcPts val="0"/>
              </a:spcAft>
              <a:buClr>
                <a:schemeClr val="dk1"/>
              </a:buClr>
              <a:buSzPts val="1013"/>
              <a:buChar char="•"/>
            </a:pPr>
            <a:r>
              <a:rPr lang="fr-FR" sz="1013" u="sng">
                <a:solidFill>
                  <a:schemeClr val="hlink"/>
                </a:solidFill>
                <a:latin typeface="Arial"/>
                <a:ea typeface="Arial"/>
                <a:cs typeface="Arial"/>
                <a:sym typeface="Arial"/>
                <a:hlinkClick r:id="rId4"/>
              </a:rPr>
              <a:t>normalizedString</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Confirm this is electric </a:t>
            </a:r>
            <a:endParaRPr/>
          </a:p>
          <a:p>
            <a:pPr marL="342900" lvl="0" indent="-342900" algn="l" rtl="0">
              <a:spcBef>
                <a:spcPts val="203"/>
              </a:spcBef>
              <a:spcAft>
                <a:spcPts val="0"/>
              </a:spcAft>
              <a:buClr>
                <a:schemeClr val="dk1"/>
              </a:buClr>
              <a:buSzPts val="1013"/>
              <a:buChar char="•"/>
            </a:pPr>
            <a:r>
              <a:rPr lang="fr-FR" sz="1013" u="sng">
                <a:solidFill>
                  <a:schemeClr val="hlink"/>
                </a:solidFill>
                <a:latin typeface="Arial"/>
                <a:ea typeface="Arial"/>
                <a:cs typeface="Arial"/>
                <a:sym typeface="Arial"/>
                <a:hlinkClick r:id="rId5"/>
              </a:rPr>
              <a:t>token</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Confirm this is electric </a:t>
            </a:r>
            <a:endParaRPr/>
          </a:p>
          <a:p>
            <a:pPr marL="342900" lvl="0" indent="-342900" algn="l" rtl="0">
              <a:spcBef>
                <a:spcPts val="203"/>
              </a:spcBef>
              <a:spcAft>
                <a:spcPts val="0"/>
              </a:spcAft>
              <a:buClr>
                <a:schemeClr val="dk1"/>
              </a:buClr>
              <a:buSzPts val="1013"/>
              <a:buChar char="•"/>
            </a:pPr>
            <a:r>
              <a:rPr lang="fr-FR" sz="1013" u="sng">
                <a:solidFill>
                  <a:schemeClr val="hlink"/>
                </a:solidFill>
                <a:latin typeface="Arial"/>
                <a:ea typeface="Arial"/>
                <a:cs typeface="Arial"/>
                <a:sym typeface="Arial"/>
                <a:hlinkClick r:id="rId6"/>
              </a:rPr>
              <a:t>byte</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-1, 126 </a:t>
            </a:r>
            <a:endParaRPr/>
          </a:p>
          <a:p>
            <a:pPr marL="342900" lvl="0" indent="-342900" algn="l" rtl="0">
              <a:spcBef>
                <a:spcPts val="203"/>
              </a:spcBef>
              <a:spcAft>
                <a:spcPts val="0"/>
              </a:spcAft>
              <a:buClr>
                <a:schemeClr val="dk1"/>
              </a:buClr>
              <a:buSzPts val="1013"/>
              <a:buChar char="•"/>
            </a:pPr>
            <a:r>
              <a:rPr lang="fr-FR" sz="1013" u="sng">
                <a:solidFill>
                  <a:schemeClr val="hlink"/>
                </a:solidFill>
                <a:latin typeface="Arial"/>
                <a:ea typeface="Arial"/>
                <a:cs typeface="Arial"/>
                <a:sym typeface="Arial"/>
                <a:hlinkClick r:id="rId7"/>
              </a:rPr>
              <a:t>unsignedByte</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0, 126 </a:t>
            </a:r>
            <a:endParaRPr/>
          </a:p>
          <a:p>
            <a:pPr marL="342900" lvl="0" indent="-342900" algn="l" rtl="0">
              <a:spcBef>
                <a:spcPts val="203"/>
              </a:spcBef>
              <a:spcAft>
                <a:spcPts val="0"/>
              </a:spcAft>
              <a:buClr>
                <a:schemeClr val="dk1"/>
              </a:buClr>
              <a:buSzPts val="1013"/>
              <a:buChar char="•"/>
            </a:pPr>
            <a:r>
              <a:rPr lang="fr-FR" sz="1013" u="sng">
                <a:solidFill>
                  <a:schemeClr val="hlink"/>
                </a:solidFill>
                <a:latin typeface="Arial"/>
                <a:ea typeface="Arial"/>
                <a:cs typeface="Arial"/>
                <a:sym typeface="Arial"/>
                <a:hlinkClick r:id="rId8"/>
              </a:rPr>
              <a:t>base64Binary</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GpM7 </a:t>
            </a:r>
            <a:endParaRPr/>
          </a:p>
          <a:p>
            <a:pPr marL="342900" lvl="0" indent="-342900" algn="l" rtl="0">
              <a:spcBef>
                <a:spcPts val="203"/>
              </a:spcBef>
              <a:spcAft>
                <a:spcPts val="0"/>
              </a:spcAft>
              <a:buClr>
                <a:schemeClr val="dk1"/>
              </a:buClr>
              <a:buSzPts val="1013"/>
              <a:buChar char="•"/>
            </a:pPr>
            <a:r>
              <a:rPr lang="fr-FR" sz="1013" u="sng">
                <a:solidFill>
                  <a:schemeClr val="hlink"/>
                </a:solidFill>
                <a:latin typeface="Arial"/>
                <a:ea typeface="Arial"/>
                <a:cs typeface="Arial"/>
                <a:sym typeface="Arial"/>
                <a:hlinkClick r:id="rId9"/>
              </a:rPr>
              <a:t>hexBinary</a:t>
            </a:r>
            <a:r>
              <a:rPr lang="fr-FR" sz="1013">
                <a:latin typeface="Arial"/>
                <a:ea typeface="Arial"/>
                <a:cs typeface="Arial"/>
                <a:sym typeface="Arial"/>
              </a:rPr>
              <a:t> </a:t>
            </a:r>
            <a:endParaRPr/>
          </a:p>
          <a:p>
            <a:pPr marL="742950" lvl="1" indent="-285750" algn="l" rtl="0">
              <a:spcBef>
                <a:spcPts val="180"/>
              </a:spcBef>
              <a:spcAft>
                <a:spcPts val="0"/>
              </a:spcAft>
              <a:buClr>
                <a:schemeClr val="dk1"/>
              </a:buClr>
              <a:buSzPts val="900"/>
              <a:buChar char="–"/>
            </a:pPr>
            <a:r>
              <a:rPr lang="fr-FR" sz="900">
                <a:latin typeface="Arial"/>
                <a:ea typeface="Arial"/>
                <a:cs typeface="Arial"/>
                <a:sym typeface="Arial"/>
              </a:rPr>
              <a:t>0FB7 </a:t>
            </a:r>
            <a:endParaRPr/>
          </a:p>
        </p:txBody>
      </p:sp>
      <p:sp>
        <p:nvSpPr>
          <p:cNvPr id="860" name="Google Shape;860;p63"/>
          <p:cNvSpPr txBox="1">
            <a:spLocks noGrp="1"/>
          </p:cNvSpPr>
          <p:nvPr>
            <p:ph type="body" idx="2"/>
          </p:nvPr>
        </p:nvSpPr>
        <p:spPr>
          <a:xfrm>
            <a:off x="4697909" y="2486025"/>
            <a:ext cx="2145804" cy="2314575"/>
          </a:xfrm>
          <a:prstGeom prst="rect">
            <a:avLst/>
          </a:prstGeom>
          <a:noFill/>
          <a:ln>
            <a:noFill/>
          </a:ln>
        </p:spPr>
        <p:txBody>
          <a:bodyPr spcFirstLastPara="1" wrap="square" lIns="91425" tIns="45700" rIns="91425" bIns="45700" anchor="t" anchorCtr="0">
            <a:normAutofit fontScale="92500"/>
          </a:bodyPr>
          <a:lstStyle/>
          <a:p>
            <a:pPr marL="342900" lvl="0" indent="-342901" algn="l" rtl="0">
              <a:spcBef>
                <a:spcPts val="0"/>
              </a:spcBef>
              <a:spcAft>
                <a:spcPts val="0"/>
              </a:spcAft>
              <a:buClr>
                <a:schemeClr val="dk1"/>
              </a:buClr>
              <a:buSzPct val="100000"/>
              <a:buChar char="•"/>
            </a:pPr>
            <a:r>
              <a:rPr lang="fr-FR" sz="1013" u="sng">
                <a:solidFill>
                  <a:schemeClr val="hlink"/>
                </a:solidFill>
                <a:latin typeface="Arial"/>
                <a:ea typeface="Arial"/>
                <a:cs typeface="Arial"/>
                <a:sym typeface="Arial"/>
                <a:hlinkClick r:id="rId10"/>
              </a:rPr>
              <a:t>integer</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-126789, -1, 0, 1, 126789 </a:t>
            </a:r>
            <a:endParaRPr/>
          </a:p>
          <a:p>
            <a:pPr marL="342900" lvl="0" indent="-342901" algn="l" rtl="0">
              <a:spcBef>
                <a:spcPts val="187"/>
              </a:spcBef>
              <a:spcAft>
                <a:spcPts val="0"/>
              </a:spcAft>
              <a:buClr>
                <a:schemeClr val="dk1"/>
              </a:buClr>
              <a:buSzPct val="100000"/>
              <a:buChar char="•"/>
            </a:pPr>
            <a:r>
              <a:rPr lang="fr-FR" sz="1013" u="sng">
                <a:solidFill>
                  <a:schemeClr val="hlink"/>
                </a:solidFill>
                <a:latin typeface="Arial"/>
                <a:ea typeface="Arial"/>
                <a:cs typeface="Arial"/>
                <a:sym typeface="Arial"/>
                <a:hlinkClick r:id="rId11"/>
              </a:rPr>
              <a:t>positiveInteger</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1, 126789 </a:t>
            </a:r>
            <a:endParaRPr/>
          </a:p>
          <a:p>
            <a:pPr marL="342900" lvl="0" indent="-342901" algn="l" rtl="0">
              <a:spcBef>
                <a:spcPts val="187"/>
              </a:spcBef>
              <a:spcAft>
                <a:spcPts val="0"/>
              </a:spcAft>
              <a:buClr>
                <a:schemeClr val="dk1"/>
              </a:buClr>
              <a:buSzPct val="100000"/>
              <a:buChar char="•"/>
            </a:pPr>
            <a:r>
              <a:rPr lang="fr-FR" sz="1013" u="sng">
                <a:solidFill>
                  <a:schemeClr val="hlink"/>
                </a:solidFill>
                <a:latin typeface="Arial"/>
                <a:ea typeface="Arial"/>
                <a:cs typeface="Arial"/>
                <a:sym typeface="Arial"/>
                <a:hlinkClick r:id="rId12"/>
              </a:rPr>
              <a:t>negativeInteger</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-126789, -1 </a:t>
            </a:r>
            <a:endParaRPr/>
          </a:p>
          <a:p>
            <a:pPr marL="342900" lvl="0" indent="-342901" algn="l" rtl="0">
              <a:spcBef>
                <a:spcPts val="187"/>
              </a:spcBef>
              <a:spcAft>
                <a:spcPts val="0"/>
              </a:spcAft>
              <a:buClr>
                <a:schemeClr val="dk1"/>
              </a:buClr>
              <a:buSzPct val="100000"/>
              <a:buChar char="•"/>
            </a:pPr>
            <a:r>
              <a:rPr lang="fr-FR" sz="1013" u="sng">
                <a:solidFill>
                  <a:schemeClr val="hlink"/>
                </a:solidFill>
                <a:latin typeface="Arial"/>
                <a:ea typeface="Arial"/>
                <a:cs typeface="Arial"/>
                <a:sym typeface="Arial"/>
                <a:hlinkClick r:id="rId13"/>
              </a:rPr>
              <a:t>nonNegativeInteger</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0, 1, 126789 </a:t>
            </a:r>
            <a:endParaRPr/>
          </a:p>
          <a:p>
            <a:pPr marL="342900" lvl="0" indent="-342901" algn="l" rtl="0">
              <a:spcBef>
                <a:spcPts val="187"/>
              </a:spcBef>
              <a:spcAft>
                <a:spcPts val="0"/>
              </a:spcAft>
              <a:buClr>
                <a:schemeClr val="dk1"/>
              </a:buClr>
              <a:buSzPct val="100000"/>
              <a:buChar char="•"/>
            </a:pPr>
            <a:r>
              <a:rPr lang="fr-FR" sz="1013" u="sng">
                <a:solidFill>
                  <a:schemeClr val="hlink"/>
                </a:solidFill>
                <a:latin typeface="Arial"/>
                <a:ea typeface="Arial"/>
                <a:cs typeface="Arial"/>
                <a:sym typeface="Arial"/>
                <a:hlinkClick r:id="rId14"/>
              </a:rPr>
              <a:t>nonPositiveInteger</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-126789, -1, 0 </a:t>
            </a:r>
            <a:endParaRPr/>
          </a:p>
          <a:p>
            <a:pPr marL="342900" lvl="0" indent="-342901" algn="l" rtl="0">
              <a:spcBef>
                <a:spcPts val="187"/>
              </a:spcBef>
              <a:spcAft>
                <a:spcPts val="0"/>
              </a:spcAft>
              <a:buClr>
                <a:schemeClr val="dk1"/>
              </a:buClr>
              <a:buSzPct val="100000"/>
              <a:buChar char="•"/>
            </a:pPr>
            <a:r>
              <a:rPr lang="fr-FR" sz="1013" u="sng">
                <a:solidFill>
                  <a:schemeClr val="hlink"/>
                </a:solidFill>
                <a:latin typeface="Arial"/>
                <a:ea typeface="Arial"/>
                <a:cs typeface="Arial"/>
                <a:sym typeface="Arial"/>
                <a:hlinkClick r:id="rId15"/>
              </a:rPr>
              <a:t>int</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-1, 126789675 </a:t>
            </a:r>
            <a:endParaRPr/>
          </a:p>
          <a:p>
            <a:pPr marL="342900" lvl="0" indent="-342901" algn="l" rtl="0">
              <a:spcBef>
                <a:spcPts val="187"/>
              </a:spcBef>
              <a:spcAft>
                <a:spcPts val="0"/>
              </a:spcAft>
              <a:buClr>
                <a:schemeClr val="dk1"/>
              </a:buClr>
              <a:buSzPct val="100000"/>
              <a:buChar char="•"/>
            </a:pPr>
            <a:r>
              <a:rPr lang="fr-FR" sz="1013" u="sng">
                <a:solidFill>
                  <a:schemeClr val="hlink"/>
                </a:solidFill>
                <a:latin typeface="Arial"/>
                <a:ea typeface="Arial"/>
                <a:cs typeface="Arial"/>
                <a:sym typeface="Arial"/>
                <a:hlinkClick r:id="rId16"/>
              </a:rPr>
              <a:t>unsignedInt</a:t>
            </a:r>
            <a:r>
              <a:rPr lang="fr-FR" sz="1013">
                <a:latin typeface="Arial"/>
                <a:ea typeface="Arial"/>
                <a:cs typeface="Arial"/>
                <a:sym typeface="Arial"/>
              </a:rPr>
              <a:t> </a:t>
            </a:r>
            <a:endParaRPr/>
          </a:p>
          <a:p>
            <a:pPr marL="742950" lvl="1" indent="-285781" algn="l" rtl="0">
              <a:spcBef>
                <a:spcPts val="166"/>
              </a:spcBef>
              <a:spcAft>
                <a:spcPts val="0"/>
              </a:spcAft>
              <a:buClr>
                <a:schemeClr val="dk1"/>
              </a:buClr>
              <a:buSzPct val="100000"/>
              <a:buChar char="–"/>
            </a:pPr>
            <a:r>
              <a:rPr lang="fr-FR" sz="900">
                <a:latin typeface="Arial"/>
                <a:ea typeface="Arial"/>
                <a:cs typeface="Arial"/>
                <a:sym typeface="Arial"/>
              </a:rPr>
              <a:t>0, 1267896754 </a:t>
            </a:r>
            <a:endParaRPr/>
          </a:p>
        </p:txBody>
      </p:sp>
      <p:sp>
        <p:nvSpPr>
          <p:cNvPr id="861" name="Google Shape;861;p63"/>
          <p:cNvSpPr txBox="1"/>
          <p:nvPr/>
        </p:nvSpPr>
        <p:spPr>
          <a:xfrm>
            <a:off x="2000251" y="5189935"/>
            <a:ext cx="607859" cy="184666"/>
          </a:xfrm>
          <a:prstGeom prst="rect">
            <a:avLst/>
          </a:prstGeom>
          <a:noFill/>
          <a:ln>
            <a:noFill/>
          </a:ln>
        </p:spPr>
        <p:txBody>
          <a:bodyPr spcFirstLastPara="1" wrap="square" lIns="91425" tIns="45700" rIns="91425" bIns="0" anchor="t" anchorCtr="0">
            <a:spAutoFit/>
          </a:bodyPr>
          <a:lstStyle/>
          <a:p>
            <a:pPr marL="0" marR="0" lvl="0" indent="0" algn="l" rtl="0">
              <a:spcBef>
                <a:spcPts val="0"/>
              </a:spcBef>
              <a:spcAft>
                <a:spcPts val="0"/>
              </a:spcAft>
              <a:buNone/>
            </a:pPr>
            <a:r>
              <a:rPr lang="fr-FR" sz="900">
                <a:solidFill>
                  <a:schemeClr val="folHlink"/>
                </a:solidFill>
                <a:latin typeface="Arial"/>
                <a:ea typeface="Arial"/>
                <a:cs typeface="Arial"/>
                <a:sym typeface="Arial"/>
              </a:rPr>
              <a:t>Schema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64"/>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67" name="Google Shape;867;p64"/>
          <p:cNvSpPr txBox="1">
            <a:spLocks noGrp="1"/>
          </p:cNvSpPr>
          <p:nvPr>
            <p:ph type="title"/>
          </p:nvPr>
        </p:nvSpPr>
        <p:spPr>
          <a:xfrm>
            <a:off x="1544956" y="270510"/>
            <a:ext cx="930116"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Datatypes</a:t>
            </a:r>
            <a:endParaRPr sz="1500"/>
          </a:p>
        </p:txBody>
      </p:sp>
      <p:sp>
        <p:nvSpPr>
          <p:cNvPr id="868" name="Google Shape;868;p64"/>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64</a:t>
            </a:fld>
            <a:endParaRPr sz="1200" b="0" i="0">
              <a:solidFill>
                <a:srgbClr val="800000"/>
              </a:solidFill>
              <a:latin typeface="Calibri"/>
              <a:ea typeface="Calibri"/>
              <a:cs typeface="Calibri"/>
              <a:sym typeface="Calibri"/>
            </a:endParaRPr>
          </a:p>
        </p:txBody>
      </p:sp>
      <p:sp>
        <p:nvSpPr>
          <p:cNvPr id="869" name="Google Shape;869;p64"/>
          <p:cNvSpPr txBox="1"/>
          <p:nvPr/>
        </p:nvSpPr>
        <p:spPr>
          <a:xfrm>
            <a:off x="1544955" y="1142453"/>
            <a:ext cx="5829776" cy="2391584"/>
          </a:xfrm>
          <a:prstGeom prst="rect">
            <a:avLst/>
          </a:prstGeom>
          <a:noFill/>
          <a:ln>
            <a:noFill/>
          </a:ln>
        </p:spPr>
        <p:txBody>
          <a:bodyPr spcFirstLastPara="1" wrap="square" lIns="0" tIns="76675" rIns="0" bIns="0" anchor="t" anchorCtr="0">
            <a:spAutoFit/>
          </a:bodyPr>
          <a:lstStyle/>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One pre-defined datatype: </a:t>
            </a:r>
            <a:r>
              <a:rPr lang="fr-FR" sz="1500" b="1">
                <a:solidFill>
                  <a:srgbClr val="1F497D"/>
                </a:solidFill>
                <a:latin typeface="Courier New"/>
                <a:ea typeface="Courier New"/>
                <a:cs typeface="Courier New"/>
                <a:sym typeface="Courier New"/>
              </a:rPr>
              <a:t>rdf:XMLLiteral</a:t>
            </a:r>
            <a:endParaRPr sz="1500">
              <a:solidFill>
                <a:schemeClr val="dk1"/>
              </a:solidFill>
              <a:latin typeface="Courier New"/>
              <a:ea typeface="Courier New"/>
              <a:cs typeface="Courier New"/>
              <a:sym typeface="Courier New"/>
            </a:endParaRPr>
          </a:p>
          <a:p>
            <a:pPr marL="567214" marR="0" lvl="1" indent="-215265" algn="l" rtl="0">
              <a:spcBef>
                <a:spcPts val="363"/>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Used for embedding XML in RDF</a:t>
            </a:r>
            <a:endParaRPr sz="1125" b="0" i="0" u="none" strike="noStrike" cap="none">
              <a:solidFill>
                <a:schemeClr val="dk1"/>
              </a:solidFill>
              <a:latin typeface="Arial"/>
              <a:ea typeface="Arial"/>
              <a:cs typeface="Arial"/>
              <a:sym typeface="Arial"/>
            </a:endParaRPr>
          </a:p>
          <a:p>
            <a:pPr marL="457200" marR="0" lvl="1" indent="0" algn="l" rtl="0">
              <a:lnSpc>
                <a:spcPct val="100000"/>
              </a:lnSpc>
              <a:spcBef>
                <a:spcPts val="0"/>
              </a:spcBef>
              <a:spcAft>
                <a:spcPts val="0"/>
              </a:spcAft>
              <a:buClr>
                <a:schemeClr val="dk1"/>
              </a:buClr>
              <a:buSzPts val="1275"/>
              <a:buFont typeface="Calibri"/>
              <a:buNone/>
            </a:pPr>
            <a:endParaRPr sz="1275" b="0" i="0" u="none" strike="noStrike" cap="none">
              <a:solidFill>
                <a:schemeClr val="dk1"/>
              </a:solidFill>
              <a:latin typeface="Times New Roman"/>
              <a:ea typeface="Times New Roman"/>
              <a:cs typeface="Times New Roman"/>
              <a:sym typeface="Times New Roman"/>
            </a:endParaRPr>
          </a:p>
          <a:p>
            <a:pPr marL="457200" marR="0" lvl="1" indent="0" algn="l" rtl="0">
              <a:spcBef>
                <a:spcPts val="34"/>
              </a:spcBef>
              <a:spcAft>
                <a:spcPts val="0"/>
              </a:spcAft>
              <a:buClr>
                <a:schemeClr val="dk1"/>
              </a:buClr>
              <a:buSzPts val="1088"/>
              <a:buFont typeface="Calibri"/>
              <a:buNone/>
            </a:pPr>
            <a:endParaRPr sz="1088" b="0" i="0" u="none" strike="noStrike" cap="none">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Recommended datatypes are XML Schema datatypes, e.g.:</a:t>
            </a:r>
            <a:endParaRPr sz="1650">
              <a:solidFill>
                <a:schemeClr val="dk1"/>
              </a:solidFill>
              <a:latin typeface="Arial"/>
              <a:ea typeface="Arial"/>
              <a:cs typeface="Arial"/>
              <a:sym typeface="Arial"/>
            </a:endParaRPr>
          </a:p>
          <a:p>
            <a:pPr marL="567214" marR="0" lvl="1" indent="-215265" algn="l" rtl="0">
              <a:spcBef>
                <a:spcPts val="21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xsd:string</a:t>
            </a:r>
            <a:endParaRPr sz="1350" b="0" i="0" u="none" strike="noStrike" cap="none">
              <a:solidFill>
                <a:schemeClr val="dk1"/>
              </a:solidFill>
              <a:latin typeface="Courier New"/>
              <a:ea typeface="Courier New"/>
              <a:cs typeface="Courier New"/>
              <a:sym typeface="Courier New"/>
            </a:endParaRPr>
          </a:p>
          <a:p>
            <a:pPr marL="567214" marR="0" lvl="1" indent="-215265" algn="l" rtl="0">
              <a:spcBef>
                <a:spcPts val="323"/>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xsd:integer</a:t>
            </a:r>
            <a:endParaRPr sz="1350" b="0" i="0" u="none" strike="noStrike" cap="none">
              <a:solidFill>
                <a:schemeClr val="dk1"/>
              </a:solidFill>
              <a:latin typeface="Courier New"/>
              <a:ea typeface="Courier New"/>
              <a:cs typeface="Courier New"/>
              <a:sym typeface="Courier New"/>
            </a:endParaRPr>
          </a:p>
          <a:p>
            <a:pPr marL="567214" marR="0" lvl="1" indent="-215265" algn="l" rtl="0">
              <a:spcBef>
                <a:spcPts val="326"/>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xsd:float</a:t>
            </a:r>
            <a:endParaRPr sz="1350" b="0" i="0" u="none" strike="noStrike" cap="none">
              <a:solidFill>
                <a:schemeClr val="dk1"/>
              </a:solidFill>
              <a:latin typeface="Courier New"/>
              <a:ea typeface="Courier New"/>
              <a:cs typeface="Courier New"/>
              <a:sym typeface="Courier New"/>
            </a:endParaRPr>
          </a:p>
          <a:p>
            <a:pPr marL="567214" marR="0" lvl="1" indent="-215265" algn="l" rtl="0">
              <a:spcBef>
                <a:spcPts val="323"/>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xsd:anyURI</a:t>
            </a:r>
            <a:endParaRPr sz="1350" b="0" i="0" u="none" strike="noStrike" cap="none">
              <a:solidFill>
                <a:schemeClr val="dk1"/>
              </a:solidFill>
              <a:latin typeface="Courier New"/>
              <a:ea typeface="Courier New"/>
              <a:cs typeface="Courier New"/>
              <a:sym typeface="Courier New"/>
            </a:endParaRPr>
          </a:p>
          <a:p>
            <a:pPr marL="567214" marR="0" lvl="1" indent="-215265" algn="l" rtl="0">
              <a:spcBef>
                <a:spcPts val="323"/>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xsd:boolean</a:t>
            </a:r>
            <a:endParaRPr sz="135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5"/>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75" name="Google Shape;875;p65"/>
          <p:cNvSpPr txBox="1">
            <a:spLocks noGrp="1"/>
          </p:cNvSpPr>
          <p:nvPr>
            <p:ph type="title"/>
          </p:nvPr>
        </p:nvSpPr>
        <p:spPr>
          <a:xfrm>
            <a:off x="1544955" y="270510"/>
            <a:ext cx="1279208"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Blank Nodes I</a:t>
            </a:r>
            <a:endParaRPr sz="1500"/>
          </a:p>
        </p:txBody>
      </p:sp>
      <p:sp>
        <p:nvSpPr>
          <p:cNvPr id="876" name="Google Shape;876;p65"/>
          <p:cNvSpPr txBox="1"/>
          <p:nvPr/>
        </p:nvSpPr>
        <p:spPr>
          <a:xfrm>
            <a:off x="1794985" y="1061398"/>
            <a:ext cx="5054918" cy="2433839"/>
          </a:xfrm>
          <a:prstGeom prst="rect">
            <a:avLst/>
          </a:prstGeom>
          <a:noFill/>
          <a:ln>
            <a:noFill/>
          </a:ln>
        </p:spPr>
        <p:txBody>
          <a:bodyPr spcFirstLastPara="1" wrap="square" lIns="0" tIns="63325" rIns="0" bIns="0" anchor="t" anchorCtr="0">
            <a:spAutoFit/>
          </a:bodyPr>
          <a:lstStyle/>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Blank nodes are nodes without a URI</a:t>
            </a:r>
            <a:endParaRPr sz="1650">
              <a:solidFill>
                <a:schemeClr val="dk1"/>
              </a:solidFill>
              <a:latin typeface="Arial"/>
              <a:ea typeface="Arial"/>
              <a:cs typeface="Arial"/>
              <a:sym typeface="Arial"/>
            </a:endParaRPr>
          </a:p>
          <a:p>
            <a:pPr marL="567214" marR="0" lvl="1" indent="-215265" algn="l" rtl="0">
              <a:spcBef>
                <a:spcPts val="289"/>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Unnamed resources</a:t>
            </a:r>
            <a:endParaRPr sz="1125" b="0" i="0" u="none" strike="noStrike" cap="none">
              <a:solidFill>
                <a:schemeClr val="dk1"/>
              </a:solidFill>
              <a:latin typeface="Arial"/>
              <a:ea typeface="Arial"/>
              <a:cs typeface="Arial"/>
              <a:sym typeface="Arial"/>
            </a:endParaRPr>
          </a:p>
          <a:p>
            <a:pPr marL="567214" marR="0" lvl="1" indent="-215265" algn="l" rtl="0">
              <a:spcBef>
                <a:spcPts val="270"/>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More complex constructs</a:t>
            </a:r>
            <a:endParaRPr sz="1125" b="0" i="0" u="none" strike="noStrike" cap="none">
              <a:solidFill>
                <a:schemeClr val="dk1"/>
              </a:solidFill>
              <a:latin typeface="Arial"/>
              <a:ea typeface="Arial"/>
              <a:cs typeface="Arial"/>
              <a:sym typeface="Arial"/>
            </a:endParaRPr>
          </a:p>
          <a:p>
            <a:pPr marL="266700" marR="0" lvl="0" indent="-257175" algn="l" rtl="0">
              <a:spcBef>
                <a:spcPts val="375"/>
              </a:spcBef>
              <a:spcAft>
                <a:spcPts val="0"/>
              </a:spcAft>
              <a:buClr>
                <a:schemeClr val="dk1"/>
              </a:buClr>
              <a:buSzPts val="1650"/>
              <a:buFont typeface="Arial"/>
              <a:buChar char="•"/>
            </a:pPr>
            <a:r>
              <a:rPr lang="fr-FR" sz="1650">
                <a:solidFill>
                  <a:schemeClr val="dk1"/>
                </a:solidFill>
                <a:latin typeface="Arial"/>
                <a:ea typeface="Arial"/>
                <a:cs typeface="Arial"/>
                <a:sym typeface="Arial"/>
              </a:rPr>
              <a:t>Representation of blank nodes is </a:t>
            </a:r>
            <a:r>
              <a:rPr lang="fr-FR" sz="1650">
                <a:solidFill>
                  <a:srgbClr val="1F497D"/>
                </a:solidFill>
                <a:latin typeface="Arial"/>
                <a:ea typeface="Arial"/>
                <a:cs typeface="Arial"/>
                <a:sym typeface="Arial"/>
              </a:rPr>
              <a:t>syntax-dependent</a:t>
            </a:r>
            <a:endParaRPr sz="1650">
              <a:solidFill>
                <a:schemeClr val="dk1"/>
              </a:solidFill>
              <a:latin typeface="Arial"/>
              <a:ea typeface="Arial"/>
              <a:cs typeface="Arial"/>
              <a:sym typeface="Arial"/>
            </a:endParaRPr>
          </a:p>
          <a:p>
            <a:pPr marL="567214" marR="0" lvl="1" indent="-215265" algn="l" rtl="0">
              <a:spcBef>
                <a:spcPts val="293"/>
              </a:spcBef>
              <a:spcAft>
                <a:spcPts val="0"/>
              </a:spcAft>
              <a:buClr>
                <a:schemeClr val="dk1"/>
              </a:buClr>
              <a:buSzPts val="1125"/>
              <a:buFont typeface="Arial"/>
              <a:buChar char="–"/>
            </a:pPr>
            <a:r>
              <a:rPr lang="fr-FR" sz="1125" b="0" i="1" u="none" strike="noStrike" cap="none">
                <a:solidFill>
                  <a:schemeClr val="dk1"/>
                </a:solidFill>
                <a:latin typeface="Arial"/>
                <a:ea typeface="Arial"/>
                <a:cs typeface="Arial"/>
                <a:sym typeface="Arial"/>
              </a:rPr>
              <a:t>Blank node identifier</a:t>
            </a:r>
            <a:endParaRPr sz="1125" b="0" i="0" u="none" strike="noStrike" cap="none">
              <a:solidFill>
                <a:schemeClr val="dk1"/>
              </a:solidFill>
              <a:latin typeface="Arial"/>
              <a:ea typeface="Arial"/>
              <a:cs typeface="Arial"/>
              <a:sym typeface="Arial"/>
            </a:endParaRPr>
          </a:p>
          <a:p>
            <a:pPr marL="457200" marR="0" lvl="1" indent="0" algn="l" rtl="0">
              <a:spcBef>
                <a:spcPts val="11"/>
              </a:spcBef>
              <a:spcAft>
                <a:spcPts val="0"/>
              </a:spcAft>
              <a:buClr>
                <a:schemeClr val="dk1"/>
              </a:buClr>
              <a:buSzPts val="1725"/>
              <a:buFont typeface="Arial"/>
              <a:buNone/>
            </a:pPr>
            <a:endParaRPr sz="1725" b="0" i="0" u="none" strike="noStrike" cap="none">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For example:</a:t>
            </a:r>
            <a:endParaRPr sz="1650">
              <a:solidFill>
                <a:schemeClr val="dk1"/>
              </a:solidFill>
              <a:latin typeface="Arial"/>
              <a:ea typeface="Arial"/>
              <a:cs typeface="Arial"/>
              <a:sym typeface="Arial"/>
            </a:endParaRPr>
          </a:p>
          <a:p>
            <a:pPr marL="567214" marR="0" lvl="0" indent="0" algn="l" rtl="0">
              <a:spcBef>
                <a:spcPts val="225"/>
              </a:spcBef>
              <a:spcAft>
                <a:spcPts val="0"/>
              </a:spcAft>
              <a:buNone/>
            </a:pPr>
            <a:r>
              <a:rPr lang="fr-FR" sz="1200" b="1">
                <a:solidFill>
                  <a:srgbClr val="1F497D"/>
                </a:solidFill>
                <a:latin typeface="Noto Sans Symbols"/>
                <a:ea typeface="Noto Sans Symbols"/>
                <a:cs typeface="Noto Sans Symbols"/>
                <a:sym typeface="Noto Sans Symbols"/>
              </a:rPr>
              <a:t>〈</a:t>
            </a:r>
            <a:r>
              <a:rPr lang="fr-FR" sz="1200" b="1">
                <a:solidFill>
                  <a:srgbClr val="1F497D"/>
                </a:solidFill>
                <a:latin typeface="Courier New"/>
                <a:ea typeface="Courier New"/>
                <a:cs typeface="Courier New"/>
                <a:sym typeface="Courier New"/>
              </a:rPr>
              <a:t>&lt;#john&gt;, &lt;#hasName&gt;, _:johnsname</a:t>
            </a:r>
            <a:r>
              <a:rPr lang="fr-FR" sz="1200" b="1">
                <a:solidFill>
                  <a:srgbClr val="1F497D"/>
                </a:solidFill>
                <a:latin typeface="Noto Sans Symbols"/>
                <a:ea typeface="Noto Sans Symbols"/>
                <a:cs typeface="Noto Sans Symbols"/>
                <a:sym typeface="Noto Sans Symbols"/>
              </a:rPr>
              <a:t>〉</a:t>
            </a:r>
            <a:endParaRPr sz="1200">
              <a:solidFill>
                <a:schemeClr val="dk1"/>
              </a:solidFill>
              <a:latin typeface="Noto Sans Symbols"/>
              <a:ea typeface="Noto Sans Symbols"/>
              <a:cs typeface="Noto Sans Symbols"/>
              <a:sym typeface="Noto Sans Symbols"/>
            </a:endParaRPr>
          </a:p>
          <a:p>
            <a:pPr marL="567214" marR="0" lvl="0" indent="0" algn="l" rtl="0">
              <a:spcBef>
                <a:spcPts val="289"/>
              </a:spcBef>
              <a:spcAft>
                <a:spcPts val="0"/>
              </a:spcAft>
              <a:buNone/>
            </a:pPr>
            <a:r>
              <a:rPr lang="fr-FR" sz="1200" b="1">
                <a:solidFill>
                  <a:srgbClr val="1F497D"/>
                </a:solidFill>
                <a:latin typeface="Noto Sans Symbols"/>
                <a:ea typeface="Noto Sans Symbols"/>
                <a:cs typeface="Noto Sans Symbols"/>
                <a:sym typeface="Noto Sans Symbols"/>
              </a:rPr>
              <a:t>〈</a:t>
            </a:r>
            <a:r>
              <a:rPr lang="fr-FR" sz="1200" b="1">
                <a:solidFill>
                  <a:srgbClr val="1F497D"/>
                </a:solidFill>
                <a:latin typeface="Courier New"/>
                <a:ea typeface="Courier New"/>
                <a:cs typeface="Courier New"/>
                <a:sym typeface="Courier New"/>
              </a:rPr>
              <a:t>_:johnsname, &lt;#firstName&gt;, ”John”ˆˆxsd:string</a:t>
            </a:r>
            <a:r>
              <a:rPr lang="fr-FR" sz="1200" b="1">
                <a:solidFill>
                  <a:srgbClr val="1F497D"/>
                </a:solidFill>
                <a:latin typeface="Noto Sans Symbols"/>
                <a:ea typeface="Noto Sans Symbols"/>
                <a:cs typeface="Noto Sans Symbols"/>
                <a:sym typeface="Noto Sans Symbols"/>
              </a:rPr>
              <a:t>〉</a:t>
            </a:r>
            <a:endParaRPr sz="1200">
              <a:solidFill>
                <a:schemeClr val="dk1"/>
              </a:solidFill>
              <a:latin typeface="Noto Sans Symbols"/>
              <a:ea typeface="Noto Sans Symbols"/>
              <a:cs typeface="Noto Sans Symbols"/>
              <a:sym typeface="Noto Sans Symbols"/>
            </a:endParaRPr>
          </a:p>
          <a:p>
            <a:pPr marL="567214" marR="0" lvl="0" indent="0" algn="l" rtl="0">
              <a:spcBef>
                <a:spcPts val="288"/>
              </a:spcBef>
              <a:spcAft>
                <a:spcPts val="0"/>
              </a:spcAft>
              <a:buNone/>
            </a:pPr>
            <a:r>
              <a:rPr lang="fr-FR" sz="1200" b="1">
                <a:solidFill>
                  <a:srgbClr val="1F497D"/>
                </a:solidFill>
                <a:latin typeface="Noto Sans Symbols"/>
                <a:ea typeface="Noto Sans Symbols"/>
                <a:cs typeface="Noto Sans Symbols"/>
                <a:sym typeface="Noto Sans Symbols"/>
              </a:rPr>
              <a:t>〈</a:t>
            </a:r>
            <a:r>
              <a:rPr lang="fr-FR" sz="1200" b="1">
                <a:solidFill>
                  <a:srgbClr val="1F497D"/>
                </a:solidFill>
                <a:latin typeface="Courier New"/>
                <a:ea typeface="Courier New"/>
                <a:cs typeface="Courier New"/>
                <a:sym typeface="Courier New"/>
              </a:rPr>
              <a:t>_:johnsname, &lt;#lastName&gt;, ”Smith”ˆˆxsd:string</a:t>
            </a:r>
            <a:r>
              <a:rPr lang="fr-FR" sz="1200" b="1">
                <a:solidFill>
                  <a:srgbClr val="1F497D"/>
                </a:solidFill>
                <a:latin typeface="Noto Sans Symbols"/>
                <a:ea typeface="Noto Sans Symbols"/>
                <a:cs typeface="Noto Sans Symbols"/>
                <a:sym typeface="Noto Sans Symbols"/>
              </a:rPr>
              <a:t>〉</a:t>
            </a:r>
            <a:endParaRPr sz="1200">
              <a:solidFill>
                <a:schemeClr val="dk1"/>
              </a:solidFill>
              <a:latin typeface="Noto Sans Symbols"/>
              <a:ea typeface="Noto Sans Symbols"/>
              <a:cs typeface="Noto Sans Symbols"/>
              <a:sym typeface="Noto Sans Symbols"/>
            </a:endParaRPr>
          </a:p>
        </p:txBody>
      </p:sp>
      <p:sp>
        <p:nvSpPr>
          <p:cNvPr id="877" name="Google Shape;877;p65"/>
          <p:cNvSpPr/>
          <p:nvPr/>
        </p:nvSpPr>
        <p:spPr>
          <a:xfrm>
            <a:off x="2906387" y="3710572"/>
            <a:ext cx="3538105" cy="7930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78" name="Google Shape;878;p65"/>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65</a:t>
            </a:fld>
            <a:endParaRPr sz="1200" b="0" i="0">
              <a:solidFill>
                <a:srgbClr val="800000"/>
              </a:solidFill>
              <a:latin typeface="Calibri"/>
              <a:ea typeface="Calibri"/>
              <a:cs typeface="Calibri"/>
              <a:sym typeface="Calibri"/>
            </a:endParaRPr>
          </a:p>
        </p:txBody>
      </p:sp>
      <p:sp>
        <p:nvSpPr>
          <p:cNvPr id="879" name="Google Shape;879;p65"/>
          <p:cNvSpPr/>
          <p:nvPr/>
        </p:nvSpPr>
        <p:spPr>
          <a:xfrm>
            <a:off x="5715000" y="4648200"/>
            <a:ext cx="838200" cy="228600"/>
          </a:xfrm>
          <a:prstGeom prst="rect">
            <a:avLst/>
          </a:prstGeom>
          <a:solidFill>
            <a:srgbClr val="FFFF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244061"/>
                </a:solidFill>
                <a:latin typeface="Calibri"/>
                <a:ea typeface="Calibri"/>
                <a:cs typeface="Calibri"/>
                <a:sym typeface="Calibri"/>
              </a:rPr>
              <a:t>45 xsd:int</a:t>
            </a:r>
            <a:endParaRPr sz="1200">
              <a:solidFill>
                <a:srgbClr val="244061"/>
              </a:solidFill>
              <a:latin typeface="Calibri"/>
              <a:ea typeface="Calibri"/>
              <a:cs typeface="Calibri"/>
              <a:sym typeface="Calibri"/>
            </a:endParaRPr>
          </a:p>
        </p:txBody>
      </p:sp>
      <p:sp>
        <p:nvSpPr>
          <p:cNvPr id="880" name="Google Shape;880;p65"/>
          <p:cNvSpPr/>
          <p:nvPr/>
        </p:nvSpPr>
        <p:spPr>
          <a:xfrm>
            <a:off x="3643883" y="4392606"/>
            <a:ext cx="762000" cy="297015"/>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81" name="Google Shape;881;p65"/>
          <p:cNvCxnSpPr>
            <a:stCxn id="880" idx="6"/>
          </p:cNvCxnSpPr>
          <p:nvPr/>
        </p:nvCxnSpPr>
        <p:spPr>
          <a:xfrm>
            <a:off x="4405883" y="4541114"/>
            <a:ext cx="1257300" cy="234900"/>
          </a:xfrm>
          <a:prstGeom prst="straightConnector1">
            <a:avLst/>
          </a:prstGeom>
          <a:noFill/>
          <a:ln w="9525" cap="flat" cmpd="sng">
            <a:solidFill>
              <a:srgbClr val="4A7DBA"/>
            </a:solidFill>
            <a:prstDash val="solid"/>
            <a:round/>
            <a:headEnd type="none" w="sm" len="sm"/>
            <a:tailEnd type="triangle" w="med" len="med"/>
          </a:ln>
        </p:spPr>
      </p:cxnSp>
      <p:sp>
        <p:nvSpPr>
          <p:cNvPr id="882" name="Google Shape;882;p65"/>
          <p:cNvSpPr txBox="1"/>
          <p:nvPr/>
        </p:nvSpPr>
        <p:spPr>
          <a:xfrm>
            <a:off x="4876800" y="4471346"/>
            <a:ext cx="63703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a:solidFill>
                  <a:schemeClr val="dk1"/>
                </a:solidFill>
                <a:latin typeface="Calibri"/>
                <a:ea typeface="Calibri"/>
                <a:cs typeface="Calibri"/>
                <a:sym typeface="Calibri"/>
              </a:rPr>
              <a:t>hasAge</a:t>
            </a:r>
            <a:endParaRPr sz="1200">
              <a:solidFill>
                <a:schemeClr val="dk1"/>
              </a:solidFill>
              <a:latin typeface="Calibri"/>
              <a:ea typeface="Calibri"/>
              <a:cs typeface="Calibri"/>
              <a:sym typeface="Calibri"/>
            </a:endParaRPr>
          </a:p>
        </p:txBody>
      </p:sp>
      <p:sp>
        <p:nvSpPr>
          <p:cNvPr id="883" name="Google Shape;883;p65"/>
          <p:cNvSpPr/>
          <p:nvPr/>
        </p:nvSpPr>
        <p:spPr>
          <a:xfrm>
            <a:off x="5714357" y="5035799"/>
            <a:ext cx="838200" cy="228600"/>
          </a:xfrm>
          <a:prstGeom prst="rect">
            <a:avLst/>
          </a:prstGeom>
          <a:solidFill>
            <a:srgbClr val="92D05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244061"/>
                </a:solidFill>
                <a:latin typeface="Calibri"/>
                <a:ea typeface="Calibri"/>
                <a:cs typeface="Calibri"/>
                <a:sym typeface="Calibri"/>
              </a:rPr>
              <a:t>#bill</a:t>
            </a:r>
            <a:endParaRPr/>
          </a:p>
        </p:txBody>
      </p:sp>
      <p:cxnSp>
        <p:nvCxnSpPr>
          <p:cNvPr id="884" name="Google Shape;884;p65"/>
          <p:cNvCxnSpPr>
            <a:stCxn id="880" idx="5"/>
            <a:endCxn id="883" idx="1"/>
          </p:cNvCxnSpPr>
          <p:nvPr/>
        </p:nvCxnSpPr>
        <p:spPr>
          <a:xfrm>
            <a:off x="4294291" y="4646124"/>
            <a:ext cx="1420200" cy="504000"/>
          </a:xfrm>
          <a:prstGeom prst="straightConnector1">
            <a:avLst/>
          </a:prstGeom>
          <a:noFill/>
          <a:ln w="9525" cap="flat" cmpd="sng">
            <a:solidFill>
              <a:srgbClr val="4A7DBA"/>
            </a:solidFill>
            <a:prstDash val="solid"/>
            <a:round/>
            <a:headEnd type="none" w="sm" len="sm"/>
            <a:tailEnd type="triangle" w="med" len="med"/>
          </a:ln>
        </p:spPr>
      </p:cxnSp>
      <p:sp>
        <p:nvSpPr>
          <p:cNvPr id="885" name="Google Shape;885;p65"/>
          <p:cNvSpPr txBox="1"/>
          <p:nvPr/>
        </p:nvSpPr>
        <p:spPr>
          <a:xfrm>
            <a:off x="4733459" y="4882915"/>
            <a:ext cx="9808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a:solidFill>
                  <a:schemeClr val="dk1"/>
                </a:solidFill>
                <a:latin typeface="Calibri"/>
                <a:ea typeface="Calibri"/>
                <a:cs typeface="Calibri"/>
                <a:sym typeface="Calibri"/>
              </a:rPr>
              <a:t>hasFather</a:t>
            </a:r>
            <a:endParaRPr sz="1200">
              <a:solidFill>
                <a:schemeClr val="dk1"/>
              </a:solidFill>
              <a:latin typeface="Calibri"/>
              <a:ea typeface="Calibri"/>
              <a:cs typeface="Calibri"/>
              <a:sym typeface="Calibri"/>
            </a:endParaRPr>
          </a:p>
        </p:txBody>
      </p:sp>
      <p:cxnSp>
        <p:nvCxnSpPr>
          <p:cNvPr id="886" name="Google Shape;886;p65"/>
          <p:cNvCxnSpPr>
            <a:endCxn id="880" idx="1"/>
          </p:cNvCxnSpPr>
          <p:nvPr/>
        </p:nvCxnSpPr>
        <p:spPr>
          <a:xfrm>
            <a:off x="3609975" y="4164303"/>
            <a:ext cx="145500" cy="271800"/>
          </a:xfrm>
          <a:prstGeom prst="straightConnector1">
            <a:avLst/>
          </a:prstGeom>
          <a:noFill/>
          <a:ln w="9525" cap="flat" cmpd="sng">
            <a:solidFill>
              <a:srgbClr val="4A7DBA"/>
            </a:solidFill>
            <a:prstDash val="solid"/>
            <a:round/>
            <a:headEnd type="none" w="sm" len="sm"/>
            <a:tailEnd type="triangle" w="med" len="med"/>
          </a:ln>
        </p:spPr>
      </p:cxnSp>
      <p:sp>
        <p:nvSpPr>
          <p:cNvPr id="887" name="Google Shape;887;p65"/>
          <p:cNvSpPr txBox="1"/>
          <p:nvPr/>
        </p:nvSpPr>
        <p:spPr>
          <a:xfrm>
            <a:off x="2935191" y="4226586"/>
            <a:ext cx="80573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a:solidFill>
                  <a:schemeClr val="dk1"/>
                </a:solidFill>
                <a:latin typeface="Calibri"/>
                <a:ea typeface="Calibri"/>
                <a:cs typeface="Calibri"/>
                <a:sym typeface="Calibri"/>
              </a:rPr>
              <a:t>hasProfile</a:t>
            </a:r>
            <a:endParaRPr sz="1200">
              <a:solidFill>
                <a:schemeClr val="dk1"/>
              </a:solidFill>
              <a:latin typeface="Calibri"/>
              <a:ea typeface="Calibri"/>
              <a:cs typeface="Calibri"/>
              <a:sym typeface="Calibri"/>
            </a:endParaRPr>
          </a:p>
        </p:txBody>
      </p:sp>
      <p:cxnSp>
        <p:nvCxnSpPr>
          <p:cNvPr id="888" name="Google Shape;888;p65"/>
          <p:cNvCxnSpPr>
            <a:stCxn id="880" idx="0"/>
          </p:cNvCxnSpPr>
          <p:nvPr/>
        </p:nvCxnSpPr>
        <p:spPr>
          <a:xfrm rot="10800000" flipH="1">
            <a:off x="4024883" y="4164306"/>
            <a:ext cx="269400" cy="228300"/>
          </a:xfrm>
          <a:prstGeom prst="straightConnector1">
            <a:avLst/>
          </a:prstGeom>
          <a:noFill/>
          <a:ln w="9525" cap="flat" cmpd="sng">
            <a:solidFill>
              <a:srgbClr val="4A7DBA"/>
            </a:solidFill>
            <a:prstDash val="solid"/>
            <a:round/>
            <a:headEnd type="none" w="sm" len="sm"/>
            <a:tailEnd type="triangle" w="med" len="med"/>
          </a:ln>
        </p:spPr>
      </p:cxnSp>
      <p:sp>
        <p:nvSpPr>
          <p:cNvPr id="889" name="Google Shape;889;p65"/>
          <p:cNvSpPr/>
          <p:nvPr/>
        </p:nvSpPr>
        <p:spPr>
          <a:xfrm>
            <a:off x="3567683" y="3513773"/>
            <a:ext cx="838200" cy="33521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FF0000"/>
                </a:solidFill>
                <a:latin typeface="Calibri"/>
                <a:ea typeface="Calibri"/>
                <a:cs typeface="Calibri"/>
                <a:sym typeface="Calibri"/>
              </a:rPr>
              <a:t>45 xsd:int</a:t>
            </a:r>
            <a:endParaRPr sz="1200">
              <a:solidFill>
                <a:srgbClr val="FF0000"/>
              </a:solidFill>
              <a:latin typeface="Calibri"/>
              <a:ea typeface="Calibri"/>
              <a:cs typeface="Calibri"/>
              <a:sym typeface="Calibri"/>
            </a:endParaRPr>
          </a:p>
        </p:txBody>
      </p:sp>
      <p:sp>
        <p:nvSpPr>
          <p:cNvPr id="890" name="Google Shape;890;p65"/>
          <p:cNvSpPr txBox="1"/>
          <p:nvPr/>
        </p:nvSpPr>
        <p:spPr>
          <a:xfrm>
            <a:off x="4031570" y="4164203"/>
            <a:ext cx="77296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a:solidFill>
                  <a:schemeClr val="dk1"/>
                </a:solidFill>
                <a:latin typeface="Calibri"/>
                <a:ea typeface="Calibri"/>
                <a:cs typeface="Calibri"/>
                <a:sym typeface="Calibri"/>
              </a:rPr>
              <a:t>hasName</a:t>
            </a:r>
            <a:endParaRPr sz="1200">
              <a:solidFill>
                <a:schemeClr val="dk1"/>
              </a:solidFill>
              <a:latin typeface="Calibri"/>
              <a:ea typeface="Calibri"/>
              <a:cs typeface="Calibri"/>
              <a:sym typeface="Calibri"/>
            </a:endParaRPr>
          </a:p>
        </p:txBody>
      </p:sp>
      <p:sp>
        <p:nvSpPr>
          <p:cNvPr id="891" name="Google Shape;891;p65"/>
          <p:cNvSpPr txBox="1"/>
          <p:nvPr/>
        </p:nvSpPr>
        <p:spPr>
          <a:xfrm>
            <a:off x="3046234" y="5394364"/>
            <a:ext cx="577518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hasProfile (hasContact(hasName(firstName, LastName),hasFriend),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hasAge, hasFather)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66"/>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897" name="Google Shape;897;p66"/>
          <p:cNvSpPr txBox="1">
            <a:spLocks noGrp="1"/>
          </p:cNvSpPr>
          <p:nvPr>
            <p:ph type="title"/>
          </p:nvPr>
        </p:nvSpPr>
        <p:spPr>
          <a:xfrm>
            <a:off x="1544956" y="270510"/>
            <a:ext cx="1332071"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Blank Nodes II</a:t>
            </a:r>
            <a:endParaRPr sz="1500"/>
          </a:p>
        </p:txBody>
      </p:sp>
      <p:sp>
        <p:nvSpPr>
          <p:cNvPr id="898" name="Google Shape;898;p66"/>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66</a:t>
            </a:fld>
            <a:endParaRPr sz="1200" b="0" i="0">
              <a:solidFill>
                <a:srgbClr val="800000"/>
              </a:solidFill>
              <a:latin typeface="Calibri"/>
              <a:ea typeface="Calibri"/>
              <a:cs typeface="Calibri"/>
              <a:sym typeface="Calibri"/>
            </a:endParaRPr>
          </a:p>
        </p:txBody>
      </p:sp>
      <p:sp>
        <p:nvSpPr>
          <p:cNvPr id="899" name="Google Shape;899;p66"/>
          <p:cNvSpPr txBox="1"/>
          <p:nvPr/>
        </p:nvSpPr>
        <p:spPr>
          <a:xfrm>
            <a:off x="1794986" y="1070377"/>
            <a:ext cx="5422106" cy="2570095"/>
          </a:xfrm>
          <a:prstGeom prst="rect">
            <a:avLst/>
          </a:prstGeom>
          <a:noFill/>
          <a:ln>
            <a:noFill/>
          </a:ln>
        </p:spPr>
        <p:txBody>
          <a:bodyPr spcFirstLastPara="1" wrap="square" lIns="0" tIns="54750" rIns="0" bIns="0" anchor="t" anchorCtr="0">
            <a:spAutoFit/>
          </a:bodyPr>
          <a:lstStyle/>
          <a:p>
            <a:pPr marL="266700" marR="0" lvl="0" indent="-257175" algn="l" rtl="0">
              <a:spcBef>
                <a:spcPts val="0"/>
              </a:spcBef>
              <a:spcAft>
                <a:spcPts val="0"/>
              </a:spcAft>
              <a:buClr>
                <a:schemeClr val="dk1"/>
              </a:buClr>
              <a:buSzPts val="1500"/>
              <a:buFont typeface="Arial"/>
              <a:buChar char="•"/>
            </a:pPr>
            <a:r>
              <a:rPr lang="fr-FR" sz="1500" b="1">
                <a:solidFill>
                  <a:schemeClr val="dk1"/>
                </a:solidFill>
                <a:latin typeface="Arial"/>
                <a:ea typeface="Arial"/>
                <a:cs typeface="Arial"/>
                <a:sym typeface="Arial"/>
              </a:rPr>
              <a:t>Representation of complex data</a:t>
            </a:r>
            <a:endParaRPr sz="1500">
              <a:solidFill>
                <a:schemeClr val="dk1"/>
              </a:solidFill>
              <a:latin typeface="Arial"/>
              <a:ea typeface="Arial"/>
              <a:cs typeface="Arial"/>
              <a:sym typeface="Arial"/>
            </a:endParaRPr>
          </a:p>
          <a:p>
            <a:pPr marL="266700" marR="51911" lvl="0" indent="0" algn="l" rtl="0">
              <a:spcBef>
                <a:spcPts val="360"/>
              </a:spcBef>
              <a:spcAft>
                <a:spcPts val="0"/>
              </a:spcAft>
              <a:buNone/>
            </a:pPr>
            <a:r>
              <a:rPr lang="fr-FR" sz="1500">
                <a:solidFill>
                  <a:schemeClr val="dk1"/>
                </a:solidFill>
                <a:latin typeface="Arial"/>
                <a:ea typeface="Arial"/>
                <a:cs typeface="Arial"/>
                <a:sym typeface="Arial"/>
              </a:rPr>
              <a:t>A blank node can be used to indirectly attach to a resource a  consistent set of properties which together represent a  complex data</a:t>
            </a:r>
            <a:endParaRPr sz="1500">
              <a:solidFill>
                <a:schemeClr val="dk1"/>
              </a:solidFill>
              <a:latin typeface="Arial"/>
              <a:ea typeface="Arial"/>
              <a:cs typeface="Arial"/>
              <a:sym typeface="Arial"/>
            </a:endParaRPr>
          </a:p>
          <a:p>
            <a:pPr marL="0" marR="0" lvl="0" indent="0" algn="l" rtl="0">
              <a:spcBef>
                <a:spcPts val="19"/>
              </a:spcBef>
              <a:spcAft>
                <a:spcPts val="0"/>
              </a:spcAft>
              <a:buNone/>
            </a:pPr>
            <a:endParaRPr sz="2175">
              <a:solidFill>
                <a:schemeClr val="dk1"/>
              </a:solidFill>
              <a:latin typeface="Times New Roman"/>
              <a:ea typeface="Times New Roman"/>
              <a:cs typeface="Times New Roman"/>
              <a:sym typeface="Times New Roman"/>
            </a:endParaRPr>
          </a:p>
          <a:p>
            <a:pPr marL="266700" marR="0" lvl="0" indent="-257175" algn="l" rtl="0">
              <a:spcBef>
                <a:spcPts val="4"/>
              </a:spcBef>
              <a:spcAft>
                <a:spcPts val="0"/>
              </a:spcAft>
              <a:buClr>
                <a:schemeClr val="dk1"/>
              </a:buClr>
              <a:buSzPts val="1500"/>
              <a:buFont typeface="Arial"/>
              <a:buChar char="•"/>
            </a:pPr>
            <a:r>
              <a:rPr lang="fr-FR" sz="1500" b="1">
                <a:solidFill>
                  <a:schemeClr val="dk1"/>
                </a:solidFill>
                <a:latin typeface="Arial"/>
                <a:ea typeface="Arial"/>
                <a:cs typeface="Arial"/>
                <a:sym typeface="Arial"/>
              </a:rPr>
              <a:t>Anonymous classes in OWL</a:t>
            </a:r>
            <a:endParaRPr sz="1500">
              <a:solidFill>
                <a:schemeClr val="dk1"/>
              </a:solidFill>
              <a:latin typeface="Arial"/>
              <a:ea typeface="Arial"/>
              <a:cs typeface="Arial"/>
              <a:sym typeface="Arial"/>
            </a:endParaRPr>
          </a:p>
          <a:p>
            <a:pPr marL="266700" marR="3810" lvl="0" indent="0" algn="l" rtl="0">
              <a:spcBef>
                <a:spcPts val="356"/>
              </a:spcBef>
              <a:spcAft>
                <a:spcPts val="0"/>
              </a:spcAft>
              <a:buNone/>
            </a:pPr>
            <a:r>
              <a:rPr lang="fr-FR" sz="1500">
                <a:solidFill>
                  <a:schemeClr val="dk1"/>
                </a:solidFill>
                <a:latin typeface="Arial"/>
                <a:ea typeface="Arial"/>
                <a:cs typeface="Arial"/>
                <a:sym typeface="Arial"/>
              </a:rPr>
              <a:t>The ontology language OWL uses blank nodes to represent  anonymous classes such as unions or intersections of  classes, or classes called restrictions, defined by a constraint  on a property</a:t>
            </a:r>
            <a:endParaRPr sz="15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67"/>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905" name="Google Shape;905;p67"/>
          <p:cNvSpPr txBox="1">
            <a:spLocks noGrp="1"/>
          </p:cNvSpPr>
          <p:nvPr>
            <p:ph type="title"/>
          </p:nvPr>
        </p:nvSpPr>
        <p:spPr>
          <a:xfrm>
            <a:off x="1544955" y="270510"/>
            <a:ext cx="1463040"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RDF Containers</a:t>
            </a:r>
            <a:endParaRPr sz="1500"/>
          </a:p>
        </p:txBody>
      </p:sp>
      <p:sp>
        <p:nvSpPr>
          <p:cNvPr id="906" name="Google Shape;906;p67"/>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67</a:t>
            </a:fld>
            <a:endParaRPr sz="1200" b="0" i="0">
              <a:solidFill>
                <a:srgbClr val="800000"/>
              </a:solidFill>
              <a:latin typeface="Calibri"/>
              <a:ea typeface="Calibri"/>
              <a:cs typeface="Calibri"/>
              <a:sym typeface="Calibri"/>
            </a:endParaRPr>
          </a:p>
        </p:txBody>
      </p:sp>
      <p:graphicFrame>
        <p:nvGraphicFramePr>
          <p:cNvPr id="907" name="Google Shape;907;p67"/>
          <p:cNvGraphicFramePr/>
          <p:nvPr/>
        </p:nvGraphicFramePr>
        <p:xfrm>
          <a:off x="1777620" y="1866157"/>
          <a:ext cx="7137800" cy="2411100"/>
        </p:xfrm>
        <a:graphic>
          <a:graphicData uri="http://schemas.openxmlformats.org/drawingml/2006/table">
            <a:tbl>
              <a:tblPr firstRow="1" bandRow="1">
                <a:noFill/>
                <a:tableStyleId>{04C73B3F-00C4-498A-B2A3-1C1A3BE8F660}</a:tableStyleId>
              </a:tblPr>
              <a:tblGrid>
                <a:gridCol w="6236450">
                  <a:extLst>
                    <a:ext uri="{9D8B030D-6E8A-4147-A177-3AD203B41FA5}">
                      <a16:colId xmlns:a16="http://schemas.microsoft.com/office/drawing/2014/main" val="20000"/>
                    </a:ext>
                  </a:extLst>
                </a:gridCol>
                <a:gridCol w="901350">
                  <a:extLst>
                    <a:ext uri="{9D8B030D-6E8A-4147-A177-3AD203B41FA5}">
                      <a16:colId xmlns:a16="http://schemas.microsoft.com/office/drawing/2014/main" val="20001"/>
                    </a:ext>
                  </a:extLst>
                </a:gridCol>
              </a:tblGrid>
              <a:tr h="394025">
                <a:tc>
                  <a:txBody>
                    <a:bodyPr/>
                    <a:lstStyle/>
                    <a:p>
                      <a:pPr marL="127000" marR="0" lvl="0" indent="0" algn="l" rtl="0">
                        <a:lnSpc>
                          <a:spcPct val="150000"/>
                        </a:lnSpc>
                        <a:spcBef>
                          <a:spcPts val="0"/>
                        </a:spcBef>
                        <a:spcAft>
                          <a:spcPts val="0"/>
                        </a:spcAft>
                        <a:buNone/>
                      </a:pPr>
                      <a:r>
                        <a:rPr lang="fr-FR" sz="1500" i="1" u="none" strike="noStrike" cap="none">
                          <a:latin typeface="Arial"/>
                          <a:ea typeface="Arial"/>
                          <a:cs typeface="Arial"/>
                          <a:sym typeface="Arial"/>
                        </a:rPr>
                        <a:t>“The lecture is attended by John, Mary and Chris”</a:t>
                      </a:r>
                      <a:endParaRPr sz="1500" u="none" strike="noStrike" cap="none">
                        <a:latin typeface="Arial"/>
                        <a:ea typeface="Arial"/>
                        <a:cs typeface="Arial"/>
                        <a:sym typeface="Arial"/>
                      </a:endParaRPr>
                    </a:p>
                  </a:txBody>
                  <a:tcPr marL="0" marR="0" marT="0" marB="0"/>
                </a:tc>
                <a:tc>
                  <a:txBody>
                    <a:bodyPr/>
                    <a:lstStyle/>
                    <a:p>
                      <a:pPr marL="0" marR="119379" lvl="0" indent="0" algn="r" rtl="0">
                        <a:lnSpc>
                          <a:spcPct val="138000"/>
                        </a:lnSpc>
                        <a:spcBef>
                          <a:spcPts val="0"/>
                        </a:spcBef>
                        <a:spcAft>
                          <a:spcPts val="0"/>
                        </a:spcAft>
                        <a:buNone/>
                      </a:pPr>
                      <a:r>
                        <a:rPr lang="fr-FR" sz="1500" b="1" u="none" strike="noStrike" cap="none">
                          <a:solidFill>
                            <a:srgbClr val="1F497D"/>
                          </a:solidFill>
                          <a:latin typeface="Courier New"/>
                          <a:ea typeface="Courier New"/>
                          <a:cs typeface="Courier New"/>
                          <a:sym typeface="Courier New"/>
                        </a:rPr>
                        <a:t>Bag</a:t>
                      </a:r>
                      <a:endParaRPr sz="15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0"/>
                  </a:ext>
                </a:extLst>
              </a:tr>
              <a:tr h="845800">
                <a:tc>
                  <a:txBody>
                    <a:bodyPr/>
                    <a:lstStyle/>
                    <a:p>
                      <a:pPr marL="127000" marR="627380" lvl="0" indent="0" algn="l" rtl="0">
                        <a:lnSpc>
                          <a:spcPct val="120000"/>
                        </a:lnSpc>
                        <a:spcBef>
                          <a:spcPts val="0"/>
                        </a:spcBef>
                        <a:spcAft>
                          <a:spcPts val="0"/>
                        </a:spcAft>
                        <a:buNone/>
                      </a:pPr>
                      <a:r>
                        <a:rPr lang="fr-FR" sz="1500" i="1" u="none" strike="noStrike" cap="none">
                          <a:latin typeface="Arial"/>
                          <a:ea typeface="Arial"/>
                          <a:cs typeface="Arial"/>
                          <a:sym typeface="Arial"/>
                        </a:rPr>
                        <a:t>“[RDF-Concepts] is edited only by Graham and Jeremy  (in that order)” and not other person</a:t>
                      </a:r>
                      <a:endParaRPr sz="1500" u="none" strike="noStrike" cap="none">
                        <a:latin typeface="Arial"/>
                        <a:ea typeface="Arial"/>
                        <a:cs typeface="Arial"/>
                        <a:sym typeface="Arial"/>
                      </a:endParaRPr>
                    </a:p>
                  </a:txBody>
                  <a:tcPr marL="0" marR="0" marT="117150" marB="0"/>
                </a:tc>
                <a:tc>
                  <a:txBody>
                    <a:bodyPr/>
                    <a:lstStyle/>
                    <a:p>
                      <a:pPr marL="0" marR="119379" lvl="0" indent="0" algn="r" rtl="0">
                        <a:lnSpc>
                          <a:spcPct val="100000"/>
                        </a:lnSpc>
                        <a:spcBef>
                          <a:spcPts val="0"/>
                        </a:spcBef>
                        <a:spcAft>
                          <a:spcPts val="0"/>
                        </a:spcAft>
                        <a:buNone/>
                      </a:pPr>
                      <a:r>
                        <a:rPr lang="fr-FR" sz="1500" b="1" u="none" strike="noStrike" cap="none">
                          <a:solidFill>
                            <a:srgbClr val="1F497D"/>
                          </a:solidFill>
                          <a:latin typeface="Courier New"/>
                          <a:ea typeface="Courier New"/>
                          <a:cs typeface="Courier New"/>
                          <a:sym typeface="Courier New"/>
                        </a:rPr>
                        <a:t>Seq</a:t>
                      </a:r>
                      <a:endParaRPr sz="1500" u="none" strike="noStrike" cap="none">
                        <a:latin typeface="Courier New"/>
                        <a:ea typeface="Courier New"/>
                        <a:cs typeface="Courier New"/>
                        <a:sym typeface="Courier New"/>
                      </a:endParaRPr>
                    </a:p>
                  </a:txBody>
                  <a:tcPr marL="0" marR="0" marT="145725" marB="0"/>
                </a:tc>
                <a:extLst>
                  <a:ext uri="{0D108BD9-81ED-4DB2-BD59-A6C34878D82A}">
                    <a16:rowId xmlns:a16="http://schemas.microsoft.com/office/drawing/2014/main" val="10001"/>
                  </a:ext>
                </a:extLst>
              </a:tr>
              <a:tr h="1171275">
                <a:tc>
                  <a:txBody>
                    <a:bodyPr/>
                    <a:lstStyle/>
                    <a:p>
                      <a:pPr marL="127000" marR="0" lvl="0" indent="0" algn="just" rtl="0">
                        <a:lnSpc>
                          <a:spcPct val="100000"/>
                        </a:lnSpc>
                        <a:spcBef>
                          <a:spcPts val="0"/>
                        </a:spcBef>
                        <a:spcAft>
                          <a:spcPts val="0"/>
                        </a:spcAft>
                        <a:buNone/>
                      </a:pPr>
                      <a:r>
                        <a:rPr lang="fr-FR" sz="1500" i="1" u="none" strike="noStrike" cap="none">
                          <a:latin typeface="Arial"/>
                          <a:ea typeface="Arial"/>
                          <a:cs typeface="Arial"/>
                          <a:sym typeface="Arial"/>
                        </a:rPr>
                        <a:t>“The source code for the application may be found at</a:t>
                      </a:r>
                      <a:endParaRPr sz="1500" u="none" strike="noStrike" cap="none">
                        <a:latin typeface="Arial"/>
                        <a:ea typeface="Arial"/>
                        <a:cs typeface="Arial"/>
                        <a:sym typeface="Arial"/>
                      </a:endParaRPr>
                    </a:p>
                    <a:p>
                      <a:pPr marL="1955800" marR="2462530" lvl="0" indent="0" algn="just" rtl="0">
                        <a:lnSpc>
                          <a:spcPct val="110000"/>
                        </a:lnSpc>
                        <a:spcBef>
                          <a:spcPts val="240"/>
                        </a:spcBef>
                        <a:spcAft>
                          <a:spcPts val="0"/>
                        </a:spcAft>
                        <a:buNone/>
                      </a:pPr>
                      <a:r>
                        <a:rPr lang="fr-FR" sz="1500" i="1" u="none" strike="noStrike" cap="none">
                          <a:latin typeface="Arial"/>
                          <a:ea typeface="Arial"/>
                          <a:cs typeface="Arial"/>
                          <a:sym typeface="Arial"/>
                        </a:rPr>
                        <a:t>ftp1.example.org,  ftp2.example.org,  ftp3.example.org”</a:t>
                      </a:r>
                      <a:endParaRPr sz="1500" u="none" strike="noStrike" cap="none">
                        <a:latin typeface="Arial"/>
                        <a:ea typeface="Arial"/>
                        <a:cs typeface="Arial"/>
                        <a:sym typeface="Arial"/>
                      </a:endParaRPr>
                    </a:p>
                  </a:txBody>
                  <a:tcPr marL="0" marR="0" marT="162875" marB="0"/>
                </a:tc>
                <a:tc>
                  <a:txBody>
                    <a:bodyPr/>
                    <a:lstStyle/>
                    <a:p>
                      <a:pPr marL="0" marR="119379" lvl="0" indent="0" algn="r" rtl="0">
                        <a:lnSpc>
                          <a:spcPct val="100000"/>
                        </a:lnSpc>
                        <a:spcBef>
                          <a:spcPts val="0"/>
                        </a:spcBef>
                        <a:spcAft>
                          <a:spcPts val="0"/>
                        </a:spcAft>
                        <a:buNone/>
                      </a:pPr>
                      <a:r>
                        <a:rPr lang="fr-FR" sz="1500" b="1" u="none" strike="noStrike" cap="none">
                          <a:solidFill>
                            <a:srgbClr val="1F497D"/>
                          </a:solidFill>
                          <a:latin typeface="Courier New"/>
                          <a:ea typeface="Courier New"/>
                          <a:cs typeface="Courier New"/>
                          <a:sym typeface="Courier New"/>
                        </a:rPr>
                        <a:t>Alt</a:t>
                      </a:r>
                      <a:endParaRPr sz="1500" u="none" strike="noStrike" cap="none">
                        <a:latin typeface="Courier New"/>
                        <a:ea typeface="Courier New"/>
                        <a:cs typeface="Courier New"/>
                        <a:sym typeface="Courier New"/>
                      </a:endParaRPr>
                    </a:p>
                  </a:txBody>
                  <a:tcPr marL="0" marR="0" marT="145725" marB="0"/>
                </a:tc>
                <a:extLst>
                  <a:ext uri="{0D108BD9-81ED-4DB2-BD59-A6C34878D82A}">
                    <a16:rowId xmlns:a16="http://schemas.microsoft.com/office/drawing/2014/main" val="10002"/>
                  </a:ext>
                </a:extLst>
              </a:tr>
            </a:tbl>
          </a:graphicData>
        </a:graphic>
      </p:graphicFrame>
      <p:sp>
        <p:nvSpPr>
          <p:cNvPr id="908" name="Google Shape;908;p67"/>
          <p:cNvSpPr txBox="1"/>
          <p:nvPr/>
        </p:nvSpPr>
        <p:spPr>
          <a:xfrm>
            <a:off x="1523524" y="1219201"/>
            <a:ext cx="2907030" cy="286617"/>
          </a:xfrm>
          <a:prstGeom prst="rect">
            <a:avLst/>
          </a:prstGeom>
          <a:noFill/>
          <a:ln>
            <a:noFill/>
          </a:ln>
        </p:spPr>
        <p:txBody>
          <a:bodyPr spcFirstLastPara="1" wrap="square" lIns="0" tIns="9525" rIns="0" bIns="0" anchor="t" anchorCtr="0">
            <a:spAutoFit/>
          </a:bodyPr>
          <a:lstStyle/>
          <a:p>
            <a:pPr marL="266700" marR="0" lvl="0" indent="-257175" algn="l" rtl="0">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Grouping property values:</a:t>
            </a:r>
            <a:endParaRPr sz="1800">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8"/>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914" name="Google Shape;914;p68"/>
          <p:cNvSpPr txBox="1">
            <a:spLocks noGrp="1"/>
          </p:cNvSpPr>
          <p:nvPr>
            <p:ph type="title"/>
          </p:nvPr>
        </p:nvSpPr>
        <p:spPr>
          <a:xfrm>
            <a:off x="1544955" y="270510"/>
            <a:ext cx="1618298"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RDF Containers 2</a:t>
            </a:r>
            <a:endParaRPr sz="1500"/>
          </a:p>
        </p:txBody>
      </p:sp>
      <p:sp>
        <p:nvSpPr>
          <p:cNvPr id="915" name="Google Shape;915;p68"/>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68</a:t>
            </a:fld>
            <a:endParaRPr sz="1200" b="0" i="0">
              <a:solidFill>
                <a:srgbClr val="800000"/>
              </a:solidFill>
              <a:latin typeface="Calibri"/>
              <a:ea typeface="Calibri"/>
              <a:cs typeface="Calibri"/>
              <a:sym typeface="Calibri"/>
            </a:endParaRPr>
          </a:p>
        </p:txBody>
      </p:sp>
      <p:sp>
        <p:nvSpPr>
          <p:cNvPr id="916" name="Google Shape;916;p68"/>
          <p:cNvSpPr txBox="1"/>
          <p:nvPr/>
        </p:nvSpPr>
        <p:spPr>
          <a:xfrm>
            <a:off x="1544955" y="1168908"/>
            <a:ext cx="5051107" cy="2132796"/>
          </a:xfrm>
          <a:prstGeom prst="rect">
            <a:avLst/>
          </a:prstGeom>
          <a:noFill/>
          <a:ln>
            <a:noFill/>
          </a:ln>
        </p:spPr>
        <p:txBody>
          <a:bodyPr spcFirstLastPara="1" wrap="square" lIns="0" tIns="9025" rIns="0" bIns="0" anchor="t" anchorCtr="0">
            <a:spAutoFit/>
          </a:bodyPr>
          <a:lstStyle/>
          <a:p>
            <a:pPr marL="266700" marR="0" lvl="0" indent="-257175" algn="l" rtl="0">
              <a:lnSpc>
                <a:spcPct val="119090"/>
              </a:lnSpc>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Three types of containers:</a:t>
            </a:r>
            <a:endParaRPr sz="1650">
              <a:solidFill>
                <a:schemeClr val="dk1"/>
              </a:solidFill>
              <a:latin typeface="Arial"/>
              <a:ea typeface="Arial"/>
              <a:cs typeface="Arial"/>
              <a:sym typeface="Arial"/>
            </a:endParaRPr>
          </a:p>
          <a:p>
            <a:pPr marL="567214" marR="0" lvl="1" indent="-215265" algn="l" rtl="0">
              <a:lnSpc>
                <a:spcPct val="118888"/>
              </a:lnSpc>
              <a:spcBef>
                <a:spcPts val="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rdf:Bag </a:t>
            </a:r>
            <a:r>
              <a:rPr lang="fr-FR" sz="1125" b="0" i="0" u="none" strike="noStrike" cap="none">
                <a:solidFill>
                  <a:schemeClr val="dk1"/>
                </a:solidFill>
                <a:latin typeface="Arial"/>
                <a:ea typeface="Arial"/>
                <a:cs typeface="Arial"/>
                <a:sym typeface="Arial"/>
              </a:rPr>
              <a:t>- unordered set of items</a:t>
            </a:r>
            <a:endParaRPr sz="1125" b="0" i="0" u="none" strike="noStrike" cap="none">
              <a:solidFill>
                <a:schemeClr val="dk1"/>
              </a:solidFill>
              <a:latin typeface="Arial"/>
              <a:ea typeface="Arial"/>
              <a:cs typeface="Arial"/>
              <a:sym typeface="Arial"/>
            </a:endParaRPr>
          </a:p>
          <a:p>
            <a:pPr marL="567214" marR="0" lvl="1" indent="-215265" algn="l" rtl="0">
              <a:spcBef>
                <a:spcPts val="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rdf:Seq </a:t>
            </a:r>
            <a:r>
              <a:rPr lang="fr-FR" sz="1125" b="0" i="0" u="none" strike="noStrike" cap="none">
                <a:solidFill>
                  <a:schemeClr val="dk1"/>
                </a:solidFill>
                <a:latin typeface="Arial"/>
                <a:ea typeface="Arial"/>
                <a:cs typeface="Arial"/>
                <a:sym typeface="Arial"/>
              </a:rPr>
              <a:t>- ordered set of items</a:t>
            </a:r>
            <a:endParaRPr sz="1125" b="0" i="0" u="none" strike="noStrike" cap="none">
              <a:solidFill>
                <a:schemeClr val="dk1"/>
              </a:solidFill>
              <a:latin typeface="Arial"/>
              <a:ea typeface="Arial"/>
              <a:cs typeface="Arial"/>
              <a:sym typeface="Arial"/>
            </a:endParaRPr>
          </a:p>
          <a:p>
            <a:pPr marL="567214" marR="0" lvl="1" indent="-215265" algn="l" rtl="0">
              <a:spcBef>
                <a:spcPts val="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rdf:Alt </a:t>
            </a:r>
            <a:r>
              <a:rPr lang="fr-FR" sz="1125" b="0" i="0" u="none" strike="noStrike" cap="none">
                <a:solidFill>
                  <a:schemeClr val="dk1"/>
                </a:solidFill>
                <a:latin typeface="Arial"/>
                <a:ea typeface="Arial"/>
                <a:cs typeface="Arial"/>
                <a:sym typeface="Arial"/>
              </a:rPr>
              <a:t>- set of alternatives</a:t>
            </a:r>
            <a:endParaRPr sz="1125" b="0" i="0" u="none" strike="noStrike" cap="none">
              <a:solidFill>
                <a:schemeClr val="dk1"/>
              </a:solidFill>
              <a:latin typeface="Arial"/>
              <a:ea typeface="Arial"/>
              <a:cs typeface="Arial"/>
              <a:sym typeface="Arial"/>
            </a:endParaRPr>
          </a:p>
          <a:p>
            <a:pPr marL="457200" marR="0" lvl="1" indent="0" algn="l" rtl="0">
              <a:spcBef>
                <a:spcPts val="11"/>
              </a:spcBef>
              <a:spcAft>
                <a:spcPts val="0"/>
              </a:spcAft>
              <a:buClr>
                <a:srgbClr val="1F497D"/>
              </a:buClr>
              <a:buSzPts val="1725"/>
              <a:buFont typeface="Arial"/>
              <a:buNone/>
            </a:pPr>
            <a:endParaRPr sz="1725" b="0" i="0" u="none" strike="noStrike" cap="none">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Every container has a triple declaring the </a:t>
            </a:r>
            <a:r>
              <a:rPr lang="fr-FR" sz="1500" b="1">
                <a:solidFill>
                  <a:schemeClr val="dk1"/>
                </a:solidFill>
                <a:latin typeface="Courier New"/>
                <a:ea typeface="Courier New"/>
                <a:cs typeface="Courier New"/>
                <a:sym typeface="Courier New"/>
              </a:rPr>
              <a:t>rdf:type</a:t>
            </a:r>
            <a:endParaRPr sz="1500">
              <a:solidFill>
                <a:schemeClr val="dk1"/>
              </a:solidFill>
              <a:latin typeface="Courier New"/>
              <a:ea typeface="Courier New"/>
              <a:cs typeface="Courier New"/>
              <a:sym typeface="Courier New"/>
            </a:endParaRPr>
          </a:p>
          <a:p>
            <a:pPr marL="0" marR="0" lvl="0" indent="0" algn="l" rtl="0">
              <a:spcBef>
                <a:spcPts val="15"/>
              </a:spcBef>
              <a:spcAft>
                <a:spcPts val="0"/>
              </a:spcAft>
              <a:buClr>
                <a:schemeClr val="dk1"/>
              </a:buClr>
              <a:buSzPts val="1725"/>
              <a:buFont typeface="Arial"/>
              <a:buNone/>
            </a:pPr>
            <a:endParaRPr sz="1725">
              <a:solidFill>
                <a:schemeClr val="dk1"/>
              </a:solidFill>
              <a:latin typeface="Times New Roman"/>
              <a:ea typeface="Times New Roman"/>
              <a:cs typeface="Times New Roman"/>
              <a:sym typeface="Times New Roman"/>
            </a:endParaRPr>
          </a:p>
          <a:p>
            <a:pPr marL="266700" marR="0" lvl="0" indent="-257175" algn="l" rtl="0">
              <a:lnSpc>
                <a:spcPct val="119090"/>
              </a:lnSpc>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Items in the container are denoted with</a:t>
            </a:r>
            <a:endParaRPr sz="1650">
              <a:solidFill>
                <a:schemeClr val="dk1"/>
              </a:solidFill>
              <a:latin typeface="Arial"/>
              <a:ea typeface="Arial"/>
              <a:cs typeface="Arial"/>
              <a:sym typeface="Arial"/>
            </a:endParaRPr>
          </a:p>
          <a:p>
            <a:pPr marL="352425" marR="0" lvl="0" indent="0" algn="l" rtl="0">
              <a:lnSpc>
                <a:spcPct val="118888"/>
              </a:lnSpc>
              <a:spcBef>
                <a:spcPts val="0"/>
              </a:spcBef>
              <a:spcAft>
                <a:spcPts val="0"/>
              </a:spcAft>
              <a:buNone/>
            </a:pPr>
            <a:r>
              <a:rPr lang="fr-FR" sz="1350">
                <a:solidFill>
                  <a:srgbClr val="1F497D"/>
                </a:solidFill>
                <a:latin typeface="Arial"/>
                <a:ea typeface="Arial"/>
                <a:cs typeface="Arial"/>
                <a:sym typeface="Arial"/>
              </a:rPr>
              <a:t>–	</a:t>
            </a:r>
            <a:r>
              <a:rPr lang="fr-FR" sz="1350" b="1">
                <a:solidFill>
                  <a:srgbClr val="1F497D"/>
                </a:solidFill>
                <a:latin typeface="Courier New"/>
                <a:ea typeface="Courier New"/>
                <a:cs typeface="Courier New"/>
                <a:sym typeface="Courier New"/>
              </a:rPr>
              <a:t>rdf:_1</a:t>
            </a:r>
            <a:r>
              <a:rPr lang="fr-FR" sz="1350" b="1">
                <a:solidFill>
                  <a:schemeClr val="dk1"/>
                </a:solidFill>
                <a:latin typeface="Courier New"/>
                <a:ea typeface="Courier New"/>
                <a:cs typeface="Courier New"/>
                <a:sym typeface="Courier New"/>
              </a:rPr>
              <a:t>, </a:t>
            </a:r>
            <a:r>
              <a:rPr lang="fr-FR" sz="1350" b="1">
                <a:solidFill>
                  <a:srgbClr val="1F497D"/>
                </a:solidFill>
                <a:latin typeface="Courier New"/>
                <a:ea typeface="Courier New"/>
                <a:cs typeface="Courier New"/>
                <a:sym typeface="Courier New"/>
              </a:rPr>
              <a:t>rdf:_2</a:t>
            </a:r>
            <a:r>
              <a:rPr lang="fr-FR" sz="1350" b="1">
                <a:solidFill>
                  <a:schemeClr val="dk1"/>
                </a:solidFill>
                <a:latin typeface="Courier New"/>
                <a:ea typeface="Courier New"/>
                <a:cs typeface="Courier New"/>
                <a:sym typeface="Courier New"/>
              </a:rPr>
              <a:t>, .	. . ,</a:t>
            </a:r>
            <a:r>
              <a:rPr lang="fr-FR" sz="1350" b="1">
                <a:solidFill>
                  <a:srgbClr val="1F497D"/>
                </a:solidFill>
                <a:latin typeface="Courier New"/>
                <a:ea typeface="Courier New"/>
                <a:cs typeface="Courier New"/>
                <a:sym typeface="Courier New"/>
              </a:rPr>
              <a:t>rdf:_n</a:t>
            </a:r>
            <a:endParaRPr sz="1350">
              <a:solidFill>
                <a:schemeClr val="dk1"/>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69"/>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922" name="Google Shape;922;p69"/>
          <p:cNvSpPr txBox="1">
            <a:spLocks noGrp="1"/>
          </p:cNvSpPr>
          <p:nvPr>
            <p:ph type="title"/>
          </p:nvPr>
        </p:nvSpPr>
        <p:spPr>
          <a:xfrm>
            <a:off x="1544955" y="270510"/>
            <a:ext cx="1618298"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RDF Containers 2</a:t>
            </a:r>
            <a:endParaRPr sz="1500"/>
          </a:p>
        </p:txBody>
      </p:sp>
      <p:sp>
        <p:nvSpPr>
          <p:cNvPr id="923" name="Google Shape;923;p69"/>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69</a:t>
            </a:fld>
            <a:endParaRPr sz="1200" b="0" i="0">
              <a:solidFill>
                <a:srgbClr val="800000"/>
              </a:solidFill>
              <a:latin typeface="Calibri"/>
              <a:ea typeface="Calibri"/>
              <a:cs typeface="Calibri"/>
              <a:sym typeface="Calibri"/>
            </a:endParaRPr>
          </a:p>
        </p:txBody>
      </p:sp>
      <p:sp>
        <p:nvSpPr>
          <p:cNvPr id="924" name="Google Shape;924;p69"/>
          <p:cNvSpPr txBox="1"/>
          <p:nvPr/>
        </p:nvSpPr>
        <p:spPr>
          <a:xfrm>
            <a:off x="1544956" y="1168907"/>
            <a:ext cx="5646419" cy="3389806"/>
          </a:xfrm>
          <a:prstGeom prst="rect">
            <a:avLst/>
          </a:prstGeom>
          <a:noFill/>
          <a:ln>
            <a:noFill/>
          </a:ln>
        </p:spPr>
        <p:txBody>
          <a:bodyPr spcFirstLastPara="1" wrap="square" lIns="0" tIns="9025" rIns="0" bIns="0" anchor="t" anchorCtr="0">
            <a:spAutoFit/>
          </a:bodyPr>
          <a:lstStyle/>
          <a:p>
            <a:pPr marL="266700" marR="0" lvl="0" indent="-257175" algn="l" rtl="0">
              <a:lnSpc>
                <a:spcPct val="119090"/>
              </a:lnSpc>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Three types of containers:</a:t>
            </a:r>
            <a:endParaRPr sz="1650">
              <a:solidFill>
                <a:schemeClr val="dk1"/>
              </a:solidFill>
              <a:latin typeface="Arial"/>
              <a:ea typeface="Arial"/>
              <a:cs typeface="Arial"/>
              <a:sym typeface="Arial"/>
            </a:endParaRPr>
          </a:p>
          <a:p>
            <a:pPr marL="567214" marR="0" lvl="1" indent="-215265" algn="l" rtl="0">
              <a:lnSpc>
                <a:spcPct val="118888"/>
              </a:lnSpc>
              <a:spcBef>
                <a:spcPts val="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rdf:Bag </a:t>
            </a:r>
            <a:r>
              <a:rPr lang="fr-FR" sz="1125" b="0" i="0" u="none" strike="noStrike" cap="none">
                <a:solidFill>
                  <a:schemeClr val="dk1"/>
                </a:solidFill>
                <a:latin typeface="Arial"/>
                <a:ea typeface="Arial"/>
                <a:cs typeface="Arial"/>
                <a:sym typeface="Arial"/>
              </a:rPr>
              <a:t>- unordered set of items</a:t>
            </a:r>
            <a:endParaRPr sz="1125" b="0" i="0" u="none" strike="noStrike" cap="none">
              <a:solidFill>
                <a:schemeClr val="dk1"/>
              </a:solidFill>
              <a:latin typeface="Arial"/>
              <a:ea typeface="Arial"/>
              <a:cs typeface="Arial"/>
              <a:sym typeface="Arial"/>
            </a:endParaRPr>
          </a:p>
          <a:p>
            <a:pPr marL="567214" marR="0" lvl="1" indent="-215265" algn="l" rtl="0">
              <a:spcBef>
                <a:spcPts val="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rdf:Seq </a:t>
            </a:r>
            <a:r>
              <a:rPr lang="fr-FR" sz="1125" b="0" i="0" u="none" strike="noStrike" cap="none">
                <a:solidFill>
                  <a:schemeClr val="dk1"/>
                </a:solidFill>
                <a:latin typeface="Arial"/>
                <a:ea typeface="Arial"/>
                <a:cs typeface="Arial"/>
                <a:sym typeface="Arial"/>
              </a:rPr>
              <a:t>- ordered set of items</a:t>
            </a:r>
            <a:endParaRPr sz="1125" b="0" i="0" u="none" strike="noStrike" cap="none">
              <a:solidFill>
                <a:schemeClr val="dk1"/>
              </a:solidFill>
              <a:latin typeface="Arial"/>
              <a:ea typeface="Arial"/>
              <a:cs typeface="Arial"/>
              <a:sym typeface="Arial"/>
            </a:endParaRPr>
          </a:p>
          <a:p>
            <a:pPr marL="567214" marR="0" lvl="1" indent="-215265" algn="l" rtl="0">
              <a:spcBef>
                <a:spcPts val="0"/>
              </a:spcBef>
              <a:spcAft>
                <a:spcPts val="0"/>
              </a:spcAft>
              <a:buClr>
                <a:srgbClr val="1F497D"/>
              </a:buClr>
              <a:buSzPts val="1350"/>
              <a:buFont typeface="Arial"/>
              <a:buChar char="–"/>
            </a:pPr>
            <a:r>
              <a:rPr lang="fr-FR" sz="1350" b="1" i="0" u="none" strike="noStrike" cap="none">
                <a:solidFill>
                  <a:srgbClr val="1F497D"/>
                </a:solidFill>
                <a:latin typeface="Courier New"/>
                <a:ea typeface="Courier New"/>
                <a:cs typeface="Courier New"/>
                <a:sym typeface="Courier New"/>
              </a:rPr>
              <a:t>rdf:Alt </a:t>
            </a:r>
            <a:r>
              <a:rPr lang="fr-FR" sz="1125" b="0" i="0" u="none" strike="noStrike" cap="none">
                <a:solidFill>
                  <a:schemeClr val="dk1"/>
                </a:solidFill>
                <a:latin typeface="Arial"/>
                <a:ea typeface="Arial"/>
                <a:cs typeface="Arial"/>
                <a:sym typeface="Arial"/>
              </a:rPr>
              <a:t>- set of alternatives</a:t>
            </a:r>
            <a:endParaRPr sz="1125" b="0" i="0" u="none" strike="noStrike" cap="none">
              <a:solidFill>
                <a:schemeClr val="dk1"/>
              </a:solidFill>
              <a:latin typeface="Arial"/>
              <a:ea typeface="Arial"/>
              <a:cs typeface="Arial"/>
              <a:sym typeface="Arial"/>
            </a:endParaRPr>
          </a:p>
          <a:p>
            <a:pPr marL="457200" marR="0" lvl="1" indent="0" algn="l" rtl="0">
              <a:spcBef>
                <a:spcPts val="11"/>
              </a:spcBef>
              <a:spcAft>
                <a:spcPts val="0"/>
              </a:spcAft>
              <a:buClr>
                <a:schemeClr val="dk1"/>
              </a:buClr>
              <a:buSzPts val="1725"/>
              <a:buFont typeface="Calibri"/>
              <a:buNone/>
            </a:pPr>
            <a:endParaRPr sz="1725" b="0" i="0" u="none" strike="noStrike" cap="none">
              <a:solidFill>
                <a:schemeClr val="dk1"/>
              </a:solidFill>
              <a:latin typeface="Times New Roman"/>
              <a:ea typeface="Times New Roman"/>
              <a:cs typeface="Times New Roman"/>
              <a:sym typeface="Times New Roman"/>
            </a:endParaRPr>
          </a:p>
          <a:p>
            <a:pPr marL="266700" marR="0" lvl="0" indent="-257175" algn="l" rtl="0">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Every container has a triple declaring the </a:t>
            </a:r>
            <a:r>
              <a:rPr lang="fr-FR" sz="1500" b="1">
                <a:solidFill>
                  <a:schemeClr val="dk1"/>
                </a:solidFill>
                <a:latin typeface="Courier New"/>
                <a:ea typeface="Courier New"/>
                <a:cs typeface="Courier New"/>
                <a:sym typeface="Courier New"/>
              </a:rPr>
              <a:t>rdf:type</a:t>
            </a:r>
            <a:endParaRPr sz="1500">
              <a:solidFill>
                <a:schemeClr val="dk1"/>
              </a:solidFill>
              <a:latin typeface="Courier New"/>
              <a:ea typeface="Courier New"/>
              <a:cs typeface="Courier New"/>
              <a:sym typeface="Courier New"/>
            </a:endParaRPr>
          </a:p>
          <a:p>
            <a:pPr marL="0" marR="0" lvl="0" indent="0" algn="l" rtl="0">
              <a:spcBef>
                <a:spcPts val="15"/>
              </a:spcBef>
              <a:spcAft>
                <a:spcPts val="0"/>
              </a:spcAft>
              <a:buClr>
                <a:schemeClr val="dk1"/>
              </a:buClr>
              <a:buSzPts val="1725"/>
              <a:buFont typeface="Arial"/>
              <a:buNone/>
            </a:pPr>
            <a:endParaRPr sz="1725">
              <a:solidFill>
                <a:schemeClr val="dk1"/>
              </a:solidFill>
              <a:latin typeface="Times New Roman"/>
              <a:ea typeface="Times New Roman"/>
              <a:cs typeface="Times New Roman"/>
              <a:sym typeface="Times New Roman"/>
            </a:endParaRPr>
          </a:p>
          <a:p>
            <a:pPr marL="266700" marR="0" lvl="0" indent="-257175" algn="l" rtl="0">
              <a:lnSpc>
                <a:spcPct val="119090"/>
              </a:lnSpc>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Items in the container are denoted with</a:t>
            </a:r>
            <a:endParaRPr sz="1650">
              <a:solidFill>
                <a:schemeClr val="dk1"/>
              </a:solidFill>
              <a:latin typeface="Arial"/>
              <a:ea typeface="Arial"/>
              <a:cs typeface="Arial"/>
              <a:sym typeface="Arial"/>
            </a:endParaRPr>
          </a:p>
          <a:p>
            <a:pPr marL="352425" marR="0" lvl="0" indent="0" algn="l" rtl="0">
              <a:lnSpc>
                <a:spcPct val="118888"/>
              </a:lnSpc>
              <a:spcBef>
                <a:spcPts val="0"/>
              </a:spcBef>
              <a:spcAft>
                <a:spcPts val="0"/>
              </a:spcAft>
              <a:buNone/>
            </a:pPr>
            <a:r>
              <a:rPr lang="fr-FR" sz="1350">
                <a:solidFill>
                  <a:srgbClr val="1F497D"/>
                </a:solidFill>
                <a:latin typeface="Arial"/>
                <a:ea typeface="Arial"/>
                <a:cs typeface="Arial"/>
                <a:sym typeface="Arial"/>
              </a:rPr>
              <a:t>–	</a:t>
            </a:r>
            <a:r>
              <a:rPr lang="fr-FR" sz="1350" b="1">
                <a:solidFill>
                  <a:srgbClr val="1F497D"/>
                </a:solidFill>
                <a:latin typeface="Courier New"/>
                <a:ea typeface="Courier New"/>
                <a:cs typeface="Courier New"/>
                <a:sym typeface="Courier New"/>
              </a:rPr>
              <a:t>rdf:_1</a:t>
            </a:r>
            <a:r>
              <a:rPr lang="fr-FR" sz="1350" b="1">
                <a:solidFill>
                  <a:schemeClr val="dk1"/>
                </a:solidFill>
                <a:latin typeface="Courier New"/>
                <a:ea typeface="Courier New"/>
                <a:cs typeface="Courier New"/>
                <a:sym typeface="Courier New"/>
              </a:rPr>
              <a:t>, </a:t>
            </a:r>
            <a:r>
              <a:rPr lang="fr-FR" sz="1350" b="1">
                <a:solidFill>
                  <a:srgbClr val="1F497D"/>
                </a:solidFill>
                <a:latin typeface="Courier New"/>
                <a:ea typeface="Courier New"/>
                <a:cs typeface="Courier New"/>
                <a:sym typeface="Courier New"/>
              </a:rPr>
              <a:t>rdf:_2</a:t>
            </a:r>
            <a:r>
              <a:rPr lang="fr-FR" sz="1350" b="1">
                <a:solidFill>
                  <a:schemeClr val="dk1"/>
                </a:solidFill>
                <a:latin typeface="Courier New"/>
                <a:ea typeface="Courier New"/>
                <a:cs typeface="Courier New"/>
                <a:sym typeface="Courier New"/>
              </a:rPr>
              <a:t>, .	. . ,</a:t>
            </a:r>
            <a:r>
              <a:rPr lang="fr-FR" sz="1350" b="1">
                <a:solidFill>
                  <a:srgbClr val="1F497D"/>
                </a:solidFill>
                <a:latin typeface="Courier New"/>
                <a:ea typeface="Courier New"/>
                <a:cs typeface="Courier New"/>
                <a:sym typeface="Courier New"/>
              </a:rPr>
              <a:t>rdf:_n</a:t>
            </a:r>
            <a:endParaRPr sz="1350">
              <a:solidFill>
                <a:schemeClr val="dk1"/>
              </a:solidFill>
              <a:latin typeface="Courier New"/>
              <a:ea typeface="Courier New"/>
              <a:cs typeface="Courier New"/>
              <a:sym typeface="Courier New"/>
            </a:endParaRPr>
          </a:p>
          <a:p>
            <a:pPr marL="0" marR="0" lvl="0" indent="0" algn="l" rtl="0">
              <a:spcBef>
                <a:spcPts val="26"/>
              </a:spcBef>
              <a:spcAft>
                <a:spcPts val="0"/>
              </a:spcAft>
              <a:buNone/>
            </a:pPr>
            <a:endParaRPr sz="1725">
              <a:solidFill>
                <a:schemeClr val="dk1"/>
              </a:solidFill>
              <a:latin typeface="Times New Roman"/>
              <a:ea typeface="Times New Roman"/>
              <a:cs typeface="Times New Roman"/>
              <a:sym typeface="Times New Roman"/>
            </a:endParaRPr>
          </a:p>
          <a:p>
            <a:pPr marL="266700" marR="0" lvl="0" indent="-257175" algn="l" rtl="0">
              <a:spcBef>
                <a:spcPts val="4"/>
              </a:spcBef>
              <a:spcAft>
                <a:spcPts val="0"/>
              </a:spcAft>
              <a:buClr>
                <a:schemeClr val="dk1"/>
              </a:buClr>
              <a:buSzPts val="1650"/>
              <a:buFont typeface="Arial"/>
              <a:buChar char="•"/>
            </a:pPr>
            <a:r>
              <a:rPr lang="fr-FR" sz="1650">
                <a:solidFill>
                  <a:schemeClr val="dk1"/>
                </a:solidFill>
                <a:latin typeface="Arial"/>
                <a:ea typeface="Arial"/>
                <a:cs typeface="Arial"/>
                <a:sym typeface="Arial"/>
              </a:rPr>
              <a:t>Limitations:</a:t>
            </a:r>
            <a:endParaRPr sz="1650">
              <a:solidFill>
                <a:schemeClr val="dk1"/>
              </a:solidFill>
              <a:latin typeface="Arial"/>
              <a:ea typeface="Arial"/>
              <a:cs typeface="Arial"/>
              <a:sym typeface="Arial"/>
            </a:endParaRPr>
          </a:p>
          <a:p>
            <a:pPr marL="567214" marR="0" lvl="1" indent="-215265" algn="l" rtl="0">
              <a:spcBef>
                <a:spcPts val="19"/>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Semantics of the container is up to the application</a:t>
            </a:r>
            <a:endParaRPr sz="1125" b="0" i="0" u="none" strike="noStrike" cap="none">
              <a:solidFill>
                <a:schemeClr val="dk1"/>
              </a:solidFill>
              <a:latin typeface="Arial"/>
              <a:ea typeface="Arial"/>
              <a:cs typeface="Arial"/>
              <a:sym typeface="Arial"/>
            </a:endParaRPr>
          </a:p>
          <a:p>
            <a:pPr marL="567214" marR="0" lvl="1" indent="-215265" algn="l" rtl="0">
              <a:lnSpc>
                <a:spcPct val="119288"/>
              </a:lnSpc>
              <a:spcBef>
                <a:spcPts val="0"/>
              </a:spcBef>
              <a:spcAft>
                <a:spcPts val="0"/>
              </a:spcAft>
              <a:buClr>
                <a:schemeClr val="dk1"/>
              </a:buClr>
              <a:buSzPts val="1125"/>
              <a:buFont typeface="Arial"/>
              <a:buChar char="–"/>
            </a:pPr>
            <a:r>
              <a:rPr lang="fr-FR" sz="1125" b="0" i="0" u="none" strike="noStrike" cap="none">
                <a:solidFill>
                  <a:schemeClr val="dk1"/>
                </a:solidFill>
                <a:latin typeface="Arial"/>
                <a:ea typeface="Arial"/>
                <a:cs typeface="Arial"/>
                <a:sym typeface="Arial"/>
              </a:rPr>
              <a:t>What about closed sets?</a:t>
            </a:r>
            <a:endParaRPr sz="1125" b="0" i="0" u="none" strike="noStrike" cap="none">
              <a:solidFill>
                <a:schemeClr val="dk1"/>
              </a:solidFill>
              <a:latin typeface="Arial"/>
              <a:ea typeface="Arial"/>
              <a:cs typeface="Arial"/>
              <a:sym typeface="Arial"/>
            </a:endParaRPr>
          </a:p>
          <a:p>
            <a:pPr marL="866298" marR="3810" lvl="2" indent="-171449" algn="l" rtl="0">
              <a:lnSpc>
                <a:spcPct val="78900"/>
              </a:lnSpc>
              <a:spcBef>
                <a:spcPts val="356"/>
              </a:spcBef>
              <a:spcAft>
                <a:spcPts val="0"/>
              </a:spcAft>
              <a:buClr>
                <a:schemeClr val="dk1"/>
              </a:buClr>
              <a:buSzPts val="1425"/>
              <a:buFont typeface="Arial"/>
              <a:buChar char="•"/>
            </a:pPr>
            <a:r>
              <a:rPr lang="fr-FR" sz="1425" b="0" i="0" u="none" strike="noStrike" cap="none">
                <a:solidFill>
                  <a:schemeClr val="dk1"/>
                </a:solidFill>
                <a:latin typeface="Arial"/>
                <a:ea typeface="Arial"/>
                <a:cs typeface="Arial"/>
                <a:sym typeface="Arial"/>
              </a:rPr>
              <a:t>How do we know whether Graham and Jeremy are the only  editors of [RDF-Concepts]?</a:t>
            </a:r>
            <a:endParaRPr sz="1425"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685800" y="1463243"/>
            <a:ext cx="7772400" cy="38100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rgbClr val="CC0000"/>
              </a:buClr>
              <a:buSzPct val="100000"/>
              <a:buFont typeface="Arial"/>
              <a:buNone/>
            </a:pPr>
            <a:r>
              <a:rPr lang="fr-FR" sz="2200">
                <a:solidFill>
                  <a:srgbClr val="CC0000"/>
                </a:solidFill>
              </a:rPr>
              <a:t>SI conjonction de littéraux/prémisses ALORS conclusion/action</a:t>
            </a:r>
            <a:endParaRPr/>
          </a:p>
        </p:txBody>
      </p:sp>
      <p:sp>
        <p:nvSpPr>
          <p:cNvPr id="142" name="Google Shape;14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b="1">
                <a:solidFill>
                  <a:schemeClr val="dk1"/>
                </a:solidFill>
              </a:rPr>
              <a:t>Exemple de connaissances explicites</a:t>
            </a:r>
            <a:endParaRPr>
              <a:solidFill>
                <a:schemeClr val="dk1"/>
              </a:solidFill>
            </a:endParaRPr>
          </a:p>
        </p:txBody>
      </p:sp>
      <p:sp>
        <p:nvSpPr>
          <p:cNvPr id="143" name="Google Shape;143;p7"/>
          <p:cNvSpPr txBox="1"/>
          <p:nvPr/>
        </p:nvSpPr>
        <p:spPr>
          <a:xfrm>
            <a:off x="2819400" y="1981200"/>
            <a:ext cx="3832225"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1"/>
              </a:buClr>
              <a:buSzPts val="1400"/>
              <a:buFont typeface="Arial"/>
              <a:buNone/>
            </a:pPr>
            <a:r>
              <a:rPr lang="fr-FR" sz="2000">
                <a:solidFill>
                  <a:schemeClr val="dk1"/>
                </a:solidFill>
                <a:latin typeface="Times New Roman"/>
                <a:ea typeface="Times New Roman"/>
                <a:cs typeface="Times New Roman"/>
                <a:sym typeface="Times New Roman"/>
              </a:rPr>
              <a:t>Exemple de base de règles (ordre 0)</a:t>
            </a:r>
            <a:endParaRPr/>
          </a:p>
        </p:txBody>
      </p:sp>
      <p:sp>
        <p:nvSpPr>
          <p:cNvPr id="144" name="Google Shape;144;p7"/>
          <p:cNvSpPr txBox="1"/>
          <p:nvPr/>
        </p:nvSpPr>
        <p:spPr>
          <a:xfrm>
            <a:off x="1390737" y="2564904"/>
            <a:ext cx="6362526" cy="3524250"/>
          </a:xfrm>
          <a:prstGeom prst="rect">
            <a:avLst/>
          </a:prstGeom>
          <a:noFill/>
          <a:ln w="9525" cap="flat" cmpd="sng">
            <a:solidFill>
              <a:schemeClr val="dk1"/>
            </a:solidFill>
            <a:prstDash val="lgDash"/>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fleur et graine ALORS phanérogame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phanerogame et graine nue ALORS sapin</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phanerogame et 1-cotylédone ALORS monocotylédone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phanerogame et 2-cotylédone ALORS dicotylédone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monocotylédone et rhyzome ALORS muguet</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dicotylédone ALORS anémone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monocotylédone et non rhyzome ALORS lilas</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feuilles et fleur ALORS cryptogame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cryptogame et non racine ALORS mousse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cryptogame et racine ALORS fougère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non feuilles et plante ALORS thallophyte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thallophyte et chlorophylle ALORS algue</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thallophyte et non chlorophylle ALORS champignon</a:t>
            </a:r>
            <a:endParaRPr/>
          </a:p>
          <a:p>
            <a:pPr marL="0" marR="0" lvl="0" indent="0" algn="l" rtl="0">
              <a:spcBef>
                <a:spcPts val="0"/>
              </a:spcBef>
              <a:spcAft>
                <a:spcPts val="0"/>
              </a:spcAft>
              <a:buNone/>
            </a:pPr>
            <a:r>
              <a:rPr lang="fr-FR" sz="1600">
                <a:solidFill>
                  <a:schemeClr val="dk1"/>
                </a:solidFill>
                <a:latin typeface="Times New Roman"/>
                <a:ea typeface="Times New Roman"/>
                <a:cs typeface="Times New Roman"/>
                <a:sym typeface="Times New Roman"/>
              </a:rPr>
              <a:t>SI non feuilles et non fleur et non plante ALORS colibacile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70"/>
          <p:cNvSpPr txBox="1">
            <a:spLocks noGrp="1"/>
          </p:cNvSpPr>
          <p:nvPr>
            <p:ph type="title"/>
          </p:nvPr>
        </p:nvSpPr>
        <p:spPr>
          <a:xfrm>
            <a:off x="457200" y="115888"/>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RDF data model</a:t>
            </a:r>
            <a:endParaRPr/>
          </a:p>
        </p:txBody>
      </p:sp>
      <p:sp>
        <p:nvSpPr>
          <p:cNvPr id="931" name="Google Shape;931;p70"/>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70</a:t>
            </a:fld>
            <a:r>
              <a:rPr lang="fr-FR" sz="1400">
                <a:solidFill>
                  <a:srgbClr val="FFFFFF"/>
                </a:solidFill>
                <a:latin typeface="Libre Franklin"/>
                <a:ea typeface="Libre Franklin"/>
                <a:cs typeface="Libre Franklin"/>
                <a:sym typeface="Libre Franklin"/>
              </a:rPr>
              <a:t> </a:t>
            </a:r>
            <a:endParaRPr/>
          </a:p>
        </p:txBody>
      </p:sp>
      <p:sp>
        <p:nvSpPr>
          <p:cNvPr id="932" name="Google Shape;932;p70"/>
          <p:cNvSpPr/>
          <p:nvPr/>
        </p:nvSpPr>
        <p:spPr>
          <a:xfrm>
            <a:off x="2035175" y="1655763"/>
            <a:ext cx="1081088" cy="1081087"/>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resource</a:t>
            </a:r>
            <a:endParaRPr sz="1800">
              <a:solidFill>
                <a:schemeClr val="dk1"/>
              </a:solidFill>
              <a:latin typeface="Calibri"/>
              <a:ea typeface="Calibri"/>
              <a:cs typeface="Calibri"/>
              <a:sym typeface="Calibri"/>
            </a:endParaRPr>
          </a:p>
        </p:txBody>
      </p:sp>
      <p:sp>
        <p:nvSpPr>
          <p:cNvPr id="933" name="Google Shape;933;p70"/>
          <p:cNvSpPr/>
          <p:nvPr/>
        </p:nvSpPr>
        <p:spPr>
          <a:xfrm>
            <a:off x="6734175" y="1655763"/>
            <a:ext cx="1081088" cy="1081087"/>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resource</a:t>
            </a:r>
            <a:endParaRPr sz="1800">
              <a:solidFill>
                <a:schemeClr val="dk1"/>
              </a:solidFill>
              <a:latin typeface="Calibri"/>
              <a:ea typeface="Calibri"/>
              <a:cs typeface="Calibri"/>
              <a:sym typeface="Calibri"/>
            </a:endParaRPr>
          </a:p>
        </p:txBody>
      </p:sp>
      <p:cxnSp>
        <p:nvCxnSpPr>
          <p:cNvPr id="934" name="Google Shape;934;p70"/>
          <p:cNvCxnSpPr>
            <a:stCxn id="932" idx="6"/>
            <a:endCxn id="933" idx="2"/>
          </p:cNvCxnSpPr>
          <p:nvPr/>
        </p:nvCxnSpPr>
        <p:spPr>
          <a:xfrm>
            <a:off x="3116263" y="2196307"/>
            <a:ext cx="3618000" cy="0"/>
          </a:xfrm>
          <a:prstGeom prst="straightConnector1">
            <a:avLst/>
          </a:prstGeom>
          <a:noFill/>
          <a:ln w="19050" cap="flat" cmpd="sng">
            <a:solidFill>
              <a:srgbClr val="BD4B48"/>
            </a:solidFill>
            <a:prstDash val="solid"/>
            <a:round/>
            <a:headEnd type="none" w="sm" len="sm"/>
            <a:tailEnd type="stealth" w="med" len="med"/>
          </a:ln>
        </p:spPr>
      </p:cxnSp>
      <p:sp>
        <p:nvSpPr>
          <p:cNvPr id="935" name="Google Shape;935;p70"/>
          <p:cNvSpPr txBox="1"/>
          <p:nvPr/>
        </p:nvSpPr>
        <p:spPr>
          <a:xfrm>
            <a:off x="3311525" y="1755775"/>
            <a:ext cx="3273425"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http://purl.org/dc/terms/coverage</a:t>
            </a:r>
            <a:endParaRPr sz="1800">
              <a:solidFill>
                <a:schemeClr val="dk1"/>
              </a:solidFill>
              <a:latin typeface="Calibri"/>
              <a:ea typeface="Calibri"/>
              <a:cs typeface="Calibri"/>
              <a:sym typeface="Calibri"/>
            </a:endParaRPr>
          </a:p>
        </p:txBody>
      </p:sp>
      <p:sp>
        <p:nvSpPr>
          <p:cNvPr id="936" name="Google Shape;936;p70"/>
          <p:cNvSpPr txBox="1"/>
          <p:nvPr/>
        </p:nvSpPr>
        <p:spPr>
          <a:xfrm>
            <a:off x="1331913" y="1196975"/>
            <a:ext cx="248761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http://www.geonames.org</a:t>
            </a:r>
            <a:endParaRPr sz="1800">
              <a:solidFill>
                <a:schemeClr val="dk1"/>
              </a:solidFill>
              <a:latin typeface="Calibri"/>
              <a:ea typeface="Calibri"/>
              <a:cs typeface="Calibri"/>
              <a:sym typeface="Calibri"/>
            </a:endParaRPr>
          </a:p>
        </p:txBody>
      </p:sp>
      <p:sp>
        <p:nvSpPr>
          <p:cNvPr id="937" name="Google Shape;937;p70"/>
          <p:cNvSpPr txBox="1"/>
          <p:nvPr/>
        </p:nvSpPr>
        <p:spPr>
          <a:xfrm>
            <a:off x="5584825" y="1196975"/>
            <a:ext cx="3379788"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http://www.geonames.org/countries</a:t>
            </a:r>
            <a:endParaRPr sz="1800">
              <a:solidFill>
                <a:schemeClr val="dk1"/>
              </a:solidFill>
              <a:latin typeface="Calibri"/>
              <a:ea typeface="Calibri"/>
              <a:cs typeface="Calibri"/>
              <a:sym typeface="Calibri"/>
            </a:endParaRPr>
          </a:p>
        </p:txBody>
      </p:sp>
      <p:sp>
        <p:nvSpPr>
          <p:cNvPr id="938" name="Google Shape;938;p70"/>
          <p:cNvSpPr/>
          <p:nvPr/>
        </p:nvSpPr>
        <p:spPr>
          <a:xfrm>
            <a:off x="2060575" y="4292600"/>
            <a:ext cx="1079500" cy="1081088"/>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resource</a:t>
            </a:r>
            <a:endParaRPr sz="1800">
              <a:solidFill>
                <a:schemeClr val="dk1"/>
              </a:solidFill>
              <a:latin typeface="Calibri"/>
              <a:ea typeface="Calibri"/>
              <a:cs typeface="Calibri"/>
              <a:sym typeface="Calibri"/>
            </a:endParaRPr>
          </a:p>
        </p:txBody>
      </p:sp>
      <p:sp>
        <p:nvSpPr>
          <p:cNvPr id="939" name="Google Shape;939;p70"/>
          <p:cNvSpPr/>
          <p:nvPr/>
        </p:nvSpPr>
        <p:spPr>
          <a:xfrm>
            <a:off x="6759575" y="4292600"/>
            <a:ext cx="1081088" cy="1081088"/>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literal</a:t>
            </a:r>
            <a:endParaRPr sz="1800">
              <a:solidFill>
                <a:schemeClr val="dk1"/>
              </a:solidFill>
              <a:latin typeface="Calibri"/>
              <a:ea typeface="Calibri"/>
              <a:cs typeface="Calibri"/>
              <a:sym typeface="Calibri"/>
            </a:endParaRPr>
          </a:p>
        </p:txBody>
      </p:sp>
      <p:cxnSp>
        <p:nvCxnSpPr>
          <p:cNvPr id="940" name="Google Shape;940;p70"/>
          <p:cNvCxnSpPr>
            <a:stCxn id="938" idx="6"/>
            <a:endCxn id="939" idx="2"/>
          </p:cNvCxnSpPr>
          <p:nvPr/>
        </p:nvCxnSpPr>
        <p:spPr>
          <a:xfrm>
            <a:off x="3140075" y="4833144"/>
            <a:ext cx="3619500" cy="0"/>
          </a:xfrm>
          <a:prstGeom prst="straightConnector1">
            <a:avLst/>
          </a:prstGeom>
          <a:noFill/>
          <a:ln w="19050" cap="flat" cmpd="sng">
            <a:solidFill>
              <a:srgbClr val="BD4B48"/>
            </a:solidFill>
            <a:prstDash val="solid"/>
            <a:round/>
            <a:headEnd type="none" w="sm" len="sm"/>
            <a:tailEnd type="stealth" w="med" len="med"/>
          </a:ln>
        </p:spPr>
      </p:cxnSp>
      <p:sp>
        <p:nvSpPr>
          <p:cNvPr id="941" name="Google Shape;941;p70"/>
          <p:cNvSpPr txBox="1"/>
          <p:nvPr/>
        </p:nvSpPr>
        <p:spPr>
          <a:xfrm>
            <a:off x="3336925" y="4392613"/>
            <a:ext cx="3290888"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http://purl.org/dc/terms/modified</a:t>
            </a:r>
            <a:endParaRPr sz="1800">
              <a:solidFill>
                <a:schemeClr val="dk1"/>
              </a:solidFill>
              <a:latin typeface="Calibri"/>
              <a:ea typeface="Calibri"/>
              <a:cs typeface="Calibri"/>
              <a:sym typeface="Calibri"/>
            </a:endParaRPr>
          </a:p>
        </p:txBody>
      </p:sp>
      <p:sp>
        <p:nvSpPr>
          <p:cNvPr id="942" name="Google Shape;942;p70"/>
          <p:cNvSpPr txBox="1"/>
          <p:nvPr/>
        </p:nvSpPr>
        <p:spPr>
          <a:xfrm>
            <a:off x="1357313" y="3833813"/>
            <a:ext cx="2487612"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http://www.geonames.org</a:t>
            </a:r>
            <a:endParaRPr sz="1800">
              <a:solidFill>
                <a:schemeClr val="dk1"/>
              </a:solidFill>
              <a:latin typeface="Calibri"/>
              <a:ea typeface="Calibri"/>
              <a:cs typeface="Calibri"/>
              <a:sym typeface="Calibri"/>
            </a:endParaRPr>
          </a:p>
        </p:txBody>
      </p:sp>
      <p:sp>
        <p:nvSpPr>
          <p:cNvPr id="943" name="Google Shape;943;p70"/>
          <p:cNvSpPr txBox="1"/>
          <p:nvPr/>
        </p:nvSpPr>
        <p:spPr>
          <a:xfrm>
            <a:off x="6361113" y="3833813"/>
            <a:ext cx="1878012"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September 25, 2015</a:t>
            </a:r>
            <a:endParaRPr sz="1800">
              <a:solidFill>
                <a:schemeClr val="dk1"/>
              </a:solidFill>
              <a:latin typeface="Calibri"/>
              <a:ea typeface="Calibri"/>
              <a:cs typeface="Calibri"/>
              <a:sym typeface="Calibri"/>
            </a:endParaRPr>
          </a:p>
        </p:txBody>
      </p:sp>
      <p:sp>
        <p:nvSpPr>
          <p:cNvPr id="944" name="Google Shape;944;p70"/>
          <p:cNvSpPr txBox="1"/>
          <p:nvPr/>
        </p:nvSpPr>
        <p:spPr>
          <a:xfrm>
            <a:off x="179388" y="1995488"/>
            <a:ext cx="1360487" cy="4016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chemeClr val="dk1"/>
                </a:solidFill>
                <a:latin typeface="Calibri"/>
                <a:ea typeface="Calibri"/>
                <a:cs typeface="Calibri"/>
                <a:sym typeface="Calibri"/>
              </a:rPr>
              <a:t>RELATION</a:t>
            </a:r>
            <a:endParaRPr sz="2000" b="1">
              <a:solidFill>
                <a:schemeClr val="dk1"/>
              </a:solidFill>
              <a:latin typeface="Calibri"/>
              <a:ea typeface="Calibri"/>
              <a:cs typeface="Calibri"/>
              <a:sym typeface="Calibri"/>
            </a:endParaRPr>
          </a:p>
        </p:txBody>
      </p:sp>
      <p:sp>
        <p:nvSpPr>
          <p:cNvPr id="945" name="Google Shape;945;p70"/>
          <p:cNvSpPr txBox="1"/>
          <p:nvPr/>
        </p:nvSpPr>
        <p:spPr>
          <a:xfrm>
            <a:off x="179388" y="4632325"/>
            <a:ext cx="1503362" cy="4016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b="1">
                <a:solidFill>
                  <a:schemeClr val="dk1"/>
                </a:solidFill>
                <a:latin typeface="Calibri"/>
                <a:ea typeface="Calibri"/>
                <a:cs typeface="Calibri"/>
                <a:sym typeface="Calibri"/>
              </a:rPr>
              <a:t>ATTRIBUTE</a:t>
            </a:r>
            <a:endParaRPr sz="2000" b="1">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71"/>
          <p:cNvSpPr/>
          <p:nvPr/>
        </p:nvSpPr>
        <p:spPr>
          <a:xfrm>
            <a:off x="1143571" y="4914329"/>
            <a:ext cx="6858000" cy="1429"/>
          </a:xfrm>
          <a:custGeom>
            <a:avLst/>
            <a:gdLst/>
            <a:ahLst/>
            <a:cxnLst/>
            <a:rect l="l" t="t" r="r" b="b"/>
            <a:pathLst>
              <a:path w="9144000" h="1904" extrusionOk="0">
                <a:moveTo>
                  <a:pt x="0" y="0"/>
                </a:moveTo>
                <a:lnTo>
                  <a:pt x="9144000" y="1587"/>
                </a:lnTo>
              </a:path>
            </a:pathLst>
          </a:custGeom>
          <a:noFill/>
          <a:ln w="25900" cap="flat" cmpd="sng">
            <a:solidFill>
              <a:srgbClr val="8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951" name="Google Shape;951;p71"/>
          <p:cNvSpPr txBox="1">
            <a:spLocks noGrp="1"/>
          </p:cNvSpPr>
          <p:nvPr>
            <p:ph type="title"/>
          </p:nvPr>
        </p:nvSpPr>
        <p:spPr>
          <a:xfrm>
            <a:off x="1544955" y="270510"/>
            <a:ext cx="3027997" cy="240931"/>
          </a:xfrm>
          <a:prstGeom prst="rect">
            <a:avLst/>
          </a:prstGeom>
          <a:noFill/>
          <a:ln>
            <a:noFill/>
          </a:ln>
        </p:spPr>
        <p:txBody>
          <a:bodyPr spcFirstLastPara="1" wrap="square" lIns="0" tIns="10000" rIns="0" bIns="0" anchor="ctr" anchorCtr="0">
            <a:spAutoFit/>
          </a:bodyPr>
          <a:lstStyle/>
          <a:p>
            <a:pPr marL="9525" lvl="0" indent="0" algn="ctr" rtl="0">
              <a:spcBef>
                <a:spcPts val="0"/>
              </a:spcBef>
              <a:spcAft>
                <a:spcPts val="0"/>
              </a:spcAft>
              <a:buClr>
                <a:schemeClr val="dk1"/>
              </a:buClr>
              <a:buSzPts val="1500"/>
              <a:buFont typeface="Calibri"/>
              <a:buNone/>
            </a:pPr>
            <a:r>
              <a:rPr lang="fr-FR" sz="1500"/>
              <a:t>RDF Triple Graph Representation</a:t>
            </a:r>
            <a:endParaRPr sz="1500"/>
          </a:p>
        </p:txBody>
      </p:sp>
      <p:sp>
        <p:nvSpPr>
          <p:cNvPr id="952" name="Google Shape;952;p71"/>
          <p:cNvSpPr txBox="1"/>
          <p:nvPr/>
        </p:nvSpPr>
        <p:spPr>
          <a:xfrm>
            <a:off x="1544955" y="1168907"/>
            <a:ext cx="4112419" cy="2387031"/>
          </a:xfrm>
          <a:prstGeom prst="rect">
            <a:avLst/>
          </a:prstGeom>
          <a:noFill/>
          <a:ln>
            <a:noFill/>
          </a:ln>
        </p:spPr>
        <p:txBody>
          <a:bodyPr spcFirstLastPara="1" wrap="square" lIns="0" tIns="57625" rIns="0" bIns="0" anchor="t" anchorCtr="0">
            <a:spAutoFit/>
          </a:bodyPr>
          <a:lstStyle/>
          <a:p>
            <a:pPr marL="266224" marR="3810" lvl="0" indent="-266224" algn="l" rtl="0">
              <a:lnSpc>
                <a:spcPct val="95939"/>
              </a:lnSpc>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The triple data model can be represented  as a graph</a:t>
            </a:r>
            <a:endParaRPr sz="1650">
              <a:solidFill>
                <a:schemeClr val="dk1"/>
              </a:solidFill>
              <a:latin typeface="Arial"/>
              <a:ea typeface="Arial"/>
              <a:cs typeface="Arial"/>
              <a:sym typeface="Arial"/>
            </a:endParaRPr>
          </a:p>
          <a:p>
            <a:pPr marL="0" marR="0" lvl="0" indent="0" algn="l" rtl="0">
              <a:spcBef>
                <a:spcPts val="38"/>
              </a:spcBef>
              <a:spcAft>
                <a:spcPts val="0"/>
              </a:spcAft>
              <a:buClr>
                <a:schemeClr val="dk1"/>
              </a:buClr>
              <a:buSzPts val="1725"/>
              <a:buFont typeface="Arial"/>
              <a:buNone/>
            </a:pPr>
            <a:endParaRPr sz="1725">
              <a:solidFill>
                <a:schemeClr val="dk1"/>
              </a:solidFill>
              <a:latin typeface="Times New Roman"/>
              <a:ea typeface="Times New Roman"/>
              <a:cs typeface="Times New Roman"/>
              <a:sym typeface="Times New Roman"/>
            </a:endParaRPr>
          </a:p>
          <a:p>
            <a:pPr marL="266700" marR="307657" lvl="0" indent="-257175" algn="l" rtl="0">
              <a:lnSpc>
                <a:spcPct val="95939"/>
              </a:lnSpc>
              <a:spcBef>
                <a:spcPts val="0"/>
              </a:spcBef>
              <a:spcAft>
                <a:spcPts val="0"/>
              </a:spcAft>
              <a:buClr>
                <a:schemeClr val="dk1"/>
              </a:buClr>
              <a:buSzPts val="1650"/>
              <a:buFont typeface="Arial"/>
              <a:buChar char="•"/>
            </a:pPr>
            <a:r>
              <a:rPr lang="fr-FR" sz="1650">
                <a:solidFill>
                  <a:schemeClr val="dk1"/>
                </a:solidFill>
                <a:latin typeface="Arial"/>
                <a:ea typeface="Arial"/>
                <a:cs typeface="Arial"/>
                <a:sym typeface="Arial"/>
              </a:rPr>
              <a:t>Such graph is called in the Artificial  Intelligence community a </a:t>
            </a:r>
            <a:r>
              <a:rPr lang="fr-FR" sz="1500" b="1">
                <a:solidFill>
                  <a:srgbClr val="901A24"/>
                </a:solidFill>
                <a:latin typeface="Arial"/>
                <a:ea typeface="Arial"/>
                <a:cs typeface="Arial"/>
                <a:sym typeface="Arial"/>
              </a:rPr>
              <a:t>semantic net</a:t>
            </a:r>
            <a:endParaRPr sz="15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66700" marR="0" lvl="0" indent="-257175" algn="l" rtl="0">
              <a:spcBef>
                <a:spcPts val="1545"/>
              </a:spcBef>
              <a:spcAft>
                <a:spcPts val="0"/>
              </a:spcAft>
              <a:buClr>
                <a:schemeClr val="dk1"/>
              </a:buClr>
              <a:buSzPts val="1650"/>
              <a:buFont typeface="Arial"/>
              <a:buChar char="•"/>
            </a:pPr>
            <a:r>
              <a:rPr lang="fr-FR" sz="1650">
                <a:solidFill>
                  <a:schemeClr val="dk1"/>
                </a:solidFill>
                <a:latin typeface="Arial"/>
                <a:ea typeface="Arial"/>
                <a:cs typeface="Arial"/>
                <a:sym typeface="Arial"/>
              </a:rPr>
              <a:t>Labeled, directed graphs</a:t>
            </a:r>
            <a:endParaRPr sz="1650">
              <a:solidFill>
                <a:schemeClr val="dk1"/>
              </a:solidFill>
              <a:latin typeface="Arial"/>
              <a:ea typeface="Arial"/>
              <a:cs typeface="Arial"/>
              <a:sym typeface="Arial"/>
            </a:endParaRPr>
          </a:p>
          <a:p>
            <a:pPr marL="567214" marR="0" lvl="1" indent="-215265" algn="l" rtl="0">
              <a:spcBef>
                <a:spcPts val="19"/>
              </a:spcBef>
              <a:spcAft>
                <a:spcPts val="0"/>
              </a:spcAft>
              <a:buClr>
                <a:schemeClr val="dk1"/>
              </a:buClr>
              <a:buSzPts val="1125"/>
              <a:buFont typeface="Arial"/>
              <a:buChar char="–"/>
            </a:pPr>
            <a:r>
              <a:rPr lang="fr-FR" sz="1125" b="1" i="0" u="none" strike="noStrike" cap="none">
                <a:solidFill>
                  <a:schemeClr val="dk1"/>
                </a:solidFill>
                <a:latin typeface="Arial"/>
                <a:ea typeface="Arial"/>
                <a:cs typeface="Arial"/>
                <a:sym typeface="Arial"/>
              </a:rPr>
              <a:t>Nodes</a:t>
            </a:r>
            <a:r>
              <a:rPr lang="fr-FR" sz="1125" b="0" i="0" u="none" strike="noStrike" cap="none">
                <a:solidFill>
                  <a:schemeClr val="dk1"/>
                </a:solidFill>
                <a:latin typeface="Arial"/>
                <a:ea typeface="Arial"/>
                <a:cs typeface="Arial"/>
                <a:sym typeface="Arial"/>
              </a:rPr>
              <a:t>: resources, literals</a:t>
            </a:r>
            <a:endParaRPr sz="1125" b="0" i="0" u="none" strike="noStrike" cap="none">
              <a:solidFill>
                <a:schemeClr val="dk1"/>
              </a:solidFill>
              <a:latin typeface="Arial"/>
              <a:ea typeface="Arial"/>
              <a:cs typeface="Arial"/>
              <a:sym typeface="Arial"/>
            </a:endParaRPr>
          </a:p>
          <a:p>
            <a:pPr marL="567214" marR="0" lvl="1" indent="-215265" algn="l" rtl="0">
              <a:spcBef>
                <a:spcPts val="0"/>
              </a:spcBef>
              <a:spcAft>
                <a:spcPts val="0"/>
              </a:spcAft>
              <a:buClr>
                <a:schemeClr val="dk1"/>
              </a:buClr>
              <a:buSzPts val="1125"/>
              <a:buFont typeface="Arial"/>
              <a:buChar char="–"/>
            </a:pPr>
            <a:r>
              <a:rPr lang="fr-FR" sz="1125" b="1" i="0" u="none" strike="noStrike" cap="none">
                <a:solidFill>
                  <a:schemeClr val="dk1"/>
                </a:solidFill>
                <a:latin typeface="Arial"/>
                <a:ea typeface="Arial"/>
                <a:cs typeface="Arial"/>
                <a:sym typeface="Arial"/>
              </a:rPr>
              <a:t>Labels</a:t>
            </a:r>
            <a:r>
              <a:rPr lang="fr-FR" sz="1125" b="0" i="0" u="none" strike="noStrike" cap="none">
                <a:solidFill>
                  <a:schemeClr val="dk1"/>
                </a:solidFill>
                <a:latin typeface="Arial"/>
                <a:ea typeface="Arial"/>
                <a:cs typeface="Arial"/>
                <a:sym typeface="Arial"/>
              </a:rPr>
              <a:t>: properties</a:t>
            </a:r>
            <a:endParaRPr sz="1125" b="0" i="0" u="none" strike="noStrike" cap="none">
              <a:solidFill>
                <a:schemeClr val="dk1"/>
              </a:solidFill>
              <a:latin typeface="Arial"/>
              <a:ea typeface="Arial"/>
              <a:cs typeface="Arial"/>
              <a:sym typeface="Arial"/>
            </a:endParaRPr>
          </a:p>
          <a:p>
            <a:pPr marL="567214" marR="0" lvl="1" indent="-215265" algn="l" rtl="0">
              <a:spcBef>
                <a:spcPts val="0"/>
              </a:spcBef>
              <a:spcAft>
                <a:spcPts val="0"/>
              </a:spcAft>
              <a:buClr>
                <a:schemeClr val="dk1"/>
              </a:buClr>
              <a:buSzPts val="1125"/>
              <a:buFont typeface="Arial"/>
              <a:buChar char="–"/>
            </a:pPr>
            <a:r>
              <a:rPr lang="fr-FR" sz="1125" b="1" i="0" u="none" strike="noStrike" cap="none">
                <a:solidFill>
                  <a:schemeClr val="dk1"/>
                </a:solidFill>
                <a:latin typeface="Arial"/>
                <a:ea typeface="Arial"/>
                <a:cs typeface="Arial"/>
                <a:sym typeface="Arial"/>
              </a:rPr>
              <a:t>Edges</a:t>
            </a:r>
            <a:r>
              <a:rPr lang="fr-FR" sz="1125" b="0" i="0" u="none" strike="noStrike" cap="none">
                <a:solidFill>
                  <a:schemeClr val="dk1"/>
                </a:solidFill>
                <a:latin typeface="Arial"/>
                <a:ea typeface="Arial"/>
                <a:cs typeface="Arial"/>
                <a:sym typeface="Arial"/>
              </a:rPr>
              <a:t>: statements</a:t>
            </a:r>
            <a:endParaRPr sz="1125" b="0" i="0" u="none" strike="noStrike" cap="none">
              <a:solidFill>
                <a:schemeClr val="dk1"/>
              </a:solidFill>
              <a:latin typeface="Arial"/>
              <a:ea typeface="Arial"/>
              <a:cs typeface="Arial"/>
              <a:sym typeface="Arial"/>
            </a:endParaRPr>
          </a:p>
        </p:txBody>
      </p:sp>
      <p:sp>
        <p:nvSpPr>
          <p:cNvPr id="953" name="Google Shape;953;p71"/>
          <p:cNvSpPr/>
          <p:nvPr/>
        </p:nvSpPr>
        <p:spPr>
          <a:xfrm>
            <a:off x="5983552" y="1099524"/>
            <a:ext cx="1678598" cy="19226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954" name="Google Shape;954;p71"/>
          <p:cNvSpPr txBox="1">
            <a:spLocks noGrp="1"/>
          </p:cNvSpPr>
          <p:nvPr>
            <p:ph type="sldNum" idx="12"/>
          </p:nvPr>
        </p:nvSpPr>
        <p:spPr>
          <a:xfrm>
            <a:off x="8821419" y="4955905"/>
            <a:ext cx="255270" cy="156068"/>
          </a:xfrm>
          <a:prstGeom prst="rect">
            <a:avLst/>
          </a:prstGeom>
          <a:noFill/>
          <a:ln>
            <a:noFill/>
          </a:ln>
        </p:spPr>
        <p:txBody>
          <a:bodyPr spcFirstLastPara="1" wrap="square" lIns="0" tIns="0" rIns="0" bIns="0" anchor="t" anchorCtr="0">
            <a:spAutoFit/>
          </a:bodyPr>
          <a:lstStyle/>
          <a:p>
            <a:pPr marL="19050" marR="0" lvl="0" indent="0" algn="l" rtl="0">
              <a:lnSpc>
                <a:spcPct val="100916"/>
              </a:lnSpc>
              <a:spcBef>
                <a:spcPts val="0"/>
              </a:spcBef>
              <a:spcAft>
                <a:spcPts val="0"/>
              </a:spcAft>
              <a:buNone/>
            </a:pPr>
            <a:fld id="{00000000-1234-1234-1234-123412341234}" type="slidenum">
              <a:rPr lang="fr-FR" sz="1200" b="0" i="0">
                <a:solidFill>
                  <a:srgbClr val="800000"/>
                </a:solidFill>
                <a:latin typeface="Calibri"/>
                <a:ea typeface="Calibri"/>
                <a:cs typeface="Calibri"/>
                <a:sym typeface="Calibri"/>
              </a:rPr>
              <a:t>71</a:t>
            </a:fld>
            <a:endParaRPr sz="1200" b="0" i="0">
              <a:solidFill>
                <a:srgbClr val="800000"/>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72"/>
          <p:cNvSpPr txBox="1">
            <a:spLocks noGrp="1"/>
          </p:cNvSpPr>
          <p:nvPr>
            <p:ph type="title"/>
          </p:nvPr>
        </p:nvSpPr>
        <p:spPr>
          <a:xfrm>
            <a:off x="457200" y="115888"/>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RDF as graph</a:t>
            </a:r>
            <a:endParaRPr/>
          </a:p>
        </p:txBody>
      </p:sp>
      <p:sp>
        <p:nvSpPr>
          <p:cNvPr id="961" name="Google Shape;961;p72"/>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72</a:t>
            </a:fld>
            <a:r>
              <a:rPr lang="fr-FR" sz="1400">
                <a:solidFill>
                  <a:srgbClr val="FFFFFF"/>
                </a:solidFill>
                <a:latin typeface="Libre Franklin"/>
                <a:ea typeface="Libre Franklin"/>
                <a:cs typeface="Libre Franklin"/>
                <a:sym typeface="Libre Franklin"/>
              </a:rPr>
              <a:t> </a:t>
            </a:r>
            <a:endParaRPr/>
          </a:p>
        </p:txBody>
      </p:sp>
      <p:sp>
        <p:nvSpPr>
          <p:cNvPr id="962" name="Google Shape;962;p72"/>
          <p:cNvSpPr/>
          <p:nvPr/>
        </p:nvSpPr>
        <p:spPr>
          <a:xfrm>
            <a:off x="2035175" y="1655763"/>
            <a:ext cx="1081088" cy="1081087"/>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resource</a:t>
            </a:r>
            <a:endParaRPr sz="1800">
              <a:solidFill>
                <a:schemeClr val="dk1"/>
              </a:solidFill>
              <a:latin typeface="Calibri"/>
              <a:ea typeface="Calibri"/>
              <a:cs typeface="Calibri"/>
              <a:sym typeface="Calibri"/>
            </a:endParaRPr>
          </a:p>
        </p:txBody>
      </p:sp>
      <p:sp>
        <p:nvSpPr>
          <p:cNvPr id="963" name="Google Shape;963;p72"/>
          <p:cNvSpPr/>
          <p:nvPr/>
        </p:nvSpPr>
        <p:spPr>
          <a:xfrm>
            <a:off x="6734175" y="1655763"/>
            <a:ext cx="1081088" cy="1081087"/>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resource</a:t>
            </a:r>
            <a:endParaRPr sz="1800">
              <a:solidFill>
                <a:schemeClr val="dk1"/>
              </a:solidFill>
              <a:latin typeface="Calibri"/>
              <a:ea typeface="Calibri"/>
              <a:cs typeface="Calibri"/>
              <a:sym typeface="Calibri"/>
            </a:endParaRPr>
          </a:p>
        </p:txBody>
      </p:sp>
      <p:cxnSp>
        <p:nvCxnSpPr>
          <p:cNvPr id="964" name="Google Shape;964;p72"/>
          <p:cNvCxnSpPr>
            <a:stCxn id="962" idx="6"/>
            <a:endCxn id="963" idx="2"/>
          </p:cNvCxnSpPr>
          <p:nvPr/>
        </p:nvCxnSpPr>
        <p:spPr>
          <a:xfrm>
            <a:off x="3116263" y="2196307"/>
            <a:ext cx="3618000" cy="0"/>
          </a:xfrm>
          <a:prstGeom prst="straightConnector1">
            <a:avLst/>
          </a:prstGeom>
          <a:noFill/>
          <a:ln w="19050" cap="flat" cmpd="sng">
            <a:solidFill>
              <a:srgbClr val="BD4B48"/>
            </a:solidFill>
            <a:prstDash val="solid"/>
            <a:round/>
            <a:headEnd type="none" w="sm" len="sm"/>
            <a:tailEnd type="stealth" w="med" len="med"/>
          </a:ln>
        </p:spPr>
      </p:cxnSp>
      <p:sp>
        <p:nvSpPr>
          <p:cNvPr id="965" name="Google Shape;965;p72"/>
          <p:cNvSpPr txBox="1"/>
          <p:nvPr/>
        </p:nvSpPr>
        <p:spPr>
          <a:xfrm>
            <a:off x="3311525" y="1755775"/>
            <a:ext cx="3273425"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http://purl.org/dc/terms/coverage</a:t>
            </a:r>
            <a:endParaRPr sz="1800">
              <a:solidFill>
                <a:schemeClr val="dk1"/>
              </a:solidFill>
              <a:latin typeface="Calibri"/>
              <a:ea typeface="Calibri"/>
              <a:cs typeface="Calibri"/>
              <a:sym typeface="Calibri"/>
            </a:endParaRPr>
          </a:p>
        </p:txBody>
      </p:sp>
      <p:sp>
        <p:nvSpPr>
          <p:cNvPr id="966" name="Google Shape;966;p72"/>
          <p:cNvSpPr txBox="1"/>
          <p:nvPr/>
        </p:nvSpPr>
        <p:spPr>
          <a:xfrm>
            <a:off x="1331913" y="1196975"/>
            <a:ext cx="2487612"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http://www.geonames.org</a:t>
            </a:r>
            <a:endParaRPr sz="1800">
              <a:solidFill>
                <a:schemeClr val="dk1"/>
              </a:solidFill>
              <a:latin typeface="Calibri"/>
              <a:ea typeface="Calibri"/>
              <a:cs typeface="Calibri"/>
              <a:sym typeface="Calibri"/>
            </a:endParaRPr>
          </a:p>
        </p:txBody>
      </p:sp>
      <p:sp>
        <p:nvSpPr>
          <p:cNvPr id="967" name="Google Shape;967;p72"/>
          <p:cNvSpPr txBox="1"/>
          <p:nvPr/>
        </p:nvSpPr>
        <p:spPr>
          <a:xfrm>
            <a:off x="5584825" y="1196975"/>
            <a:ext cx="3379788"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http://www.geonames.org/countries</a:t>
            </a:r>
            <a:endParaRPr sz="1800">
              <a:solidFill>
                <a:schemeClr val="dk1"/>
              </a:solidFill>
              <a:latin typeface="Calibri"/>
              <a:ea typeface="Calibri"/>
              <a:cs typeface="Calibri"/>
              <a:sym typeface="Calibri"/>
            </a:endParaRPr>
          </a:p>
        </p:txBody>
      </p:sp>
      <p:sp>
        <p:nvSpPr>
          <p:cNvPr id="968" name="Google Shape;968;p72"/>
          <p:cNvSpPr/>
          <p:nvPr/>
        </p:nvSpPr>
        <p:spPr>
          <a:xfrm>
            <a:off x="6759575" y="4292600"/>
            <a:ext cx="1081088" cy="1081088"/>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literal</a:t>
            </a:r>
            <a:endParaRPr sz="1800">
              <a:solidFill>
                <a:schemeClr val="dk1"/>
              </a:solidFill>
              <a:latin typeface="Calibri"/>
              <a:ea typeface="Calibri"/>
              <a:cs typeface="Calibri"/>
              <a:sym typeface="Calibri"/>
            </a:endParaRPr>
          </a:p>
        </p:txBody>
      </p:sp>
      <p:cxnSp>
        <p:nvCxnSpPr>
          <p:cNvPr id="969" name="Google Shape;969;p72"/>
          <p:cNvCxnSpPr>
            <a:stCxn id="962" idx="5"/>
            <a:endCxn id="968" idx="2"/>
          </p:cNvCxnSpPr>
          <p:nvPr/>
        </p:nvCxnSpPr>
        <p:spPr>
          <a:xfrm>
            <a:off x="2957941" y="2578528"/>
            <a:ext cx="3801600" cy="2254500"/>
          </a:xfrm>
          <a:prstGeom prst="straightConnector1">
            <a:avLst/>
          </a:prstGeom>
          <a:noFill/>
          <a:ln w="19050" cap="flat" cmpd="sng">
            <a:solidFill>
              <a:srgbClr val="BD4B48"/>
            </a:solidFill>
            <a:prstDash val="solid"/>
            <a:round/>
            <a:headEnd type="none" w="sm" len="sm"/>
            <a:tailEnd type="stealth" w="med" len="med"/>
          </a:ln>
        </p:spPr>
      </p:cxnSp>
      <p:sp>
        <p:nvSpPr>
          <p:cNvPr id="970" name="Google Shape;970;p72"/>
          <p:cNvSpPr txBox="1"/>
          <p:nvPr/>
        </p:nvSpPr>
        <p:spPr>
          <a:xfrm rot="1872479">
            <a:off x="3163888" y="3184525"/>
            <a:ext cx="3290887"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http://purl.org/dc/terms/modified</a:t>
            </a:r>
            <a:endParaRPr sz="1800">
              <a:solidFill>
                <a:schemeClr val="dk1"/>
              </a:solidFill>
              <a:latin typeface="Calibri"/>
              <a:ea typeface="Calibri"/>
              <a:cs typeface="Calibri"/>
              <a:sym typeface="Calibri"/>
            </a:endParaRPr>
          </a:p>
        </p:txBody>
      </p:sp>
      <p:sp>
        <p:nvSpPr>
          <p:cNvPr id="971" name="Google Shape;971;p72"/>
          <p:cNvSpPr txBox="1"/>
          <p:nvPr/>
        </p:nvSpPr>
        <p:spPr>
          <a:xfrm>
            <a:off x="6361113" y="3833813"/>
            <a:ext cx="1878012"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September 25, 2015</a:t>
            </a:r>
            <a:endParaRPr sz="1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73"/>
          <p:cNvSpPr txBox="1">
            <a:spLocks noGrp="1"/>
          </p:cNvSpPr>
          <p:nvPr>
            <p:ph type="title"/>
          </p:nvPr>
        </p:nvSpPr>
        <p:spPr>
          <a:xfrm>
            <a:off x="457200" y="115888"/>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XML syntax example</a:t>
            </a:r>
            <a:endParaRPr/>
          </a:p>
        </p:txBody>
      </p:sp>
      <p:sp>
        <p:nvSpPr>
          <p:cNvPr id="978" name="Google Shape;978;p73"/>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73</a:t>
            </a:fld>
            <a:r>
              <a:rPr lang="fr-FR" sz="1400">
                <a:solidFill>
                  <a:srgbClr val="FFFFFF"/>
                </a:solidFill>
                <a:latin typeface="Libre Franklin"/>
                <a:ea typeface="Libre Franklin"/>
                <a:cs typeface="Libre Franklin"/>
                <a:sym typeface="Libre Franklin"/>
              </a:rPr>
              <a:t> </a:t>
            </a:r>
            <a:endParaRPr/>
          </a:p>
        </p:txBody>
      </p:sp>
      <p:sp>
        <p:nvSpPr>
          <p:cNvPr id="979" name="Google Shape;979;p73"/>
          <p:cNvSpPr/>
          <p:nvPr/>
        </p:nvSpPr>
        <p:spPr>
          <a:xfrm>
            <a:off x="250825" y="1196975"/>
            <a:ext cx="8651875" cy="39703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	&lt;?xml version=“1.0”?&gt;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&lt;rdf:RDF</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xmlns:rdf="http://www.w3.org/1999/02/22-rdf-syntax-ns#"</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xmlns:rdfs="http://www.w3.org/2000/01/rdf-schema#"</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xmlns:dc="http://purl.org/dc/terms#"&gt;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&lt;rdf:Description rdf:about="http://www.geonames.org"&gt;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&lt;rdfs:label&gt;GeoNames&lt;/rdfs:label&gt;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&lt;dc:coverage rdf:resource="http://www.geonames.org/countries"/&gt;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&lt;dc:modified&gt;September 25, 2015&lt;/dc:modified&gt;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&lt;/rdf:Description&gt;</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&lt;/rdf:RDF&gt;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74"/>
          <p:cNvSpPr txBox="1">
            <a:spLocks noGrp="1"/>
          </p:cNvSpPr>
          <p:nvPr>
            <p:ph type="title"/>
          </p:nvPr>
        </p:nvSpPr>
        <p:spPr>
          <a:xfrm>
            <a:off x="457200" y="115888"/>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RDF/XML elements</a:t>
            </a:r>
            <a:endParaRPr/>
          </a:p>
        </p:txBody>
      </p:sp>
      <p:sp>
        <p:nvSpPr>
          <p:cNvPr id="986" name="Google Shape;986;p74"/>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74</a:t>
            </a:fld>
            <a:r>
              <a:rPr lang="fr-FR" sz="1400">
                <a:solidFill>
                  <a:srgbClr val="FFFFFF"/>
                </a:solidFill>
                <a:latin typeface="Libre Franklin"/>
                <a:ea typeface="Libre Franklin"/>
                <a:cs typeface="Libre Franklin"/>
                <a:sym typeface="Libre Franklin"/>
              </a:rPr>
              <a:t> </a:t>
            </a:r>
            <a:endParaRPr/>
          </a:p>
        </p:txBody>
      </p:sp>
      <p:sp>
        <p:nvSpPr>
          <p:cNvPr id="987" name="Google Shape;987;p74"/>
          <p:cNvSpPr txBox="1"/>
          <p:nvPr/>
        </p:nvSpPr>
        <p:spPr>
          <a:xfrm>
            <a:off x="1933575" y="692150"/>
            <a:ext cx="6959600" cy="6049963"/>
          </a:xfrm>
          <a:prstGeom prst="rect">
            <a:avLst/>
          </a:prstGeom>
          <a:noFill/>
          <a:ln>
            <a:noFill/>
          </a:ln>
        </p:spPr>
        <p:txBody>
          <a:bodyPr spcFirstLastPara="1" wrap="square" lIns="91425" tIns="45700" rIns="91425" bIns="45700" anchor="t" anchorCtr="0">
            <a:noAutofit/>
          </a:bodyPr>
          <a:lstStyle/>
          <a:p>
            <a:pPr marL="273050" marR="0" lvl="0" indent="-273050" algn="l" rtl="0">
              <a:spcBef>
                <a:spcPts val="0"/>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&lt;?xml version=“1.0”?&gt;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&lt;rdf:RDF </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xmlns:rdf="http://www.w3.org/1999/02/22-rdf-syntax-ns#"</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xmlns:xsd="http://www.w3.org/2001/XMLSchema#"</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xmlns:uni="http://www.mydomain.org/uni-ns"&gt;</a:t>
            </a:r>
            <a:endParaRPr/>
          </a:p>
          <a:p>
            <a:pPr marL="273050" marR="0" lvl="0" indent="-273050" algn="l" rtl="0">
              <a:spcBef>
                <a:spcPts val="575"/>
              </a:spcBef>
              <a:spcAft>
                <a:spcPts val="0"/>
              </a:spcAft>
              <a:buClr>
                <a:schemeClr val="accent1"/>
              </a:buClr>
              <a:buSzPts val="680"/>
              <a:buFont typeface="Noto Sans Symbols"/>
              <a:buNone/>
            </a:pPr>
            <a:endParaRPr sz="800">
              <a:solidFill>
                <a:schemeClr val="dk1"/>
              </a:solidFill>
              <a:latin typeface="Libre Baskerville"/>
              <a:ea typeface="Libre Baskerville"/>
              <a:cs typeface="Libre Baskerville"/>
              <a:sym typeface="Libre Baskerville"/>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&lt;rdf:Description  </a:t>
            </a:r>
            <a:r>
              <a:rPr lang="fr-FR" sz="1800">
                <a:solidFill>
                  <a:srgbClr val="FF0000"/>
                </a:solidFill>
                <a:latin typeface="Libre Baskerville"/>
                <a:ea typeface="Libre Baskerville"/>
                <a:cs typeface="Libre Baskerville"/>
                <a:sym typeface="Libre Baskerville"/>
              </a:rPr>
              <a:t>rdf:about=“CIT1111”</a:t>
            </a:r>
            <a:r>
              <a:rPr lang="fr-FR" sz="1800">
                <a:solidFill>
                  <a:schemeClr val="dk1"/>
                </a:solidFill>
                <a:latin typeface="Libre Baskerville"/>
                <a:ea typeface="Libre Baskerville"/>
                <a:cs typeface="Libre Baskerville"/>
                <a:sym typeface="Libre Baskerville"/>
              </a:rPr>
              <a:t>&gt;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&lt;uni:courseName&gt;Discrete Matematics&lt;/uni:courseName&gt;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&lt;uni:isTaughtBy </a:t>
            </a:r>
            <a:r>
              <a:rPr lang="fr-FR" sz="1800">
                <a:solidFill>
                  <a:srgbClr val="FF0000"/>
                </a:solidFill>
                <a:latin typeface="Libre Baskerville"/>
                <a:ea typeface="Libre Baskerville"/>
                <a:cs typeface="Libre Baskerville"/>
                <a:sym typeface="Libre Baskerville"/>
              </a:rPr>
              <a:t>rdf:resource=“</a:t>
            </a:r>
            <a:r>
              <a:rPr lang="fr-FR" sz="1800" b="1">
                <a:solidFill>
                  <a:srgbClr val="FF0000"/>
                </a:solidFill>
                <a:latin typeface="Libre Baskerville"/>
                <a:ea typeface="Libre Baskerville"/>
                <a:cs typeface="Libre Baskerville"/>
                <a:sym typeface="Libre Baskerville"/>
              </a:rPr>
              <a:t>#949318</a:t>
            </a:r>
            <a:r>
              <a:rPr lang="fr-FR" sz="1800">
                <a:solidFill>
                  <a:srgbClr val="FF0000"/>
                </a:solidFill>
                <a:latin typeface="Libre Baskerville"/>
                <a:ea typeface="Libre Baskerville"/>
                <a:cs typeface="Libre Baskerville"/>
                <a:sym typeface="Libre Baskerville"/>
              </a:rPr>
              <a:t>”</a:t>
            </a:r>
            <a:r>
              <a:rPr lang="fr-FR" sz="1800">
                <a:solidFill>
                  <a:schemeClr val="dk1"/>
                </a:solidFill>
                <a:latin typeface="Libre Baskerville"/>
                <a:ea typeface="Libre Baskerville"/>
                <a:cs typeface="Libre Baskerville"/>
                <a:sym typeface="Libre Baskerville"/>
              </a:rPr>
              <a:t>&gt;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&lt;uni:age rdf:datatype="&amp;xsd:integer"&gt;27&lt;uni:age&gt;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&lt;/rdf:Description&gt;</a:t>
            </a:r>
            <a:endParaRPr/>
          </a:p>
          <a:p>
            <a:pPr marL="273050" marR="0" lvl="0" indent="-273050" algn="l" rtl="0">
              <a:spcBef>
                <a:spcPts val="575"/>
              </a:spcBef>
              <a:spcAft>
                <a:spcPts val="0"/>
              </a:spcAft>
              <a:buClr>
                <a:schemeClr val="accent1"/>
              </a:buClr>
              <a:buSzPts val="680"/>
              <a:buFont typeface="Noto Sans Symbols"/>
              <a:buNone/>
            </a:pPr>
            <a:endParaRPr sz="800">
              <a:solidFill>
                <a:schemeClr val="dk1"/>
              </a:solidFill>
              <a:latin typeface="Libre Baskerville"/>
              <a:ea typeface="Libre Baskerville"/>
              <a:cs typeface="Libre Baskerville"/>
              <a:sym typeface="Libre Baskerville"/>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&lt;rdf:Description  </a:t>
            </a:r>
            <a:r>
              <a:rPr lang="fr-FR" sz="1800">
                <a:solidFill>
                  <a:srgbClr val="FF0000"/>
                </a:solidFill>
                <a:latin typeface="Libre Baskerville"/>
                <a:ea typeface="Libre Baskerville"/>
                <a:cs typeface="Libre Baskerville"/>
                <a:sym typeface="Libre Baskerville"/>
              </a:rPr>
              <a:t>rdf:ID=“</a:t>
            </a:r>
            <a:r>
              <a:rPr lang="fr-FR" sz="1800" b="1">
                <a:solidFill>
                  <a:srgbClr val="FF0000"/>
                </a:solidFill>
                <a:latin typeface="Libre Baskerville"/>
                <a:ea typeface="Libre Baskerville"/>
                <a:cs typeface="Libre Baskerville"/>
                <a:sym typeface="Libre Baskerville"/>
              </a:rPr>
              <a:t>#949318</a:t>
            </a:r>
            <a:r>
              <a:rPr lang="fr-FR" sz="1800">
                <a:solidFill>
                  <a:srgbClr val="FF0000"/>
                </a:solidFill>
                <a:latin typeface="Libre Baskerville"/>
                <a:ea typeface="Libre Baskerville"/>
                <a:cs typeface="Libre Baskerville"/>
                <a:sym typeface="Libre Baskerville"/>
              </a:rPr>
              <a:t>"</a:t>
            </a:r>
            <a:r>
              <a:rPr lang="fr-FR" sz="1800">
                <a:solidFill>
                  <a:schemeClr val="dk1"/>
                </a:solidFill>
                <a:latin typeface="Libre Baskerville"/>
                <a:ea typeface="Libre Baskerville"/>
                <a:cs typeface="Libre Baskerville"/>
                <a:sym typeface="Libre Baskerville"/>
              </a:rPr>
              <a:t>&gt;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&lt;uni:name&gt;David Billington&lt;/uni:name&gt;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&lt;uni:title&gt;Associate Professor&lt;/uni:title&gt;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&lt;uni:age rdf:datatype="&amp;xsd:integer"&gt;27&lt;uni:age&gt;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&lt;/rdf:Description&gt;</a:t>
            </a:r>
            <a:endParaRPr/>
          </a:p>
          <a:p>
            <a:pPr marL="273050" marR="0" lvl="0" indent="-273050" algn="l" rtl="0">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&lt;/rdf:RDF&gt;</a:t>
            </a:r>
            <a:endParaRPr/>
          </a:p>
        </p:txBody>
      </p:sp>
      <p:sp>
        <p:nvSpPr>
          <p:cNvPr id="988" name="Google Shape;988;p74"/>
          <p:cNvSpPr txBox="1"/>
          <p:nvPr/>
        </p:nvSpPr>
        <p:spPr>
          <a:xfrm>
            <a:off x="323850" y="1844675"/>
            <a:ext cx="1390650" cy="3381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NAMESPACES</a:t>
            </a:r>
            <a:endParaRPr sz="1800" b="1">
              <a:solidFill>
                <a:srgbClr val="0070C0"/>
              </a:solidFill>
              <a:latin typeface="Calibri"/>
              <a:ea typeface="Calibri"/>
              <a:cs typeface="Calibri"/>
              <a:sym typeface="Calibri"/>
            </a:endParaRPr>
          </a:p>
        </p:txBody>
      </p:sp>
      <p:sp>
        <p:nvSpPr>
          <p:cNvPr id="989" name="Google Shape;989;p74"/>
          <p:cNvSpPr/>
          <p:nvPr/>
        </p:nvSpPr>
        <p:spPr>
          <a:xfrm>
            <a:off x="1771650" y="1439863"/>
            <a:ext cx="338138" cy="1052512"/>
          </a:xfrm>
          <a:prstGeom prst="leftBrace">
            <a:avLst>
              <a:gd name="adj1" fmla="val 8333"/>
              <a:gd name="adj2" fmla="val 50000"/>
            </a:avLst>
          </a:prstGeom>
          <a:no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74"/>
          <p:cNvSpPr txBox="1"/>
          <p:nvPr/>
        </p:nvSpPr>
        <p:spPr>
          <a:xfrm>
            <a:off x="107950" y="3049588"/>
            <a:ext cx="1606550" cy="8302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RESOURCE HAS </a:t>
            </a:r>
            <a:endParaRPr/>
          </a:p>
          <a:p>
            <a:pPr marL="0" marR="0" lvl="0" indent="0" algn="l" rtl="0">
              <a:spcBef>
                <a:spcPts val="0"/>
              </a:spcBef>
              <a:spcAft>
                <a:spcPts val="0"/>
              </a:spcAft>
              <a:buNone/>
            </a:pPr>
            <a:r>
              <a:rPr lang="fr-FR" sz="1600" b="1">
                <a:solidFill>
                  <a:srgbClr val="0070C0"/>
                </a:solidFill>
                <a:latin typeface="Calibri"/>
                <a:ea typeface="Calibri"/>
                <a:cs typeface="Calibri"/>
                <a:sym typeface="Calibri"/>
              </a:rPr>
              <a:t>BEEN DEFINED </a:t>
            </a:r>
            <a:endParaRPr/>
          </a:p>
          <a:p>
            <a:pPr marL="0" marR="0" lvl="0" indent="0" algn="l" rtl="0">
              <a:spcBef>
                <a:spcPts val="0"/>
              </a:spcBef>
              <a:spcAft>
                <a:spcPts val="0"/>
              </a:spcAft>
              <a:buNone/>
            </a:pPr>
            <a:r>
              <a:rPr lang="fr-FR" sz="1600" b="1">
                <a:solidFill>
                  <a:srgbClr val="0070C0"/>
                </a:solidFill>
                <a:latin typeface="Calibri"/>
                <a:ea typeface="Calibri"/>
                <a:cs typeface="Calibri"/>
                <a:sym typeface="Calibri"/>
              </a:rPr>
              <a:t>ELSEWHERE</a:t>
            </a:r>
            <a:endParaRPr sz="1800" b="1">
              <a:solidFill>
                <a:srgbClr val="0070C0"/>
              </a:solidFill>
              <a:latin typeface="Calibri"/>
              <a:ea typeface="Calibri"/>
              <a:cs typeface="Calibri"/>
              <a:sym typeface="Calibri"/>
            </a:endParaRPr>
          </a:p>
        </p:txBody>
      </p:sp>
      <p:sp>
        <p:nvSpPr>
          <p:cNvPr id="991" name="Google Shape;991;p74"/>
          <p:cNvSpPr/>
          <p:nvPr/>
        </p:nvSpPr>
        <p:spPr>
          <a:xfrm>
            <a:off x="1771650" y="2636838"/>
            <a:ext cx="338138" cy="1655762"/>
          </a:xfrm>
          <a:prstGeom prst="leftBrace">
            <a:avLst>
              <a:gd name="adj1" fmla="val 8333"/>
              <a:gd name="adj2" fmla="val 50000"/>
            </a:avLst>
          </a:prstGeom>
          <a:no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74"/>
          <p:cNvSpPr txBox="1"/>
          <p:nvPr/>
        </p:nvSpPr>
        <p:spPr>
          <a:xfrm>
            <a:off x="6956425" y="3376613"/>
            <a:ext cx="1122363" cy="338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RELATION</a:t>
            </a:r>
            <a:endParaRPr sz="1800" b="1">
              <a:solidFill>
                <a:srgbClr val="0070C0"/>
              </a:solidFill>
              <a:latin typeface="Calibri"/>
              <a:ea typeface="Calibri"/>
              <a:cs typeface="Calibri"/>
              <a:sym typeface="Calibri"/>
            </a:endParaRPr>
          </a:p>
        </p:txBody>
      </p:sp>
      <p:sp>
        <p:nvSpPr>
          <p:cNvPr id="993" name="Google Shape;993;p74"/>
          <p:cNvSpPr/>
          <p:nvPr/>
        </p:nvSpPr>
        <p:spPr>
          <a:xfrm rot="10800000">
            <a:off x="6513513" y="3365500"/>
            <a:ext cx="339725" cy="339725"/>
          </a:xfrm>
          <a:prstGeom prst="leftBrace">
            <a:avLst>
              <a:gd name="adj1" fmla="val 8333"/>
              <a:gd name="adj2" fmla="val 52685"/>
            </a:avLst>
          </a:prstGeom>
          <a:no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74"/>
          <p:cNvSpPr/>
          <p:nvPr/>
        </p:nvSpPr>
        <p:spPr>
          <a:xfrm rot="-5400000">
            <a:off x="5339557" y="3526631"/>
            <a:ext cx="338138" cy="1152525"/>
          </a:xfrm>
          <a:prstGeom prst="leftBrace">
            <a:avLst>
              <a:gd name="adj1" fmla="val 8333"/>
              <a:gd name="adj2" fmla="val 50000"/>
            </a:avLst>
          </a:prstGeom>
          <a:no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5" name="Google Shape;995;p74"/>
          <p:cNvSpPr txBox="1"/>
          <p:nvPr/>
        </p:nvSpPr>
        <p:spPr>
          <a:xfrm>
            <a:off x="4932363" y="4241800"/>
            <a:ext cx="1152525" cy="3397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DATA TYPE</a:t>
            </a:r>
            <a:endParaRPr sz="1800" b="1">
              <a:solidFill>
                <a:srgbClr val="0070C0"/>
              </a:solidFill>
              <a:latin typeface="Calibri"/>
              <a:ea typeface="Calibri"/>
              <a:cs typeface="Calibri"/>
              <a:sym typeface="Calibri"/>
            </a:endParaRPr>
          </a:p>
        </p:txBody>
      </p:sp>
      <p:sp>
        <p:nvSpPr>
          <p:cNvPr id="996" name="Google Shape;996;p74"/>
          <p:cNvSpPr/>
          <p:nvPr/>
        </p:nvSpPr>
        <p:spPr>
          <a:xfrm>
            <a:off x="4464050" y="2951163"/>
            <a:ext cx="1836738" cy="425450"/>
          </a:xfrm>
          <a:prstGeom prst="ellipse">
            <a:avLst/>
          </a:prstGeom>
          <a:noFill/>
          <a:ln w="25400" cap="flat" cmpd="sng">
            <a:solidFill>
              <a:srgbClr val="2F79E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7" name="Google Shape;997;p74"/>
          <p:cNvSpPr txBox="1"/>
          <p:nvPr/>
        </p:nvSpPr>
        <p:spPr>
          <a:xfrm>
            <a:off x="6948488" y="2592388"/>
            <a:ext cx="777875" cy="338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VALUE</a:t>
            </a:r>
            <a:endParaRPr sz="1800" b="1">
              <a:solidFill>
                <a:srgbClr val="0070C0"/>
              </a:solidFill>
              <a:latin typeface="Calibri"/>
              <a:ea typeface="Calibri"/>
              <a:cs typeface="Calibri"/>
              <a:sym typeface="Calibri"/>
            </a:endParaRPr>
          </a:p>
        </p:txBody>
      </p:sp>
      <p:cxnSp>
        <p:nvCxnSpPr>
          <p:cNvPr id="998" name="Google Shape;998;p74"/>
          <p:cNvCxnSpPr>
            <a:stCxn id="997" idx="1"/>
            <a:endCxn id="996" idx="7"/>
          </p:cNvCxnSpPr>
          <p:nvPr/>
        </p:nvCxnSpPr>
        <p:spPr>
          <a:xfrm flipH="1">
            <a:off x="6031688" y="2761457"/>
            <a:ext cx="916800" cy="252000"/>
          </a:xfrm>
          <a:prstGeom prst="straightConnector1">
            <a:avLst/>
          </a:prstGeom>
          <a:noFill/>
          <a:ln w="12700" cap="flat" cmpd="sng">
            <a:solidFill>
              <a:srgbClr val="0070C0"/>
            </a:solidFill>
            <a:prstDash val="solid"/>
            <a:round/>
            <a:headEnd type="none" w="sm" len="sm"/>
            <a:tailEnd type="stealth" w="med" len="med"/>
          </a:ln>
        </p:spPr>
      </p:cxnSp>
      <p:sp>
        <p:nvSpPr>
          <p:cNvPr id="999" name="Google Shape;999;p74"/>
          <p:cNvSpPr txBox="1"/>
          <p:nvPr/>
        </p:nvSpPr>
        <p:spPr>
          <a:xfrm>
            <a:off x="7678738" y="3738563"/>
            <a:ext cx="1238250" cy="338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ATTRIBUTE</a:t>
            </a:r>
            <a:endParaRPr sz="1800" b="1">
              <a:solidFill>
                <a:srgbClr val="0070C0"/>
              </a:solidFill>
              <a:latin typeface="Calibri"/>
              <a:ea typeface="Calibri"/>
              <a:cs typeface="Calibri"/>
              <a:sym typeface="Calibri"/>
            </a:endParaRPr>
          </a:p>
        </p:txBody>
      </p:sp>
      <p:sp>
        <p:nvSpPr>
          <p:cNvPr id="1000" name="Google Shape;1000;p74"/>
          <p:cNvSpPr/>
          <p:nvPr/>
        </p:nvSpPr>
        <p:spPr>
          <a:xfrm rot="10800000">
            <a:off x="7258050" y="3725863"/>
            <a:ext cx="338138" cy="341312"/>
          </a:xfrm>
          <a:prstGeom prst="leftBrace">
            <a:avLst>
              <a:gd name="adj1" fmla="val 8333"/>
              <a:gd name="adj2" fmla="val 52685"/>
            </a:avLst>
          </a:prstGeom>
          <a:no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74"/>
          <p:cNvSpPr txBox="1"/>
          <p:nvPr/>
        </p:nvSpPr>
        <p:spPr>
          <a:xfrm>
            <a:off x="107950" y="5116513"/>
            <a:ext cx="1606550" cy="5857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RESOURCE IS</a:t>
            </a:r>
            <a:endParaRPr/>
          </a:p>
          <a:p>
            <a:pPr marL="0" marR="0" lvl="0" indent="0" algn="l" rtl="0">
              <a:spcBef>
                <a:spcPts val="0"/>
              </a:spcBef>
              <a:spcAft>
                <a:spcPts val="0"/>
              </a:spcAft>
              <a:buNone/>
            </a:pPr>
            <a:r>
              <a:rPr lang="fr-FR" sz="1600" b="1">
                <a:solidFill>
                  <a:srgbClr val="0070C0"/>
                </a:solidFill>
                <a:latin typeface="Calibri"/>
                <a:ea typeface="Calibri"/>
                <a:cs typeface="Calibri"/>
                <a:sym typeface="Calibri"/>
              </a:rPr>
              <a:t>DEFINED HERE</a:t>
            </a:r>
            <a:endParaRPr sz="1600" b="1">
              <a:solidFill>
                <a:srgbClr val="0070C0"/>
              </a:solidFill>
              <a:latin typeface="Calibri"/>
              <a:ea typeface="Calibri"/>
              <a:cs typeface="Calibri"/>
              <a:sym typeface="Calibri"/>
            </a:endParaRPr>
          </a:p>
        </p:txBody>
      </p:sp>
      <p:sp>
        <p:nvSpPr>
          <p:cNvPr id="1002" name="Google Shape;1002;p74"/>
          <p:cNvSpPr/>
          <p:nvPr/>
        </p:nvSpPr>
        <p:spPr>
          <a:xfrm>
            <a:off x="1771650" y="4581525"/>
            <a:ext cx="338138" cy="1655763"/>
          </a:xfrm>
          <a:prstGeom prst="leftBrace">
            <a:avLst>
              <a:gd name="adj1" fmla="val 8333"/>
              <a:gd name="adj2" fmla="val 50000"/>
            </a:avLst>
          </a:prstGeom>
          <a:noFill/>
          <a:ln w="127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03" name="Google Shape;1003;p74"/>
          <p:cNvCxnSpPr/>
          <p:nvPr/>
        </p:nvCxnSpPr>
        <p:spPr>
          <a:xfrm flipH="1">
            <a:off x="5572125" y="2384425"/>
            <a:ext cx="1384300" cy="252413"/>
          </a:xfrm>
          <a:prstGeom prst="straightConnector1">
            <a:avLst/>
          </a:prstGeom>
          <a:noFill/>
          <a:ln w="12700" cap="flat" cmpd="sng">
            <a:solidFill>
              <a:srgbClr val="0070C0"/>
            </a:solidFill>
            <a:prstDash val="solid"/>
            <a:round/>
            <a:headEnd type="none" w="sm" len="sm"/>
            <a:tailEnd type="stealth" w="med" len="med"/>
          </a:ln>
        </p:spPr>
      </p:cxnSp>
      <p:sp>
        <p:nvSpPr>
          <p:cNvPr id="1004" name="Google Shape;1004;p74"/>
          <p:cNvSpPr/>
          <p:nvPr/>
        </p:nvSpPr>
        <p:spPr>
          <a:xfrm>
            <a:off x="4616450" y="2608263"/>
            <a:ext cx="1108075" cy="427037"/>
          </a:xfrm>
          <a:prstGeom prst="ellipse">
            <a:avLst/>
          </a:prstGeom>
          <a:noFill/>
          <a:ln w="25400" cap="flat" cmpd="sng">
            <a:solidFill>
              <a:srgbClr val="2F79E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5" name="Google Shape;1005;p74"/>
          <p:cNvSpPr txBox="1"/>
          <p:nvPr/>
        </p:nvSpPr>
        <p:spPr>
          <a:xfrm>
            <a:off x="6956425" y="2205038"/>
            <a:ext cx="2019300" cy="3381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b="1">
                <a:solidFill>
                  <a:srgbClr val="0070C0"/>
                </a:solidFill>
                <a:latin typeface="Calibri"/>
                <a:ea typeface="Calibri"/>
                <a:cs typeface="Calibri"/>
                <a:sym typeface="Calibri"/>
              </a:rPr>
              <a:t>URI or fragment of it</a:t>
            </a:r>
            <a:endParaRPr sz="1800" b="1">
              <a:solidFill>
                <a:srgbClr val="0070C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75"/>
          <p:cNvSpPr txBox="1">
            <a:spLocks noGrp="1"/>
          </p:cNvSpPr>
          <p:nvPr>
            <p:ph type="title"/>
          </p:nvPr>
        </p:nvSpPr>
        <p:spPr>
          <a:xfrm>
            <a:off x="457200" y="115888"/>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RDF typing</a:t>
            </a:r>
            <a:endParaRPr/>
          </a:p>
        </p:txBody>
      </p:sp>
      <p:sp>
        <p:nvSpPr>
          <p:cNvPr id="1012" name="Google Shape;1012;p75"/>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75</a:t>
            </a:fld>
            <a:r>
              <a:rPr lang="fr-FR" sz="1400">
                <a:solidFill>
                  <a:srgbClr val="FFFFFF"/>
                </a:solidFill>
                <a:latin typeface="Libre Franklin"/>
                <a:ea typeface="Libre Franklin"/>
                <a:cs typeface="Libre Franklin"/>
                <a:sym typeface="Libre Franklin"/>
              </a:rPr>
              <a:t> </a:t>
            </a:r>
            <a:endParaRPr/>
          </a:p>
        </p:txBody>
      </p:sp>
      <p:sp>
        <p:nvSpPr>
          <p:cNvPr id="1013" name="Google Shape;1013;p75"/>
          <p:cNvSpPr txBox="1"/>
          <p:nvPr/>
        </p:nvSpPr>
        <p:spPr>
          <a:xfrm>
            <a:off x="1116013" y="1268413"/>
            <a:ext cx="7416800" cy="3529012"/>
          </a:xfrm>
          <a:prstGeom prst="rect">
            <a:avLst/>
          </a:prstGeom>
          <a:noFill/>
          <a:ln>
            <a:noFill/>
          </a:ln>
        </p:spPr>
        <p:txBody>
          <a:bodyPr spcFirstLastPara="1" wrap="square" lIns="91425" tIns="45700" rIns="91425" bIns="45700" anchor="t" anchorCtr="0">
            <a:noAutofit/>
          </a:bodyPr>
          <a:lstStyle/>
          <a:p>
            <a:pPr marL="273050" marR="0" lvl="0" indent="-273050" algn="l" rtl="0">
              <a:lnSpc>
                <a:spcPct val="80000"/>
              </a:lnSpc>
              <a:spcBef>
                <a:spcPts val="0"/>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&lt;rdf:Description rdf:ID="CIT1111"&gt;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a:t>
            </a:r>
            <a:r>
              <a:rPr lang="fr-FR" sz="1800">
                <a:solidFill>
                  <a:srgbClr val="FF0000"/>
                </a:solidFill>
                <a:latin typeface="Libre Baskerville"/>
                <a:ea typeface="Libre Baskerville"/>
                <a:cs typeface="Libre Baskerville"/>
                <a:sym typeface="Libre Baskerville"/>
              </a:rPr>
              <a:t>&lt;rdf:type rdf:resource="http://www.mydomain.org/uni-ns#course"/&gt;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&lt;uni:courseName&gt;Discrete Maths&lt;/uni:courseName&gt;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&lt;uni:isTaughtBy rdf:resource="#949318"/&gt;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&lt;/rdf:Description&gt;</a:t>
            </a:r>
            <a:endParaRPr/>
          </a:p>
          <a:p>
            <a:pPr marL="273050" marR="0" lvl="0" indent="-273050" algn="l" rtl="0">
              <a:lnSpc>
                <a:spcPct val="80000"/>
              </a:lnSpc>
              <a:spcBef>
                <a:spcPts val="14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&lt;rdf:Description rdf:ID="949318"&gt;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a:t>
            </a:r>
            <a:r>
              <a:rPr lang="fr-FR" sz="1800">
                <a:solidFill>
                  <a:srgbClr val="FF0000"/>
                </a:solidFill>
                <a:latin typeface="Libre Baskerville"/>
                <a:ea typeface="Libre Baskerville"/>
                <a:cs typeface="Libre Baskerville"/>
                <a:sym typeface="Libre Baskerville"/>
              </a:rPr>
              <a:t>&lt;rdf:type rdf:resource="http://www.mydomain.org/uni-ns#lecturer"/&gt;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&lt;uni:name&gt;David Billington&lt;/uni:name&gt;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		&lt;uni:title&gt;Associate Professor&lt;/uni:title&gt;</a:t>
            </a:r>
            <a:endParaRPr/>
          </a:p>
          <a:p>
            <a:pPr marL="273050" marR="0" lvl="0" indent="-273050" algn="l" rtl="0">
              <a:lnSpc>
                <a:spcPct val="80000"/>
              </a:lnSpc>
              <a:spcBef>
                <a:spcPts val="575"/>
              </a:spcBef>
              <a:spcAft>
                <a:spcPts val="0"/>
              </a:spcAft>
              <a:buClr>
                <a:schemeClr val="accent1"/>
              </a:buClr>
              <a:buSzPts val="1530"/>
              <a:buFont typeface="Noto Sans Symbols"/>
              <a:buNone/>
            </a:pPr>
            <a:r>
              <a:rPr lang="fr-FR" sz="1800">
                <a:solidFill>
                  <a:schemeClr val="dk1"/>
                </a:solidFill>
                <a:latin typeface="Libre Baskerville"/>
                <a:ea typeface="Libre Baskerville"/>
                <a:cs typeface="Libre Baskerville"/>
                <a:sym typeface="Libre Baskerville"/>
              </a:rPr>
              <a:t>&lt;/rdf:Description&gt;</a:t>
            </a:r>
            <a:endParaRPr sz="1800" b="1">
              <a:solidFill>
                <a:schemeClr val="dk1"/>
              </a:solidFill>
              <a:latin typeface="Libre Baskerville"/>
              <a:ea typeface="Libre Baskerville"/>
              <a:cs typeface="Libre Baskerville"/>
              <a:sym typeface="Libre Baskerville"/>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76"/>
          <p:cNvSpPr txBox="1">
            <a:spLocks noGrp="1"/>
          </p:cNvSpPr>
          <p:nvPr>
            <p:ph type="title"/>
          </p:nvPr>
        </p:nvSpPr>
        <p:spPr>
          <a:xfrm>
            <a:off x="457200" y="115888"/>
            <a:ext cx="8362950" cy="63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b="1"/>
              <a:t>RDF Reification</a:t>
            </a:r>
            <a:endParaRPr/>
          </a:p>
        </p:txBody>
      </p:sp>
      <p:sp>
        <p:nvSpPr>
          <p:cNvPr id="1020" name="Google Shape;1020;p76"/>
          <p:cNvSpPr/>
          <p:nvPr/>
        </p:nvSpPr>
        <p:spPr>
          <a:xfrm>
            <a:off x="8532813" y="6237288"/>
            <a:ext cx="369887" cy="365125"/>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Clr>
                <a:srgbClr val="FFFFFF"/>
              </a:buClr>
              <a:buSzPts val="1400"/>
              <a:buFont typeface="Noto Sans Symbols"/>
              <a:buNone/>
            </a:pPr>
            <a:fld id="{00000000-1234-1234-1234-123412341234}" type="slidenum">
              <a:rPr lang="fr-FR" sz="1400">
                <a:solidFill>
                  <a:srgbClr val="FFFFFF"/>
                </a:solidFill>
                <a:latin typeface="Libre Franklin"/>
                <a:ea typeface="Libre Franklin"/>
                <a:cs typeface="Libre Franklin"/>
                <a:sym typeface="Libre Franklin"/>
              </a:rPr>
              <a:t>76</a:t>
            </a:fld>
            <a:r>
              <a:rPr lang="fr-FR" sz="1400">
                <a:solidFill>
                  <a:srgbClr val="FFFFFF"/>
                </a:solidFill>
                <a:latin typeface="Libre Franklin"/>
                <a:ea typeface="Libre Franklin"/>
                <a:cs typeface="Libre Franklin"/>
                <a:sym typeface="Libre Franklin"/>
              </a:rPr>
              <a:t> </a:t>
            </a:r>
            <a:endParaRPr/>
          </a:p>
        </p:txBody>
      </p:sp>
      <p:sp>
        <p:nvSpPr>
          <p:cNvPr id="1021" name="Google Shape;1021;p76"/>
          <p:cNvSpPr txBox="1"/>
          <p:nvPr/>
        </p:nvSpPr>
        <p:spPr>
          <a:xfrm>
            <a:off x="322263" y="908050"/>
            <a:ext cx="8642350" cy="244951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700"/>
              <a:buFont typeface="Noto Sans Symbols"/>
              <a:buNone/>
            </a:pPr>
            <a:r>
              <a:rPr lang="fr-FR" sz="2000" b="1">
                <a:solidFill>
                  <a:schemeClr val="dk1"/>
                </a:solidFill>
                <a:latin typeface="Calibri"/>
                <a:ea typeface="Calibri"/>
                <a:cs typeface="Calibri"/>
                <a:sym typeface="Calibri"/>
              </a:rPr>
              <a:t>Reification can be used to represent:</a:t>
            </a:r>
            <a:endParaRPr/>
          </a:p>
          <a:p>
            <a:pPr marL="273050" marR="0" lvl="0" indent="-27305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Generic statements about statements</a:t>
            </a:r>
            <a:endParaRPr/>
          </a:p>
          <a:p>
            <a:pPr marL="273050" marR="0" lvl="0" indent="-27305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Structured attributes (e.g. address)</a:t>
            </a:r>
            <a:endParaRPr/>
          </a:p>
          <a:p>
            <a:pPr marL="273050" marR="0" lvl="0" indent="-27305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Units of measure</a:t>
            </a:r>
            <a:endParaRPr/>
          </a:p>
          <a:p>
            <a:pPr marL="273050" marR="0" lvl="0" indent="-27305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Provenance information</a:t>
            </a:r>
            <a:endParaRPr/>
          </a:p>
          <a:p>
            <a:pPr marL="273050" marR="0" lvl="0" indent="-273050" algn="l" rtl="0">
              <a:spcBef>
                <a:spcPts val="580"/>
              </a:spcBef>
              <a:spcAft>
                <a:spcPts val="0"/>
              </a:spcAft>
              <a:buClr>
                <a:schemeClr val="accent1"/>
              </a:buClr>
              <a:buSzPts val="1700"/>
              <a:buFont typeface="Noto Sans Symbols"/>
              <a:buChar char="⚫"/>
            </a:pPr>
            <a:r>
              <a:rPr lang="fr-FR" sz="2000">
                <a:solidFill>
                  <a:schemeClr val="dk1"/>
                </a:solidFill>
                <a:latin typeface="Calibri"/>
                <a:ea typeface="Calibri"/>
                <a:cs typeface="Calibri"/>
                <a:sym typeface="Calibri"/>
              </a:rPr>
              <a:t>Time validity and other contextual information</a:t>
            </a:r>
            <a:endParaRPr/>
          </a:p>
        </p:txBody>
      </p:sp>
      <p:sp>
        <p:nvSpPr>
          <p:cNvPr id="1022" name="Google Shape;1022;p76"/>
          <p:cNvSpPr/>
          <p:nvPr/>
        </p:nvSpPr>
        <p:spPr>
          <a:xfrm>
            <a:off x="1457325" y="3716338"/>
            <a:ext cx="1079500" cy="1081087"/>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Rome</a:t>
            </a:r>
            <a:endParaRPr sz="1800">
              <a:solidFill>
                <a:schemeClr val="dk1"/>
              </a:solidFill>
              <a:latin typeface="Calibri"/>
              <a:ea typeface="Calibri"/>
              <a:cs typeface="Calibri"/>
              <a:sym typeface="Calibri"/>
            </a:endParaRPr>
          </a:p>
        </p:txBody>
      </p:sp>
      <p:sp>
        <p:nvSpPr>
          <p:cNvPr id="1023" name="Google Shape;1023;p76"/>
          <p:cNvSpPr/>
          <p:nvPr/>
        </p:nvSpPr>
        <p:spPr>
          <a:xfrm>
            <a:off x="6156325" y="3716338"/>
            <a:ext cx="1079500" cy="1081087"/>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Roman Empire</a:t>
            </a:r>
            <a:endParaRPr sz="1800">
              <a:solidFill>
                <a:schemeClr val="dk1"/>
              </a:solidFill>
              <a:latin typeface="Calibri"/>
              <a:ea typeface="Calibri"/>
              <a:cs typeface="Calibri"/>
              <a:sym typeface="Calibri"/>
            </a:endParaRPr>
          </a:p>
        </p:txBody>
      </p:sp>
      <p:cxnSp>
        <p:nvCxnSpPr>
          <p:cNvPr id="1024" name="Google Shape;1024;p76"/>
          <p:cNvCxnSpPr>
            <a:stCxn id="1022" idx="6"/>
            <a:endCxn id="1023" idx="2"/>
          </p:cNvCxnSpPr>
          <p:nvPr/>
        </p:nvCxnSpPr>
        <p:spPr>
          <a:xfrm>
            <a:off x="2536825" y="4256882"/>
            <a:ext cx="3619500" cy="0"/>
          </a:xfrm>
          <a:prstGeom prst="straightConnector1">
            <a:avLst/>
          </a:prstGeom>
          <a:noFill/>
          <a:ln w="19050" cap="flat" cmpd="sng">
            <a:solidFill>
              <a:srgbClr val="BD4B48"/>
            </a:solidFill>
            <a:prstDash val="solid"/>
            <a:round/>
            <a:headEnd type="none" w="sm" len="sm"/>
            <a:tailEnd type="stealth" w="med" len="med"/>
          </a:ln>
        </p:spPr>
      </p:cxnSp>
      <p:sp>
        <p:nvSpPr>
          <p:cNvPr id="1025" name="Google Shape;1025;p76"/>
          <p:cNvSpPr txBox="1"/>
          <p:nvPr/>
        </p:nvSpPr>
        <p:spPr>
          <a:xfrm>
            <a:off x="3876675" y="3789363"/>
            <a:ext cx="7239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capital</a:t>
            </a:r>
            <a:endParaRPr sz="1800">
              <a:solidFill>
                <a:schemeClr val="dk1"/>
              </a:solidFill>
              <a:latin typeface="Calibri"/>
              <a:ea typeface="Calibri"/>
              <a:cs typeface="Calibri"/>
              <a:sym typeface="Calibri"/>
            </a:endParaRPr>
          </a:p>
        </p:txBody>
      </p:sp>
      <p:sp>
        <p:nvSpPr>
          <p:cNvPr id="1026" name="Google Shape;1026;p76"/>
          <p:cNvSpPr/>
          <p:nvPr/>
        </p:nvSpPr>
        <p:spPr>
          <a:xfrm>
            <a:off x="2627313" y="5157788"/>
            <a:ext cx="1081087" cy="1079500"/>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27 BC</a:t>
            </a:r>
            <a:endParaRPr/>
          </a:p>
        </p:txBody>
      </p:sp>
      <p:sp>
        <p:nvSpPr>
          <p:cNvPr id="1027" name="Google Shape;1027;p76"/>
          <p:cNvSpPr/>
          <p:nvPr/>
        </p:nvSpPr>
        <p:spPr>
          <a:xfrm>
            <a:off x="4500563" y="5157788"/>
            <a:ext cx="1079500" cy="1079500"/>
          </a:xfrm>
          <a:prstGeom prst="ellipse">
            <a:avLst/>
          </a:prstGeom>
          <a:solidFill>
            <a:srgbClr val="D8D8D8"/>
          </a:solidFill>
          <a:ln w="25400" cap="flat" cmpd="sng">
            <a:solidFill>
              <a:srgbClr val="395E89"/>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fr-FR" sz="1800">
                <a:solidFill>
                  <a:schemeClr val="dk1"/>
                </a:solidFill>
                <a:latin typeface="Calibri"/>
                <a:ea typeface="Calibri"/>
                <a:cs typeface="Calibri"/>
                <a:sym typeface="Calibri"/>
              </a:rPr>
              <a:t>476 AD</a:t>
            </a:r>
            <a:endParaRPr sz="1800">
              <a:solidFill>
                <a:schemeClr val="dk1"/>
              </a:solidFill>
              <a:latin typeface="Calibri"/>
              <a:ea typeface="Calibri"/>
              <a:cs typeface="Calibri"/>
              <a:sym typeface="Calibri"/>
            </a:endParaRPr>
          </a:p>
        </p:txBody>
      </p:sp>
      <p:cxnSp>
        <p:nvCxnSpPr>
          <p:cNvPr id="1028" name="Google Shape;1028;p76"/>
          <p:cNvCxnSpPr>
            <a:stCxn id="1029" idx="2"/>
            <a:endCxn id="1026" idx="0"/>
          </p:cNvCxnSpPr>
          <p:nvPr/>
        </p:nvCxnSpPr>
        <p:spPr>
          <a:xfrm flipH="1">
            <a:off x="3167988" y="4679950"/>
            <a:ext cx="1011900" cy="477900"/>
          </a:xfrm>
          <a:prstGeom prst="straightConnector1">
            <a:avLst/>
          </a:prstGeom>
          <a:noFill/>
          <a:ln w="19050" cap="flat" cmpd="sng">
            <a:solidFill>
              <a:srgbClr val="BD4B48"/>
            </a:solidFill>
            <a:prstDash val="solid"/>
            <a:round/>
            <a:headEnd type="none" w="sm" len="sm"/>
            <a:tailEnd type="stealth" w="med" len="med"/>
          </a:ln>
        </p:spPr>
      </p:cxnSp>
      <p:sp>
        <p:nvSpPr>
          <p:cNvPr id="1029" name="Google Shape;1029;p76"/>
          <p:cNvSpPr txBox="1"/>
          <p:nvPr/>
        </p:nvSpPr>
        <p:spPr>
          <a:xfrm>
            <a:off x="3397250" y="4311650"/>
            <a:ext cx="156527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i="1">
                <a:solidFill>
                  <a:schemeClr val="dk1"/>
                </a:solidFill>
                <a:latin typeface="Calibri"/>
                <a:ea typeface="Calibri"/>
                <a:cs typeface="Calibri"/>
                <a:sym typeface="Calibri"/>
              </a:rPr>
              <a:t>statement#12345</a:t>
            </a:r>
            <a:endParaRPr sz="1800" i="1">
              <a:solidFill>
                <a:schemeClr val="dk1"/>
              </a:solidFill>
              <a:latin typeface="Calibri"/>
              <a:ea typeface="Calibri"/>
              <a:cs typeface="Calibri"/>
              <a:sym typeface="Calibri"/>
            </a:endParaRPr>
          </a:p>
        </p:txBody>
      </p:sp>
      <p:cxnSp>
        <p:nvCxnSpPr>
          <p:cNvPr id="1030" name="Google Shape;1030;p76"/>
          <p:cNvCxnSpPr>
            <a:stCxn id="1029" idx="2"/>
            <a:endCxn id="1027" idx="0"/>
          </p:cNvCxnSpPr>
          <p:nvPr/>
        </p:nvCxnSpPr>
        <p:spPr>
          <a:xfrm>
            <a:off x="4179888" y="4679950"/>
            <a:ext cx="860400" cy="477900"/>
          </a:xfrm>
          <a:prstGeom prst="straightConnector1">
            <a:avLst/>
          </a:prstGeom>
          <a:noFill/>
          <a:ln w="19050" cap="flat" cmpd="sng">
            <a:solidFill>
              <a:srgbClr val="BD4B48"/>
            </a:solidFill>
            <a:prstDash val="solid"/>
            <a:round/>
            <a:headEnd type="none" w="sm" len="sm"/>
            <a:tailEnd type="stealth" w="med" len="med"/>
          </a:ln>
        </p:spPr>
      </p:cxnSp>
      <p:sp>
        <p:nvSpPr>
          <p:cNvPr id="1031" name="Google Shape;1031;p76"/>
          <p:cNvSpPr txBox="1"/>
          <p:nvPr/>
        </p:nvSpPr>
        <p:spPr>
          <a:xfrm>
            <a:off x="2687638" y="4679950"/>
            <a:ext cx="960437"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startDate</a:t>
            </a:r>
            <a:endParaRPr sz="1800">
              <a:solidFill>
                <a:schemeClr val="dk1"/>
              </a:solidFill>
              <a:latin typeface="Calibri"/>
              <a:ea typeface="Calibri"/>
              <a:cs typeface="Calibri"/>
              <a:sym typeface="Calibri"/>
            </a:endParaRPr>
          </a:p>
        </p:txBody>
      </p:sp>
      <p:sp>
        <p:nvSpPr>
          <p:cNvPr id="1032" name="Google Shape;1032;p76"/>
          <p:cNvSpPr txBox="1"/>
          <p:nvPr/>
        </p:nvSpPr>
        <p:spPr>
          <a:xfrm>
            <a:off x="4600575" y="4679950"/>
            <a:ext cx="887413"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endDate</a:t>
            </a:r>
            <a:endParaRPr sz="18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77"/>
          <p:cNvSpPr/>
          <p:nvPr/>
        </p:nvSpPr>
        <p:spPr>
          <a:xfrm>
            <a:off x="601663" y="712788"/>
            <a:ext cx="8434387" cy="60023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Noto Sans Symbols"/>
              <a:buNone/>
            </a:pPr>
            <a:r>
              <a:rPr lang="fr-FR" sz="1600" b="1">
                <a:solidFill>
                  <a:schemeClr val="dk1"/>
                </a:solidFill>
                <a:latin typeface="Arial"/>
                <a:ea typeface="Arial"/>
                <a:cs typeface="Arial"/>
                <a:sym typeface="Arial"/>
              </a:rPr>
              <a:t>the following RDF represents the fact that </a:t>
            </a:r>
            <a:r>
              <a:rPr lang="fr-FR" sz="1600" b="1" u="sng">
                <a:solidFill>
                  <a:srgbClr val="00B050"/>
                </a:solidFill>
                <a:latin typeface="Arial"/>
                <a:ea typeface="Arial"/>
                <a:cs typeface="Arial"/>
                <a:sym typeface="Arial"/>
              </a:rPr>
              <a:t>“the item 10245 has weight 2.4 (in some measuring unit, e.g.,  in kg)”</a:t>
            </a:r>
            <a:r>
              <a:rPr lang="fr-FR" sz="1600" b="1">
                <a:solidFill>
                  <a:schemeClr val="dk1"/>
                </a:solidFill>
                <a:latin typeface="Arial"/>
                <a:ea typeface="Arial"/>
                <a:cs typeface="Arial"/>
                <a:sym typeface="Arial"/>
              </a:rPr>
              <a:t> and </a:t>
            </a:r>
            <a:r>
              <a:rPr lang="fr-FR" sz="1600" b="1" u="sng">
                <a:solidFill>
                  <a:srgbClr val="0070C0"/>
                </a:solidFill>
                <a:latin typeface="Arial"/>
                <a:ea typeface="Arial"/>
                <a:cs typeface="Arial"/>
                <a:sym typeface="Arial"/>
              </a:rPr>
              <a:t>“the staff with id 85740 has written this statement”</a:t>
            </a:r>
            <a:endParaRPr/>
          </a:p>
          <a:p>
            <a:pPr marL="0" marR="0" lvl="0" indent="0" algn="l" rtl="0">
              <a:spcBef>
                <a:spcPts val="0"/>
              </a:spcBef>
              <a:spcAft>
                <a:spcPts val="0"/>
              </a:spcAft>
              <a:buClr>
                <a:schemeClr val="dk1"/>
              </a:buClr>
              <a:buSzPts val="1600"/>
              <a:buFont typeface="Noto Sans Symbols"/>
              <a:buNone/>
            </a:pPr>
            <a:endParaRPr sz="1600" b="1" u="sng">
              <a:solidFill>
                <a:srgbClr val="0070C0"/>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&lt;?xml version="1.0"?&gt;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&lt;!DOCTYPE rdf:RDF [&lt;!ENTITY xsd "http://www.w3.org/2001/XMLSchema#"&gt;]&gt;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&lt;rdf:RDF xmlns:rdf="http://www.w3.org/1999/02/22-rdf-syntax-ns#"</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xmlns:dc="http://purl.org/dc/elements/1.1/"</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xmlns:exterms="http://www.example.com/terms/"</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xml:base="http://www.example.com/2002/04/products"&gt;</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&lt;rdf:Description rdf:ID="item10245"&gt;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&lt;exterms:weight rdf:datatype="&amp;xsd;decimal"&gt;2.4&lt;/exterms:weight&gt;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&lt;/rdf:Description&gt;</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a:t>
            </a:r>
            <a:r>
              <a:rPr lang="fr-FR" sz="1600">
                <a:solidFill>
                  <a:srgbClr val="0070C0"/>
                </a:solidFill>
                <a:latin typeface="Arial"/>
                <a:ea typeface="Arial"/>
                <a:cs typeface="Arial"/>
                <a:sym typeface="Arial"/>
              </a:rPr>
              <a:t>rdf:Statement</a:t>
            </a:r>
            <a:r>
              <a:rPr lang="fr-FR" sz="1600">
                <a:solidFill>
                  <a:schemeClr val="dk1"/>
                </a:solidFill>
                <a:latin typeface="Arial"/>
                <a:ea typeface="Arial"/>
                <a:cs typeface="Arial"/>
                <a:sym typeface="Arial"/>
              </a:rPr>
              <a:t> rdf:about="#triple12345"&gt;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a:t>
            </a:r>
            <a:r>
              <a:rPr lang="fr-FR" sz="1600">
                <a:solidFill>
                  <a:srgbClr val="0070C0"/>
                </a:solidFill>
                <a:latin typeface="Arial"/>
                <a:ea typeface="Arial"/>
                <a:cs typeface="Arial"/>
                <a:sym typeface="Arial"/>
              </a:rPr>
              <a:t>rdf:subject</a:t>
            </a:r>
            <a:r>
              <a:rPr lang="fr-FR" sz="1600">
                <a:solidFill>
                  <a:schemeClr val="dk1"/>
                </a:solidFill>
                <a:latin typeface="Arial"/>
                <a:ea typeface="Arial"/>
                <a:cs typeface="Arial"/>
                <a:sym typeface="Arial"/>
              </a:rPr>
              <a:t> rdf:resource="http://www.example.com/2002/04/products#item10245"/&gt;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a:t>
            </a:r>
            <a:r>
              <a:rPr lang="fr-FR" sz="1600">
                <a:solidFill>
                  <a:srgbClr val="0070C0"/>
                </a:solidFill>
                <a:latin typeface="Arial"/>
                <a:ea typeface="Arial"/>
                <a:cs typeface="Arial"/>
                <a:sym typeface="Arial"/>
              </a:rPr>
              <a:t>rdf:predicate</a:t>
            </a:r>
            <a:r>
              <a:rPr lang="fr-FR" sz="1600">
                <a:solidFill>
                  <a:schemeClr val="dk1"/>
                </a:solidFill>
                <a:latin typeface="Arial"/>
                <a:ea typeface="Arial"/>
                <a:cs typeface="Arial"/>
                <a:sym typeface="Arial"/>
              </a:rPr>
              <a:t> rdf:resource="http://www.example.com/terms/weight"/&gt;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a:t>
            </a:r>
            <a:r>
              <a:rPr lang="fr-FR" sz="1600">
                <a:solidFill>
                  <a:srgbClr val="0070C0"/>
                </a:solidFill>
                <a:latin typeface="Arial"/>
                <a:ea typeface="Arial"/>
                <a:cs typeface="Arial"/>
                <a:sym typeface="Arial"/>
              </a:rPr>
              <a:t>rdf:object</a:t>
            </a:r>
            <a:r>
              <a:rPr lang="fr-FR" sz="1600">
                <a:solidFill>
                  <a:schemeClr val="dk1"/>
                </a:solidFill>
                <a:latin typeface="Arial"/>
                <a:ea typeface="Arial"/>
                <a:cs typeface="Arial"/>
                <a:sym typeface="Arial"/>
              </a:rPr>
              <a:t> rdf:datatype="&amp;xsd;decimal"&gt;2.4&lt;/rdf:object&gt;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&lt;dc:creator rdf:resource="http://www.example.com/staffid/85740"/&gt;</a:t>
            </a:r>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  &lt;/rdf:Statement&gt;</a:t>
            </a:r>
            <a:endParaRPr/>
          </a:p>
          <a:p>
            <a:pPr marL="0" marR="0" lvl="0" indent="0" algn="l" rtl="0">
              <a:spcBef>
                <a:spcPts val="0"/>
              </a:spcBef>
              <a:spcAft>
                <a:spcPts val="0"/>
              </a:spcAft>
              <a:buClr>
                <a:schemeClr val="dk1"/>
              </a:buClr>
              <a:buSzPts val="1600"/>
              <a:buFont typeface="Noto Sans Symbols"/>
              <a:buNone/>
            </a:pPr>
            <a:endParaRPr sz="16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Noto Sans Symbols"/>
              <a:buNone/>
            </a:pPr>
            <a:r>
              <a:rPr lang="fr-FR" sz="1600">
                <a:solidFill>
                  <a:schemeClr val="dk1"/>
                </a:solidFill>
                <a:latin typeface="Arial"/>
                <a:ea typeface="Arial"/>
                <a:cs typeface="Arial"/>
                <a:sym typeface="Arial"/>
              </a:rPr>
              <a:t>&lt;/rdf:RDF&gt;</a:t>
            </a:r>
            <a:endParaRPr/>
          </a:p>
        </p:txBody>
      </p:sp>
      <p:sp>
        <p:nvSpPr>
          <p:cNvPr id="1038" name="Google Shape;1038;p77"/>
          <p:cNvSpPr txBox="1"/>
          <p:nvPr/>
        </p:nvSpPr>
        <p:spPr>
          <a:xfrm>
            <a:off x="457200" y="44450"/>
            <a:ext cx="8229600" cy="576263"/>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dk2"/>
              </a:buClr>
              <a:buSzPts val="3100"/>
              <a:buFont typeface="Calibri"/>
              <a:buNone/>
            </a:pPr>
            <a:r>
              <a:rPr lang="fr-FR" sz="3100" b="1">
                <a:solidFill>
                  <a:schemeClr val="dk2"/>
                </a:solidFill>
                <a:latin typeface="Calibri"/>
                <a:ea typeface="Calibri"/>
                <a:cs typeface="Calibri"/>
                <a:sym typeface="Calibri"/>
              </a:rPr>
              <a:t>RDF Reification: example</a:t>
            </a:r>
            <a:endParaRPr/>
          </a:p>
        </p:txBody>
      </p:sp>
      <p:sp>
        <p:nvSpPr>
          <p:cNvPr id="1039" name="Google Shape;1039;p77"/>
          <p:cNvSpPr/>
          <p:nvPr/>
        </p:nvSpPr>
        <p:spPr>
          <a:xfrm>
            <a:off x="827088" y="5489575"/>
            <a:ext cx="6481762" cy="433388"/>
          </a:xfrm>
          <a:prstGeom prst="bracePair">
            <a:avLst/>
          </a:prstGeom>
          <a:noFill/>
          <a:ln w="381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40" name="Google Shape;1040;p77"/>
          <p:cNvSpPr/>
          <p:nvPr/>
        </p:nvSpPr>
        <p:spPr>
          <a:xfrm>
            <a:off x="828675" y="4652963"/>
            <a:ext cx="7775575" cy="720725"/>
          </a:xfrm>
          <a:prstGeom prst="bracePair">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77"/>
          <p:cNvSpPr/>
          <p:nvPr/>
        </p:nvSpPr>
        <p:spPr>
          <a:xfrm>
            <a:off x="684213" y="3473450"/>
            <a:ext cx="6551612" cy="792163"/>
          </a:xfrm>
          <a:prstGeom prst="bracePair">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77"/>
          <p:cNvSpPr/>
          <p:nvPr/>
        </p:nvSpPr>
        <p:spPr>
          <a:xfrm>
            <a:off x="755650" y="4410075"/>
            <a:ext cx="3887788" cy="287338"/>
          </a:xfrm>
          <a:prstGeom prst="bracePair">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43" name="Google Shape;1043;p77"/>
          <p:cNvCxnSpPr>
            <a:stCxn id="1041" idx="3"/>
          </p:cNvCxnSpPr>
          <p:nvPr/>
        </p:nvCxnSpPr>
        <p:spPr>
          <a:xfrm flipH="1">
            <a:off x="4643525" y="3869532"/>
            <a:ext cx="2592300" cy="684300"/>
          </a:xfrm>
          <a:prstGeom prst="curvedConnector3">
            <a:avLst>
              <a:gd name="adj1" fmla="val -23281"/>
            </a:avLst>
          </a:prstGeom>
          <a:noFill/>
          <a:ln w="25400" cap="flat" cmpd="sng">
            <a:solidFill>
              <a:srgbClr val="FF0000"/>
            </a:solidFill>
            <a:prstDash val="solid"/>
            <a:round/>
            <a:headEnd type="stealth" w="med" len="med"/>
            <a:tailEnd type="stealth" w="med" len="med"/>
          </a:ln>
        </p:spPr>
      </p:cxnSp>
      <p:sp>
        <p:nvSpPr>
          <p:cNvPr id="1044" name="Google Shape;1044;p77"/>
          <p:cNvSpPr txBox="1"/>
          <p:nvPr/>
        </p:nvSpPr>
        <p:spPr>
          <a:xfrm>
            <a:off x="2411413" y="4122738"/>
            <a:ext cx="4464050" cy="230187"/>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70C0"/>
              </a:buClr>
              <a:buSzPts val="900"/>
              <a:buFont typeface="Noto Sans Symbols"/>
              <a:buNone/>
            </a:pPr>
            <a:r>
              <a:rPr lang="fr-FR" sz="900">
                <a:solidFill>
                  <a:srgbClr val="0070C0"/>
                </a:solidFill>
                <a:latin typeface="Arial"/>
                <a:ea typeface="Arial"/>
                <a:cs typeface="Arial"/>
                <a:sym typeface="Arial"/>
              </a:rPr>
              <a:t>Below the URI </a:t>
            </a:r>
            <a:r>
              <a:rPr lang="fr-FR" sz="900" b="1">
                <a:solidFill>
                  <a:srgbClr val="0070C0"/>
                </a:solidFill>
                <a:latin typeface="Arial"/>
                <a:ea typeface="Arial"/>
                <a:cs typeface="Arial"/>
                <a:sym typeface="Arial"/>
              </a:rPr>
              <a:t>triple12345</a:t>
            </a:r>
            <a:r>
              <a:rPr lang="fr-FR" sz="900">
                <a:solidFill>
                  <a:srgbClr val="0070C0"/>
                </a:solidFill>
                <a:latin typeface="Arial"/>
                <a:ea typeface="Arial"/>
                <a:cs typeface="Arial"/>
                <a:sym typeface="Arial"/>
              </a:rPr>
              <a:t> is used to identify the original statement provided above</a:t>
            </a:r>
            <a:endParaRPr sz="900">
              <a:solidFill>
                <a:srgbClr val="0070C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50" name="Google Shape;1050;p78"/>
          <p:cNvPicPr preferRelativeResize="0"/>
          <p:nvPr/>
        </p:nvPicPr>
        <p:blipFill rotWithShape="1">
          <a:blip r:embed="rId3">
            <a:alphaModFix/>
          </a:blip>
          <a:srcRect/>
          <a:stretch/>
        </p:blipFill>
        <p:spPr>
          <a:xfrm>
            <a:off x="749300" y="1419609"/>
            <a:ext cx="7645400" cy="52324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7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1056" name="Google Shape;1056;p79"/>
          <p:cNvPicPr preferRelativeResize="0"/>
          <p:nvPr/>
        </p:nvPicPr>
        <p:blipFill rotWithShape="1">
          <a:blip r:embed="rId3">
            <a:alphaModFix/>
          </a:blip>
          <a:srcRect/>
          <a:stretch/>
        </p:blipFill>
        <p:spPr>
          <a:xfrm>
            <a:off x="749300" y="1124744"/>
            <a:ext cx="7645400" cy="561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395536" y="153269"/>
            <a:ext cx="8568952" cy="1205821"/>
          </a:xfrm>
          <a:prstGeom prst="rect">
            <a:avLst/>
          </a:prstGeom>
          <a:noFill/>
          <a:ln>
            <a:noFill/>
          </a:ln>
        </p:spPr>
        <p:txBody>
          <a:bodyPr spcFirstLastPara="1" wrap="square" lIns="0" tIns="10625" rIns="0" bIns="0" anchor="ctr" anchorCtr="0">
            <a:spAutoFit/>
          </a:bodyPr>
          <a:lstStyle/>
          <a:p>
            <a:pPr marL="11206" lvl="0" indent="0" algn="ctr" rtl="0">
              <a:spcBef>
                <a:spcPts val="0"/>
              </a:spcBef>
              <a:spcAft>
                <a:spcPts val="0"/>
              </a:spcAft>
              <a:buClr>
                <a:schemeClr val="dk1"/>
              </a:buClr>
              <a:buSzPts val="3883"/>
              <a:buFont typeface="Calibri"/>
              <a:buNone/>
            </a:pPr>
            <a:r>
              <a:rPr lang="fr-FR" sz="3883"/>
              <a:t>Chercher, collecter, stocker et donner du sens aux données ?</a:t>
            </a:r>
            <a:endParaRPr sz="3883">
              <a:latin typeface="Arial"/>
              <a:ea typeface="Arial"/>
              <a:cs typeface="Arial"/>
              <a:sym typeface="Arial"/>
            </a:endParaRPr>
          </a:p>
        </p:txBody>
      </p:sp>
      <p:sp>
        <p:nvSpPr>
          <p:cNvPr id="150" name="Google Shape;150;p8"/>
          <p:cNvSpPr/>
          <p:nvPr/>
        </p:nvSpPr>
        <p:spPr>
          <a:xfrm>
            <a:off x="537882" y="1264411"/>
            <a:ext cx="8068235" cy="2591921"/>
          </a:xfrm>
          <a:custGeom>
            <a:avLst/>
            <a:gdLst/>
            <a:ahLst/>
            <a:cxnLst/>
            <a:rect l="l" t="t" r="r" b="b"/>
            <a:pathLst>
              <a:path w="9144000" h="2937510" extrusionOk="0">
                <a:moveTo>
                  <a:pt x="9144000" y="0"/>
                </a:moveTo>
                <a:lnTo>
                  <a:pt x="0" y="0"/>
                </a:lnTo>
                <a:lnTo>
                  <a:pt x="0" y="978408"/>
                </a:lnTo>
                <a:lnTo>
                  <a:pt x="0" y="979170"/>
                </a:lnTo>
                <a:lnTo>
                  <a:pt x="0" y="1957578"/>
                </a:lnTo>
                <a:lnTo>
                  <a:pt x="0" y="1958340"/>
                </a:lnTo>
                <a:lnTo>
                  <a:pt x="0" y="2937510"/>
                </a:lnTo>
                <a:lnTo>
                  <a:pt x="9144000" y="2937510"/>
                </a:lnTo>
                <a:lnTo>
                  <a:pt x="9144000" y="1958340"/>
                </a:lnTo>
                <a:lnTo>
                  <a:pt x="9144000" y="1957578"/>
                </a:lnTo>
                <a:lnTo>
                  <a:pt x="9144000" y="979170"/>
                </a:lnTo>
                <a:lnTo>
                  <a:pt x="9144000" y="978408"/>
                </a:lnTo>
                <a:lnTo>
                  <a:pt x="9144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alibri"/>
              <a:ea typeface="Calibri"/>
              <a:cs typeface="Calibri"/>
              <a:sym typeface="Calibri"/>
            </a:endParaRPr>
          </a:p>
        </p:txBody>
      </p:sp>
      <p:sp>
        <p:nvSpPr>
          <p:cNvPr id="151" name="Google Shape;151;p8"/>
          <p:cNvSpPr txBox="1"/>
          <p:nvPr/>
        </p:nvSpPr>
        <p:spPr>
          <a:xfrm>
            <a:off x="558526" y="1380239"/>
            <a:ext cx="8068235" cy="2476093"/>
          </a:xfrm>
          <a:prstGeom prst="rect">
            <a:avLst/>
          </a:prstGeom>
          <a:noFill/>
          <a:ln>
            <a:noFill/>
          </a:ln>
        </p:spPr>
        <p:txBody>
          <a:bodyPr spcFirstLastPara="1" wrap="square" lIns="0" tIns="96925" rIns="0" bIns="0" anchor="t" anchorCtr="0">
            <a:spAutoFit/>
          </a:bodyPr>
          <a:lstStyle/>
          <a:p>
            <a:pPr marL="11206" marR="0" lvl="0" indent="0" algn="l" rtl="0">
              <a:spcBef>
                <a:spcPts val="0"/>
              </a:spcBef>
              <a:spcAft>
                <a:spcPts val="0"/>
              </a:spcAft>
              <a:buNone/>
            </a:pPr>
            <a:r>
              <a:rPr lang="fr-FR" sz="2824">
                <a:solidFill>
                  <a:schemeClr val="dk1"/>
                </a:solidFill>
                <a:latin typeface="Arial"/>
                <a:ea typeface="Arial"/>
                <a:cs typeface="Arial"/>
                <a:sym typeface="Arial"/>
              </a:rPr>
              <a:t>Comment raisonner avec les données lorsque vous les trouvez ?</a:t>
            </a:r>
            <a:endParaRPr/>
          </a:p>
          <a:p>
            <a:pPr marL="11206" marR="0" lvl="0" indent="0" algn="l" rtl="0">
              <a:spcBef>
                <a:spcPts val="763"/>
              </a:spcBef>
              <a:spcAft>
                <a:spcPts val="0"/>
              </a:spcAft>
              <a:buNone/>
            </a:pPr>
            <a:r>
              <a:rPr lang="fr-FR" sz="2824">
                <a:solidFill>
                  <a:schemeClr val="dk1"/>
                </a:solidFill>
                <a:latin typeface="Arial"/>
                <a:ea typeface="Arial"/>
                <a:cs typeface="Arial"/>
                <a:sym typeface="Arial"/>
              </a:rPr>
              <a:t>Comment comprendre la signification des données que vous avez collectées 3 ans plus tôt ?</a:t>
            </a:r>
            <a:endParaRPr/>
          </a:p>
          <a:p>
            <a:pPr marL="11206" marR="0" lvl="0" indent="0" algn="l" rtl="0">
              <a:spcBef>
                <a:spcPts val="763"/>
              </a:spcBef>
              <a:spcAft>
                <a:spcPts val="0"/>
              </a:spcAft>
              <a:buNone/>
            </a:pPr>
            <a:r>
              <a:rPr lang="fr-FR" sz="2824">
                <a:solidFill>
                  <a:schemeClr val="dk1"/>
                </a:solidFill>
                <a:latin typeface="Arial"/>
                <a:ea typeface="Arial"/>
                <a:cs typeface="Arial"/>
                <a:sym typeface="Arial"/>
              </a:rPr>
              <a:t>Comment s'intégrer aux données d'autres sujets?</a:t>
            </a:r>
            <a:endParaRPr/>
          </a:p>
        </p:txBody>
      </p:sp>
      <p:sp>
        <p:nvSpPr>
          <p:cNvPr id="152" name="Google Shape;152;p8"/>
          <p:cNvSpPr txBox="1"/>
          <p:nvPr/>
        </p:nvSpPr>
        <p:spPr>
          <a:xfrm>
            <a:off x="8191948" y="6031155"/>
            <a:ext cx="365872" cy="362132"/>
          </a:xfrm>
          <a:prstGeom prst="rect">
            <a:avLst/>
          </a:prstGeom>
          <a:noFill/>
          <a:ln>
            <a:noFill/>
          </a:ln>
        </p:spPr>
        <p:txBody>
          <a:bodyPr spcFirstLastPara="1" wrap="square" lIns="0" tIns="35850" rIns="0" bIns="0" anchor="t" anchorCtr="0">
            <a:spAutoFit/>
          </a:bodyPr>
          <a:lstStyle/>
          <a:p>
            <a:pPr marL="53791" marR="0" lvl="0" indent="0" algn="l" rtl="0">
              <a:spcBef>
                <a:spcPts val="0"/>
              </a:spcBef>
              <a:spcAft>
                <a:spcPts val="0"/>
              </a:spcAft>
              <a:buNone/>
            </a:pPr>
            <a:fld id="{00000000-1234-1234-1234-123412341234}" type="slidenum">
              <a:rPr lang="fr-FR" sz="2118">
                <a:solidFill>
                  <a:schemeClr val="dk1"/>
                </a:solidFill>
                <a:latin typeface="Arial"/>
                <a:ea typeface="Arial"/>
                <a:cs typeface="Arial"/>
                <a:sym typeface="Arial"/>
              </a:rPr>
              <a:t>8</a:t>
            </a:fld>
            <a:endParaRPr sz="2118">
              <a:solidFill>
                <a:schemeClr val="dk1"/>
              </a:solidFill>
              <a:latin typeface="Arial"/>
              <a:ea typeface="Arial"/>
              <a:cs typeface="Arial"/>
              <a:sym typeface="Arial"/>
            </a:endParaRPr>
          </a:p>
        </p:txBody>
      </p:sp>
      <p:sp>
        <p:nvSpPr>
          <p:cNvPr id="153" name="Google Shape;153;p8"/>
          <p:cNvSpPr/>
          <p:nvPr/>
        </p:nvSpPr>
        <p:spPr>
          <a:xfrm>
            <a:off x="3923928" y="3952416"/>
            <a:ext cx="1008112" cy="882276"/>
          </a:xfrm>
          <a:prstGeom prst="down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8"/>
          <p:cNvSpPr/>
          <p:nvPr/>
        </p:nvSpPr>
        <p:spPr>
          <a:xfrm>
            <a:off x="224285" y="4895944"/>
            <a:ext cx="8892480" cy="2062103"/>
          </a:xfrm>
          <a:prstGeom prst="rect">
            <a:avLst/>
          </a:prstGeom>
          <a:noFill/>
          <a:ln>
            <a:noFill/>
          </a:ln>
        </p:spPr>
        <p:txBody>
          <a:bodyPr spcFirstLastPara="1" wrap="square" lIns="91425" tIns="45700" rIns="91425" bIns="45700" anchor="t" anchorCtr="0">
            <a:spAutoFit/>
          </a:bodyPr>
          <a:lstStyle/>
          <a:p>
            <a:pPr marL="11206" marR="0" lvl="0" indent="0" algn="ctr" rtl="0">
              <a:spcBef>
                <a:spcPts val="0"/>
              </a:spcBef>
              <a:spcAft>
                <a:spcPts val="0"/>
              </a:spcAft>
              <a:buNone/>
            </a:pPr>
            <a:r>
              <a:rPr lang="fr-FR" sz="3200">
                <a:solidFill>
                  <a:schemeClr val="dk1"/>
                </a:solidFill>
                <a:latin typeface="Arial"/>
                <a:ea typeface="Arial"/>
                <a:cs typeface="Arial"/>
                <a:sym typeface="Arial"/>
              </a:rPr>
              <a:t>Une partie de la solution doit passer par des terminologies et des schémas de codage de meta data standardisés et basés sur le consensus.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fr-FR"/>
              <a:t>Defining ontology or taxonomy in OWL</a:t>
            </a:r>
            <a:endParaRPr/>
          </a:p>
        </p:txBody>
      </p:sp>
      <p:sp>
        <p:nvSpPr>
          <p:cNvPr id="1062" name="Google Shape;1062;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fr-FR"/>
              <a:t>An ontology identifies and distinguishes concepts and their relationships; it describes content and relationships. </a:t>
            </a:r>
            <a:endParaRPr/>
          </a:p>
          <a:p>
            <a:pPr marL="342900" lvl="0" indent="-342900" algn="l" rtl="0">
              <a:spcBef>
                <a:spcPts val="640"/>
              </a:spcBef>
              <a:spcAft>
                <a:spcPts val="0"/>
              </a:spcAft>
              <a:buClr>
                <a:schemeClr val="dk1"/>
              </a:buClr>
              <a:buSzPts val="3200"/>
              <a:buChar char="•"/>
            </a:pPr>
            <a:r>
              <a:rPr lang="fr-FR"/>
              <a:t>A taxonomy formalizes the hierarchical relationships among concepts and specifies the term to be used to refer to each; it prescribes structure and terminology.</a:t>
            </a:r>
            <a:endParaRPr/>
          </a:p>
          <a:p>
            <a:pPr marL="742950" lvl="1" indent="-285750" algn="l" rtl="0">
              <a:spcBef>
                <a:spcPts val="560"/>
              </a:spcBef>
              <a:spcAft>
                <a:spcPts val="0"/>
              </a:spcAft>
              <a:buClr>
                <a:srgbClr val="292929"/>
              </a:buClr>
              <a:buSzPts val="2800"/>
              <a:buChar char="–"/>
            </a:pPr>
            <a:r>
              <a:rPr lang="fr-FR">
                <a:solidFill>
                  <a:srgbClr val="292929"/>
                </a:solidFill>
                <a:latin typeface="Source Serif Pro"/>
                <a:ea typeface="Source Serif Pro"/>
                <a:cs typeface="Source Serif Pro"/>
                <a:sym typeface="Source Serif Pro"/>
              </a:rPr>
              <a:t>C</a:t>
            </a:r>
            <a:r>
              <a:rPr lang="fr-FR" b="0" i="0">
                <a:solidFill>
                  <a:srgbClr val="292929"/>
                </a:solidFill>
                <a:latin typeface="Source Serif Pro"/>
                <a:ea typeface="Source Serif Pro"/>
                <a:cs typeface="Source Serif Pro"/>
                <a:sym typeface="Source Serif Pro"/>
              </a:rPr>
              <a:t>lassification scheme</a:t>
            </a:r>
            <a:endParaRPr b="0" i="0">
              <a:solidFill>
                <a:srgbClr val="292929"/>
              </a:solidFill>
              <a:latin typeface="Source Serif Pro"/>
              <a:ea typeface="Source Serif Pro"/>
              <a:cs typeface="Source Serif Pro"/>
              <a:sym typeface="Source Serif Pro"/>
            </a:endParaRPr>
          </a:p>
          <a:p>
            <a:pPr marL="742950" lvl="1" indent="-285750" algn="l" rtl="0">
              <a:spcBef>
                <a:spcPts val="560"/>
              </a:spcBef>
              <a:spcAft>
                <a:spcPts val="0"/>
              </a:spcAft>
              <a:buClr>
                <a:srgbClr val="292929"/>
              </a:buClr>
              <a:buSzPts val="2800"/>
              <a:buChar char="–"/>
            </a:pPr>
            <a:r>
              <a:rPr lang="fr-FR" b="0" i="0">
                <a:solidFill>
                  <a:srgbClr val="292929"/>
                </a:solidFill>
                <a:latin typeface="Source Serif Pro"/>
                <a:ea typeface="Source Serif Pro"/>
                <a:cs typeface="Source Serif Pro"/>
                <a:sym typeface="Source Serif Pro"/>
              </a:rPr>
              <a:t>Semantic knowledge map</a:t>
            </a:r>
            <a:endParaRPr b="0" i="0">
              <a:solidFill>
                <a:srgbClr val="292929"/>
              </a:solidFill>
              <a:latin typeface="Source Serif Pro"/>
              <a:ea typeface="Source Serif Pro"/>
              <a:cs typeface="Source Serif Pro"/>
              <a:sym typeface="Source Serif Pro"/>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069" name="Google Shape;1069;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070" name="Google Shape;1070;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81</a:t>
            </a:fld>
            <a:endParaRPr sz="2800">
              <a:solidFill>
                <a:schemeClr val="lt1"/>
              </a:solidFill>
              <a:latin typeface="Arial"/>
              <a:ea typeface="Arial"/>
              <a:cs typeface="Arial"/>
              <a:sym typeface="Arial"/>
            </a:endParaRPr>
          </a:p>
        </p:txBody>
      </p:sp>
      <p:sp>
        <p:nvSpPr>
          <p:cNvPr id="1071" name="Google Shape;1071;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Defining ontology or taxonomy in OWL/RDF languages</a:t>
            </a:r>
            <a:endParaRPr sz="3200"/>
          </a:p>
        </p:txBody>
      </p:sp>
      <p:sp>
        <p:nvSpPr>
          <p:cNvPr id="1072" name="Google Shape;1072;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fr-FR">
                <a:solidFill>
                  <a:schemeClr val="accent1"/>
                </a:solidFill>
              </a:rPr>
              <a:t>Ontology languages allow users to write explicit, formal conceptualizations of domain models</a:t>
            </a:r>
            <a:endParaRPr/>
          </a:p>
          <a:p>
            <a:pPr marL="342900" lvl="0" indent="-342900" algn="l" rtl="0">
              <a:lnSpc>
                <a:spcPct val="90000"/>
              </a:lnSpc>
              <a:spcBef>
                <a:spcPts val="640"/>
              </a:spcBef>
              <a:spcAft>
                <a:spcPts val="0"/>
              </a:spcAft>
              <a:buClr>
                <a:schemeClr val="dk1"/>
              </a:buClr>
              <a:buSzPts val="3200"/>
              <a:buChar char="•"/>
            </a:pPr>
            <a:r>
              <a:rPr lang="fr-FR"/>
              <a:t>The main requirements are:</a:t>
            </a:r>
            <a:endParaRPr/>
          </a:p>
          <a:p>
            <a:pPr marL="742950" lvl="1" indent="-285750" algn="l" rtl="0">
              <a:lnSpc>
                <a:spcPct val="90000"/>
              </a:lnSpc>
              <a:spcBef>
                <a:spcPts val="560"/>
              </a:spcBef>
              <a:spcAft>
                <a:spcPts val="0"/>
              </a:spcAft>
              <a:buClr>
                <a:schemeClr val="dk1"/>
              </a:buClr>
              <a:buSzPts val="2800"/>
              <a:buChar char="–"/>
            </a:pPr>
            <a:r>
              <a:rPr lang="fr-FR"/>
              <a:t>a well-defined syntax </a:t>
            </a:r>
            <a:endParaRPr/>
          </a:p>
          <a:p>
            <a:pPr marL="742950" lvl="1" indent="-285750" algn="l" rtl="0">
              <a:lnSpc>
                <a:spcPct val="90000"/>
              </a:lnSpc>
              <a:spcBef>
                <a:spcPts val="560"/>
              </a:spcBef>
              <a:spcAft>
                <a:spcPts val="0"/>
              </a:spcAft>
              <a:buClr>
                <a:schemeClr val="dk1"/>
              </a:buClr>
              <a:buSzPts val="2800"/>
              <a:buChar char="–"/>
            </a:pPr>
            <a:r>
              <a:rPr lang="fr-FR"/>
              <a:t>efficient reasoning support </a:t>
            </a:r>
            <a:endParaRPr/>
          </a:p>
          <a:p>
            <a:pPr marL="742950" lvl="1" indent="-285750" algn="l" rtl="0">
              <a:lnSpc>
                <a:spcPct val="90000"/>
              </a:lnSpc>
              <a:spcBef>
                <a:spcPts val="560"/>
              </a:spcBef>
              <a:spcAft>
                <a:spcPts val="0"/>
              </a:spcAft>
              <a:buClr>
                <a:schemeClr val="dk1"/>
              </a:buClr>
              <a:buSzPts val="2800"/>
              <a:buChar char="–"/>
            </a:pPr>
            <a:r>
              <a:rPr lang="fr-FR"/>
              <a:t>a formal semantics </a:t>
            </a:r>
            <a:endParaRPr/>
          </a:p>
          <a:p>
            <a:pPr marL="742950" lvl="1" indent="-285750" algn="l" rtl="0">
              <a:lnSpc>
                <a:spcPct val="90000"/>
              </a:lnSpc>
              <a:spcBef>
                <a:spcPts val="560"/>
              </a:spcBef>
              <a:spcAft>
                <a:spcPts val="0"/>
              </a:spcAft>
              <a:buClr>
                <a:schemeClr val="dk1"/>
              </a:buClr>
              <a:buSzPts val="2800"/>
              <a:buChar char="–"/>
            </a:pPr>
            <a:r>
              <a:rPr lang="fr-FR"/>
              <a:t>sufficient expressive power </a:t>
            </a:r>
            <a:endParaRPr/>
          </a:p>
          <a:p>
            <a:pPr marL="742950" lvl="1" indent="-285750" algn="l" rtl="0">
              <a:lnSpc>
                <a:spcPct val="90000"/>
              </a:lnSpc>
              <a:spcBef>
                <a:spcPts val="560"/>
              </a:spcBef>
              <a:spcAft>
                <a:spcPts val="0"/>
              </a:spcAft>
              <a:buClr>
                <a:schemeClr val="dk1"/>
              </a:buClr>
              <a:buSzPts val="2800"/>
              <a:buChar char="–"/>
            </a:pPr>
            <a:r>
              <a:rPr lang="fr-FR"/>
              <a:t>convenience of expression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078" name="Google Shape;1078;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079" name="Google Shape;1079;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82</a:t>
            </a:fld>
            <a:endParaRPr sz="2800">
              <a:solidFill>
                <a:schemeClr val="lt1"/>
              </a:solidFill>
              <a:latin typeface="Arial"/>
              <a:ea typeface="Arial"/>
              <a:cs typeface="Arial"/>
              <a:sym typeface="Arial"/>
            </a:endParaRPr>
          </a:p>
        </p:txBody>
      </p:sp>
      <p:sp>
        <p:nvSpPr>
          <p:cNvPr id="1080" name="Google Shape;108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Tradeoff between Expressive Power and Efficient Reasoning Support</a:t>
            </a:r>
            <a:endParaRPr sz="3200"/>
          </a:p>
        </p:txBody>
      </p:sp>
      <p:sp>
        <p:nvSpPr>
          <p:cNvPr id="1081" name="Google Shape;108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fr-FR"/>
              <a:t>The richer the language is, the more inefficient the reasoning support becomes</a:t>
            </a:r>
            <a:endParaRPr/>
          </a:p>
          <a:p>
            <a:pPr marL="342900" lvl="0" indent="-342900" algn="l" rtl="0">
              <a:lnSpc>
                <a:spcPct val="90000"/>
              </a:lnSpc>
              <a:spcBef>
                <a:spcPts val="640"/>
              </a:spcBef>
              <a:spcAft>
                <a:spcPts val="0"/>
              </a:spcAft>
              <a:buClr>
                <a:schemeClr val="dk1"/>
              </a:buClr>
              <a:buSzPts val="3200"/>
              <a:buChar char="•"/>
            </a:pPr>
            <a:r>
              <a:rPr lang="fr-FR"/>
              <a:t>Sometimes it crosses the border of </a:t>
            </a:r>
            <a:r>
              <a:rPr lang="fr-FR" i="1">
                <a:solidFill>
                  <a:schemeClr val="accent1"/>
                </a:solidFill>
              </a:rPr>
              <a:t>noncomputability</a:t>
            </a:r>
            <a:endParaRPr i="1">
              <a:solidFill>
                <a:schemeClr val="accent1"/>
              </a:solidFill>
            </a:endParaRPr>
          </a:p>
          <a:p>
            <a:pPr marL="342900" lvl="0" indent="-342900" algn="l" rtl="0">
              <a:lnSpc>
                <a:spcPct val="90000"/>
              </a:lnSpc>
              <a:spcBef>
                <a:spcPts val="640"/>
              </a:spcBef>
              <a:spcAft>
                <a:spcPts val="0"/>
              </a:spcAft>
              <a:buClr>
                <a:schemeClr val="dk1"/>
              </a:buClr>
              <a:buSzPts val="3200"/>
              <a:buChar char="•"/>
            </a:pPr>
            <a:r>
              <a:rPr lang="fr-FR"/>
              <a:t>We need a compromise:</a:t>
            </a:r>
            <a:endParaRPr/>
          </a:p>
          <a:p>
            <a:pPr marL="742950" lvl="1" indent="-285750" algn="l" rtl="0">
              <a:lnSpc>
                <a:spcPct val="90000"/>
              </a:lnSpc>
              <a:spcBef>
                <a:spcPts val="560"/>
              </a:spcBef>
              <a:spcAft>
                <a:spcPts val="0"/>
              </a:spcAft>
              <a:buClr>
                <a:schemeClr val="dk1"/>
              </a:buClr>
              <a:buSzPts val="2800"/>
              <a:buChar char="–"/>
            </a:pPr>
            <a:r>
              <a:rPr lang="fr-FR"/>
              <a:t>A language supported by reasonably efficient reasoners </a:t>
            </a:r>
            <a:endParaRPr/>
          </a:p>
          <a:p>
            <a:pPr marL="742950" lvl="1" indent="-285750" algn="l" rtl="0">
              <a:lnSpc>
                <a:spcPct val="90000"/>
              </a:lnSpc>
              <a:spcBef>
                <a:spcPts val="560"/>
              </a:spcBef>
              <a:spcAft>
                <a:spcPts val="0"/>
              </a:spcAft>
              <a:buClr>
                <a:schemeClr val="dk1"/>
              </a:buClr>
              <a:buSzPts val="2800"/>
              <a:buChar char="–"/>
            </a:pPr>
            <a:r>
              <a:rPr lang="fr-FR"/>
              <a:t>A language that can express large classes of ontologies and knowledge.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087" name="Google Shape;1087;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088" name="Google Shape;1088;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83</a:t>
            </a:fld>
            <a:endParaRPr sz="2800">
              <a:solidFill>
                <a:schemeClr val="lt1"/>
              </a:solidFill>
              <a:latin typeface="Arial"/>
              <a:ea typeface="Arial"/>
              <a:cs typeface="Arial"/>
              <a:sym typeface="Arial"/>
            </a:endParaRPr>
          </a:p>
        </p:txBody>
      </p:sp>
      <p:sp>
        <p:nvSpPr>
          <p:cNvPr id="1089" name="Google Shape;1089;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Reasoning About Knowledge  in Ontology Languages</a:t>
            </a:r>
            <a:endParaRPr sz="3200"/>
          </a:p>
        </p:txBody>
      </p:sp>
      <p:sp>
        <p:nvSpPr>
          <p:cNvPr id="1090" name="Google Shape;1090;p8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Class membership </a:t>
            </a:r>
            <a:endParaRPr/>
          </a:p>
          <a:p>
            <a:pPr marL="742950" lvl="1" indent="-285750" algn="l" rtl="0">
              <a:spcBef>
                <a:spcPts val="560"/>
              </a:spcBef>
              <a:spcAft>
                <a:spcPts val="0"/>
              </a:spcAft>
              <a:buClr>
                <a:schemeClr val="dk1"/>
              </a:buClr>
              <a:buSzPts val="2800"/>
              <a:buChar char="–"/>
            </a:pPr>
            <a:r>
              <a:rPr lang="fr-FR"/>
              <a:t>If x is an instance of a class C, and C is a subclass of D, then we can infer that x is an instance of D</a:t>
            </a:r>
            <a:endParaRPr/>
          </a:p>
          <a:p>
            <a:pPr marL="342900" lvl="0" indent="-342900" algn="l" rtl="0">
              <a:spcBef>
                <a:spcPts val="640"/>
              </a:spcBef>
              <a:spcAft>
                <a:spcPts val="0"/>
              </a:spcAft>
              <a:buClr>
                <a:schemeClr val="dk1"/>
              </a:buClr>
              <a:buSzPts val="3200"/>
              <a:buChar char="•"/>
            </a:pPr>
            <a:r>
              <a:rPr lang="fr-FR"/>
              <a:t>Equivalence of classes </a:t>
            </a:r>
            <a:endParaRPr/>
          </a:p>
          <a:p>
            <a:pPr marL="742950" lvl="1" indent="-285750" algn="l" rtl="0">
              <a:spcBef>
                <a:spcPts val="560"/>
              </a:spcBef>
              <a:spcAft>
                <a:spcPts val="0"/>
              </a:spcAft>
              <a:buClr>
                <a:schemeClr val="dk1"/>
              </a:buClr>
              <a:buSzPts val="2800"/>
              <a:buChar char="–"/>
            </a:pPr>
            <a:r>
              <a:rPr lang="fr-FR"/>
              <a:t>If class A is equivalent to class B, and class B is equivalent to class C, then A is equivalent to C, too</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096" name="Google Shape;1096;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097" name="Google Shape;1097;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84</a:t>
            </a:fld>
            <a:endParaRPr sz="2800">
              <a:solidFill>
                <a:schemeClr val="lt1"/>
              </a:solidFill>
              <a:latin typeface="Arial"/>
              <a:ea typeface="Arial"/>
              <a:cs typeface="Arial"/>
              <a:sym typeface="Arial"/>
            </a:endParaRPr>
          </a:p>
        </p:txBody>
      </p:sp>
      <p:sp>
        <p:nvSpPr>
          <p:cNvPr id="1098" name="Google Shape;1098;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Reasoning About Knowledge  in Ontology Languages (2)</a:t>
            </a:r>
            <a:endParaRPr sz="3200"/>
          </a:p>
        </p:txBody>
      </p:sp>
      <p:sp>
        <p:nvSpPr>
          <p:cNvPr id="1099" name="Google Shape;1099;p84"/>
          <p:cNvSpPr txBox="1">
            <a:spLocks noGrp="1"/>
          </p:cNvSpPr>
          <p:nvPr>
            <p:ph type="body" idx="1"/>
          </p:nvPr>
        </p:nvSpPr>
        <p:spPr>
          <a:xfrm>
            <a:off x="838200" y="2362200"/>
            <a:ext cx="7837488" cy="3724275"/>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Clr>
                <a:schemeClr val="dk1"/>
              </a:buClr>
              <a:buSzPts val="3200"/>
              <a:buChar char="•"/>
            </a:pPr>
            <a:r>
              <a:rPr lang="fr-FR"/>
              <a:t>Consistency</a:t>
            </a:r>
            <a:endParaRPr/>
          </a:p>
          <a:p>
            <a:pPr marL="742950" lvl="1" indent="-285750" algn="l" rtl="0">
              <a:lnSpc>
                <a:spcPct val="90000"/>
              </a:lnSpc>
              <a:spcBef>
                <a:spcPts val="560"/>
              </a:spcBef>
              <a:spcAft>
                <a:spcPts val="0"/>
              </a:spcAft>
              <a:buClr>
                <a:schemeClr val="dk1"/>
              </a:buClr>
              <a:buSzPts val="2800"/>
              <a:buChar char="–"/>
            </a:pPr>
            <a:r>
              <a:rPr lang="fr-FR"/>
              <a:t>X instance of classes A and B, but A and B are disjoint</a:t>
            </a:r>
            <a:endParaRPr/>
          </a:p>
          <a:p>
            <a:pPr marL="742950" lvl="1" indent="-285750" algn="l" rtl="0">
              <a:lnSpc>
                <a:spcPct val="90000"/>
              </a:lnSpc>
              <a:spcBef>
                <a:spcPts val="560"/>
              </a:spcBef>
              <a:spcAft>
                <a:spcPts val="0"/>
              </a:spcAft>
              <a:buClr>
                <a:schemeClr val="dk1"/>
              </a:buClr>
              <a:buSzPts val="2800"/>
              <a:buChar char="–"/>
            </a:pPr>
            <a:r>
              <a:rPr lang="fr-FR"/>
              <a:t>This is an indication of an error in the ontology</a:t>
            </a:r>
            <a:endParaRPr/>
          </a:p>
          <a:p>
            <a:pPr marL="342900" lvl="0" indent="-342900" algn="l" rtl="0">
              <a:lnSpc>
                <a:spcPct val="90000"/>
              </a:lnSpc>
              <a:spcBef>
                <a:spcPts val="640"/>
              </a:spcBef>
              <a:spcAft>
                <a:spcPts val="0"/>
              </a:spcAft>
              <a:buClr>
                <a:schemeClr val="dk1"/>
              </a:buClr>
              <a:buSzPts val="3200"/>
              <a:buChar char="•"/>
            </a:pPr>
            <a:r>
              <a:rPr lang="fr-FR"/>
              <a:t>Classification</a:t>
            </a:r>
            <a:endParaRPr/>
          </a:p>
          <a:p>
            <a:pPr marL="742950" lvl="1" indent="-285750" algn="l" rtl="0">
              <a:lnSpc>
                <a:spcPct val="90000"/>
              </a:lnSpc>
              <a:spcBef>
                <a:spcPts val="560"/>
              </a:spcBef>
              <a:spcAft>
                <a:spcPts val="0"/>
              </a:spcAft>
              <a:buClr>
                <a:schemeClr val="dk1"/>
              </a:buClr>
              <a:buSzPts val="2800"/>
              <a:buChar char="–"/>
            </a:pPr>
            <a:r>
              <a:rPr lang="fr-FR"/>
              <a:t>Certain property-value pairs are a sufficient condition for membership in a class A; if an individual x satisfies such conditions, we can conclude that x must be an instance of A</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05" name="Google Shape;1105;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06" name="Google Shape;1106;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85</a:t>
            </a:fld>
            <a:endParaRPr sz="2800">
              <a:solidFill>
                <a:schemeClr val="lt1"/>
              </a:solidFill>
              <a:latin typeface="Arial"/>
              <a:ea typeface="Arial"/>
              <a:cs typeface="Arial"/>
              <a:sym typeface="Arial"/>
            </a:endParaRPr>
          </a:p>
        </p:txBody>
      </p:sp>
      <p:sp>
        <p:nvSpPr>
          <p:cNvPr id="1107" name="Google Shape;1107;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Uses for Reasoning </a:t>
            </a:r>
            <a:endParaRPr/>
          </a:p>
        </p:txBody>
      </p:sp>
      <p:sp>
        <p:nvSpPr>
          <p:cNvPr id="1108" name="Google Shape;1108;p8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fr-FR" sz="2400"/>
              <a:t>Reasoning support is important for</a:t>
            </a:r>
            <a:endParaRPr sz="2400"/>
          </a:p>
          <a:p>
            <a:pPr marL="742950" lvl="1" indent="-285750" algn="l" rtl="0">
              <a:spcBef>
                <a:spcPts val="400"/>
              </a:spcBef>
              <a:spcAft>
                <a:spcPts val="0"/>
              </a:spcAft>
              <a:buClr>
                <a:schemeClr val="dk1"/>
              </a:buClr>
              <a:buSzPts val="2000"/>
              <a:buChar char="–"/>
            </a:pPr>
            <a:r>
              <a:rPr lang="fr-FR" sz="2000"/>
              <a:t>checking the consistency of the ontology and the knowledge</a:t>
            </a:r>
            <a:endParaRPr/>
          </a:p>
          <a:p>
            <a:pPr marL="742950" lvl="1" indent="-285750" algn="l" rtl="0">
              <a:spcBef>
                <a:spcPts val="400"/>
              </a:spcBef>
              <a:spcAft>
                <a:spcPts val="0"/>
              </a:spcAft>
              <a:buClr>
                <a:schemeClr val="dk1"/>
              </a:buClr>
              <a:buSzPts val="2000"/>
              <a:buChar char="–"/>
            </a:pPr>
            <a:r>
              <a:rPr lang="fr-FR" sz="2000"/>
              <a:t>checking for unintended relationships between classes</a:t>
            </a:r>
            <a:endParaRPr/>
          </a:p>
          <a:p>
            <a:pPr marL="742950" lvl="1" indent="-285750" algn="l" rtl="0">
              <a:spcBef>
                <a:spcPts val="400"/>
              </a:spcBef>
              <a:spcAft>
                <a:spcPts val="0"/>
              </a:spcAft>
              <a:buClr>
                <a:schemeClr val="dk1"/>
              </a:buClr>
              <a:buSzPts val="2000"/>
              <a:buChar char="–"/>
            </a:pPr>
            <a:r>
              <a:rPr lang="fr-FR" sz="2000"/>
              <a:t>automatically classifying instances in classes</a:t>
            </a:r>
            <a:endParaRPr sz="2000"/>
          </a:p>
          <a:p>
            <a:pPr marL="342900" lvl="0" indent="-342900" algn="l" rtl="0">
              <a:spcBef>
                <a:spcPts val="480"/>
              </a:spcBef>
              <a:spcAft>
                <a:spcPts val="0"/>
              </a:spcAft>
              <a:buClr>
                <a:schemeClr val="dk1"/>
              </a:buClr>
              <a:buSzPts val="2400"/>
              <a:buChar char="•"/>
            </a:pPr>
            <a:r>
              <a:rPr lang="fr-FR" sz="2400"/>
              <a:t>Checks like the preceding ones are valuable for </a:t>
            </a:r>
            <a:endParaRPr sz="2400"/>
          </a:p>
          <a:p>
            <a:pPr marL="742950" lvl="1" indent="-285750" algn="l" rtl="0">
              <a:spcBef>
                <a:spcPts val="400"/>
              </a:spcBef>
              <a:spcAft>
                <a:spcPts val="0"/>
              </a:spcAft>
              <a:buClr>
                <a:schemeClr val="dk1"/>
              </a:buClr>
              <a:buSzPts val="2000"/>
              <a:buChar char="–"/>
            </a:pPr>
            <a:r>
              <a:rPr lang="fr-FR" sz="2000"/>
              <a:t>designing large ontologies, where multiple authors are involved</a:t>
            </a:r>
            <a:endParaRPr/>
          </a:p>
          <a:p>
            <a:pPr marL="742950" lvl="1" indent="-285750" algn="l" rtl="0">
              <a:spcBef>
                <a:spcPts val="400"/>
              </a:spcBef>
              <a:spcAft>
                <a:spcPts val="0"/>
              </a:spcAft>
              <a:buClr>
                <a:schemeClr val="dk1"/>
              </a:buClr>
              <a:buSzPts val="2000"/>
              <a:buChar char="–"/>
            </a:pPr>
            <a:r>
              <a:rPr lang="fr-FR" sz="2000"/>
              <a:t>integrating and sharing ontologies from various sources</a:t>
            </a:r>
            <a:endParaRPr sz="2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14" name="Google Shape;1114;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15" name="Google Shape;1115;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86</a:t>
            </a:fld>
            <a:endParaRPr sz="2800">
              <a:solidFill>
                <a:schemeClr val="lt1"/>
              </a:solidFill>
              <a:latin typeface="Arial"/>
              <a:ea typeface="Arial"/>
              <a:cs typeface="Arial"/>
              <a:sym typeface="Arial"/>
            </a:endParaRPr>
          </a:p>
        </p:txBody>
      </p:sp>
      <p:sp>
        <p:nvSpPr>
          <p:cNvPr id="1116" name="Google Shape;1116;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Reasoning Support for OWL</a:t>
            </a:r>
            <a:endParaRPr/>
          </a:p>
        </p:txBody>
      </p:sp>
      <p:sp>
        <p:nvSpPr>
          <p:cNvPr id="1117" name="Google Shape;1117;p8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fr-FR" sz="2400"/>
              <a:t>Semantics is a prerequisite for reasoning support</a:t>
            </a:r>
            <a:endParaRPr/>
          </a:p>
          <a:p>
            <a:pPr marL="342900" lvl="0" indent="-342900" algn="l" rtl="0">
              <a:lnSpc>
                <a:spcPct val="90000"/>
              </a:lnSpc>
              <a:spcBef>
                <a:spcPts val="480"/>
              </a:spcBef>
              <a:spcAft>
                <a:spcPts val="0"/>
              </a:spcAft>
              <a:buClr>
                <a:schemeClr val="dk1"/>
              </a:buClr>
              <a:buSzPts val="2400"/>
              <a:buChar char="•"/>
            </a:pPr>
            <a:r>
              <a:rPr lang="fr-FR" sz="2400"/>
              <a:t>Formal semantics and reasoning support are usually provided by </a:t>
            </a:r>
            <a:endParaRPr sz="2400"/>
          </a:p>
          <a:p>
            <a:pPr marL="742950" lvl="1" indent="-285750" algn="l" rtl="0">
              <a:lnSpc>
                <a:spcPct val="90000"/>
              </a:lnSpc>
              <a:spcBef>
                <a:spcPts val="400"/>
              </a:spcBef>
              <a:spcAft>
                <a:spcPts val="0"/>
              </a:spcAft>
              <a:buClr>
                <a:schemeClr val="dk1"/>
              </a:buClr>
              <a:buSzPts val="2000"/>
              <a:buChar char="–"/>
            </a:pPr>
            <a:r>
              <a:rPr lang="fr-FR" sz="2000"/>
              <a:t>mapping an ontology language to a known logical formalism</a:t>
            </a:r>
            <a:endParaRPr/>
          </a:p>
          <a:p>
            <a:pPr marL="742950" lvl="1" indent="-285750" algn="l" rtl="0">
              <a:lnSpc>
                <a:spcPct val="90000"/>
              </a:lnSpc>
              <a:spcBef>
                <a:spcPts val="400"/>
              </a:spcBef>
              <a:spcAft>
                <a:spcPts val="0"/>
              </a:spcAft>
              <a:buClr>
                <a:schemeClr val="dk1"/>
              </a:buClr>
              <a:buSzPts val="2000"/>
              <a:buChar char="–"/>
            </a:pPr>
            <a:r>
              <a:rPr lang="fr-FR" sz="2000"/>
              <a:t>using automated reasoners that already exist for those formalisms</a:t>
            </a:r>
            <a:endParaRPr sz="2000"/>
          </a:p>
          <a:p>
            <a:pPr marL="342900" lvl="0" indent="-342900" algn="l" rtl="0">
              <a:lnSpc>
                <a:spcPct val="90000"/>
              </a:lnSpc>
              <a:spcBef>
                <a:spcPts val="480"/>
              </a:spcBef>
              <a:spcAft>
                <a:spcPts val="0"/>
              </a:spcAft>
              <a:buClr>
                <a:schemeClr val="dk1"/>
              </a:buClr>
              <a:buSzPts val="2400"/>
              <a:buChar char="•"/>
            </a:pPr>
            <a:r>
              <a:rPr lang="fr-FR" sz="2400"/>
              <a:t>OWL is (partially) mapped on a description logic, and makes use of reasoners such as FaCT and RACER </a:t>
            </a:r>
            <a:endParaRPr sz="2400"/>
          </a:p>
          <a:p>
            <a:pPr marL="342900" lvl="0" indent="-342900" algn="l" rtl="0">
              <a:lnSpc>
                <a:spcPct val="90000"/>
              </a:lnSpc>
              <a:spcBef>
                <a:spcPts val="480"/>
              </a:spcBef>
              <a:spcAft>
                <a:spcPts val="0"/>
              </a:spcAft>
              <a:buClr>
                <a:schemeClr val="dk1"/>
              </a:buClr>
              <a:buSzPts val="2400"/>
              <a:buChar char="•"/>
            </a:pPr>
            <a:r>
              <a:rPr lang="fr-FR" sz="2400"/>
              <a:t>Description logics are a subset of predicate logic for which efficient reasoning support is possible</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23" name="Google Shape;1123;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24" name="Google Shape;1124;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87</a:t>
            </a:fld>
            <a:endParaRPr sz="2800">
              <a:solidFill>
                <a:schemeClr val="lt1"/>
              </a:solidFill>
              <a:latin typeface="Arial"/>
              <a:ea typeface="Arial"/>
              <a:cs typeface="Arial"/>
              <a:sym typeface="Arial"/>
            </a:endParaRPr>
          </a:p>
        </p:txBody>
      </p:sp>
      <p:sp>
        <p:nvSpPr>
          <p:cNvPr id="1125" name="Google Shape;1125;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a:t>Limitations of the Expressive Power of RDF Schema</a:t>
            </a:r>
            <a:endParaRPr sz="3400"/>
          </a:p>
        </p:txBody>
      </p:sp>
      <p:sp>
        <p:nvSpPr>
          <p:cNvPr id="1126" name="Google Shape;1126;p8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fr-FR">
                <a:solidFill>
                  <a:schemeClr val="accent1"/>
                </a:solidFill>
              </a:rPr>
              <a:t>Local scope of properties</a:t>
            </a:r>
            <a:r>
              <a:rPr lang="fr-FR"/>
              <a:t> </a:t>
            </a:r>
            <a:endParaRPr/>
          </a:p>
          <a:p>
            <a:pPr marL="742950" lvl="1" indent="-285750" algn="l" rtl="0">
              <a:spcBef>
                <a:spcPts val="560"/>
              </a:spcBef>
              <a:spcAft>
                <a:spcPts val="0"/>
              </a:spcAft>
              <a:buClr>
                <a:schemeClr val="dk1"/>
              </a:buClr>
              <a:buSzPts val="2800"/>
              <a:buChar char="–"/>
            </a:pPr>
            <a:r>
              <a:rPr lang="fr-FR" b="1"/>
              <a:t>rdfs:range</a:t>
            </a:r>
            <a:r>
              <a:rPr lang="fr-FR"/>
              <a:t> defines the range of a property (e.g. eats) for all classes </a:t>
            </a:r>
            <a:endParaRPr/>
          </a:p>
          <a:p>
            <a:pPr marL="742950" lvl="1" indent="-285750" algn="l" rtl="0">
              <a:spcBef>
                <a:spcPts val="560"/>
              </a:spcBef>
              <a:spcAft>
                <a:spcPts val="0"/>
              </a:spcAft>
              <a:buClr>
                <a:schemeClr val="dk1"/>
              </a:buClr>
              <a:buSzPts val="2800"/>
              <a:buChar char="–"/>
            </a:pPr>
            <a:r>
              <a:rPr lang="fr-FR"/>
              <a:t>In RDF Schema we cannot declare range restrictions that apply to some classes only </a:t>
            </a:r>
            <a:endParaRPr/>
          </a:p>
          <a:p>
            <a:pPr marL="742950" lvl="1" indent="-285750" algn="l" rtl="0">
              <a:spcBef>
                <a:spcPts val="560"/>
              </a:spcBef>
              <a:spcAft>
                <a:spcPts val="0"/>
              </a:spcAft>
              <a:buClr>
                <a:schemeClr val="dk1"/>
              </a:buClr>
              <a:buSzPts val="2800"/>
              <a:buChar char="–"/>
            </a:pPr>
            <a:r>
              <a:rPr lang="fr-FR"/>
              <a:t>E.g. we cannot say that cows eat only plants, while other animals may eat meat, too</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32" name="Google Shape;1132;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33" name="Google Shape;1133;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88</a:t>
            </a:fld>
            <a:endParaRPr sz="2800">
              <a:solidFill>
                <a:schemeClr val="lt1"/>
              </a:solidFill>
              <a:latin typeface="Arial"/>
              <a:ea typeface="Arial"/>
              <a:cs typeface="Arial"/>
              <a:sym typeface="Arial"/>
            </a:endParaRPr>
          </a:p>
        </p:txBody>
      </p:sp>
      <p:sp>
        <p:nvSpPr>
          <p:cNvPr id="1134" name="Google Shape;1134;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a:t>Limitations of the Expressive Power of RDF Schema (2)</a:t>
            </a:r>
            <a:endParaRPr sz="3400"/>
          </a:p>
        </p:txBody>
      </p:sp>
      <p:sp>
        <p:nvSpPr>
          <p:cNvPr id="1135" name="Google Shape;1135;p8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fr-FR">
                <a:solidFill>
                  <a:schemeClr val="accent1"/>
                </a:solidFill>
              </a:rPr>
              <a:t>Disjointness of classes</a:t>
            </a:r>
            <a:endParaRPr>
              <a:solidFill>
                <a:schemeClr val="accent1"/>
              </a:solidFill>
            </a:endParaRPr>
          </a:p>
          <a:p>
            <a:pPr marL="742950" lvl="1" indent="-285750" algn="l" rtl="0">
              <a:lnSpc>
                <a:spcPct val="90000"/>
              </a:lnSpc>
              <a:spcBef>
                <a:spcPts val="560"/>
              </a:spcBef>
              <a:spcAft>
                <a:spcPts val="0"/>
              </a:spcAft>
              <a:buClr>
                <a:schemeClr val="dk1"/>
              </a:buClr>
              <a:buSzPts val="2800"/>
              <a:buChar char="–"/>
            </a:pPr>
            <a:r>
              <a:rPr lang="fr-FR"/>
              <a:t>Sometimes we wish to say that classes are disjoint (e.g. </a:t>
            </a:r>
            <a:r>
              <a:rPr lang="fr-FR" b="1"/>
              <a:t>male </a:t>
            </a:r>
            <a:r>
              <a:rPr lang="fr-FR"/>
              <a:t>and </a:t>
            </a:r>
            <a:r>
              <a:rPr lang="fr-FR" b="1"/>
              <a:t>female</a:t>
            </a:r>
            <a:r>
              <a:rPr lang="fr-FR"/>
              <a:t>)</a:t>
            </a:r>
            <a:endParaRPr/>
          </a:p>
          <a:p>
            <a:pPr marL="342900" lvl="0" indent="-342900" algn="l" rtl="0">
              <a:lnSpc>
                <a:spcPct val="90000"/>
              </a:lnSpc>
              <a:spcBef>
                <a:spcPts val="640"/>
              </a:spcBef>
              <a:spcAft>
                <a:spcPts val="0"/>
              </a:spcAft>
              <a:buClr>
                <a:schemeClr val="accent1"/>
              </a:buClr>
              <a:buSzPts val="3200"/>
              <a:buChar char="•"/>
            </a:pPr>
            <a:r>
              <a:rPr lang="fr-FR">
                <a:solidFill>
                  <a:schemeClr val="accent1"/>
                </a:solidFill>
              </a:rPr>
              <a:t>Boolean combinations of classes</a:t>
            </a:r>
            <a:endParaRPr>
              <a:solidFill>
                <a:schemeClr val="accent1"/>
              </a:solidFill>
            </a:endParaRPr>
          </a:p>
          <a:p>
            <a:pPr marL="742950" lvl="1" indent="-285750" algn="l" rtl="0">
              <a:lnSpc>
                <a:spcPct val="90000"/>
              </a:lnSpc>
              <a:spcBef>
                <a:spcPts val="560"/>
              </a:spcBef>
              <a:spcAft>
                <a:spcPts val="0"/>
              </a:spcAft>
              <a:buClr>
                <a:schemeClr val="dk1"/>
              </a:buClr>
              <a:buSzPts val="2800"/>
              <a:buChar char="–"/>
            </a:pPr>
            <a:r>
              <a:rPr lang="fr-FR"/>
              <a:t>Sometimes we wish to build new classes by combining other classes using union, intersection, and complement</a:t>
            </a:r>
            <a:endParaRPr/>
          </a:p>
          <a:p>
            <a:pPr marL="742950" lvl="1" indent="-285750" algn="l" rtl="0">
              <a:lnSpc>
                <a:spcPct val="90000"/>
              </a:lnSpc>
              <a:spcBef>
                <a:spcPts val="560"/>
              </a:spcBef>
              <a:spcAft>
                <a:spcPts val="0"/>
              </a:spcAft>
              <a:buClr>
                <a:schemeClr val="dk1"/>
              </a:buClr>
              <a:buSzPts val="2800"/>
              <a:buChar char="–"/>
            </a:pPr>
            <a:r>
              <a:rPr lang="fr-FR"/>
              <a:t>E.g.</a:t>
            </a:r>
            <a:r>
              <a:rPr lang="fr-FR" b="1"/>
              <a:t> person </a:t>
            </a:r>
            <a:r>
              <a:rPr lang="fr-FR"/>
              <a:t>is  the disjoint union of the classes </a:t>
            </a:r>
            <a:r>
              <a:rPr lang="fr-FR" b="1"/>
              <a:t>male </a:t>
            </a:r>
            <a:r>
              <a:rPr lang="fr-FR"/>
              <a:t>and </a:t>
            </a:r>
            <a:r>
              <a:rPr lang="fr-FR" b="1"/>
              <a:t>female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41" name="Google Shape;1141;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42" name="Google Shape;1142;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89</a:t>
            </a:fld>
            <a:endParaRPr sz="2800">
              <a:solidFill>
                <a:schemeClr val="lt1"/>
              </a:solidFill>
              <a:latin typeface="Arial"/>
              <a:ea typeface="Arial"/>
              <a:cs typeface="Arial"/>
              <a:sym typeface="Arial"/>
            </a:endParaRPr>
          </a:p>
        </p:txBody>
      </p:sp>
      <p:sp>
        <p:nvSpPr>
          <p:cNvPr id="1143" name="Google Shape;1143;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400"/>
              <a:buFont typeface="Calibri"/>
              <a:buNone/>
            </a:pPr>
            <a:r>
              <a:rPr lang="fr-FR" sz="3400"/>
              <a:t>Limitations of the Expressive Power of RDF Schema (3)</a:t>
            </a:r>
            <a:endParaRPr sz="3400"/>
          </a:p>
        </p:txBody>
      </p:sp>
      <p:sp>
        <p:nvSpPr>
          <p:cNvPr id="1144" name="Google Shape;1144;p8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fr-FR">
                <a:solidFill>
                  <a:schemeClr val="accent1"/>
                </a:solidFill>
              </a:rPr>
              <a:t>Cardinality restrictions</a:t>
            </a:r>
            <a:endParaRPr>
              <a:solidFill>
                <a:schemeClr val="accent1"/>
              </a:solidFill>
            </a:endParaRPr>
          </a:p>
          <a:p>
            <a:pPr marL="742950" lvl="1" indent="-285750" algn="l" rtl="0">
              <a:spcBef>
                <a:spcPts val="560"/>
              </a:spcBef>
              <a:spcAft>
                <a:spcPts val="0"/>
              </a:spcAft>
              <a:buClr>
                <a:schemeClr val="dk1"/>
              </a:buClr>
              <a:buSzPts val="2800"/>
              <a:buChar char="–"/>
            </a:pPr>
            <a:r>
              <a:rPr lang="fr-FR"/>
              <a:t>E.g. a person has exactly two parents, a course is taught by at least one lecturer</a:t>
            </a:r>
            <a:endParaRPr i="1"/>
          </a:p>
          <a:p>
            <a:pPr marL="342900" lvl="0" indent="-342900" algn="l" rtl="0">
              <a:spcBef>
                <a:spcPts val="640"/>
              </a:spcBef>
              <a:spcAft>
                <a:spcPts val="0"/>
              </a:spcAft>
              <a:buClr>
                <a:schemeClr val="accent1"/>
              </a:buClr>
              <a:buSzPts val="3200"/>
              <a:buChar char="•"/>
            </a:pPr>
            <a:r>
              <a:rPr lang="fr-FR">
                <a:solidFill>
                  <a:schemeClr val="accent1"/>
                </a:solidFill>
              </a:rPr>
              <a:t>Special characteristics of properties</a:t>
            </a:r>
            <a:endParaRPr>
              <a:solidFill>
                <a:schemeClr val="accent1"/>
              </a:solidFill>
            </a:endParaRPr>
          </a:p>
          <a:p>
            <a:pPr marL="742950" lvl="1" indent="-285750" algn="l" rtl="0">
              <a:spcBef>
                <a:spcPts val="560"/>
              </a:spcBef>
              <a:spcAft>
                <a:spcPts val="0"/>
              </a:spcAft>
              <a:buClr>
                <a:schemeClr val="dk1"/>
              </a:buClr>
              <a:buSzPts val="2800"/>
              <a:buChar char="–"/>
            </a:pPr>
            <a:r>
              <a:rPr lang="fr-FR"/>
              <a:t>Transitive property (like “greater than”)</a:t>
            </a:r>
            <a:endParaRPr/>
          </a:p>
          <a:p>
            <a:pPr marL="742950" lvl="1" indent="-285750" algn="l" rtl="0">
              <a:spcBef>
                <a:spcPts val="560"/>
              </a:spcBef>
              <a:spcAft>
                <a:spcPts val="0"/>
              </a:spcAft>
              <a:buClr>
                <a:schemeClr val="dk1"/>
              </a:buClr>
              <a:buSzPts val="2800"/>
              <a:buChar char="–"/>
            </a:pPr>
            <a:r>
              <a:rPr lang="fr-FR"/>
              <a:t>Unique property (like “is mother of”)</a:t>
            </a:r>
            <a:endParaRPr/>
          </a:p>
          <a:p>
            <a:pPr marL="742950" lvl="1" indent="-285750" algn="l" rtl="0">
              <a:spcBef>
                <a:spcPts val="560"/>
              </a:spcBef>
              <a:spcAft>
                <a:spcPts val="0"/>
              </a:spcAft>
              <a:buClr>
                <a:schemeClr val="dk1"/>
              </a:buClr>
              <a:buSzPts val="2800"/>
              <a:buChar char="–"/>
            </a:pPr>
            <a:r>
              <a:rPr lang="fr-FR"/>
              <a:t>A property is the inverse of another property (like “eats” and “is eaten by”)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Meta Data</a:t>
            </a:r>
            <a:endParaRPr/>
          </a:p>
        </p:txBody>
      </p:sp>
      <p:sp>
        <p:nvSpPr>
          <p:cNvPr id="160" name="Google Shape;16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fr-FR"/>
              <a:t>Des données qui fournissent des informations sur d'autres données.</a:t>
            </a:r>
            <a:endParaRPr/>
          </a:p>
          <a:p>
            <a:pPr marL="742950" lvl="1" indent="-285750" algn="l" rtl="0">
              <a:spcBef>
                <a:spcPts val="476"/>
              </a:spcBef>
              <a:spcAft>
                <a:spcPts val="0"/>
              </a:spcAft>
              <a:buClr>
                <a:schemeClr val="dk1"/>
              </a:buClr>
              <a:buSzPct val="100000"/>
              <a:buChar char="–"/>
            </a:pPr>
            <a:r>
              <a:rPr lang="fr-FR"/>
              <a:t>Entête d’un fichier CSV</a:t>
            </a:r>
            <a:endParaRPr/>
          </a:p>
          <a:p>
            <a:pPr marL="742950" lvl="1" indent="-285750" algn="l" rtl="0">
              <a:spcBef>
                <a:spcPts val="476"/>
              </a:spcBef>
              <a:spcAft>
                <a:spcPts val="0"/>
              </a:spcAft>
              <a:buClr>
                <a:schemeClr val="dk1"/>
              </a:buClr>
              <a:buSzPct val="100000"/>
              <a:buChar char="–"/>
            </a:pPr>
            <a:r>
              <a:rPr lang="fr-FR"/>
              <a:t>Table SQL</a:t>
            </a:r>
            <a:endParaRPr/>
          </a:p>
          <a:p>
            <a:pPr marL="742950" lvl="1" indent="-285750" algn="l" rtl="0">
              <a:spcBef>
                <a:spcPts val="476"/>
              </a:spcBef>
              <a:spcAft>
                <a:spcPts val="0"/>
              </a:spcAft>
              <a:buClr>
                <a:schemeClr val="dk1"/>
              </a:buClr>
              <a:buSzPct val="100000"/>
              <a:buChar char="–"/>
            </a:pPr>
            <a:r>
              <a:rPr lang="fr-FR"/>
              <a:t>Balise HTML</a:t>
            </a:r>
            <a:endParaRPr/>
          </a:p>
          <a:p>
            <a:pPr marL="342900" lvl="0" indent="-342900" algn="l" rtl="0">
              <a:spcBef>
                <a:spcPts val="544"/>
              </a:spcBef>
              <a:spcAft>
                <a:spcPts val="0"/>
              </a:spcAft>
              <a:buClr>
                <a:schemeClr val="dk1"/>
              </a:buClr>
              <a:buSzPct val="100000"/>
              <a:buChar char="•"/>
            </a:pPr>
            <a:r>
              <a:rPr lang="fr-FR"/>
              <a:t>Les métadonnées résument les informations de base sur les données, ce qui facilite la recherche et le travail avec des instances particulières de données.</a:t>
            </a:r>
            <a:endParaRPr/>
          </a:p>
          <a:p>
            <a:pPr marL="342900" lvl="0" indent="-342900" algn="l" rtl="0">
              <a:spcBef>
                <a:spcPts val="544"/>
              </a:spcBef>
              <a:spcAft>
                <a:spcPts val="0"/>
              </a:spcAft>
              <a:buClr>
                <a:schemeClr val="dk1"/>
              </a:buClr>
              <a:buSzPct val="100000"/>
              <a:buChar char="•"/>
            </a:pPr>
            <a:r>
              <a:rPr lang="fr-FR"/>
              <a:t>Les métadonnées peuvent être créées</a:t>
            </a:r>
            <a:endParaRPr/>
          </a:p>
          <a:p>
            <a:pPr marL="742950" lvl="1" indent="-285750" algn="l" rtl="0">
              <a:spcBef>
                <a:spcPts val="476"/>
              </a:spcBef>
              <a:spcAft>
                <a:spcPts val="0"/>
              </a:spcAft>
              <a:buClr>
                <a:schemeClr val="dk1"/>
              </a:buClr>
              <a:buSzPct val="100000"/>
              <a:buChar char="–"/>
            </a:pPr>
            <a:r>
              <a:rPr lang="fr-FR"/>
              <a:t>manuellement pour être plus précises, ou</a:t>
            </a:r>
            <a:endParaRPr/>
          </a:p>
          <a:p>
            <a:pPr marL="742950" lvl="1" indent="-285750" algn="l" rtl="0">
              <a:spcBef>
                <a:spcPts val="476"/>
              </a:spcBef>
              <a:spcAft>
                <a:spcPts val="0"/>
              </a:spcAft>
              <a:buClr>
                <a:schemeClr val="dk1"/>
              </a:buClr>
              <a:buSzPct val="100000"/>
              <a:buChar char="–"/>
            </a:pPr>
            <a:r>
              <a:rPr lang="fr-FR"/>
              <a:t>automatiquement et contenir plus d'informations de base.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50" name="Google Shape;1150;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51" name="Google Shape;1151;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90</a:t>
            </a:fld>
            <a:endParaRPr sz="2800">
              <a:solidFill>
                <a:schemeClr val="lt1"/>
              </a:solidFill>
              <a:latin typeface="Arial"/>
              <a:ea typeface="Arial"/>
              <a:cs typeface="Arial"/>
              <a:sym typeface="Arial"/>
            </a:endParaRPr>
          </a:p>
        </p:txBody>
      </p:sp>
      <p:sp>
        <p:nvSpPr>
          <p:cNvPr id="1152" name="Google Shape;1152;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Combining OWL with RDF Schema</a:t>
            </a:r>
            <a:endParaRPr/>
          </a:p>
        </p:txBody>
      </p:sp>
      <p:sp>
        <p:nvSpPr>
          <p:cNvPr id="1153" name="Google Shape;1153;p9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Ideally, OWL would extend RDF Schema</a:t>
            </a:r>
            <a:endParaRPr/>
          </a:p>
          <a:p>
            <a:pPr marL="742950" lvl="1" indent="-285750" algn="l" rtl="0">
              <a:spcBef>
                <a:spcPts val="560"/>
              </a:spcBef>
              <a:spcAft>
                <a:spcPts val="0"/>
              </a:spcAft>
              <a:buClr>
                <a:schemeClr val="dk1"/>
              </a:buClr>
              <a:buSzPts val="2800"/>
              <a:buChar char="–"/>
            </a:pPr>
            <a:r>
              <a:rPr lang="fr-FR"/>
              <a:t>Consistent with the layered architecture of the Semantic Web</a:t>
            </a:r>
            <a:endParaRPr/>
          </a:p>
          <a:p>
            <a:pPr marL="342900" lvl="0" indent="-342900" algn="l" rtl="0">
              <a:spcBef>
                <a:spcPts val="640"/>
              </a:spcBef>
              <a:spcAft>
                <a:spcPts val="0"/>
              </a:spcAft>
              <a:buClr>
                <a:schemeClr val="dk1"/>
              </a:buClr>
              <a:buSzPts val="3200"/>
              <a:buChar char="•"/>
            </a:pPr>
            <a:r>
              <a:rPr lang="fr-FR" b="1"/>
              <a:t>But</a:t>
            </a:r>
            <a:r>
              <a:rPr lang="fr-FR"/>
              <a:t> simply extending RDF Schema would work against obtaining expressive power and efficient reasoning </a:t>
            </a:r>
            <a:endParaRPr/>
          </a:p>
          <a:p>
            <a:pPr marL="742950" lvl="1" indent="-285750" algn="l" rtl="0">
              <a:spcBef>
                <a:spcPts val="560"/>
              </a:spcBef>
              <a:spcAft>
                <a:spcPts val="0"/>
              </a:spcAft>
              <a:buClr>
                <a:schemeClr val="dk1"/>
              </a:buClr>
              <a:buSzPts val="2800"/>
              <a:buChar char="–"/>
            </a:pPr>
            <a:r>
              <a:rPr lang="fr-FR"/>
              <a:t>Combining RDF Schema with logic leads to uncontrollable computational properties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9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59" name="Google Shape;1159;p9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60" name="Google Shape;1160;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91</a:t>
            </a:fld>
            <a:endParaRPr sz="2800">
              <a:solidFill>
                <a:schemeClr val="lt1"/>
              </a:solidFill>
              <a:latin typeface="Arial"/>
              <a:ea typeface="Arial"/>
              <a:cs typeface="Arial"/>
              <a:sym typeface="Arial"/>
            </a:endParaRPr>
          </a:p>
        </p:txBody>
      </p:sp>
      <p:sp>
        <p:nvSpPr>
          <p:cNvPr id="1161" name="Google Shape;1161;p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Three Species of OWL</a:t>
            </a:r>
            <a:endParaRPr/>
          </a:p>
        </p:txBody>
      </p:sp>
      <p:sp>
        <p:nvSpPr>
          <p:cNvPr id="1162" name="Google Shape;1162;p9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W3C’sWeb Ontology Working Group defined OWL as three different sublanguages:</a:t>
            </a:r>
            <a:endParaRPr/>
          </a:p>
          <a:p>
            <a:pPr marL="742950" lvl="1" indent="-285750" algn="l" rtl="0">
              <a:spcBef>
                <a:spcPts val="560"/>
              </a:spcBef>
              <a:spcAft>
                <a:spcPts val="0"/>
              </a:spcAft>
              <a:buClr>
                <a:schemeClr val="dk1"/>
              </a:buClr>
              <a:buSzPts val="2800"/>
              <a:buChar char="–"/>
            </a:pPr>
            <a:r>
              <a:rPr lang="fr-FR"/>
              <a:t>OWL Full</a:t>
            </a:r>
            <a:endParaRPr/>
          </a:p>
          <a:p>
            <a:pPr marL="742950" lvl="1" indent="-285750" algn="l" rtl="0">
              <a:spcBef>
                <a:spcPts val="560"/>
              </a:spcBef>
              <a:spcAft>
                <a:spcPts val="0"/>
              </a:spcAft>
              <a:buClr>
                <a:schemeClr val="dk1"/>
              </a:buClr>
              <a:buSzPts val="2800"/>
              <a:buChar char="–"/>
            </a:pPr>
            <a:r>
              <a:rPr lang="fr-FR"/>
              <a:t>OWL DL</a:t>
            </a:r>
            <a:endParaRPr/>
          </a:p>
          <a:p>
            <a:pPr marL="742950" lvl="1" indent="-285750" algn="l" rtl="0">
              <a:spcBef>
                <a:spcPts val="560"/>
              </a:spcBef>
              <a:spcAft>
                <a:spcPts val="0"/>
              </a:spcAft>
              <a:buClr>
                <a:schemeClr val="dk1"/>
              </a:buClr>
              <a:buSzPts val="2800"/>
              <a:buChar char="–"/>
            </a:pPr>
            <a:r>
              <a:rPr lang="fr-FR"/>
              <a:t>OWL Lite</a:t>
            </a:r>
            <a:endParaRPr/>
          </a:p>
          <a:p>
            <a:pPr marL="342900" lvl="0" indent="-342900" algn="l" rtl="0">
              <a:spcBef>
                <a:spcPts val="640"/>
              </a:spcBef>
              <a:spcAft>
                <a:spcPts val="0"/>
              </a:spcAft>
              <a:buClr>
                <a:schemeClr val="dk1"/>
              </a:buClr>
              <a:buSzPts val="3200"/>
              <a:buChar char="•"/>
            </a:pPr>
            <a:r>
              <a:rPr lang="fr-FR"/>
              <a:t>Each sublanguage geared toward fulfilling different aspects of requirements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68" name="Google Shape;1168;p9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69" name="Google Shape;1169;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92</a:t>
            </a:fld>
            <a:endParaRPr sz="2800">
              <a:solidFill>
                <a:schemeClr val="lt1"/>
              </a:solidFill>
              <a:latin typeface="Arial"/>
              <a:ea typeface="Arial"/>
              <a:cs typeface="Arial"/>
              <a:sym typeface="Arial"/>
            </a:endParaRPr>
          </a:p>
        </p:txBody>
      </p:sp>
      <p:sp>
        <p:nvSpPr>
          <p:cNvPr id="1170" name="Google Shape;1170;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OWL Full</a:t>
            </a:r>
            <a:endParaRPr/>
          </a:p>
        </p:txBody>
      </p:sp>
      <p:sp>
        <p:nvSpPr>
          <p:cNvPr id="1171" name="Google Shape;1171;p9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It uses all the OWL languages primitives</a:t>
            </a:r>
            <a:endParaRPr/>
          </a:p>
          <a:p>
            <a:pPr marL="342900" lvl="0" indent="-342900" algn="l" rtl="0">
              <a:spcBef>
                <a:spcPts val="640"/>
              </a:spcBef>
              <a:spcAft>
                <a:spcPts val="0"/>
              </a:spcAft>
              <a:buClr>
                <a:schemeClr val="dk1"/>
              </a:buClr>
              <a:buSzPts val="3200"/>
              <a:buChar char="•"/>
            </a:pPr>
            <a:r>
              <a:rPr lang="fr-FR"/>
              <a:t>It allows the combination of these primitives in arbitrary ways with RDF and RDF Schema</a:t>
            </a:r>
            <a:endParaRPr/>
          </a:p>
          <a:p>
            <a:pPr marL="342900" lvl="0" indent="-342900" algn="l" rtl="0">
              <a:spcBef>
                <a:spcPts val="640"/>
              </a:spcBef>
              <a:spcAft>
                <a:spcPts val="0"/>
              </a:spcAft>
              <a:buClr>
                <a:schemeClr val="dk1"/>
              </a:buClr>
              <a:buSzPts val="3200"/>
              <a:buChar char="•"/>
            </a:pPr>
            <a:r>
              <a:rPr lang="fr-FR"/>
              <a:t>OWL Full is fully upward-compatible with RDF, both syntactically and semantically</a:t>
            </a:r>
            <a:endParaRPr/>
          </a:p>
          <a:p>
            <a:pPr marL="342900" lvl="0" indent="-342900" algn="l" rtl="0">
              <a:spcBef>
                <a:spcPts val="640"/>
              </a:spcBef>
              <a:spcAft>
                <a:spcPts val="0"/>
              </a:spcAft>
              <a:buClr>
                <a:schemeClr val="dk1"/>
              </a:buClr>
              <a:buSzPts val="3200"/>
              <a:buChar char="•"/>
            </a:pPr>
            <a:r>
              <a:rPr lang="fr-FR"/>
              <a:t>OWL Full is so powerful that it is undecidable</a:t>
            </a:r>
            <a:endParaRPr/>
          </a:p>
          <a:p>
            <a:pPr marL="742950" lvl="1" indent="-285750" algn="l" rtl="0">
              <a:spcBef>
                <a:spcPts val="560"/>
              </a:spcBef>
              <a:spcAft>
                <a:spcPts val="0"/>
              </a:spcAft>
              <a:buClr>
                <a:schemeClr val="dk1"/>
              </a:buClr>
              <a:buSzPts val="2800"/>
              <a:buChar char="–"/>
            </a:pPr>
            <a:r>
              <a:rPr lang="fr-FR"/>
              <a:t>No complete (or efficient) reasoning support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77" name="Google Shape;1177;p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78" name="Google Shape;1178;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93</a:t>
            </a:fld>
            <a:endParaRPr sz="2800">
              <a:solidFill>
                <a:schemeClr val="lt1"/>
              </a:solidFill>
              <a:latin typeface="Arial"/>
              <a:ea typeface="Arial"/>
              <a:cs typeface="Arial"/>
              <a:sym typeface="Arial"/>
            </a:endParaRPr>
          </a:p>
        </p:txBody>
      </p:sp>
      <p:sp>
        <p:nvSpPr>
          <p:cNvPr id="1179" name="Google Shape;1179;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OWL DL</a:t>
            </a:r>
            <a:endParaRPr/>
          </a:p>
        </p:txBody>
      </p:sp>
      <p:sp>
        <p:nvSpPr>
          <p:cNvPr id="1180" name="Google Shape;1180;p9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fr-FR" sz="2400"/>
              <a:t>OWL DL (Description Logic) is a sublanguage of OWL Full that restricts application of the constructors from OWL and RDF</a:t>
            </a:r>
            <a:endParaRPr sz="2400"/>
          </a:p>
          <a:p>
            <a:pPr marL="742950" lvl="1" indent="-285750" algn="l" rtl="0">
              <a:lnSpc>
                <a:spcPct val="90000"/>
              </a:lnSpc>
              <a:spcBef>
                <a:spcPts val="400"/>
              </a:spcBef>
              <a:spcAft>
                <a:spcPts val="0"/>
              </a:spcAft>
              <a:buClr>
                <a:schemeClr val="dk1"/>
              </a:buClr>
              <a:buSzPts val="2000"/>
              <a:buChar char="–"/>
            </a:pPr>
            <a:r>
              <a:rPr lang="fr-FR" sz="2000"/>
              <a:t>Application of OWL’s constructors’ to each other is disallowed</a:t>
            </a:r>
            <a:endParaRPr/>
          </a:p>
          <a:p>
            <a:pPr marL="742950" lvl="1" indent="-285750" algn="l" rtl="0">
              <a:lnSpc>
                <a:spcPct val="90000"/>
              </a:lnSpc>
              <a:spcBef>
                <a:spcPts val="400"/>
              </a:spcBef>
              <a:spcAft>
                <a:spcPts val="0"/>
              </a:spcAft>
              <a:buClr>
                <a:schemeClr val="dk1"/>
              </a:buClr>
              <a:buSzPts val="2000"/>
              <a:buChar char="–"/>
            </a:pPr>
            <a:r>
              <a:rPr lang="fr-FR" sz="2000"/>
              <a:t>Therefore it corresponds to a well studied description logic</a:t>
            </a:r>
            <a:endParaRPr sz="2000"/>
          </a:p>
          <a:p>
            <a:pPr marL="342900" lvl="0" indent="-342900" algn="l" rtl="0">
              <a:lnSpc>
                <a:spcPct val="90000"/>
              </a:lnSpc>
              <a:spcBef>
                <a:spcPts val="480"/>
              </a:spcBef>
              <a:spcAft>
                <a:spcPts val="0"/>
              </a:spcAft>
              <a:buClr>
                <a:schemeClr val="dk1"/>
              </a:buClr>
              <a:buSzPts val="2400"/>
              <a:buChar char="•"/>
            </a:pPr>
            <a:r>
              <a:rPr lang="fr-FR" sz="2400"/>
              <a:t>OWL DL permits efficient reasoning support</a:t>
            </a:r>
            <a:endParaRPr/>
          </a:p>
          <a:p>
            <a:pPr marL="342900" lvl="0" indent="-342900" algn="l" rtl="0">
              <a:lnSpc>
                <a:spcPct val="90000"/>
              </a:lnSpc>
              <a:spcBef>
                <a:spcPts val="480"/>
              </a:spcBef>
              <a:spcAft>
                <a:spcPts val="0"/>
              </a:spcAft>
              <a:buClr>
                <a:schemeClr val="dk1"/>
              </a:buClr>
              <a:buSzPts val="2400"/>
              <a:buChar char="•"/>
            </a:pPr>
            <a:r>
              <a:rPr lang="fr-FR" sz="2400" b="1"/>
              <a:t>But</a:t>
            </a:r>
            <a:r>
              <a:rPr lang="fr-FR" sz="2400"/>
              <a:t> we lose full compatibility with RDF: </a:t>
            </a:r>
            <a:endParaRPr sz="2400"/>
          </a:p>
          <a:p>
            <a:pPr marL="742950" lvl="1" indent="-285750" algn="l" rtl="0">
              <a:lnSpc>
                <a:spcPct val="90000"/>
              </a:lnSpc>
              <a:spcBef>
                <a:spcPts val="400"/>
              </a:spcBef>
              <a:spcAft>
                <a:spcPts val="0"/>
              </a:spcAft>
              <a:buClr>
                <a:schemeClr val="dk1"/>
              </a:buClr>
              <a:buSzPts val="2000"/>
              <a:buChar char="–"/>
            </a:pPr>
            <a:r>
              <a:rPr lang="fr-FR" sz="2000"/>
              <a:t>Not every RDF document is a legal OWL DL document. </a:t>
            </a:r>
            <a:endParaRPr/>
          </a:p>
          <a:p>
            <a:pPr marL="742950" lvl="1" indent="-285750" algn="l" rtl="0">
              <a:lnSpc>
                <a:spcPct val="90000"/>
              </a:lnSpc>
              <a:spcBef>
                <a:spcPts val="400"/>
              </a:spcBef>
              <a:spcAft>
                <a:spcPts val="0"/>
              </a:spcAft>
              <a:buClr>
                <a:schemeClr val="dk1"/>
              </a:buClr>
              <a:buSzPts val="2000"/>
              <a:buChar char="–"/>
            </a:pPr>
            <a:r>
              <a:rPr lang="fr-FR" sz="2000"/>
              <a:t>Every legal OWL DL document is a legal RDF document.</a:t>
            </a:r>
            <a:endParaRPr sz="20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86" name="Google Shape;1186;p9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87" name="Google Shape;1187;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94</a:t>
            </a:fld>
            <a:endParaRPr sz="2800">
              <a:solidFill>
                <a:schemeClr val="lt1"/>
              </a:solidFill>
              <a:latin typeface="Arial"/>
              <a:ea typeface="Arial"/>
              <a:cs typeface="Arial"/>
              <a:sym typeface="Arial"/>
            </a:endParaRPr>
          </a:p>
        </p:txBody>
      </p:sp>
      <p:sp>
        <p:nvSpPr>
          <p:cNvPr id="1188" name="Google Shape;1188;p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fr-FR"/>
              <a:t>OWL Lite</a:t>
            </a:r>
            <a:endParaRPr/>
          </a:p>
        </p:txBody>
      </p:sp>
      <p:sp>
        <p:nvSpPr>
          <p:cNvPr id="1189" name="Google Shape;1189;p94"/>
          <p:cNvSpPr txBox="1">
            <a:spLocks noGrp="1"/>
          </p:cNvSpPr>
          <p:nvPr>
            <p:ph type="body" idx="1"/>
          </p:nvPr>
        </p:nvSpPr>
        <p:spPr>
          <a:xfrm>
            <a:off x="838200" y="2362200"/>
            <a:ext cx="7694613" cy="3730625"/>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chemeClr val="dk1"/>
              </a:buClr>
              <a:buSzPct val="100000"/>
              <a:buChar char="•"/>
            </a:pPr>
            <a:r>
              <a:rPr lang="fr-FR"/>
              <a:t>An even further restriction limits OWL DL to a subset of the language constructors</a:t>
            </a:r>
            <a:endParaRPr/>
          </a:p>
          <a:p>
            <a:pPr marL="742950" lvl="1" indent="-285750" algn="l" rtl="0">
              <a:lnSpc>
                <a:spcPct val="90000"/>
              </a:lnSpc>
              <a:spcBef>
                <a:spcPts val="518"/>
              </a:spcBef>
              <a:spcAft>
                <a:spcPts val="0"/>
              </a:spcAft>
              <a:buClr>
                <a:schemeClr val="dk1"/>
              </a:buClr>
              <a:buSzPct val="100000"/>
              <a:buChar char="–"/>
            </a:pPr>
            <a:r>
              <a:rPr lang="fr-FR"/>
              <a:t>E.g., OWL Lite excludes enumerated classes, disjointness statements, and arbitrary cardinality.</a:t>
            </a:r>
            <a:endParaRPr/>
          </a:p>
          <a:p>
            <a:pPr marL="342900" lvl="0" indent="-342900" algn="l" rtl="0">
              <a:lnSpc>
                <a:spcPct val="90000"/>
              </a:lnSpc>
              <a:spcBef>
                <a:spcPts val="592"/>
              </a:spcBef>
              <a:spcAft>
                <a:spcPts val="0"/>
              </a:spcAft>
              <a:buClr>
                <a:schemeClr val="dk1"/>
              </a:buClr>
              <a:buSzPct val="100000"/>
              <a:buChar char="•"/>
            </a:pPr>
            <a:r>
              <a:rPr lang="fr-FR"/>
              <a:t>The advantage of this is a language that is easier to</a:t>
            </a:r>
            <a:endParaRPr/>
          </a:p>
          <a:p>
            <a:pPr marL="742950" lvl="1" indent="-285750" algn="l" rtl="0">
              <a:lnSpc>
                <a:spcPct val="90000"/>
              </a:lnSpc>
              <a:spcBef>
                <a:spcPts val="518"/>
              </a:spcBef>
              <a:spcAft>
                <a:spcPts val="0"/>
              </a:spcAft>
              <a:buClr>
                <a:schemeClr val="dk1"/>
              </a:buClr>
              <a:buSzPct val="100000"/>
              <a:buChar char="–"/>
            </a:pPr>
            <a:r>
              <a:rPr lang="fr-FR"/>
              <a:t>grasp, for users</a:t>
            </a:r>
            <a:endParaRPr/>
          </a:p>
          <a:p>
            <a:pPr marL="742950" lvl="1" indent="-285750" algn="l" rtl="0">
              <a:lnSpc>
                <a:spcPct val="90000"/>
              </a:lnSpc>
              <a:spcBef>
                <a:spcPts val="518"/>
              </a:spcBef>
              <a:spcAft>
                <a:spcPts val="0"/>
              </a:spcAft>
              <a:buClr>
                <a:schemeClr val="dk1"/>
              </a:buClr>
              <a:buSzPct val="100000"/>
              <a:buChar char="–"/>
            </a:pPr>
            <a:r>
              <a:rPr lang="fr-FR"/>
              <a:t>implement, for tool builders</a:t>
            </a:r>
            <a:endParaRPr/>
          </a:p>
          <a:p>
            <a:pPr marL="342900" lvl="0" indent="-342900" algn="l" rtl="0">
              <a:lnSpc>
                <a:spcPct val="90000"/>
              </a:lnSpc>
              <a:spcBef>
                <a:spcPts val="592"/>
              </a:spcBef>
              <a:spcAft>
                <a:spcPts val="0"/>
              </a:spcAft>
              <a:buClr>
                <a:schemeClr val="dk1"/>
              </a:buClr>
              <a:buSzPct val="100000"/>
              <a:buChar char="•"/>
            </a:pPr>
            <a:r>
              <a:rPr lang="fr-FR"/>
              <a:t>The disadvantage is restricted expressivity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195" name="Google Shape;1195;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196" name="Google Shape;1196;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95</a:t>
            </a:fld>
            <a:endParaRPr sz="2800">
              <a:solidFill>
                <a:schemeClr val="lt1"/>
              </a:solidFill>
              <a:latin typeface="Arial"/>
              <a:ea typeface="Arial"/>
              <a:cs typeface="Arial"/>
              <a:sym typeface="Arial"/>
            </a:endParaRPr>
          </a:p>
        </p:txBody>
      </p:sp>
      <p:sp>
        <p:nvSpPr>
          <p:cNvPr id="1197" name="Google Shape;1197;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Upward Compatibility between OWL Species</a:t>
            </a:r>
            <a:endParaRPr sz="3200"/>
          </a:p>
        </p:txBody>
      </p:sp>
      <p:sp>
        <p:nvSpPr>
          <p:cNvPr id="1198" name="Google Shape;1198;p95"/>
          <p:cNvSpPr txBox="1">
            <a:spLocks noGrp="1"/>
          </p:cNvSpPr>
          <p:nvPr>
            <p:ph type="body" idx="1"/>
          </p:nvPr>
        </p:nvSpPr>
        <p:spPr>
          <a:xfrm>
            <a:off x="838200" y="2362200"/>
            <a:ext cx="8054975" cy="3724275"/>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chemeClr val="dk1"/>
              </a:buClr>
              <a:buSzPct val="100000"/>
              <a:buChar char="•"/>
            </a:pPr>
            <a:r>
              <a:rPr lang="fr-FR"/>
              <a:t>Every legal OWL Lite ontology is a legal OWL DL ontology</a:t>
            </a:r>
            <a:endParaRPr/>
          </a:p>
          <a:p>
            <a:pPr marL="342900" lvl="0" indent="-342900" algn="l" rtl="0">
              <a:spcBef>
                <a:spcPts val="592"/>
              </a:spcBef>
              <a:spcAft>
                <a:spcPts val="0"/>
              </a:spcAft>
              <a:buClr>
                <a:schemeClr val="dk1"/>
              </a:buClr>
              <a:buSzPct val="100000"/>
              <a:buChar char="•"/>
            </a:pPr>
            <a:r>
              <a:rPr lang="fr-FR"/>
              <a:t>Every legal OWL DL ontology is a legal OWL Full ontology</a:t>
            </a:r>
            <a:endParaRPr/>
          </a:p>
          <a:p>
            <a:pPr marL="342900" lvl="0" indent="-342900" algn="l" rtl="0">
              <a:spcBef>
                <a:spcPts val="592"/>
              </a:spcBef>
              <a:spcAft>
                <a:spcPts val="0"/>
              </a:spcAft>
              <a:buClr>
                <a:schemeClr val="dk1"/>
              </a:buClr>
              <a:buSzPct val="100000"/>
              <a:buChar char="•"/>
            </a:pPr>
            <a:r>
              <a:rPr lang="fr-FR"/>
              <a:t>Every valid OWL Lite conclusion is a valid OWL DL conclusion</a:t>
            </a:r>
            <a:endParaRPr/>
          </a:p>
          <a:p>
            <a:pPr marL="342900" lvl="0" indent="-342900" algn="l" rtl="0">
              <a:spcBef>
                <a:spcPts val="592"/>
              </a:spcBef>
              <a:spcAft>
                <a:spcPts val="0"/>
              </a:spcAft>
              <a:buClr>
                <a:schemeClr val="dk1"/>
              </a:buClr>
              <a:buSzPct val="100000"/>
              <a:buChar char="•"/>
            </a:pPr>
            <a:r>
              <a:rPr lang="fr-FR"/>
              <a:t>Every valid OWL DL conclusion is a valid OWL Full conclusion</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204" name="Google Shape;1204;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205" name="Google Shape;1205;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96</a:t>
            </a:fld>
            <a:endParaRPr sz="2800">
              <a:solidFill>
                <a:schemeClr val="lt1"/>
              </a:solidFill>
              <a:latin typeface="Arial"/>
              <a:ea typeface="Arial"/>
              <a:cs typeface="Arial"/>
              <a:sym typeface="Arial"/>
            </a:endParaRPr>
          </a:p>
        </p:txBody>
      </p:sp>
      <p:sp>
        <p:nvSpPr>
          <p:cNvPr id="1206" name="Google Shape;1206;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OWL Compatibility with RDF Schema</a:t>
            </a:r>
            <a:endParaRPr sz="3200"/>
          </a:p>
        </p:txBody>
      </p:sp>
      <p:sp>
        <p:nvSpPr>
          <p:cNvPr id="1207" name="Google Shape;1207;p9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fr-FR" sz="2400"/>
              <a:t>All varieties of OWL use </a:t>
            </a:r>
            <a:endParaRPr/>
          </a:p>
          <a:p>
            <a:pPr marL="342900" lvl="0" indent="-342900" algn="l" rtl="0">
              <a:lnSpc>
                <a:spcPct val="65000"/>
              </a:lnSpc>
              <a:spcBef>
                <a:spcPts val="480"/>
              </a:spcBef>
              <a:spcAft>
                <a:spcPts val="0"/>
              </a:spcAft>
              <a:buClr>
                <a:schemeClr val="dk1"/>
              </a:buClr>
              <a:buSzPts val="2400"/>
              <a:buFont typeface="Noto Sans Symbols"/>
              <a:buNone/>
            </a:pPr>
            <a:r>
              <a:rPr lang="fr-FR" sz="2400"/>
              <a:t>	RDF for their syntax</a:t>
            </a:r>
            <a:endParaRPr/>
          </a:p>
          <a:p>
            <a:pPr marL="342900" lvl="0" indent="-342900" algn="l" rtl="0">
              <a:spcBef>
                <a:spcPts val="480"/>
              </a:spcBef>
              <a:spcAft>
                <a:spcPts val="0"/>
              </a:spcAft>
              <a:buClr>
                <a:schemeClr val="dk1"/>
              </a:buClr>
              <a:buSzPts val="2400"/>
              <a:buChar char="•"/>
            </a:pPr>
            <a:r>
              <a:rPr lang="fr-FR" sz="2400"/>
              <a:t>Instances are declared </a:t>
            </a:r>
            <a:endParaRPr/>
          </a:p>
          <a:p>
            <a:pPr marL="342900" lvl="0" indent="-342900" algn="l" rtl="0">
              <a:lnSpc>
                <a:spcPct val="65000"/>
              </a:lnSpc>
              <a:spcBef>
                <a:spcPts val="480"/>
              </a:spcBef>
              <a:spcAft>
                <a:spcPts val="0"/>
              </a:spcAft>
              <a:buClr>
                <a:schemeClr val="dk1"/>
              </a:buClr>
              <a:buSzPts val="2400"/>
              <a:buFont typeface="Noto Sans Symbols"/>
              <a:buNone/>
            </a:pPr>
            <a:r>
              <a:rPr lang="fr-FR" sz="2400"/>
              <a:t>	as in RDF, using RDF </a:t>
            </a:r>
            <a:endParaRPr/>
          </a:p>
          <a:p>
            <a:pPr marL="342900" lvl="0" indent="-342900" algn="l" rtl="0">
              <a:lnSpc>
                <a:spcPct val="65000"/>
              </a:lnSpc>
              <a:spcBef>
                <a:spcPts val="480"/>
              </a:spcBef>
              <a:spcAft>
                <a:spcPts val="0"/>
              </a:spcAft>
              <a:buClr>
                <a:schemeClr val="dk1"/>
              </a:buClr>
              <a:buSzPts val="2400"/>
              <a:buFont typeface="Noto Sans Symbols"/>
              <a:buNone/>
            </a:pPr>
            <a:r>
              <a:rPr lang="fr-FR" sz="2400"/>
              <a:t>	descriptions </a:t>
            </a:r>
            <a:endParaRPr/>
          </a:p>
          <a:p>
            <a:pPr marL="342900" lvl="0" indent="-342900" algn="l" rtl="0">
              <a:spcBef>
                <a:spcPts val="480"/>
              </a:spcBef>
              <a:spcAft>
                <a:spcPts val="0"/>
              </a:spcAft>
              <a:buClr>
                <a:schemeClr val="dk1"/>
              </a:buClr>
              <a:buSzPts val="2400"/>
              <a:buChar char="•"/>
            </a:pPr>
            <a:r>
              <a:rPr lang="fr-FR" sz="2400"/>
              <a:t>and typing information</a:t>
            </a:r>
            <a:endParaRPr sz="2400"/>
          </a:p>
          <a:p>
            <a:pPr marL="342900" lvl="0" indent="-342900" algn="l" rtl="0">
              <a:lnSpc>
                <a:spcPct val="65000"/>
              </a:lnSpc>
              <a:spcBef>
                <a:spcPts val="480"/>
              </a:spcBef>
              <a:spcAft>
                <a:spcPts val="0"/>
              </a:spcAft>
              <a:buClr>
                <a:schemeClr val="dk1"/>
              </a:buClr>
              <a:buSzPts val="2400"/>
              <a:buFont typeface="Noto Sans Symbols"/>
              <a:buNone/>
            </a:pPr>
            <a:r>
              <a:rPr lang="fr-FR" sz="2400"/>
              <a:t>	OWL constructors</a:t>
            </a:r>
            <a:r>
              <a:rPr lang="fr-FR" sz="2400" b="1"/>
              <a:t> </a:t>
            </a:r>
            <a:r>
              <a:rPr lang="fr-FR" sz="2400"/>
              <a:t>are </a:t>
            </a:r>
            <a:endParaRPr sz="2400"/>
          </a:p>
          <a:p>
            <a:pPr marL="342900" lvl="0" indent="-342900" algn="l" rtl="0">
              <a:lnSpc>
                <a:spcPct val="65000"/>
              </a:lnSpc>
              <a:spcBef>
                <a:spcPts val="480"/>
              </a:spcBef>
              <a:spcAft>
                <a:spcPts val="0"/>
              </a:spcAft>
              <a:buClr>
                <a:schemeClr val="dk1"/>
              </a:buClr>
              <a:buSzPts val="2400"/>
              <a:buFont typeface="Noto Sans Symbols"/>
              <a:buNone/>
            </a:pPr>
            <a:r>
              <a:rPr lang="fr-FR" sz="2400"/>
              <a:t>	specialisations of their</a:t>
            </a:r>
            <a:endParaRPr/>
          </a:p>
          <a:p>
            <a:pPr marL="342900" lvl="0" indent="-342900" algn="l" rtl="0">
              <a:lnSpc>
                <a:spcPct val="65000"/>
              </a:lnSpc>
              <a:spcBef>
                <a:spcPts val="640"/>
              </a:spcBef>
              <a:spcAft>
                <a:spcPts val="0"/>
              </a:spcAft>
              <a:buClr>
                <a:schemeClr val="dk1"/>
              </a:buClr>
              <a:buSzPts val="2400"/>
              <a:buFont typeface="Noto Sans Symbols"/>
              <a:buNone/>
            </a:pPr>
            <a:r>
              <a:rPr lang="fr-FR" sz="2400"/>
              <a:t>	RDF counterparts</a:t>
            </a:r>
            <a:r>
              <a:rPr lang="fr-FR"/>
              <a:t> </a:t>
            </a:r>
            <a:endParaRPr/>
          </a:p>
          <a:p>
            <a:pPr marL="342900" lvl="0" indent="-139700" algn="l" rtl="0">
              <a:spcBef>
                <a:spcPts val="640"/>
              </a:spcBef>
              <a:spcAft>
                <a:spcPts val="0"/>
              </a:spcAft>
              <a:buClr>
                <a:schemeClr val="dk1"/>
              </a:buClr>
              <a:buSzPts val="3200"/>
              <a:buNone/>
            </a:pPr>
            <a:endParaRPr/>
          </a:p>
        </p:txBody>
      </p:sp>
      <p:pic>
        <p:nvPicPr>
          <p:cNvPr id="1208" name="Google Shape;1208;p96"/>
          <p:cNvPicPr preferRelativeResize="0"/>
          <p:nvPr/>
        </p:nvPicPr>
        <p:blipFill rotWithShape="1">
          <a:blip r:embed="rId3">
            <a:alphaModFix/>
          </a:blip>
          <a:srcRect l="2863" r="1431" b="1808"/>
          <a:stretch/>
        </p:blipFill>
        <p:spPr>
          <a:xfrm>
            <a:off x="4427538" y="2924175"/>
            <a:ext cx="4081462" cy="23431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Chapter 4</a:t>
            </a:r>
            <a:endParaRPr/>
          </a:p>
        </p:txBody>
      </p:sp>
      <p:sp>
        <p:nvSpPr>
          <p:cNvPr id="1214" name="Google Shape;1214;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Noto Sans Symbols"/>
              <a:buNone/>
            </a:pPr>
            <a:r>
              <a:rPr lang="fr-FR" sz="1400">
                <a:solidFill>
                  <a:schemeClr val="dk1"/>
                </a:solidFill>
                <a:latin typeface="Arial"/>
                <a:ea typeface="Arial"/>
                <a:cs typeface="Arial"/>
                <a:sym typeface="Arial"/>
              </a:rPr>
              <a:t>A Semantic Web Primer</a:t>
            </a:r>
            <a:endParaRPr/>
          </a:p>
        </p:txBody>
      </p:sp>
      <p:sp>
        <p:nvSpPr>
          <p:cNvPr id="1215" name="Google Shape;1215;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2800"/>
              <a:buFont typeface="Noto Sans Symbols"/>
              <a:buNone/>
            </a:pPr>
            <a:fld id="{00000000-1234-1234-1234-123412341234}" type="slidenum">
              <a:rPr lang="fr-FR" sz="2800">
                <a:solidFill>
                  <a:schemeClr val="lt1"/>
                </a:solidFill>
                <a:latin typeface="Arial"/>
                <a:ea typeface="Arial"/>
                <a:cs typeface="Arial"/>
                <a:sym typeface="Arial"/>
              </a:rPr>
              <a:t>97</a:t>
            </a:fld>
            <a:endParaRPr sz="2800">
              <a:solidFill>
                <a:schemeClr val="lt1"/>
              </a:solidFill>
              <a:latin typeface="Arial"/>
              <a:ea typeface="Arial"/>
              <a:cs typeface="Arial"/>
              <a:sym typeface="Arial"/>
            </a:endParaRPr>
          </a:p>
        </p:txBody>
      </p:sp>
      <p:sp>
        <p:nvSpPr>
          <p:cNvPr id="1216" name="Google Shape;1216;p97"/>
          <p:cNvSpPr txBox="1">
            <a:spLocks noGrp="1"/>
          </p:cNvSpPr>
          <p:nvPr>
            <p:ph type="title"/>
          </p:nvPr>
        </p:nvSpPr>
        <p:spPr>
          <a:xfrm>
            <a:off x="762000" y="762000"/>
            <a:ext cx="8382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fr-FR" sz="3200"/>
              <a:t>OWL Compatibility with RDF Schema (2)</a:t>
            </a:r>
            <a:endParaRPr sz="3200"/>
          </a:p>
        </p:txBody>
      </p:sp>
      <p:sp>
        <p:nvSpPr>
          <p:cNvPr id="1217" name="Google Shape;1217;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Semantic Web design aims at </a:t>
            </a:r>
            <a:r>
              <a:rPr lang="fr-FR">
                <a:solidFill>
                  <a:schemeClr val="accent1"/>
                </a:solidFill>
              </a:rPr>
              <a:t>downward compatibility</a:t>
            </a:r>
            <a:r>
              <a:rPr lang="fr-FR"/>
              <a:t> with corresponding reuse of software across the various layers</a:t>
            </a:r>
            <a:endParaRPr/>
          </a:p>
          <a:p>
            <a:pPr marL="342900" lvl="0" indent="-342900" algn="l" rtl="0">
              <a:spcBef>
                <a:spcPts val="640"/>
              </a:spcBef>
              <a:spcAft>
                <a:spcPts val="0"/>
              </a:spcAft>
              <a:buClr>
                <a:schemeClr val="dk1"/>
              </a:buClr>
              <a:buSzPts val="3200"/>
              <a:buChar char="•"/>
            </a:pPr>
            <a:r>
              <a:rPr lang="fr-FR"/>
              <a:t>The advantage of full downward compatibility for OWL is only achieved for OWL Full, at the cost of computational intractability</a:t>
            </a:r>
            <a:endParaRPr i="1"/>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1223" name="Google Shape;1223;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1224" name="Google Shape;1224;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98</a:t>
            </a:fld>
            <a:endParaRPr/>
          </a:p>
        </p:txBody>
      </p:sp>
      <p:sp>
        <p:nvSpPr>
          <p:cNvPr id="1225" name="Google Shape;1225;p9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Représentation des connaissances logique de description</a:t>
            </a:r>
            <a:endParaRPr/>
          </a:p>
        </p:txBody>
      </p:sp>
      <p:sp>
        <p:nvSpPr>
          <p:cNvPr id="1226" name="Google Shape;1226;p9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fr-FR"/>
              <a:t>Logiques de description (ou logiques terminologiques)</a:t>
            </a:r>
            <a:endParaRPr/>
          </a:p>
          <a:p>
            <a:pPr marL="742950" lvl="1" indent="-285750" algn="l" rtl="0">
              <a:spcBef>
                <a:spcPts val="560"/>
              </a:spcBef>
              <a:spcAft>
                <a:spcPts val="0"/>
              </a:spcAft>
              <a:buClr>
                <a:schemeClr val="dk1"/>
              </a:buClr>
              <a:buSzPts val="2800"/>
              <a:buChar char="–"/>
            </a:pPr>
            <a:r>
              <a:rPr lang="fr-FR"/>
              <a:t>T-Box : classes primitives, définies par leurs étiquettes et rôles</a:t>
            </a:r>
            <a:endParaRPr/>
          </a:p>
          <a:p>
            <a:pPr marL="742950" lvl="1" indent="-285750" algn="l" rtl="0">
              <a:spcBef>
                <a:spcPts val="560"/>
              </a:spcBef>
              <a:spcAft>
                <a:spcPts val="0"/>
              </a:spcAft>
              <a:buClr>
                <a:schemeClr val="dk1"/>
              </a:buClr>
              <a:buSzPts val="2800"/>
              <a:buChar char="–"/>
            </a:pPr>
            <a:r>
              <a:rPr lang="fr-FR"/>
              <a:t>A-Box : assertions, classes définies à partir des classes primitives</a:t>
            </a:r>
            <a:endParaRPr/>
          </a:p>
          <a:p>
            <a:pPr marL="742950" lvl="1" indent="-285750" algn="l" rtl="0">
              <a:spcBef>
                <a:spcPts val="560"/>
              </a:spcBef>
              <a:spcAft>
                <a:spcPts val="0"/>
              </a:spcAft>
              <a:buClr>
                <a:schemeClr val="dk1"/>
              </a:buClr>
              <a:buSzPts val="2800"/>
              <a:buChar char="–"/>
            </a:pPr>
            <a:r>
              <a:rPr lang="fr-FR"/>
              <a:t>Inférence, classification de concept, vérification formelle</a:t>
            </a:r>
            <a:endParaRPr/>
          </a:p>
          <a:p>
            <a:pPr marL="742950" lvl="1" indent="-285750" algn="l" rtl="0">
              <a:spcBef>
                <a:spcPts val="560"/>
              </a:spcBef>
              <a:spcAft>
                <a:spcPts val="0"/>
              </a:spcAft>
              <a:buClr>
                <a:schemeClr val="dk1"/>
              </a:buClr>
              <a:buSzPts val="2800"/>
              <a:buChar char="–"/>
            </a:pPr>
            <a:r>
              <a:rPr lang="fr-FR"/>
              <a:t>Back, Loom, Classic, Karin (LRI)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99"/>
          <p:cNvSpPr txBox="1">
            <a:spLocks noGrp="1"/>
          </p:cNvSpPr>
          <p:nvPr>
            <p:ph type="dt" idx="10"/>
          </p:nvPr>
        </p:nvSpPr>
        <p:spPr>
          <a:xfrm>
            <a:off x="406400" y="6400800"/>
            <a:ext cx="15748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fr-FR"/>
              <a:t>Nov. 2007</a:t>
            </a:r>
            <a:endParaRPr/>
          </a:p>
        </p:txBody>
      </p:sp>
      <p:sp>
        <p:nvSpPr>
          <p:cNvPr id="1232" name="Google Shape;1232;p99"/>
          <p:cNvSpPr txBox="1">
            <a:spLocks noGrp="1"/>
          </p:cNvSpPr>
          <p:nvPr>
            <p:ph type="ftr" idx="11"/>
          </p:nvPr>
        </p:nvSpPr>
        <p:spPr>
          <a:xfrm>
            <a:off x="1676400" y="6400800"/>
            <a:ext cx="63246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r-FR"/>
              <a:t>M2R IT- UE 08 ALRI / Ontologies 1</a:t>
            </a:r>
            <a:endParaRPr/>
          </a:p>
        </p:txBody>
      </p:sp>
      <p:sp>
        <p:nvSpPr>
          <p:cNvPr id="1233" name="Google Shape;1233;p99"/>
          <p:cNvSpPr txBox="1">
            <a:spLocks noGrp="1"/>
          </p:cNvSpPr>
          <p:nvPr>
            <p:ph type="sldNum" idx="12"/>
          </p:nvPr>
        </p:nvSpPr>
        <p:spPr>
          <a:xfrm>
            <a:off x="8153400" y="6400800"/>
            <a:ext cx="4572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99</a:t>
            </a:fld>
            <a:endParaRPr/>
          </a:p>
        </p:txBody>
      </p:sp>
      <p:sp>
        <p:nvSpPr>
          <p:cNvPr id="1234" name="Google Shape;1234;p99"/>
          <p:cNvSpPr txBox="1">
            <a:spLocks noGrp="1"/>
          </p:cNvSpPr>
          <p:nvPr>
            <p:ph type="title"/>
          </p:nvPr>
        </p:nvSpPr>
        <p:spPr>
          <a:xfrm>
            <a:off x="457200" y="304800"/>
            <a:ext cx="7772400" cy="1066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Calibri"/>
              <a:buNone/>
            </a:pPr>
            <a:r>
              <a:rPr lang="fr-FR">
                <a:solidFill>
                  <a:schemeClr val="accent1"/>
                </a:solidFill>
              </a:rPr>
              <a:t>Représentation des connaissances logique de description</a:t>
            </a:r>
            <a:endParaRPr/>
          </a:p>
        </p:txBody>
      </p:sp>
      <p:graphicFrame>
        <p:nvGraphicFramePr>
          <p:cNvPr id="1235" name="Google Shape;1235;p99"/>
          <p:cNvGraphicFramePr/>
          <p:nvPr/>
        </p:nvGraphicFramePr>
        <p:xfrm>
          <a:off x="228600" y="1905000"/>
          <a:ext cx="8686800" cy="4137670"/>
        </p:xfrm>
        <a:graphic>
          <a:graphicData uri="http://schemas.openxmlformats.org/drawingml/2006/table">
            <a:tbl>
              <a:tblPr>
                <a:noFill/>
                <a:tableStyleId>{95287308-3BC4-48C8-BD5F-1F545989188D}</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57200">
                <a:tc>
                  <a:txBody>
                    <a:bodyPr/>
                    <a:lstStyle/>
                    <a:p>
                      <a:pPr marL="0" marR="0" lvl="0" indent="0" algn="l" rtl="0">
                        <a:lnSpc>
                          <a:spcPct val="100000"/>
                        </a:lnSpc>
                        <a:spcBef>
                          <a:spcPts val="0"/>
                        </a:spcBef>
                        <a:spcAft>
                          <a:spcPts val="0"/>
                        </a:spcAft>
                        <a:buClr>
                          <a:schemeClr val="accent2"/>
                        </a:buClr>
                        <a:buSzPts val="2000"/>
                        <a:buFont typeface="Arial"/>
                        <a:buNone/>
                      </a:pPr>
                      <a:r>
                        <a:rPr lang="fr-FR" sz="2000" b="0" i="0" u="none" strike="noStrike" cap="none">
                          <a:solidFill>
                            <a:schemeClr val="dk1"/>
                          </a:solidFill>
                          <a:latin typeface="Arial"/>
                          <a:ea typeface="Arial"/>
                          <a:cs typeface="Arial"/>
                          <a:sym typeface="Arial"/>
                        </a:rPr>
                        <a:t>Hiérarchie de classes</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fr-FR" sz="2000" b="0" i="0" u="none" strike="noStrike" cap="none">
                          <a:solidFill>
                            <a:schemeClr val="dk1"/>
                          </a:solidFill>
                          <a:latin typeface="Arial"/>
                          <a:ea typeface="Arial"/>
                          <a:cs typeface="Arial"/>
                          <a:sym typeface="Arial"/>
                        </a:rPr>
                        <a:t>Definition des attributs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Arial"/>
                        <a:buNone/>
                      </a:pPr>
                      <a:r>
                        <a:rPr lang="fr-FR" sz="2000" b="0" i="0" u="none" strike="noStrike" cap="none">
                          <a:solidFill>
                            <a:schemeClr val="dk1"/>
                          </a:solidFill>
                          <a:latin typeface="Arial"/>
                          <a:ea typeface="Arial"/>
                          <a:cs typeface="Arial"/>
                          <a:sym typeface="Arial"/>
                        </a:rPr>
                        <a:t>Régles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41575">
                <a:tc>
                  <a:txBody>
                    <a:bodyPr/>
                    <a:lstStyle/>
                    <a:p>
                      <a:pPr marL="0" marR="0" lvl="0" indent="0" algn="l" rtl="0">
                        <a:lnSpc>
                          <a:spcPct val="100000"/>
                        </a:lnSpc>
                        <a:spcBef>
                          <a:spcPts val="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Object[]</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Person :: Object</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Employee :: Person</a:t>
                      </a:r>
                      <a:endParaRPr/>
                    </a:p>
                    <a:p>
                      <a:pPr marL="0" marR="0" lvl="0" indent="0" algn="l" rtl="0">
                        <a:lnSpc>
                          <a:spcPct val="100000"/>
                        </a:lnSpc>
                        <a:spcBef>
                          <a:spcPts val="360"/>
                        </a:spcBef>
                        <a:spcAft>
                          <a:spcPts val="0"/>
                        </a:spcAft>
                        <a:buClr>
                          <a:schemeClr val="accent2"/>
                        </a:buClr>
                        <a:buSzPts val="1800"/>
                        <a:buFont typeface="Arial"/>
                        <a:buNone/>
                      </a:pPr>
                      <a:r>
                        <a:rPr lang="fr-FR" sz="1800" b="0" i="0" u="none" strike="noStrike" cap="none">
                          <a:solidFill>
                            <a:schemeClr val="dk1"/>
                          </a:solidFill>
                          <a:latin typeface="Arial"/>
                          <a:ea typeface="Arial"/>
                          <a:cs typeface="Arial"/>
                          <a:sym typeface="Arial"/>
                        </a:rPr>
                        <a:t>       </a:t>
                      </a:r>
                      <a:r>
                        <a:rPr lang="fr-FR" sz="1400" b="0" i="0" u="none" strike="noStrike" cap="none">
                          <a:solidFill>
                            <a:schemeClr val="dk1"/>
                          </a:solidFill>
                          <a:latin typeface="Arial"/>
                          <a:ea typeface="Arial"/>
                          <a:cs typeface="Arial"/>
                          <a:sym typeface="Arial"/>
                        </a:rPr>
                        <a:t>Academic Staff :: Employee</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Publication :: Object</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ResearchTopic :: Object</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320"/>
                        </a:spcBef>
                        <a:spcAft>
                          <a:spcPts val="0"/>
                        </a:spcAft>
                        <a:buClr>
                          <a:schemeClr val="accent2"/>
                        </a:buClr>
                        <a:buSzPts val="1600"/>
                        <a:buFont typeface="Arial"/>
                        <a:buNone/>
                      </a:pPr>
                      <a:r>
                        <a:rPr lang="fr-FR" sz="1600" b="1" i="0" u="none" strike="noStrike" cap="none">
                          <a:solidFill>
                            <a:schemeClr val="dk1"/>
                          </a:solidFill>
                          <a:latin typeface="Arial"/>
                          <a:ea typeface="Arial"/>
                          <a:cs typeface="Arial"/>
                          <a:sym typeface="Arial"/>
                        </a:rPr>
                        <a:t>Instances</a:t>
                      </a:r>
                      <a:r>
                        <a:rPr lang="fr-FR"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P1:Person</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Person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firstName=&gt;&gt; string;</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lastName=&gt;&gt; string;</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r>
                        <a:rPr lang="fr-FR" sz="1600" b="0" i="1" u="none" strike="noStrike" cap="none">
                          <a:solidFill>
                            <a:schemeClr val="dk1"/>
                          </a:solidFill>
                          <a:latin typeface="Arial"/>
                          <a:ea typeface="Arial"/>
                          <a:cs typeface="Arial"/>
                          <a:sym typeface="Arial"/>
                        </a:rPr>
                        <a:t>cooperatesWith</a:t>
                      </a:r>
                      <a:r>
                        <a:rPr lang="fr-FR" sz="1600" b="0" i="0" u="none" strike="noStrike" cap="none">
                          <a:solidFill>
                            <a:schemeClr val="dk1"/>
                          </a:solidFill>
                          <a:latin typeface="Arial"/>
                          <a:ea typeface="Arial"/>
                          <a:cs typeface="Arial"/>
                          <a:sym typeface="Arial"/>
                        </a:rPr>
                        <a:t>=&gt;&gt; person;</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r>
                        <a:rPr lang="fr-FR" sz="1600" b="0" i="0" u="none" strike="noStrike" cap="none">
                          <a:solidFill>
                            <a:srgbClr val="CC3300"/>
                          </a:solidFill>
                          <a:latin typeface="Arial"/>
                          <a:ea typeface="Arial"/>
                          <a:cs typeface="Arial"/>
                          <a:sym typeface="Arial"/>
                        </a:rPr>
                        <a:t>publication</a:t>
                      </a:r>
                      <a:r>
                        <a:rPr lang="fr-FR" sz="1600" b="0" i="0" u="none" strike="noStrike" cap="none">
                          <a:solidFill>
                            <a:schemeClr val="dk1"/>
                          </a:solidFill>
                          <a:latin typeface="Arial"/>
                          <a:ea typeface="Arial"/>
                          <a:cs typeface="Arial"/>
                          <a:sym typeface="Arial"/>
                        </a:rPr>
                        <a:t> =&gt;&gt; Publication]</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Employee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affiliation=&gt;&gt; Organization;</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Researcher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researcInterest=&gt;&gt; researchTopic;</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FORALL P1,P2</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P1[</a:t>
                      </a:r>
                      <a:r>
                        <a:rPr lang="fr-FR" sz="1600" b="0" i="1" u="none" strike="noStrike" cap="none">
                          <a:solidFill>
                            <a:schemeClr val="dk1"/>
                          </a:solidFill>
                          <a:latin typeface="Arial"/>
                          <a:ea typeface="Arial"/>
                          <a:cs typeface="Arial"/>
                          <a:sym typeface="Arial"/>
                        </a:rPr>
                        <a:t>cooperatesWith</a:t>
                      </a:r>
                      <a:r>
                        <a:rPr lang="fr-FR" sz="1600" b="0" i="0" u="none" strike="noStrike" cap="none">
                          <a:solidFill>
                            <a:schemeClr val="dk1"/>
                          </a:solidFill>
                          <a:latin typeface="Arial"/>
                          <a:ea typeface="Arial"/>
                          <a:cs typeface="Arial"/>
                          <a:sym typeface="Arial"/>
                        </a:rPr>
                        <a:t>-&gt;&gt;P2] &lt;-</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P2[</a:t>
                      </a:r>
                      <a:r>
                        <a:rPr lang="fr-FR" sz="1600" b="0" i="1" u="none" strike="noStrike" cap="none">
                          <a:solidFill>
                            <a:schemeClr val="dk1"/>
                          </a:solidFill>
                          <a:latin typeface="Arial"/>
                          <a:ea typeface="Arial"/>
                          <a:cs typeface="Arial"/>
                          <a:sym typeface="Arial"/>
                        </a:rPr>
                        <a:t>cooperatesWith</a:t>
                      </a:r>
                      <a:r>
                        <a:rPr lang="fr-FR" sz="1600" b="0" i="0" u="none" strike="noStrike" cap="none">
                          <a:solidFill>
                            <a:schemeClr val="dk1"/>
                          </a:solidFill>
                          <a:latin typeface="Arial"/>
                          <a:ea typeface="Arial"/>
                          <a:cs typeface="Arial"/>
                          <a:sym typeface="Arial"/>
                        </a:rPr>
                        <a:t>-&gt;&gt;P1]</a:t>
                      </a:r>
                      <a:endParaRPr/>
                    </a:p>
                    <a:p>
                      <a:pPr marL="0" marR="0" lvl="0" indent="0" algn="l" rtl="0">
                        <a:lnSpc>
                          <a:spcPct val="100000"/>
                        </a:lnSpc>
                        <a:spcBef>
                          <a:spcPts val="320"/>
                        </a:spcBef>
                        <a:spcAft>
                          <a:spcPts val="0"/>
                        </a:spcAft>
                        <a:buClr>
                          <a:schemeClr val="accent2"/>
                        </a:buClr>
                        <a:buSzPts val="1600"/>
                        <a:buFont typeface="Calibri"/>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FORALL P, Pub</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Pub:Publication</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[author-&gt;&gt;P] &lt;-&gt;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P:Person </a:t>
                      </a:r>
                      <a:endParaRPr/>
                    </a:p>
                    <a:p>
                      <a:pPr marL="0" marR="0" lvl="0" indent="0" algn="l" rtl="0">
                        <a:lnSpc>
                          <a:spcPct val="100000"/>
                        </a:lnSpc>
                        <a:spcBef>
                          <a:spcPts val="320"/>
                        </a:spcBef>
                        <a:spcAft>
                          <a:spcPts val="0"/>
                        </a:spcAft>
                        <a:buClr>
                          <a:schemeClr val="accent2"/>
                        </a:buClr>
                        <a:buSzPts val="1600"/>
                        <a:buFont typeface="Arial"/>
                        <a:buNone/>
                      </a:pPr>
                      <a:r>
                        <a:rPr lang="fr-FR" sz="1600" b="0" i="0" u="none" strike="noStrike" cap="none">
                          <a:solidFill>
                            <a:schemeClr val="dk1"/>
                          </a:solidFill>
                          <a:latin typeface="Arial"/>
                          <a:ea typeface="Arial"/>
                          <a:cs typeface="Arial"/>
                          <a:sym typeface="Arial"/>
                        </a:rPr>
                        <a:t>  [</a:t>
                      </a:r>
                      <a:r>
                        <a:rPr lang="fr-FR" sz="1600" b="0" i="0" u="none" strike="noStrike" cap="none">
                          <a:solidFill>
                            <a:srgbClr val="CC3300"/>
                          </a:solidFill>
                          <a:latin typeface="Arial"/>
                          <a:ea typeface="Arial"/>
                          <a:cs typeface="Arial"/>
                          <a:sym typeface="Arial"/>
                        </a:rPr>
                        <a:t>Publication</a:t>
                      </a:r>
                      <a:r>
                        <a:rPr lang="fr-FR" sz="1600" b="0" i="0" u="none" strike="noStrike" cap="none">
                          <a:solidFill>
                            <a:schemeClr val="dk1"/>
                          </a:solidFill>
                          <a:latin typeface="Arial"/>
                          <a:ea typeface="Arial"/>
                          <a:cs typeface="Arial"/>
                          <a:sym typeface="Arial"/>
                        </a:rPr>
                        <a:t>-&gt;&gt; Pub]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9105</Words>
  <Application>Microsoft Macintosh PowerPoint</Application>
  <PresentationFormat>Affichage à l'écran (4:3)</PresentationFormat>
  <Paragraphs>1176</Paragraphs>
  <Slides>113</Slides>
  <Notes>113</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113</vt:i4>
      </vt:variant>
    </vt:vector>
  </HeadingPairs>
  <TitlesOfParts>
    <vt:vector size="126" baseType="lpstr">
      <vt:lpstr>Calibri</vt:lpstr>
      <vt:lpstr>Times</vt:lpstr>
      <vt:lpstr>Corsiva</vt:lpstr>
      <vt:lpstr>Libre Franklin</vt:lpstr>
      <vt:lpstr>Open Sans</vt:lpstr>
      <vt:lpstr>Times New Roman</vt:lpstr>
      <vt:lpstr>Courier New</vt:lpstr>
      <vt:lpstr>Arial</vt:lpstr>
      <vt:lpstr>Source Serif Pro</vt:lpstr>
      <vt:lpstr>Noto Sans Symbols</vt:lpstr>
      <vt:lpstr>Tahoma</vt:lpstr>
      <vt:lpstr>Libre Baskerville</vt:lpstr>
      <vt:lpstr>Office Theme</vt:lpstr>
      <vt:lpstr>THE QUEST: FROM DATA 🡪 WISDOM</vt:lpstr>
      <vt:lpstr>Présentation PowerPoint</vt:lpstr>
      <vt:lpstr>Présentation PowerPoint</vt:lpstr>
      <vt:lpstr>Intégration de données sémantiques</vt:lpstr>
      <vt:lpstr>Produire de la connaissance par integration de data sémantique</vt:lpstr>
      <vt:lpstr>IA dotée de connaissances et d’expertise</vt:lpstr>
      <vt:lpstr>Exemple de connaissances explicites</vt:lpstr>
      <vt:lpstr>Chercher, collecter, stocker et donner du sens aux données ?</vt:lpstr>
      <vt:lpstr>Meta Data</vt:lpstr>
      <vt:lpstr>Comment relier les meta data pour faciliter la recherche de données</vt:lpstr>
      <vt:lpstr>Rendre les données (ré)utilisables grâce aux normes</vt:lpstr>
      <vt:lpstr>Rendre les données (ré)utilisables grâce aux normes</vt:lpstr>
      <vt:lpstr>Présentation PowerPoint</vt:lpstr>
      <vt:lpstr>Problèmes liés aux normes</vt:lpstr>
      <vt:lpstr>The wisdom of clouds  (folksonomies ...)</vt:lpstr>
      <vt:lpstr>Présentation PowerPoint</vt:lpstr>
      <vt:lpstr>Les ontologies sont, au minimum, des vocabulaires structurés contrôlés.</vt:lpstr>
      <vt:lpstr>Concretement ?</vt:lpstr>
      <vt:lpstr>Ontologies : définition</vt:lpstr>
      <vt:lpstr>Ontologies : 2 rôles symétriques </vt:lpstr>
      <vt:lpstr>Une aide à la conception et à l’utilisation  des systèmes d’information (1/2)</vt:lpstr>
      <vt:lpstr>Une aide à la conception et à l’utilisation  des systèmes d’information (2/2)</vt:lpstr>
      <vt:lpstr>Types d’ ontologies</vt:lpstr>
      <vt:lpstr>Structure d’ontologie</vt:lpstr>
      <vt:lpstr>Présentation PowerPoint</vt:lpstr>
      <vt:lpstr>Ontologie</vt:lpstr>
      <vt:lpstr>Présentation PowerPoint</vt:lpstr>
      <vt:lpstr>Exemples d’ontologies médicales</vt:lpstr>
      <vt:lpstr>Ontology libraries </vt:lpstr>
      <vt:lpstr>Ontology repositories / portals</vt:lpstr>
      <vt:lpstr>Genes and their links </vt:lpstr>
      <vt:lpstr>Proteins</vt:lpstr>
      <vt:lpstr>Proteins</vt:lpstr>
      <vt:lpstr>Proteins</vt:lpstr>
      <vt:lpstr>Proteins</vt:lpstr>
      <vt:lpstr>Historique</vt:lpstr>
      <vt:lpstr>Les Topic Maps</vt:lpstr>
      <vt:lpstr>Ex. de Topic map</vt:lpstr>
      <vt:lpstr>Wordnet</vt:lpstr>
      <vt:lpstr>Présentation PowerPoint</vt:lpstr>
      <vt:lpstr>Dublin Core Metadata initiative</vt:lpstr>
      <vt:lpstr>Dublin Core Elements</vt:lpstr>
      <vt:lpstr>Ex. Métadonnées avec le Dublin Core</vt:lpstr>
      <vt:lpstr>Ajourdhui</vt:lpstr>
      <vt:lpstr>Knowledge Graph</vt:lpstr>
      <vt:lpstr>Knowledge Graph</vt:lpstr>
      <vt:lpstr>Knowledge Graph</vt:lpstr>
      <vt:lpstr>Google Knowledge Graph Search API </vt:lpstr>
      <vt:lpstr>Objectifs de définition des ontologies</vt:lpstr>
      <vt:lpstr>Formalisation des ontologies</vt:lpstr>
      <vt:lpstr>Apports de la formalisation représentation des concepts</vt:lpstr>
      <vt:lpstr>Représentation des connaissances : graphes conceptuels (Sowa)</vt:lpstr>
      <vt:lpstr>Représentation des connaissances : graphes conceptuels (Sowa)</vt:lpstr>
      <vt:lpstr>Représentation des connaissances : vers des architectures en couches</vt:lpstr>
      <vt:lpstr>New Semantic « layer cake »</vt:lpstr>
      <vt:lpstr>Base Layer</vt:lpstr>
      <vt:lpstr>RDF and RDF Schema Layers</vt:lpstr>
      <vt:lpstr>RDF language and data model</vt:lpstr>
      <vt:lpstr>RDF Basics</vt:lpstr>
      <vt:lpstr>Resources</vt:lpstr>
      <vt:lpstr>URI, URN, URL</vt:lpstr>
      <vt:lpstr>Literals</vt:lpstr>
      <vt:lpstr>Les types simples (1)</vt:lpstr>
      <vt:lpstr>Datatypes</vt:lpstr>
      <vt:lpstr>Blank Nodes I</vt:lpstr>
      <vt:lpstr>Blank Nodes II</vt:lpstr>
      <vt:lpstr>RDF Containers</vt:lpstr>
      <vt:lpstr>RDF Containers 2</vt:lpstr>
      <vt:lpstr>RDF Containers 2</vt:lpstr>
      <vt:lpstr>RDF data model</vt:lpstr>
      <vt:lpstr>RDF Triple Graph Representation</vt:lpstr>
      <vt:lpstr>RDF as graph</vt:lpstr>
      <vt:lpstr>XML syntax example</vt:lpstr>
      <vt:lpstr>RDF/XML elements</vt:lpstr>
      <vt:lpstr>RDF typing</vt:lpstr>
      <vt:lpstr>RDF Reification</vt:lpstr>
      <vt:lpstr>Présentation PowerPoint</vt:lpstr>
      <vt:lpstr>Présentation PowerPoint</vt:lpstr>
      <vt:lpstr>Présentation PowerPoint</vt:lpstr>
      <vt:lpstr>Defining ontology or taxonomy in OWL</vt:lpstr>
      <vt:lpstr>Defining ontology or taxonomy in OWL/RDF languages</vt:lpstr>
      <vt:lpstr>Tradeoff between Expressive Power and Efficient Reasoning Support</vt:lpstr>
      <vt:lpstr>Reasoning About Knowledge  in Ontology Languages</vt:lpstr>
      <vt:lpstr>Reasoning About Knowledge  in Ontology Languages (2)</vt:lpstr>
      <vt:lpstr>Uses for Reasoning </vt:lpstr>
      <vt:lpstr>Reasoning Support for OWL</vt:lpstr>
      <vt:lpstr>Limitations of the Expressive Power of RDF Schema</vt:lpstr>
      <vt:lpstr>Limitations of the Expressive Power of RDF Schema (2)</vt:lpstr>
      <vt:lpstr>Limitations of the Expressive Power of RDF Schema (3)</vt:lpstr>
      <vt:lpstr>Combining OWL with RDF Schema</vt:lpstr>
      <vt:lpstr>Three Species of OWL</vt:lpstr>
      <vt:lpstr>OWL Full</vt:lpstr>
      <vt:lpstr>OWL DL</vt:lpstr>
      <vt:lpstr>OWL Lite</vt:lpstr>
      <vt:lpstr>Upward Compatibility between OWL Species</vt:lpstr>
      <vt:lpstr>OWL Compatibility with RDF Schema</vt:lpstr>
      <vt:lpstr>OWL Compatibility with RDF Schema (2)</vt:lpstr>
      <vt:lpstr>Représentation des connaissances logique de description</vt:lpstr>
      <vt:lpstr>Représentation des connaissances logique de description</vt:lpstr>
      <vt:lpstr>Représentation des connaissances logique de description</vt:lpstr>
      <vt:lpstr>Logique de description ALC</vt:lpstr>
      <vt:lpstr>Logique de description ALC</vt:lpstr>
      <vt:lpstr>Exemple en ALC</vt:lpstr>
      <vt:lpstr>Sémantique ALC</vt:lpstr>
      <vt:lpstr>Sémantique ALC</vt:lpstr>
      <vt:lpstr>TBOX</vt:lpstr>
      <vt:lpstr>ABOX</vt:lpstr>
      <vt:lpstr>Exemple </vt:lpstr>
      <vt:lpstr>Raisonnement LD</vt:lpstr>
      <vt:lpstr>Raisonnement LD</vt:lpstr>
      <vt:lpstr>Raisonnement LD</vt:lpstr>
      <vt:lpstr>Concepts, Roles, Individuals</vt:lpstr>
      <vt:lpstr>Classical ontology vs fuzzy ontology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QUEST: FROM DATA 🡪 WISDOM</dc:title>
  <dc:creator>Abdelghani Chibani</dc:creator>
  <cp:lastModifiedBy>Abdelghani Chibani</cp:lastModifiedBy>
  <cp:revision>1</cp:revision>
  <dcterms:created xsi:type="dcterms:W3CDTF">2013-01-24T09:20:38Z</dcterms:created>
  <dcterms:modified xsi:type="dcterms:W3CDTF">2023-12-18T19:07:24Z</dcterms:modified>
</cp:coreProperties>
</file>