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327" r:id="rId3"/>
    <p:sldId id="328" r:id="rId4"/>
    <p:sldId id="329" r:id="rId5"/>
    <p:sldId id="581" r:id="rId6"/>
    <p:sldId id="330" r:id="rId7"/>
    <p:sldId id="331" r:id="rId8"/>
    <p:sldId id="583" r:id="rId9"/>
    <p:sldId id="584" r:id="rId10"/>
    <p:sldId id="582" r:id="rId11"/>
    <p:sldId id="332" r:id="rId12"/>
    <p:sldId id="585" r:id="rId13"/>
    <p:sldId id="586" r:id="rId14"/>
    <p:sldId id="589" r:id="rId15"/>
    <p:sldId id="590" r:id="rId16"/>
    <p:sldId id="363" r:id="rId17"/>
    <p:sldId id="364" r:id="rId18"/>
    <p:sldId id="333" r:id="rId19"/>
    <p:sldId id="334" r:id="rId20"/>
    <p:sldId id="368" r:id="rId21"/>
    <p:sldId id="369" r:id="rId22"/>
    <p:sldId id="370" r:id="rId23"/>
    <p:sldId id="383" r:id="rId24"/>
    <p:sldId id="365" r:id="rId25"/>
    <p:sldId id="366" r:id="rId26"/>
    <p:sldId id="367" r:id="rId27"/>
    <p:sldId id="341" r:id="rId28"/>
    <p:sldId id="336" r:id="rId29"/>
    <p:sldId id="339" r:id="rId30"/>
    <p:sldId id="340" r:id="rId31"/>
    <p:sldId id="591" r:id="rId32"/>
    <p:sldId id="342" r:id="rId33"/>
    <p:sldId id="592" r:id="rId34"/>
    <p:sldId id="593" r:id="rId35"/>
    <p:sldId id="594" r:id="rId36"/>
    <p:sldId id="344" r:id="rId37"/>
    <p:sldId id="345" r:id="rId38"/>
    <p:sldId id="346" r:id="rId39"/>
    <p:sldId id="347" r:id="rId40"/>
    <p:sldId id="343" r:id="rId41"/>
    <p:sldId id="303" r:id="rId42"/>
    <p:sldId id="287" r:id="rId43"/>
    <p:sldId id="288" r:id="rId44"/>
    <p:sldId id="348" r:id="rId45"/>
    <p:sldId id="349" r:id="rId46"/>
    <p:sldId id="289"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4" r:id="rId60"/>
    <p:sldId id="305" r:id="rId61"/>
    <p:sldId id="306" r:id="rId62"/>
    <p:sldId id="286" r:id="rId63"/>
    <p:sldId id="351" r:id="rId64"/>
    <p:sldId id="308" r:id="rId65"/>
    <p:sldId id="350" r:id="rId66"/>
    <p:sldId id="309" r:id="rId67"/>
    <p:sldId id="310" r:id="rId68"/>
    <p:sldId id="311" r:id="rId69"/>
    <p:sldId id="312" r:id="rId70"/>
    <p:sldId id="314" r:id="rId71"/>
    <p:sldId id="315" r:id="rId72"/>
    <p:sldId id="313" r:id="rId73"/>
    <p:sldId id="317" r:id="rId74"/>
    <p:sldId id="318" r:id="rId75"/>
    <p:sldId id="319" r:id="rId76"/>
    <p:sldId id="320" r:id="rId77"/>
    <p:sldId id="321" r:id="rId78"/>
    <p:sldId id="322" r:id="rId79"/>
    <p:sldId id="323" r:id="rId80"/>
    <p:sldId id="382" r:id="rId81"/>
    <p:sldId id="371" r:id="rId82"/>
    <p:sldId id="372" r:id="rId83"/>
    <p:sldId id="373" r:id="rId84"/>
    <p:sldId id="374" r:id="rId85"/>
    <p:sldId id="375" r:id="rId86"/>
    <p:sldId id="376" r:id="rId87"/>
    <p:sldId id="377" r:id="rId88"/>
    <p:sldId id="378" r:id="rId89"/>
    <p:sldId id="379" r:id="rId90"/>
    <p:sldId id="380" r:id="rId91"/>
    <p:sldId id="381" r:id="rId92"/>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411D"/>
    <a:srgbClr val="FFE7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12" autoAdjust="0"/>
    <p:restoredTop sz="80997" autoAdjust="0"/>
  </p:normalViewPr>
  <p:slideViewPr>
    <p:cSldViewPr>
      <p:cViewPr varScale="1">
        <p:scale>
          <a:sx n="128" d="100"/>
          <a:sy n="128" d="100"/>
        </p:scale>
        <p:origin x="1936"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45EBF9-6272-4337-A491-9FA6ABFDB67C}" type="doc">
      <dgm:prSet loTypeId="urn:microsoft.com/office/officeart/2005/8/layout/hierarchy4" loCatId="list" qsTypeId="urn:microsoft.com/office/officeart/2005/8/quickstyle/simple1" qsCatId="simple" csTypeId="urn:microsoft.com/office/officeart/2005/8/colors/accent4_3" csCatId="accent4" phldr="1"/>
      <dgm:spPr/>
      <dgm:t>
        <a:bodyPr/>
        <a:lstStyle/>
        <a:p>
          <a:endParaRPr lang="fr-FR"/>
        </a:p>
      </dgm:t>
    </dgm:pt>
    <dgm:pt modelId="{FD7F61C2-0B57-41A1-9B49-E2D0A506444C}">
      <dgm:prSet phldrT="[Texte]"/>
      <dgm:spPr>
        <a:xfrm>
          <a:off x="4980234" y="1150"/>
          <a:ext cx="2129694" cy="763166"/>
        </a:xfrm>
        <a:solidFill>
          <a:srgbClr val="8064A2">
            <a:shade val="80000"/>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fr-FR" dirty="0">
              <a:solidFill>
                <a:sysClr val="window" lastClr="FFFFFF"/>
              </a:solidFill>
              <a:latin typeface="Calibri"/>
              <a:ea typeface="+mn-ea"/>
              <a:cs typeface="+mn-cs"/>
            </a:rPr>
            <a:t>RDF-RDFS</a:t>
          </a:r>
        </a:p>
      </dgm:t>
    </dgm:pt>
    <dgm:pt modelId="{30A0E9E3-7464-4829-A552-2711F2013B87}" type="parTrans" cxnId="{44C88D16-ED4E-4E8E-86DF-327E60F3CAEC}">
      <dgm:prSet/>
      <dgm:spPr/>
      <dgm:t>
        <a:bodyPr/>
        <a:lstStyle/>
        <a:p>
          <a:endParaRPr lang="fr-FR"/>
        </a:p>
      </dgm:t>
    </dgm:pt>
    <dgm:pt modelId="{9D2A63F7-4F7D-4094-8E89-7EF282BA9DD4}" type="sibTrans" cxnId="{44C88D16-ED4E-4E8E-86DF-327E60F3CAEC}">
      <dgm:prSet/>
      <dgm:spPr/>
      <dgm:t>
        <a:bodyPr/>
        <a:lstStyle/>
        <a:p>
          <a:endParaRPr lang="fr-FR"/>
        </a:p>
      </dgm:t>
    </dgm:pt>
    <dgm:pt modelId="{FDE7965F-EB37-49D8-A962-A5FE8B4AD292}">
      <dgm:prSet phldrT="[Texte]"/>
      <dgm:spPr>
        <a:xfrm>
          <a:off x="4980234" y="855660"/>
          <a:ext cx="2129694" cy="763166"/>
        </a:xfrm>
        <a:solidFill>
          <a:srgbClr val="8064A2">
            <a:tint val="99000"/>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fr-FR" dirty="0">
              <a:solidFill>
                <a:sysClr val="window" lastClr="FFFFFF"/>
              </a:solidFill>
              <a:latin typeface="Calibri"/>
              <a:ea typeface="+mn-ea"/>
              <a:cs typeface="+mn-cs"/>
            </a:rPr>
            <a:t>OWL</a:t>
          </a:r>
        </a:p>
      </dgm:t>
    </dgm:pt>
    <dgm:pt modelId="{197E0296-B68B-429D-97C1-B1FBF8693C5F}" type="parTrans" cxnId="{2BC54DCB-6082-4E35-BBB0-EA18FB784D2B}">
      <dgm:prSet/>
      <dgm:spPr/>
      <dgm:t>
        <a:bodyPr/>
        <a:lstStyle/>
        <a:p>
          <a:endParaRPr lang="fr-FR"/>
        </a:p>
      </dgm:t>
    </dgm:pt>
    <dgm:pt modelId="{8FF53A38-1D67-44BE-BB28-6A592A14EF7A}" type="sibTrans" cxnId="{2BC54DCB-6082-4E35-BBB0-EA18FB784D2B}">
      <dgm:prSet/>
      <dgm:spPr/>
      <dgm:t>
        <a:bodyPr/>
        <a:lstStyle/>
        <a:p>
          <a:endParaRPr lang="fr-FR"/>
        </a:p>
      </dgm:t>
    </dgm:pt>
    <dgm:pt modelId="{32CC4C52-E6A5-4D9E-9224-EBAEFF90BF23}">
      <dgm:prSet phldrT="[Texte]"/>
      <dgm:spPr>
        <a:xfrm>
          <a:off x="4980234" y="1710171"/>
          <a:ext cx="2129694" cy="763166"/>
        </a:xfrm>
        <a:solidFill>
          <a:srgbClr val="8064A2">
            <a:tint val="80000"/>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fr-FR" dirty="0" err="1">
              <a:solidFill>
                <a:sysClr val="window" lastClr="FFFFFF"/>
              </a:solidFill>
              <a:latin typeface="Calibri"/>
              <a:ea typeface="+mn-ea"/>
              <a:cs typeface="+mn-cs"/>
            </a:rPr>
            <a:t>Ontology</a:t>
          </a:r>
          <a:r>
            <a:rPr lang="fr-FR" dirty="0">
              <a:solidFill>
                <a:sysClr val="window" lastClr="FFFFFF"/>
              </a:solidFill>
              <a:latin typeface="Calibri"/>
              <a:ea typeface="+mn-ea"/>
              <a:cs typeface="+mn-cs"/>
            </a:rPr>
            <a:t> </a:t>
          </a:r>
          <a:r>
            <a:rPr lang="fr-FR" dirty="0" err="1">
              <a:solidFill>
                <a:sysClr val="window" lastClr="FFFFFF"/>
              </a:solidFill>
              <a:latin typeface="Calibri"/>
              <a:ea typeface="+mn-ea"/>
              <a:cs typeface="+mn-cs"/>
            </a:rPr>
            <a:t>Models</a:t>
          </a:r>
          <a:endParaRPr lang="fr-FR" dirty="0">
            <a:solidFill>
              <a:sysClr val="window" lastClr="FFFFFF"/>
            </a:solidFill>
            <a:latin typeface="Calibri"/>
            <a:ea typeface="+mn-ea"/>
            <a:cs typeface="+mn-cs"/>
          </a:endParaRPr>
        </a:p>
      </dgm:t>
    </dgm:pt>
    <dgm:pt modelId="{CA48A3C7-109B-431F-80F4-BD4E5C99E56F}" type="parTrans" cxnId="{E5EEB719-547E-4AFF-A403-9C8ADB4D07E1}">
      <dgm:prSet/>
      <dgm:spPr/>
      <dgm:t>
        <a:bodyPr/>
        <a:lstStyle/>
        <a:p>
          <a:endParaRPr lang="fr-FR"/>
        </a:p>
      </dgm:t>
    </dgm:pt>
    <dgm:pt modelId="{1DC432D5-9BFE-4F80-A676-867EF198FEF7}" type="sibTrans" cxnId="{E5EEB719-547E-4AFF-A403-9C8ADB4D07E1}">
      <dgm:prSet/>
      <dgm:spPr/>
      <dgm:t>
        <a:bodyPr/>
        <a:lstStyle/>
        <a:p>
          <a:endParaRPr lang="fr-FR"/>
        </a:p>
      </dgm:t>
    </dgm:pt>
    <dgm:pt modelId="{F4D26A83-2873-4EE3-B24B-22DD097BB63E}">
      <dgm:prSet/>
      <dgm:spPr>
        <a:xfrm>
          <a:off x="2492750" y="1150"/>
          <a:ext cx="2129694" cy="763166"/>
        </a:xfrm>
        <a:solidFill>
          <a:srgbClr val="8064A2">
            <a:shade val="80000"/>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fr-FR" dirty="0">
              <a:solidFill>
                <a:sysClr val="window" lastClr="FFFFFF"/>
              </a:solidFill>
              <a:latin typeface="Calibri"/>
              <a:ea typeface="+mn-ea"/>
              <a:cs typeface="+mn-cs"/>
            </a:rPr>
            <a:t>RDF-RDFS</a:t>
          </a:r>
        </a:p>
      </dgm:t>
    </dgm:pt>
    <dgm:pt modelId="{235A64E8-8988-4BDE-8277-2F272B450D0A}" type="parTrans" cxnId="{29A390B2-C04E-4FB0-A977-CB71A866C1ED}">
      <dgm:prSet/>
      <dgm:spPr/>
      <dgm:t>
        <a:bodyPr/>
        <a:lstStyle/>
        <a:p>
          <a:endParaRPr lang="fr-FR"/>
        </a:p>
      </dgm:t>
    </dgm:pt>
    <dgm:pt modelId="{E92378BD-B76B-48CD-838B-F11820D21E31}" type="sibTrans" cxnId="{29A390B2-C04E-4FB0-A977-CB71A866C1ED}">
      <dgm:prSet/>
      <dgm:spPr/>
      <dgm:t>
        <a:bodyPr/>
        <a:lstStyle/>
        <a:p>
          <a:endParaRPr lang="fr-FR"/>
        </a:p>
      </dgm:t>
    </dgm:pt>
    <dgm:pt modelId="{472DC223-5E98-49E9-9950-30FA68B8136D}">
      <dgm:prSet/>
      <dgm:spPr>
        <a:xfrm>
          <a:off x="2492750" y="855660"/>
          <a:ext cx="2129694" cy="763166"/>
        </a:xfrm>
        <a:solidFill>
          <a:srgbClr val="8064A2">
            <a:tint val="99000"/>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fr-FR" dirty="0">
              <a:solidFill>
                <a:sysClr val="window" lastClr="FFFFFF"/>
              </a:solidFill>
              <a:latin typeface="Calibri"/>
              <a:ea typeface="+mn-ea"/>
              <a:cs typeface="+mn-cs"/>
            </a:rPr>
            <a:t>Micro Concepts</a:t>
          </a:r>
        </a:p>
      </dgm:t>
    </dgm:pt>
    <dgm:pt modelId="{009AF9AD-A164-46A5-9C98-3CDDAD80D421}" type="parTrans" cxnId="{664F8290-F3FC-436F-8464-D449EAA3B84C}">
      <dgm:prSet/>
      <dgm:spPr/>
      <dgm:t>
        <a:bodyPr/>
        <a:lstStyle/>
        <a:p>
          <a:endParaRPr lang="fr-FR"/>
        </a:p>
      </dgm:t>
    </dgm:pt>
    <dgm:pt modelId="{CFFA570E-50B8-424F-88B4-E5AE28B27301}" type="sibTrans" cxnId="{664F8290-F3FC-436F-8464-D449EAA3B84C}">
      <dgm:prSet/>
      <dgm:spPr/>
      <dgm:t>
        <a:bodyPr/>
        <a:lstStyle/>
        <a:p>
          <a:endParaRPr lang="fr-FR"/>
        </a:p>
      </dgm:t>
    </dgm:pt>
    <dgm:pt modelId="{316DEF5F-9518-4832-93F6-1B6011A23951}">
      <dgm:prSet/>
      <dgm:spPr>
        <a:xfrm>
          <a:off x="2492750" y="1710171"/>
          <a:ext cx="2129694" cy="763166"/>
        </a:xfrm>
        <a:solidFill>
          <a:srgbClr val="8064A2">
            <a:tint val="80000"/>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fr-FR" dirty="0">
              <a:solidFill>
                <a:sysClr val="window" lastClr="FFFFFF"/>
              </a:solidFill>
              <a:latin typeface="Calibri"/>
              <a:ea typeface="+mn-ea"/>
              <a:cs typeface="+mn-cs"/>
            </a:rPr>
            <a:t>MC </a:t>
          </a:r>
          <a:r>
            <a:rPr lang="fr-FR" dirty="0" err="1">
              <a:solidFill>
                <a:sysClr val="window" lastClr="FFFFFF"/>
              </a:solidFill>
              <a:latin typeface="Calibri"/>
              <a:ea typeface="+mn-ea"/>
              <a:cs typeface="+mn-cs"/>
            </a:rPr>
            <a:t>based</a:t>
          </a:r>
          <a:r>
            <a:rPr lang="fr-FR" dirty="0">
              <a:solidFill>
                <a:sysClr val="window" lastClr="FFFFFF"/>
              </a:solidFill>
              <a:latin typeface="Calibri"/>
              <a:ea typeface="+mn-ea"/>
              <a:cs typeface="+mn-cs"/>
            </a:rPr>
            <a:t> </a:t>
          </a:r>
          <a:r>
            <a:rPr lang="fr-FR" dirty="0" err="1">
              <a:solidFill>
                <a:sysClr val="window" lastClr="FFFFFF"/>
              </a:solidFill>
              <a:latin typeface="Calibri"/>
              <a:ea typeface="+mn-ea"/>
              <a:cs typeface="+mn-cs"/>
            </a:rPr>
            <a:t>models</a:t>
          </a:r>
          <a:endParaRPr lang="fr-FR" dirty="0">
            <a:solidFill>
              <a:sysClr val="window" lastClr="FFFFFF"/>
            </a:solidFill>
            <a:latin typeface="Calibri"/>
            <a:ea typeface="+mn-ea"/>
            <a:cs typeface="+mn-cs"/>
          </a:endParaRPr>
        </a:p>
      </dgm:t>
    </dgm:pt>
    <dgm:pt modelId="{1C0F1D88-8E0E-4FE3-AFAC-11170DD47119}" type="parTrans" cxnId="{D46ED73A-0300-4F14-8B16-D9C1BD9471F1}">
      <dgm:prSet/>
      <dgm:spPr/>
      <dgm:t>
        <a:bodyPr/>
        <a:lstStyle/>
        <a:p>
          <a:endParaRPr lang="fr-FR"/>
        </a:p>
      </dgm:t>
    </dgm:pt>
    <dgm:pt modelId="{7A32B4A7-6338-4836-AA92-DEF3ADBF82DC}" type="sibTrans" cxnId="{D46ED73A-0300-4F14-8B16-D9C1BD9471F1}">
      <dgm:prSet/>
      <dgm:spPr/>
      <dgm:t>
        <a:bodyPr/>
        <a:lstStyle/>
        <a:p>
          <a:endParaRPr lang="fr-FR"/>
        </a:p>
      </dgm:t>
    </dgm:pt>
    <dgm:pt modelId="{5BFD3BF4-4D61-401C-A6E1-259B6C533D9C}">
      <dgm:prSet custT="1"/>
      <dgm:spPr>
        <a:xfrm>
          <a:off x="2492750" y="2564681"/>
          <a:ext cx="2129694" cy="763166"/>
        </a:xfrm>
        <a:solidFill>
          <a:srgbClr val="8064A2">
            <a:tint val="70000"/>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fr-FR" sz="1800" dirty="0"/>
            <a:t>Instance Data</a:t>
          </a:r>
        </a:p>
      </dgm:t>
    </dgm:pt>
    <dgm:pt modelId="{4CDCE47F-A547-4450-B51E-889719010A6D}" type="parTrans" cxnId="{705F42C3-645A-4554-ACDA-EE32E317E685}">
      <dgm:prSet/>
      <dgm:spPr/>
      <dgm:t>
        <a:bodyPr/>
        <a:lstStyle/>
        <a:p>
          <a:endParaRPr lang="fr-FR"/>
        </a:p>
      </dgm:t>
    </dgm:pt>
    <dgm:pt modelId="{B39D54E6-7054-4B0D-A1EB-D99181524F1E}" type="sibTrans" cxnId="{705F42C3-645A-4554-ACDA-EE32E317E685}">
      <dgm:prSet/>
      <dgm:spPr/>
      <dgm:t>
        <a:bodyPr/>
        <a:lstStyle/>
        <a:p>
          <a:endParaRPr lang="fr-FR"/>
        </a:p>
      </dgm:t>
    </dgm:pt>
    <dgm:pt modelId="{3556E5AB-4571-42F8-A5FA-ACB84A725DC2}">
      <dgm:prSet custT="1"/>
      <dgm:spPr>
        <a:xfrm>
          <a:off x="4980234" y="2564681"/>
          <a:ext cx="2129694" cy="763166"/>
        </a:xfrm>
        <a:solidFill>
          <a:srgbClr val="8064A2">
            <a:tint val="70000"/>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fr-FR" sz="2000" dirty="0">
              <a:solidFill>
                <a:sysClr val="window" lastClr="FFFFFF"/>
              </a:solidFill>
              <a:latin typeface="Calibri"/>
              <a:ea typeface="+mn-ea"/>
              <a:cs typeface="+mn-cs"/>
            </a:rPr>
            <a:t>Instance data</a:t>
          </a:r>
          <a:endParaRPr lang="fr-FR" sz="2800" dirty="0">
            <a:solidFill>
              <a:sysClr val="window" lastClr="FFFFFF"/>
            </a:solidFill>
            <a:latin typeface="Calibri"/>
            <a:ea typeface="+mn-ea"/>
            <a:cs typeface="+mn-cs"/>
          </a:endParaRPr>
        </a:p>
      </dgm:t>
    </dgm:pt>
    <dgm:pt modelId="{8FFF36B0-4E75-4849-8B8C-2500441B13BE}" type="parTrans" cxnId="{AA7C89A7-4A0D-4919-9543-B679BC23B25B}">
      <dgm:prSet/>
      <dgm:spPr/>
      <dgm:t>
        <a:bodyPr/>
        <a:lstStyle/>
        <a:p>
          <a:endParaRPr lang="fr-FR"/>
        </a:p>
      </dgm:t>
    </dgm:pt>
    <dgm:pt modelId="{E0F528A2-A47B-4CC2-957B-2B4556055B57}" type="sibTrans" cxnId="{AA7C89A7-4A0D-4919-9543-B679BC23B25B}">
      <dgm:prSet/>
      <dgm:spPr/>
      <dgm:t>
        <a:bodyPr/>
        <a:lstStyle/>
        <a:p>
          <a:endParaRPr lang="fr-FR"/>
        </a:p>
      </dgm:t>
    </dgm:pt>
    <dgm:pt modelId="{3B11711A-0BFE-4F4A-B608-64EA56E792E9}">
      <dgm:prSet custT="1"/>
      <dgm:spPr>
        <a:xfrm>
          <a:off x="5266" y="1150"/>
          <a:ext cx="2129694" cy="763166"/>
        </a:xfrm>
        <a:solidFill>
          <a:srgbClr val="8064A2">
            <a:shade val="80000"/>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fr-FR" sz="1800" dirty="0">
              <a:solidFill>
                <a:sysClr val="window" lastClr="FFFFFF"/>
              </a:solidFill>
              <a:latin typeface="Calibri"/>
              <a:ea typeface="+mn-ea"/>
              <a:cs typeface="+mn-cs"/>
            </a:rPr>
            <a:t>M3 - Meta Meta Model</a:t>
          </a:r>
        </a:p>
      </dgm:t>
    </dgm:pt>
    <dgm:pt modelId="{5D040923-1FEF-42F7-A2EB-C2FAFA82FEEB}" type="parTrans" cxnId="{B046395C-10FA-4314-A01D-CCE3CB26E695}">
      <dgm:prSet/>
      <dgm:spPr/>
      <dgm:t>
        <a:bodyPr/>
        <a:lstStyle/>
        <a:p>
          <a:endParaRPr lang="fr-FR"/>
        </a:p>
      </dgm:t>
    </dgm:pt>
    <dgm:pt modelId="{5B72D9BD-E64B-4A41-B65E-FCD8EE0CB99F}" type="sibTrans" cxnId="{B046395C-10FA-4314-A01D-CCE3CB26E695}">
      <dgm:prSet/>
      <dgm:spPr/>
      <dgm:t>
        <a:bodyPr/>
        <a:lstStyle/>
        <a:p>
          <a:endParaRPr lang="fr-FR"/>
        </a:p>
      </dgm:t>
    </dgm:pt>
    <dgm:pt modelId="{CCDD5EFA-6C05-43A5-981F-FA37FF55BFF3}">
      <dgm:prSet custT="1"/>
      <dgm:spPr>
        <a:xfrm>
          <a:off x="5266" y="855660"/>
          <a:ext cx="2129694" cy="763166"/>
        </a:xfrm>
        <a:solidFill>
          <a:srgbClr val="8064A2">
            <a:tint val="99000"/>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fr-FR" sz="1800" dirty="0">
              <a:solidFill>
                <a:sysClr val="window" lastClr="FFFFFF"/>
              </a:solidFill>
              <a:latin typeface="Calibri"/>
              <a:ea typeface="+mn-ea"/>
              <a:cs typeface="+mn-cs"/>
            </a:rPr>
            <a:t>M2 - Meta Model</a:t>
          </a:r>
        </a:p>
      </dgm:t>
    </dgm:pt>
    <dgm:pt modelId="{99D63456-D7B0-485F-9DC5-717251D27731}" type="parTrans" cxnId="{CB29D253-0C9B-4BDB-87E8-9CDBD386AFA0}">
      <dgm:prSet/>
      <dgm:spPr/>
      <dgm:t>
        <a:bodyPr/>
        <a:lstStyle/>
        <a:p>
          <a:endParaRPr lang="fr-FR"/>
        </a:p>
      </dgm:t>
    </dgm:pt>
    <dgm:pt modelId="{357002EB-5E11-412F-9439-FB03E4E40A98}" type="sibTrans" cxnId="{CB29D253-0C9B-4BDB-87E8-9CDBD386AFA0}">
      <dgm:prSet/>
      <dgm:spPr/>
      <dgm:t>
        <a:bodyPr/>
        <a:lstStyle/>
        <a:p>
          <a:endParaRPr lang="fr-FR"/>
        </a:p>
      </dgm:t>
    </dgm:pt>
    <dgm:pt modelId="{174D1171-0A6B-483C-A157-5E5C2BB7C06B}">
      <dgm:prSet custT="1"/>
      <dgm:spPr>
        <a:xfrm>
          <a:off x="5266" y="1710171"/>
          <a:ext cx="2129694" cy="763166"/>
        </a:xfrm>
        <a:solidFill>
          <a:srgbClr val="8064A2">
            <a:tint val="80000"/>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fr-FR" sz="1800" dirty="0">
              <a:solidFill>
                <a:sysClr val="window" lastClr="FFFFFF"/>
              </a:solidFill>
              <a:latin typeface="Calibri"/>
              <a:ea typeface="+mn-ea"/>
              <a:cs typeface="+mn-cs"/>
            </a:rPr>
            <a:t>M1 - Concepts</a:t>
          </a:r>
        </a:p>
      </dgm:t>
    </dgm:pt>
    <dgm:pt modelId="{48DD874A-105A-4CFE-98B5-31627EC06080}" type="parTrans" cxnId="{00B49D04-4BBE-46CD-AAC4-0FB988633084}">
      <dgm:prSet/>
      <dgm:spPr/>
      <dgm:t>
        <a:bodyPr/>
        <a:lstStyle/>
        <a:p>
          <a:endParaRPr lang="fr-FR"/>
        </a:p>
      </dgm:t>
    </dgm:pt>
    <dgm:pt modelId="{5024E1C9-25A8-4C65-BAC6-A6B9041E985B}" type="sibTrans" cxnId="{00B49D04-4BBE-46CD-AAC4-0FB988633084}">
      <dgm:prSet/>
      <dgm:spPr/>
      <dgm:t>
        <a:bodyPr/>
        <a:lstStyle/>
        <a:p>
          <a:endParaRPr lang="fr-FR"/>
        </a:p>
      </dgm:t>
    </dgm:pt>
    <dgm:pt modelId="{E2383BDE-891E-4BE6-856E-85E1055607F2}">
      <dgm:prSet custT="1"/>
      <dgm:spPr>
        <a:xfrm>
          <a:off x="5266" y="2564681"/>
          <a:ext cx="2129694" cy="763166"/>
        </a:xfrm>
        <a:solidFill>
          <a:srgbClr val="8064A2">
            <a:tint val="70000"/>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fr-FR" sz="1800" dirty="0">
              <a:solidFill>
                <a:sysClr val="window" lastClr="FFFFFF"/>
              </a:solidFill>
              <a:latin typeface="Calibri"/>
              <a:ea typeface="+mn-ea"/>
              <a:cs typeface="+mn-cs"/>
            </a:rPr>
            <a:t>M0 - Data</a:t>
          </a:r>
        </a:p>
      </dgm:t>
    </dgm:pt>
    <dgm:pt modelId="{6E3DCC8E-797B-45CD-9403-47893DE53298}" type="parTrans" cxnId="{A590213C-8096-4A83-AF7A-60E4720FCAFE}">
      <dgm:prSet/>
      <dgm:spPr/>
      <dgm:t>
        <a:bodyPr/>
        <a:lstStyle/>
        <a:p>
          <a:endParaRPr lang="fr-FR"/>
        </a:p>
      </dgm:t>
    </dgm:pt>
    <dgm:pt modelId="{F49FFF90-3A31-43D1-A72D-56AA6FD37CA7}" type="sibTrans" cxnId="{A590213C-8096-4A83-AF7A-60E4720FCAFE}">
      <dgm:prSet/>
      <dgm:spPr/>
      <dgm:t>
        <a:bodyPr/>
        <a:lstStyle/>
        <a:p>
          <a:endParaRPr lang="fr-FR"/>
        </a:p>
      </dgm:t>
    </dgm:pt>
    <dgm:pt modelId="{19542E44-F7B7-4BC0-8B19-A148262A0411}">
      <dgm:prSet/>
      <dgm:spPr/>
      <dgm:t>
        <a:bodyPr/>
        <a:lstStyle/>
        <a:p>
          <a:r>
            <a:rPr lang="fr-FR" dirty="0"/>
            <a:t>MOF</a:t>
          </a:r>
        </a:p>
      </dgm:t>
    </dgm:pt>
    <dgm:pt modelId="{F1A6CCFE-9299-4E3A-B56F-A23336810B3C}" type="parTrans" cxnId="{F373CF42-DA00-477A-83F2-BC154DB8C34F}">
      <dgm:prSet/>
      <dgm:spPr/>
      <dgm:t>
        <a:bodyPr/>
        <a:lstStyle/>
        <a:p>
          <a:endParaRPr lang="fr-FR"/>
        </a:p>
      </dgm:t>
    </dgm:pt>
    <dgm:pt modelId="{F9B01506-67AA-4757-A929-BA5594045536}" type="sibTrans" cxnId="{F373CF42-DA00-477A-83F2-BC154DB8C34F}">
      <dgm:prSet/>
      <dgm:spPr/>
      <dgm:t>
        <a:bodyPr/>
        <a:lstStyle/>
        <a:p>
          <a:endParaRPr lang="fr-FR"/>
        </a:p>
      </dgm:t>
    </dgm:pt>
    <dgm:pt modelId="{8424BAF6-74D5-438B-9AC3-E794353AB5E5}">
      <dgm:prSet/>
      <dgm:spPr/>
      <dgm:t>
        <a:bodyPr/>
        <a:lstStyle/>
        <a:p>
          <a:r>
            <a:rPr lang="fr-FR" dirty="0"/>
            <a:t>UML</a:t>
          </a:r>
        </a:p>
      </dgm:t>
    </dgm:pt>
    <dgm:pt modelId="{D17D1E84-7D27-4037-89B7-0602D6D31F78}" type="parTrans" cxnId="{5D450044-1DBC-4A74-A9EB-F99A428A5164}">
      <dgm:prSet/>
      <dgm:spPr/>
      <dgm:t>
        <a:bodyPr/>
        <a:lstStyle/>
        <a:p>
          <a:endParaRPr lang="fr-FR"/>
        </a:p>
      </dgm:t>
    </dgm:pt>
    <dgm:pt modelId="{6D567819-5C3E-4177-BB67-327665AF0FE2}" type="sibTrans" cxnId="{5D450044-1DBC-4A74-A9EB-F99A428A5164}">
      <dgm:prSet/>
      <dgm:spPr/>
      <dgm:t>
        <a:bodyPr/>
        <a:lstStyle/>
        <a:p>
          <a:endParaRPr lang="fr-FR"/>
        </a:p>
      </dgm:t>
    </dgm:pt>
    <dgm:pt modelId="{39639370-FFA3-46D3-9F1A-B553375BBF35}">
      <dgm:prSet/>
      <dgm:spPr/>
      <dgm:t>
        <a:bodyPr/>
        <a:lstStyle/>
        <a:p>
          <a:r>
            <a:rPr lang="fr-FR" dirty="0"/>
            <a:t>UML </a:t>
          </a:r>
          <a:r>
            <a:rPr lang="fr-FR" dirty="0" err="1"/>
            <a:t>Models</a:t>
          </a:r>
          <a:endParaRPr lang="fr-FR" dirty="0"/>
        </a:p>
      </dgm:t>
    </dgm:pt>
    <dgm:pt modelId="{7D2DE185-5344-47B4-B6B5-40F0CA4C2418}" type="parTrans" cxnId="{F9FF0BA7-FF33-4B15-9C76-650151093E47}">
      <dgm:prSet/>
      <dgm:spPr/>
      <dgm:t>
        <a:bodyPr/>
        <a:lstStyle/>
        <a:p>
          <a:endParaRPr lang="fr-FR"/>
        </a:p>
      </dgm:t>
    </dgm:pt>
    <dgm:pt modelId="{74F3B5CA-189E-4C8A-A4D0-95A8173AB538}" type="sibTrans" cxnId="{F9FF0BA7-FF33-4B15-9C76-650151093E47}">
      <dgm:prSet/>
      <dgm:spPr/>
      <dgm:t>
        <a:bodyPr/>
        <a:lstStyle/>
        <a:p>
          <a:endParaRPr lang="fr-FR"/>
        </a:p>
      </dgm:t>
    </dgm:pt>
    <dgm:pt modelId="{A43598E1-EE36-460F-928D-63360E1B0543}">
      <dgm:prSet/>
      <dgm:spPr/>
      <dgm:t>
        <a:bodyPr/>
        <a:lstStyle/>
        <a:p>
          <a:r>
            <a:rPr lang="fr-FR" dirty="0"/>
            <a:t>Instances</a:t>
          </a:r>
        </a:p>
      </dgm:t>
    </dgm:pt>
    <dgm:pt modelId="{87A23F09-D847-4B5D-8B3C-11E0E9D30417}" type="parTrans" cxnId="{3692CCB7-5F5A-4863-9CC1-30A93654BCDB}">
      <dgm:prSet/>
      <dgm:spPr/>
      <dgm:t>
        <a:bodyPr/>
        <a:lstStyle/>
        <a:p>
          <a:endParaRPr lang="fr-FR"/>
        </a:p>
      </dgm:t>
    </dgm:pt>
    <dgm:pt modelId="{32010CD3-008A-4625-B42B-637B353D7CDE}" type="sibTrans" cxnId="{3692CCB7-5F5A-4863-9CC1-30A93654BCDB}">
      <dgm:prSet/>
      <dgm:spPr/>
      <dgm:t>
        <a:bodyPr/>
        <a:lstStyle/>
        <a:p>
          <a:endParaRPr lang="fr-FR"/>
        </a:p>
      </dgm:t>
    </dgm:pt>
    <dgm:pt modelId="{56B8F44A-F32C-4705-837C-621CF2B97AD1}" type="pres">
      <dgm:prSet presAssocID="{CA45EBF9-6272-4337-A491-9FA6ABFDB67C}" presName="Name0" presStyleCnt="0">
        <dgm:presLayoutVars>
          <dgm:chPref val="1"/>
          <dgm:dir/>
          <dgm:animOne val="branch"/>
          <dgm:animLvl val="lvl"/>
          <dgm:resizeHandles/>
        </dgm:presLayoutVars>
      </dgm:prSet>
      <dgm:spPr/>
    </dgm:pt>
    <dgm:pt modelId="{9EA0F726-7B2E-46B5-9849-075E5BD51D67}" type="pres">
      <dgm:prSet presAssocID="{3B11711A-0BFE-4F4A-B608-64EA56E792E9}" presName="vertOne" presStyleCnt="0"/>
      <dgm:spPr/>
    </dgm:pt>
    <dgm:pt modelId="{4BA0B674-6EFE-4409-BABA-299FD0478301}" type="pres">
      <dgm:prSet presAssocID="{3B11711A-0BFE-4F4A-B608-64EA56E792E9}" presName="txOne" presStyleLbl="node0" presStyleIdx="0" presStyleCnt="4">
        <dgm:presLayoutVars>
          <dgm:chPref val="3"/>
        </dgm:presLayoutVars>
      </dgm:prSet>
      <dgm:spPr>
        <a:prstGeom prst="roundRect">
          <a:avLst>
            <a:gd name="adj" fmla="val 10000"/>
          </a:avLst>
        </a:prstGeom>
      </dgm:spPr>
    </dgm:pt>
    <dgm:pt modelId="{F5EA25A7-FC62-478C-9D40-DE962128FECD}" type="pres">
      <dgm:prSet presAssocID="{3B11711A-0BFE-4F4A-B608-64EA56E792E9}" presName="parTransOne" presStyleCnt="0"/>
      <dgm:spPr/>
    </dgm:pt>
    <dgm:pt modelId="{12DE0038-CF65-4BB4-9AE3-6A995A77AE82}" type="pres">
      <dgm:prSet presAssocID="{3B11711A-0BFE-4F4A-B608-64EA56E792E9}" presName="horzOne" presStyleCnt="0"/>
      <dgm:spPr/>
    </dgm:pt>
    <dgm:pt modelId="{8AFF77EA-86AF-4DC2-9CFF-C3D1538983BA}" type="pres">
      <dgm:prSet presAssocID="{CCDD5EFA-6C05-43A5-981F-FA37FF55BFF3}" presName="vertTwo" presStyleCnt="0"/>
      <dgm:spPr/>
    </dgm:pt>
    <dgm:pt modelId="{A91BA0BE-DB4E-43EE-BA30-F7F8AFA7AA52}" type="pres">
      <dgm:prSet presAssocID="{CCDD5EFA-6C05-43A5-981F-FA37FF55BFF3}" presName="txTwo" presStyleLbl="node2" presStyleIdx="0" presStyleCnt="4">
        <dgm:presLayoutVars>
          <dgm:chPref val="3"/>
        </dgm:presLayoutVars>
      </dgm:prSet>
      <dgm:spPr>
        <a:prstGeom prst="roundRect">
          <a:avLst>
            <a:gd name="adj" fmla="val 10000"/>
          </a:avLst>
        </a:prstGeom>
      </dgm:spPr>
    </dgm:pt>
    <dgm:pt modelId="{A618EB65-6EAE-40B0-A6B6-19F1A7D14DD2}" type="pres">
      <dgm:prSet presAssocID="{CCDD5EFA-6C05-43A5-981F-FA37FF55BFF3}" presName="parTransTwo" presStyleCnt="0"/>
      <dgm:spPr/>
    </dgm:pt>
    <dgm:pt modelId="{D35B5ED4-DEED-4045-9E14-12B5F05B52E9}" type="pres">
      <dgm:prSet presAssocID="{CCDD5EFA-6C05-43A5-981F-FA37FF55BFF3}" presName="horzTwo" presStyleCnt="0"/>
      <dgm:spPr/>
    </dgm:pt>
    <dgm:pt modelId="{5547DAED-B015-48A9-83FF-4E54ADDE705B}" type="pres">
      <dgm:prSet presAssocID="{174D1171-0A6B-483C-A157-5E5C2BB7C06B}" presName="vertThree" presStyleCnt="0"/>
      <dgm:spPr/>
    </dgm:pt>
    <dgm:pt modelId="{68CD4176-865B-4CFD-951F-4E8D9C1E445F}" type="pres">
      <dgm:prSet presAssocID="{174D1171-0A6B-483C-A157-5E5C2BB7C06B}" presName="txThree" presStyleLbl="node3" presStyleIdx="0" presStyleCnt="4">
        <dgm:presLayoutVars>
          <dgm:chPref val="3"/>
        </dgm:presLayoutVars>
      </dgm:prSet>
      <dgm:spPr>
        <a:prstGeom prst="roundRect">
          <a:avLst>
            <a:gd name="adj" fmla="val 10000"/>
          </a:avLst>
        </a:prstGeom>
      </dgm:spPr>
    </dgm:pt>
    <dgm:pt modelId="{1150A505-01E2-4A89-8C8C-65A6ECEE03B9}" type="pres">
      <dgm:prSet presAssocID="{174D1171-0A6B-483C-A157-5E5C2BB7C06B}" presName="parTransThree" presStyleCnt="0"/>
      <dgm:spPr/>
    </dgm:pt>
    <dgm:pt modelId="{65254CD6-08AC-43E8-811A-C7942F27091A}" type="pres">
      <dgm:prSet presAssocID="{174D1171-0A6B-483C-A157-5E5C2BB7C06B}" presName="horzThree" presStyleCnt="0"/>
      <dgm:spPr/>
    </dgm:pt>
    <dgm:pt modelId="{830B9214-2C6C-45ED-B96A-6E5F56E91133}" type="pres">
      <dgm:prSet presAssocID="{E2383BDE-891E-4BE6-856E-85E1055607F2}" presName="vertFour" presStyleCnt="0">
        <dgm:presLayoutVars>
          <dgm:chPref val="3"/>
        </dgm:presLayoutVars>
      </dgm:prSet>
      <dgm:spPr/>
    </dgm:pt>
    <dgm:pt modelId="{9DB284C9-0326-4F74-95BE-7983DD2AB031}" type="pres">
      <dgm:prSet presAssocID="{E2383BDE-891E-4BE6-856E-85E1055607F2}" presName="txFour" presStyleLbl="node4" presStyleIdx="0" presStyleCnt="4">
        <dgm:presLayoutVars>
          <dgm:chPref val="3"/>
        </dgm:presLayoutVars>
      </dgm:prSet>
      <dgm:spPr>
        <a:prstGeom prst="roundRect">
          <a:avLst>
            <a:gd name="adj" fmla="val 10000"/>
          </a:avLst>
        </a:prstGeom>
      </dgm:spPr>
    </dgm:pt>
    <dgm:pt modelId="{7646D23B-E089-40CC-940D-3E5B4C72B9BE}" type="pres">
      <dgm:prSet presAssocID="{E2383BDE-891E-4BE6-856E-85E1055607F2}" presName="horzFour" presStyleCnt="0"/>
      <dgm:spPr/>
    </dgm:pt>
    <dgm:pt modelId="{56B1F0A0-2B0B-4040-97DE-2D716F4AD525}" type="pres">
      <dgm:prSet presAssocID="{5B72D9BD-E64B-4A41-B65E-FCD8EE0CB99F}" presName="sibSpaceOne" presStyleCnt="0"/>
      <dgm:spPr/>
    </dgm:pt>
    <dgm:pt modelId="{0AF9059C-21F4-4EE9-800E-E8875334D3A2}" type="pres">
      <dgm:prSet presAssocID="{F4D26A83-2873-4EE3-B24B-22DD097BB63E}" presName="vertOne" presStyleCnt="0"/>
      <dgm:spPr/>
    </dgm:pt>
    <dgm:pt modelId="{35987A7A-E703-45B6-A77A-6C1977F13520}" type="pres">
      <dgm:prSet presAssocID="{F4D26A83-2873-4EE3-B24B-22DD097BB63E}" presName="txOne" presStyleLbl="node0" presStyleIdx="1" presStyleCnt="4">
        <dgm:presLayoutVars>
          <dgm:chPref val="3"/>
        </dgm:presLayoutVars>
      </dgm:prSet>
      <dgm:spPr>
        <a:prstGeom prst="roundRect">
          <a:avLst>
            <a:gd name="adj" fmla="val 10000"/>
          </a:avLst>
        </a:prstGeom>
      </dgm:spPr>
    </dgm:pt>
    <dgm:pt modelId="{6426EA67-DE4F-44F2-ABAA-56CF082434C0}" type="pres">
      <dgm:prSet presAssocID="{F4D26A83-2873-4EE3-B24B-22DD097BB63E}" presName="parTransOne" presStyleCnt="0"/>
      <dgm:spPr/>
    </dgm:pt>
    <dgm:pt modelId="{290F7933-F3F1-4D37-9F6E-016343EC6D21}" type="pres">
      <dgm:prSet presAssocID="{F4D26A83-2873-4EE3-B24B-22DD097BB63E}" presName="horzOne" presStyleCnt="0"/>
      <dgm:spPr/>
    </dgm:pt>
    <dgm:pt modelId="{3CE78F08-6719-4E8E-B881-9D1F67150A5E}" type="pres">
      <dgm:prSet presAssocID="{472DC223-5E98-49E9-9950-30FA68B8136D}" presName="vertTwo" presStyleCnt="0"/>
      <dgm:spPr/>
    </dgm:pt>
    <dgm:pt modelId="{B1A64868-E9FA-4FDA-B451-D04738CFF0D1}" type="pres">
      <dgm:prSet presAssocID="{472DC223-5E98-49E9-9950-30FA68B8136D}" presName="txTwo" presStyleLbl="node2" presStyleIdx="1" presStyleCnt="4">
        <dgm:presLayoutVars>
          <dgm:chPref val="3"/>
        </dgm:presLayoutVars>
      </dgm:prSet>
      <dgm:spPr>
        <a:prstGeom prst="roundRect">
          <a:avLst>
            <a:gd name="adj" fmla="val 10000"/>
          </a:avLst>
        </a:prstGeom>
      </dgm:spPr>
    </dgm:pt>
    <dgm:pt modelId="{42E6DCBF-AD97-4521-B3A9-1A2F4CED32BB}" type="pres">
      <dgm:prSet presAssocID="{472DC223-5E98-49E9-9950-30FA68B8136D}" presName="parTransTwo" presStyleCnt="0"/>
      <dgm:spPr/>
    </dgm:pt>
    <dgm:pt modelId="{12B42701-5229-4721-BA31-2691A6F5CDCD}" type="pres">
      <dgm:prSet presAssocID="{472DC223-5E98-49E9-9950-30FA68B8136D}" presName="horzTwo" presStyleCnt="0"/>
      <dgm:spPr/>
    </dgm:pt>
    <dgm:pt modelId="{67F6694D-27C7-4A59-A0C6-A79671AC3210}" type="pres">
      <dgm:prSet presAssocID="{316DEF5F-9518-4832-93F6-1B6011A23951}" presName="vertThree" presStyleCnt="0"/>
      <dgm:spPr/>
    </dgm:pt>
    <dgm:pt modelId="{7C8CA1A9-42C4-4B6C-9B29-1D0F75807D8B}" type="pres">
      <dgm:prSet presAssocID="{316DEF5F-9518-4832-93F6-1B6011A23951}" presName="txThree" presStyleLbl="node3" presStyleIdx="1" presStyleCnt="4">
        <dgm:presLayoutVars>
          <dgm:chPref val="3"/>
        </dgm:presLayoutVars>
      </dgm:prSet>
      <dgm:spPr>
        <a:prstGeom prst="roundRect">
          <a:avLst>
            <a:gd name="adj" fmla="val 10000"/>
          </a:avLst>
        </a:prstGeom>
      </dgm:spPr>
    </dgm:pt>
    <dgm:pt modelId="{44CE03B1-7782-4B7A-B834-429942F01D8F}" type="pres">
      <dgm:prSet presAssocID="{316DEF5F-9518-4832-93F6-1B6011A23951}" presName="parTransThree" presStyleCnt="0"/>
      <dgm:spPr/>
    </dgm:pt>
    <dgm:pt modelId="{8C802232-5E18-40A2-B8C7-7C8C138C65D7}" type="pres">
      <dgm:prSet presAssocID="{316DEF5F-9518-4832-93F6-1B6011A23951}" presName="horzThree" presStyleCnt="0"/>
      <dgm:spPr/>
    </dgm:pt>
    <dgm:pt modelId="{208B3922-DAF7-4A2A-B853-0D1E1C68950B}" type="pres">
      <dgm:prSet presAssocID="{5BFD3BF4-4D61-401C-A6E1-259B6C533D9C}" presName="vertFour" presStyleCnt="0">
        <dgm:presLayoutVars>
          <dgm:chPref val="3"/>
        </dgm:presLayoutVars>
      </dgm:prSet>
      <dgm:spPr/>
    </dgm:pt>
    <dgm:pt modelId="{71F41A48-122F-40CE-B0B3-A1DCCDB751ED}" type="pres">
      <dgm:prSet presAssocID="{5BFD3BF4-4D61-401C-A6E1-259B6C533D9C}" presName="txFour" presStyleLbl="node4" presStyleIdx="1" presStyleCnt="4">
        <dgm:presLayoutVars>
          <dgm:chPref val="3"/>
        </dgm:presLayoutVars>
      </dgm:prSet>
      <dgm:spPr>
        <a:prstGeom prst="roundRect">
          <a:avLst>
            <a:gd name="adj" fmla="val 10000"/>
          </a:avLst>
        </a:prstGeom>
      </dgm:spPr>
    </dgm:pt>
    <dgm:pt modelId="{95CF2C29-1425-452A-9D46-E4242C965BED}" type="pres">
      <dgm:prSet presAssocID="{5BFD3BF4-4D61-401C-A6E1-259B6C533D9C}" presName="horzFour" presStyleCnt="0"/>
      <dgm:spPr/>
    </dgm:pt>
    <dgm:pt modelId="{6622F2F2-33D5-4CA9-8DC0-E84B52E882AD}" type="pres">
      <dgm:prSet presAssocID="{E92378BD-B76B-48CD-838B-F11820D21E31}" presName="sibSpaceOne" presStyleCnt="0"/>
      <dgm:spPr/>
    </dgm:pt>
    <dgm:pt modelId="{77F0E252-0926-4D14-BD7D-2CDBB043233A}" type="pres">
      <dgm:prSet presAssocID="{FD7F61C2-0B57-41A1-9B49-E2D0A506444C}" presName="vertOne" presStyleCnt="0"/>
      <dgm:spPr/>
    </dgm:pt>
    <dgm:pt modelId="{11BC15DC-AE70-4264-A3EC-9AF33A20EDC6}" type="pres">
      <dgm:prSet presAssocID="{FD7F61C2-0B57-41A1-9B49-E2D0A506444C}" presName="txOne" presStyleLbl="node0" presStyleIdx="2" presStyleCnt="4">
        <dgm:presLayoutVars>
          <dgm:chPref val="3"/>
        </dgm:presLayoutVars>
      </dgm:prSet>
      <dgm:spPr>
        <a:prstGeom prst="roundRect">
          <a:avLst>
            <a:gd name="adj" fmla="val 10000"/>
          </a:avLst>
        </a:prstGeom>
      </dgm:spPr>
    </dgm:pt>
    <dgm:pt modelId="{B79AF05A-6640-46BF-8D9E-3CC31E435132}" type="pres">
      <dgm:prSet presAssocID="{FD7F61C2-0B57-41A1-9B49-E2D0A506444C}" presName="parTransOne" presStyleCnt="0"/>
      <dgm:spPr/>
    </dgm:pt>
    <dgm:pt modelId="{55F60ADB-3FF3-4B68-96A1-BF152C48A77E}" type="pres">
      <dgm:prSet presAssocID="{FD7F61C2-0B57-41A1-9B49-E2D0A506444C}" presName="horzOne" presStyleCnt="0"/>
      <dgm:spPr/>
    </dgm:pt>
    <dgm:pt modelId="{F252C4CA-952A-42A2-8D39-A1F28E88FDA4}" type="pres">
      <dgm:prSet presAssocID="{FDE7965F-EB37-49D8-A962-A5FE8B4AD292}" presName="vertTwo" presStyleCnt="0"/>
      <dgm:spPr/>
    </dgm:pt>
    <dgm:pt modelId="{56374D01-7A9F-44FB-87F6-83646476DBAC}" type="pres">
      <dgm:prSet presAssocID="{FDE7965F-EB37-49D8-A962-A5FE8B4AD292}" presName="txTwo" presStyleLbl="node2" presStyleIdx="2" presStyleCnt="4">
        <dgm:presLayoutVars>
          <dgm:chPref val="3"/>
        </dgm:presLayoutVars>
      </dgm:prSet>
      <dgm:spPr>
        <a:prstGeom prst="roundRect">
          <a:avLst>
            <a:gd name="adj" fmla="val 10000"/>
          </a:avLst>
        </a:prstGeom>
      </dgm:spPr>
    </dgm:pt>
    <dgm:pt modelId="{C4AA3802-504A-4006-8463-69EA8462B849}" type="pres">
      <dgm:prSet presAssocID="{FDE7965F-EB37-49D8-A962-A5FE8B4AD292}" presName="parTransTwo" presStyleCnt="0"/>
      <dgm:spPr/>
    </dgm:pt>
    <dgm:pt modelId="{C04811A4-D964-497A-9E31-1EB4A8850097}" type="pres">
      <dgm:prSet presAssocID="{FDE7965F-EB37-49D8-A962-A5FE8B4AD292}" presName="horzTwo" presStyleCnt="0"/>
      <dgm:spPr/>
    </dgm:pt>
    <dgm:pt modelId="{BC133C88-4FAD-4827-BF4F-6EDA83231BE7}" type="pres">
      <dgm:prSet presAssocID="{32CC4C52-E6A5-4D9E-9224-EBAEFF90BF23}" presName="vertThree" presStyleCnt="0"/>
      <dgm:spPr/>
    </dgm:pt>
    <dgm:pt modelId="{8A130003-3D93-45CF-8A41-463C8EB3BC84}" type="pres">
      <dgm:prSet presAssocID="{32CC4C52-E6A5-4D9E-9224-EBAEFF90BF23}" presName="txThree" presStyleLbl="node3" presStyleIdx="2" presStyleCnt="4">
        <dgm:presLayoutVars>
          <dgm:chPref val="3"/>
        </dgm:presLayoutVars>
      </dgm:prSet>
      <dgm:spPr>
        <a:prstGeom prst="roundRect">
          <a:avLst>
            <a:gd name="adj" fmla="val 10000"/>
          </a:avLst>
        </a:prstGeom>
      </dgm:spPr>
    </dgm:pt>
    <dgm:pt modelId="{C7F10F2C-9FFE-4FDF-9D8F-6C1378A18A3E}" type="pres">
      <dgm:prSet presAssocID="{32CC4C52-E6A5-4D9E-9224-EBAEFF90BF23}" presName="parTransThree" presStyleCnt="0"/>
      <dgm:spPr/>
    </dgm:pt>
    <dgm:pt modelId="{739FB0E6-8493-4B86-88B1-6592FC18565D}" type="pres">
      <dgm:prSet presAssocID="{32CC4C52-E6A5-4D9E-9224-EBAEFF90BF23}" presName="horzThree" presStyleCnt="0"/>
      <dgm:spPr/>
    </dgm:pt>
    <dgm:pt modelId="{93FA5142-559F-40AE-9899-22B70626C99A}" type="pres">
      <dgm:prSet presAssocID="{3556E5AB-4571-42F8-A5FA-ACB84A725DC2}" presName="vertFour" presStyleCnt="0">
        <dgm:presLayoutVars>
          <dgm:chPref val="3"/>
        </dgm:presLayoutVars>
      </dgm:prSet>
      <dgm:spPr/>
    </dgm:pt>
    <dgm:pt modelId="{C80CCC93-EFD3-44EC-A121-B91B5A12A661}" type="pres">
      <dgm:prSet presAssocID="{3556E5AB-4571-42F8-A5FA-ACB84A725DC2}" presName="txFour" presStyleLbl="node4" presStyleIdx="2" presStyleCnt="4">
        <dgm:presLayoutVars>
          <dgm:chPref val="3"/>
        </dgm:presLayoutVars>
      </dgm:prSet>
      <dgm:spPr>
        <a:prstGeom prst="roundRect">
          <a:avLst>
            <a:gd name="adj" fmla="val 10000"/>
          </a:avLst>
        </a:prstGeom>
      </dgm:spPr>
    </dgm:pt>
    <dgm:pt modelId="{13DC7E99-834D-47FF-8586-601C84A77E93}" type="pres">
      <dgm:prSet presAssocID="{3556E5AB-4571-42F8-A5FA-ACB84A725DC2}" presName="horzFour" presStyleCnt="0"/>
      <dgm:spPr/>
    </dgm:pt>
    <dgm:pt modelId="{1F0498C2-8E91-4609-99C0-D17F293C768E}" type="pres">
      <dgm:prSet presAssocID="{9D2A63F7-4F7D-4094-8E89-7EF282BA9DD4}" presName="sibSpaceOne" presStyleCnt="0"/>
      <dgm:spPr/>
    </dgm:pt>
    <dgm:pt modelId="{1B0885DE-74A7-489D-9E95-B7766186954B}" type="pres">
      <dgm:prSet presAssocID="{19542E44-F7B7-4BC0-8B19-A148262A0411}" presName="vertOne" presStyleCnt="0"/>
      <dgm:spPr/>
    </dgm:pt>
    <dgm:pt modelId="{10745E3B-EB10-4324-8607-5B331D2BA053}" type="pres">
      <dgm:prSet presAssocID="{19542E44-F7B7-4BC0-8B19-A148262A0411}" presName="txOne" presStyleLbl="node0" presStyleIdx="3" presStyleCnt="4">
        <dgm:presLayoutVars>
          <dgm:chPref val="3"/>
        </dgm:presLayoutVars>
      </dgm:prSet>
      <dgm:spPr/>
    </dgm:pt>
    <dgm:pt modelId="{19D1F94B-BEC3-48F1-B116-85B5FA7812E1}" type="pres">
      <dgm:prSet presAssocID="{19542E44-F7B7-4BC0-8B19-A148262A0411}" presName="parTransOne" presStyleCnt="0"/>
      <dgm:spPr/>
    </dgm:pt>
    <dgm:pt modelId="{52127392-E4D1-460E-AD4D-8A73C9D7C071}" type="pres">
      <dgm:prSet presAssocID="{19542E44-F7B7-4BC0-8B19-A148262A0411}" presName="horzOne" presStyleCnt="0"/>
      <dgm:spPr/>
    </dgm:pt>
    <dgm:pt modelId="{6C0A2FE4-E807-4BA1-9ADC-BCF645E50861}" type="pres">
      <dgm:prSet presAssocID="{8424BAF6-74D5-438B-9AC3-E794353AB5E5}" presName="vertTwo" presStyleCnt="0"/>
      <dgm:spPr/>
    </dgm:pt>
    <dgm:pt modelId="{980910E6-D10C-4CAE-A33C-BA1DC84ECC09}" type="pres">
      <dgm:prSet presAssocID="{8424BAF6-74D5-438B-9AC3-E794353AB5E5}" presName="txTwo" presStyleLbl="node2" presStyleIdx="3" presStyleCnt="4">
        <dgm:presLayoutVars>
          <dgm:chPref val="3"/>
        </dgm:presLayoutVars>
      </dgm:prSet>
      <dgm:spPr/>
    </dgm:pt>
    <dgm:pt modelId="{99ABA2D9-C5C3-4511-BE75-0773FA6E3FC1}" type="pres">
      <dgm:prSet presAssocID="{8424BAF6-74D5-438B-9AC3-E794353AB5E5}" presName="parTransTwo" presStyleCnt="0"/>
      <dgm:spPr/>
    </dgm:pt>
    <dgm:pt modelId="{6EAFD4C1-F8CF-47A3-9ABD-666F8E50C92A}" type="pres">
      <dgm:prSet presAssocID="{8424BAF6-74D5-438B-9AC3-E794353AB5E5}" presName="horzTwo" presStyleCnt="0"/>
      <dgm:spPr/>
    </dgm:pt>
    <dgm:pt modelId="{993486A7-D3E8-40DE-BDAD-5FE8001F2BC9}" type="pres">
      <dgm:prSet presAssocID="{39639370-FFA3-46D3-9F1A-B553375BBF35}" presName="vertThree" presStyleCnt="0"/>
      <dgm:spPr/>
    </dgm:pt>
    <dgm:pt modelId="{379D5A6E-447A-4F22-8B89-FF1AE464256C}" type="pres">
      <dgm:prSet presAssocID="{39639370-FFA3-46D3-9F1A-B553375BBF35}" presName="txThree" presStyleLbl="node3" presStyleIdx="3" presStyleCnt="4">
        <dgm:presLayoutVars>
          <dgm:chPref val="3"/>
        </dgm:presLayoutVars>
      </dgm:prSet>
      <dgm:spPr/>
    </dgm:pt>
    <dgm:pt modelId="{442AD799-19D5-4339-B7C2-421A30A1DB01}" type="pres">
      <dgm:prSet presAssocID="{39639370-FFA3-46D3-9F1A-B553375BBF35}" presName="parTransThree" presStyleCnt="0"/>
      <dgm:spPr/>
    </dgm:pt>
    <dgm:pt modelId="{5C24DEFF-C8A2-42D7-8299-C48FBDA9D0AF}" type="pres">
      <dgm:prSet presAssocID="{39639370-FFA3-46D3-9F1A-B553375BBF35}" presName="horzThree" presStyleCnt="0"/>
      <dgm:spPr/>
    </dgm:pt>
    <dgm:pt modelId="{937C53D3-183B-411C-A976-F2DAE5AD2907}" type="pres">
      <dgm:prSet presAssocID="{A43598E1-EE36-460F-928D-63360E1B0543}" presName="vertFour" presStyleCnt="0">
        <dgm:presLayoutVars>
          <dgm:chPref val="3"/>
        </dgm:presLayoutVars>
      </dgm:prSet>
      <dgm:spPr/>
    </dgm:pt>
    <dgm:pt modelId="{61F5B35A-1B80-41BE-B881-741E9866BFB7}" type="pres">
      <dgm:prSet presAssocID="{A43598E1-EE36-460F-928D-63360E1B0543}" presName="txFour" presStyleLbl="node4" presStyleIdx="3" presStyleCnt="4">
        <dgm:presLayoutVars>
          <dgm:chPref val="3"/>
        </dgm:presLayoutVars>
      </dgm:prSet>
      <dgm:spPr/>
    </dgm:pt>
    <dgm:pt modelId="{75988E04-E2C6-463C-86DA-E9678850423D}" type="pres">
      <dgm:prSet presAssocID="{A43598E1-EE36-460F-928D-63360E1B0543}" presName="horzFour" presStyleCnt="0"/>
      <dgm:spPr/>
    </dgm:pt>
  </dgm:ptLst>
  <dgm:cxnLst>
    <dgm:cxn modelId="{00B49D04-4BBE-46CD-AAC4-0FB988633084}" srcId="{CCDD5EFA-6C05-43A5-981F-FA37FF55BFF3}" destId="{174D1171-0A6B-483C-A157-5E5C2BB7C06B}" srcOrd="0" destOrd="0" parTransId="{48DD874A-105A-4CFE-98B5-31627EC06080}" sibTransId="{5024E1C9-25A8-4C65-BAC6-A6B9041E985B}"/>
    <dgm:cxn modelId="{3EC76707-4804-4A78-9844-EF21D29ABD03}" type="presOf" srcId="{39639370-FFA3-46D3-9F1A-B553375BBF35}" destId="{379D5A6E-447A-4F22-8B89-FF1AE464256C}" srcOrd="0" destOrd="0" presId="urn:microsoft.com/office/officeart/2005/8/layout/hierarchy4"/>
    <dgm:cxn modelId="{26C15014-5C1D-4998-B73E-31B17FC1A7D1}" type="presOf" srcId="{3B11711A-0BFE-4F4A-B608-64EA56E792E9}" destId="{4BA0B674-6EFE-4409-BABA-299FD0478301}" srcOrd="0" destOrd="0" presId="urn:microsoft.com/office/officeart/2005/8/layout/hierarchy4"/>
    <dgm:cxn modelId="{44C88D16-ED4E-4E8E-86DF-327E60F3CAEC}" srcId="{CA45EBF9-6272-4337-A491-9FA6ABFDB67C}" destId="{FD7F61C2-0B57-41A1-9B49-E2D0A506444C}" srcOrd="2" destOrd="0" parTransId="{30A0E9E3-7464-4829-A552-2711F2013B87}" sibTransId="{9D2A63F7-4F7D-4094-8E89-7EF282BA9DD4}"/>
    <dgm:cxn modelId="{E5EEB719-547E-4AFF-A403-9C8ADB4D07E1}" srcId="{FDE7965F-EB37-49D8-A962-A5FE8B4AD292}" destId="{32CC4C52-E6A5-4D9E-9224-EBAEFF90BF23}" srcOrd="0" destOrd="0" parTransId="{CA48A3C7-109B-431F-80F4-BD4E5C99E56F}" sibTransId="{1DC432D5-9BFE-4F80-A676-867EF198FEF7}"/>
    <dgm:cxn modelId="{6FC8ED1B-B5D4-40D0-BA66-D151C3C613DB}" type="presOf" srcId="{FD7F61C2-0B57-41A1-9B49-E2D0A506444C}" destId="{11BC15DC-AE70-4264-A3EC-9AF33A20EDC6}" srcOrd="0" destOrd="0" presId="urn:microsoft.com/office/officeart/2005/8/layout/hierarchy4"/>
    <dgm:cxn modelId="{DCB5B01C-4B6C-4529-ADEF-4DF76DF78703}" type="presOf" srcId="{316DEF5F-9518-4832-93F6-1B6011A23951}" destId="{7C8CA1A9-42C4-4B6C-9B29-1D0F75807D8B}" srcOrd="0" destOrd="0" presId="urn:microsoft.com/office/officeart/2005/8/layout/hierarchy4"/>
    <dgm:cxn modelId="{49E9881E-3763-4322-B771-F9C779F0CE10}" type="presOf" srcId="{32CC4C52-E6A5-4D9E-9224-EBAEFF90BF23}" destId="{8A130003-3D93-45CF-8A41-463C8EB3BC84}" srcOrd="0" destOrd="0" presId="urn:microsoft.com/office/officeart/2005/8/layout/hierarchy4"/>
    <dgm:cxn modelId="{29B76D28-927E-4DD8-96A7-5D5BA352BC13}" type="presOf" srcId="{FDE7965F-EB37-49D8-A962-A5FE8B4AD292}" destId="{56374D01-7A9F-44FB-87F6-83646476DBAC}" srcOrd="0" destOrd="0" presId="urn:microsoft.com/office/officeart/2005/8/layout/hierarchy4"/>
    <dgm:cxn modelId="{1DB26C34-7002-40CF-A525-A8B31D38217A}" type="presOf" srcId="{E2383BDE-891E-4BE6-856E-85E1055607F2}" destId="{9DB284C9-0326-4F74-95BE-7983DD2AB031}" srcOrd="0" destOrd="0" presId="urn:microsoft.com/office/officeart/2005/8/layout/hierarchy4"/>
    <dgm:cxn modelId="{D46ED73A-0300-4F14-8B16-D9C1BD9471F1}" srcId="{472DC223-5E98-49E9-9950-30FA68B8136D}" destId="{316DEF5F-9518-4832-93F6-1B6011A23951}" srcOrd="0" destOrd="0" parTransId="{1C0F1D88-8E0E-4FE3-AFAC-11170DD47119}" sibTransId="{7A32B4A7-6338-4836-AA92-DEF3ADBF82DC}"/>
    <dgm:cxn modelId="{A590213C-8096-4A83-AF7A-60E4720FCAFE}" srcId="{174D1171-0A6B-483C-A157-5E5C2BB7C06B}" destId="{E2383BDE-891E-4BE6-856E-85E1055607F2}" srcOrd="0" destOrd="0" parTransId="{6E3DCC8E-797B-45CD-9403-47893DE53298}" sibTransId="{F49FFF90-3A31-43D1-A72D-56AA6FD37CA7}"/>
    <dgm:cxn modelId="{A0E1983E-881C-4A6E-911A-77819EF67BEC}" type="presOf" srcId="{472DC223-5E98-49E9-9950-30FA68B8136D}" destId="{B1A64868-E9FA-4FDA-B451-D04738CFF0D1}" srcOrd="0" destOrd="0" presId="urn:microsoft.com/office/officeart/2005/8/layout/hierarchy4"/>
    <dgm:cxn modelId="{F373CF42-DA00-477A-83F2-BC154DB8C34F}" srcId="{CA45EBF9-6272-4337-A491-9FA6ABFDB67C}" destId="{19542E44-F7B7-4BC0-8B19-A148262A0411}" srcOrd="3" destOrd="0" parTransId="{F1A6CCFE-9299-4E3A-B56F-A23336810B3C}" sibTransId="{F9B01506-67AA-4757-A929-BA5594045536}"/>
    <dgm:cxn modelId="{5D450044-1DBC-4A74-A9EB-F99A428A5164}" srcId="{19542E44-F7B7-4BC0-8B19-A148262A0411}" destId="{8424BAF6-74D5-438B-9AC3-E794353AB5E5}" srcOrd="0" destOrd="0" parTransId="{D17D1E84-7D27-4037-89B7-0602D6D31F78}" sibTransId="{6D567819-5C3E-4177-BB67-327665AF0FE2}"/>
    <dgm:cxn modelId="{CB29D253-0C9B-4BDB-87E8-9CDBD386AFA0}" srcId="{3B11711A-0BFE-4F4A-B608-64EA56E792E9}" destId="{CCDD5EFA-6C05-43A5-981F-FA37FF55BFF3}" srcOrd="0" destOrd="0" parTransId="{99D63456-D7B0-485F-9DC5-717251D27731}" sibTransId="{357002EB-5E11-412F-9439-FB03E4E40A98}"/>
    <dgm:cxn modelId="{B046395C-10FA-4314-A01D-CCE3CB26E695}" srcId="{CA45EBF9-6272-4337-A491-9FA6ABFDB67C}" destId="{3B11711A-0BFE-4F4A-B608-64EA56E792E9}" srcOrd="0" destOrd="0" parTransId="{5D040923-1FEF-42F7-A2EB-C2FAFA82FEEB}" sibTransId="{5B72D9BD-E64B-4A41-B65E-FCD8EE0CB99F}"/>
    <dgm:cxn modelId="{54762684-7A0C-4579-A200-1C43E758D7A1}" type="presOf" srcId="{5BFD3BF4-4D61-401C-A6E1-259B6C533D9C}" destId="{71F41A48-122F-40CE-B0B3-A1DCCDB751ED}" srcOrd="0" destOrd="0" presId="urn:microsoft.com/office/officeart/2005/8/layout/hierarchy4"/>
    <dgm:cxn modelId="{84ABAA89-9FB7-4808-9C25-F6BE0CB3DBFF}" type="presOf" srcId="{CCDD5EFA-6C05-43A5-981F-FA37FF55BFF3}" destId="{A91BA0BE-DB4E-43EE-BA30-F7F8AFA7AA52}" srcOrd="0" destOrd="0" presId="urn:microsoft.com/office/officeart/2005/8/layout/hierarchy4"/>
    <dgm:cxn modelId="{664F8290-F3FC-436F-8464-D449EAA3B84C}" srcId="{F4D26A83-2873-4EE3-B24B-22DD097BB63E}" destId="{472DC223-5E98-49E9-9950-30FA68B8136D}" srcOrd="0" destOrd="0" parTransId="{009AF9AD-A164-46A5-9C98-3CDDAD80D421}" sibTransId="{CFFA570E-50B8-424F-88B4-E5AE28B27301}"/>
    <dgm:cxn modelId="{7673FF95-35C9-47D0-99FB-2B7DD276935E}" type="presOf" srcId="{8424BAF6-74D5-438B-9AC3-E794353AB5E5}" destId="{980910E6-D10C-4CAE-A33C-BA1DC84ECC09}" srcOrd="0" destOrd="0" presId="urn:microsoft.com/office/officeart/2005/8/layout/hierarchy4"/>
    <dgm:cxn modelId="{F6A9EBA1-3FE4-4979-983B-9D945AB7CE9D}" type="presOf" srcId="{A43598E1-EE36-460F-928D-63360E1B0543}" destId="{61F5B35A-1B80-41BE-B881-741E9866BFB7}" srcOrd="0" destOrd="0" presId="urn:microsoft.com/office/officeart/2005/8/layout/hierarchy4"/>
    <dgm:cxn modelId="{F9FF0BA7-FF33-4B15-9C76-650151093E47}" srcId="{8424BAF6-74D5-438B-9AC3-E794353AB5E5}" destId="{39639370-FFA3-46D3-9F1A-B553375BBF35}" srcOrd="0" destOrd="0" parTransId="{7D2DE185-5344-47B4-B6B5-40F0CA4C2418}" sibTransId="{74F3B5CA-189E-4C8A-A4D0-95A8173AB538}"/>
    <dgm:cxn modelId="{AA7C89A7-4A0D-4919-9543-B679BC23B25B}" srcId="{32CC4C52-E6A5-4D9E-9224-EBAEFF90BF23}" destId="{3556E5AB-4571-42F8-A5FA-ACB84A725DC2}" srcOrd="0" destOrd="0" parTransId="{8FFF36B0-4E75-4849-8B8C-2500441B13BE}" sibTransId="{E0F528A2-A47B-4CC2-957B-2B4556055B57}"/>
    <dgm:cxn modelId="{BCF82EAD-F02E-400D-ADCB-830221036427}" type="presOf" srcId="{CA45EBF9-6272-4337-A491-9FA6ABFDB67C}" destId="{56B8F44A-F32C-4705-837C-621CF2B97AD1}" srcOrd="0" destOrd="0" presId="urn:microsoft.com/office/officeart/2005/8/layout/hierarchy4"/>
    <dgm:cxn modelId="{29A390B2-C04E-4FB0-A977-CB71A866C1ED}" srcId="{CA45EBF9-6272-4337-A491-9FA6ABFDB67C}" destId="{F4D26A83-2873-4EE3-B24B-22DD097BB63E}" srcOrd="1" destOrd="0" parTransId="{235A64E8-8988-4BDE-8277-2F272B450D0A}" sibTransId="{E92378BD-B76B-48CD-838B-F11820D21E31}"/>
    <dgm:cxn modelId="{77EB66B7-4C61-4740-9E50-6DDE24F2F47F}" type="presOf" srcId="{174D1171-0A6B-483C-A157-5E5C2BB7C06B}" destId="{68CD4176-865B-4CFD-951F-4E8D9C1E445F}" srcOrd="0" destOrd="0" presId="urn:microsoft.com/office/officeart/2005/8/layout/hierarchy4"/>
    <dgm:cxn modelId="{3692CCB7-5F5A-4863-9CC1-30A93654BCDB}" srcId="{39639370-FFA3-46D3-9F1A-B553375BBF35}" destId="{A43598E1-EE36-460F-928D-63360E1B0543}" srcOrd="0" destOrd="0" parTransId="{87A23F09-D847-4B5D-8B3C-11E0E9D30417}" sibTransId="{32010CD3-008A-4625-B42B-637B353D7CDE}"/>
    <dgm:cxn modelId="{705F42C3-645A-4554-ACDA-EE32E317E685}" srcId="{316DEF5F-9518-4832-93F6-1B6011A23951}" destId="{5BFD3BF4-4D61-401C-A6E1-259B6C533D9C}" srcOrd="0" destOrd="0" parTransId="{4CDCE47F-A547-4450-B51E-889719010A6D}" sibTransId="{B39D54E6-7054-4B0D-A1EB-D99181524F1E}"/>
    <dgm:cxn modelId="{AEBA86CA-833B-4D10-A7B7-47706987B103}" type="presOf" srcId="{19542E44-F7B7-4BC0-8B19-A148262A0411}" destId="{10745E3B-EB10-4324-8607-5B331D2BA053}" srcOrd="0" destOrd="0" presId="urn:microsoft.com/office/officeart/2005/8/layout/hierarchy4"/>
    <dgm:cxn modelId="{2BC54DCB-6082-4E35-BBB0-EA18FB784D2B}" srcId="{FD7F61C2-0B57-41A1-9B49-E2D0A506444C}" destId="{FDE7965F-EB37-49D8-A962-A5FE8B4AD292}" srcOrd="0" destOrd="0" parTransId="{197E0296-B68B-429D-97C1-B1FBF8693C5F}" sibTransId="{8FF53A38-1D67-44BE-BB28-6A592A14EF7A}"/>
    <dgm:cxn modelId="{080F13E6-27FF-45BF-BC08-DE3894FF7DB5}" type="presOf" srcId="{F4D26A83-2873-4EE3-B24B-22DD097BB63E}" destId="{35987A7A-E703-45B6-A77A-6C1977F13520}" srcOrd="0" destOrd="0" presId="urn:microsoft.com/office/officeart/2005/8/layout/hierarchy4"/>
    <dgm:cxn modelId="{C78FDBFB-CC9E-4ECB-81D0-57E8B690AB5F}" type="presOf" srcId="{3556E5AB-4571-42F8-A5FA-ACB84A725DC2}" destId="{C80CCC93-EFD3-44EC-A121-B91B5A12A661}" srcOrd="0" destOrd="0" presId="urn:microsoft.com/office/officeart/2005/8/layout/hierarchy4"/>
    <dgm:cxn modelId="{9AF6B937-B811-4479-A9E6-4C6BE86DA550}" type="presParOf" srcId="{56B8F44A-F32C-4705-837C-621CF2B97AD1}" destId="{9EA0F726-7B2E-46B5-9849-075E5BD51D67}" srcOrd="0" destOrd="0" presId="urn:microsoft.com/office/officeart/2005/8/layout/hierarchy4"/>
    <dgm:cxn modelId="{7E9F8839-0F31-4A14-9FB1-A92754DEF048}" type="presParOf" srcId="{9EA0F726-7B2E-46B5-9849-075E5BD51D67}" destId="{4BA0B674-6EFE-4409-BABA-299FD0478301}" srcOrd="0" destOrd="0" presId="urn:microsoft.com/office/officeart/2005/8/layout/hierarchy4"/>
    <dgm:cxn modelId="{6F9CAB45-6327-4B81-AFDA-A72B1FC10F8D}" type="presParOf" srcId="{9EA0F726-7B2E-46B5-9849-075E5BD51D67}" destId="{F5EA25A7-FC62-478C-9D40-DE962128FECD}" srcOrd="1" destOrd="0" presId="urn:microsoft.com/office/officeart/2005/8/layout/hierarchy4"/>
    <dgm:cxn modelId="{83285A2F-5211-4BFD-AABC-79123D44B34D}" type="presParOf" srcId="{9EA0F726-7B2E-46B5-9849-075E5BD51D67}" destId="{12DE0038-CF65-4BB4-9AE3-6A995A77AE82}" srcOrd="2" destOrd="0" presId="urn:microsoft.com/office/officeart/2005/8/layout/hierarchy4"/>
    <dgm:cxn modelId="{373FBBEE-964D-4EFC-92E8-5490E493AF7D}" type="presParOf" srcId="{12DE0038-CF65-4BB4-9AE3-6A995A77AE82}" destId="{8AFF77EA-86AF-4DC2-9CFF-C3D1538983BA}" srcOrd="0" destOrd="0" presId="urn:microsoft.com/office/officeart/2005/8/layout/hierarchy4"/>
    <dgm:cxn modelId="{B504C71F-8305-4E49-962C-87CA8682C3FC}" type="presParOf" srcId="{8AFF77EA-86AF-4DC2-9CFF-C3D1538983BA}" destId="{A91BA0BE-DB4E-43EE-BA30-F7F8AFA7AA52}" srcOrd="0" destOrd="0" presId="urn:microsoft.com/office/officeart/2005/8/layout/hierarchy4"/>
    <dgm:cxn modelId="{043E7008-CFAC-4CEC-8BAC-500EFE7A2816}" type="presParOf" srcId="{8AFF77EA-86AF-4DC2-9CFF-C3D1538983BA}" destId="{A618EB65-6EAE-40B0-A6B6-19F1A7D14DD2}" srcOrd="1" destOrd="0" presId="urn:microsoft.com/office/officeart/2005/8/layout/hierarchy4"/>
    <dgm:cxn modelId="{E63DB0D8-D485-4EDE-AFA5-00F1BA409A16}" type="presParOf" srcId="{8AFF77EA-86AF-4DC2-9CFF-C3D1538983BA}" destId="{D35B5ED4-DEED-4045-9E14-12B5F05B52E9}" srcOrd="2" destOrd="0" presId="urn:microsoft.com/office/officeart/2005/8/layout/hierarchy4"/>
    <dgm:cxn modelId="{6DD49697-31F6-4051-9744-2E81DB25F0FC}" type="presParOf" srcId="{D35B5ED4-DEED-4045-9E14-12B5F05B52E9}" destId="{5547DAED-B015-48A9-83FF-4E54ADDE705B}" srcOrd="0" destOrd="0" presId="urn:microsoft.com/office/officeart/2005/8/layout/hierarchy4"/>
    <dgm:cxn modelId="{53908095-9D31-49A9-A87E-8F58A89AA532}" type="presParOf" srcId="{5547DAED-B015-48A9-83FF-4E54ADDE705B}" destId="{68CD4176-865B-4CFD-951F-4E8D9C1E445F}" srcOrd="0" destOrd="0" presId="urn:microsoft.com/office/officeart/2005/8/layout/hierarchy4"/>
    <dgm:cxn modelId="{D1ADD2CD-47CB-400B-9DD1-49B68C656DC9}" type="presParOf" srcId="{5547DAED-B015-48A9-83FF-4E54ADDE705B}" destId="{1150A505-01E2-4A89-8C8C-65A6ECEE03B9}" srcOrd="1" destOrd="0" presId="urn:microsoft.com/office/officeart/2005/8/layout/hierarchy4"/>
    <dgm:cxn modelId="{1C415F21-8EDC-487B-A2B2-62D3605C9791}" type="presParOf" srcId="{5547DAED-B015-48A9-83FF-4E54ADDE705B}" destId="{65254CD6-08AC-43E8-811A-C7942F27091A}" srcOrd="2" destOrd="0" presId="urn:microsoft.com/office/officeart/2005/8/layout/hierarchy4"/>
    <dgm:cxn modelId="{D0135FBF-0E57-456E-9E60-160246D20130}" type="presParOf" srcId="{65254CD6-08AC-43E8-811A-C7942F27091A}" destId="{830B9214-2C6C-45ED-B96A-6E5F56E91133}" srcOrd="0" destOrd="0" presId="urn:microsoft.com/office/officeart/2005/8/layout/hierarchy4"/>
    <dgm:cxn modelId="{B90D2926-6B32-40A0-9509-09D738B10A09}" type="presParOf" srcId="{830B9214-2C6C-45ED-B96A-6E5F56E91133}" destId="{9DB284C9-0326-4F74-95BE-7983DD2AB031}" srcOrd="0" destOrd="0" presId="urn:microsoft.com/office/officeart/2005/8/layout/hierarchy4"/>
    <dgm:cxn modelId="{C6FB0CE8-CCE4-4F2B-9A88-FE665FAF0A97}" type="presParOf" srcId="{830B9214-2C6C-45ED-B96A-6E5F56E91133}" destId="{7646D23B-E089-40CC-940D-3E5B4C72B9BE}" srcOrd="1" destOrd="0" presId="urn:microsoft.com/office/officeart/2005/8/layout/hierarchy4"/>
    <dgm:cxn modelId="{40E528F2-E2F4-467D-B2A4-AA6DD27045B7}" type="presParOf" srcId="{56B8F44A-F32C-4705-837C-621CF2B97AD1}" destId="{56B1F0A0-2B0B-4040-97DE-2D716F4AD525}" srcOrd="1" destOrd="0" presId="urn:microsoft.com/office/officeart/2005/8/layout/hierarchy4"/>
    <dgm:cxn modelId="{766D0FDD-9E97-4A9A-BBBF-6D471C64C85C}" type="presParOf" srcId="{56B8F44A-F32C-4705-837C-621CF2B97AD1}" destId="{0AF9059C-21F4-4EE9-800E-E8875334D3A2}" srcOrd="2" destOrd="0" presId="urn:microsoft.com/office/officeart/2005/8/layout/hierarchy4"/>
    <dgm:cxn modelId="{06818367-DFF5-4691-BE9F-03BC733A4F2C}" type="presParOf" srcId="{0AF9059C-21F4-4EE9-800E-E8875334D3A2}" destId="{35987A7A-E703-45B6-A77A-6C1977F13520}" srcOrd="0" destOrd="0" presId="urn:microsoft.com/office/officeart/2005/8/layout/hierarchy4"/>
    <dgm:cxn modelId="{4C493457-83BE-43DC-878B-6CDCE7AC4DD3}" type="presParOf" srcId="{0AF9059C-21F4-4EE9-800E-E8875334D3A2}" destId="{6426EA67-DE4F-44F2-ABAA-56CF082434C0}" srcOrd="1" destOrd="0" presId="urn:microsoft.com/office/officeart/2005/8/layout/hierarchy4"/>
    <dgm:cxn modelId="{33BE6F7B-E69B-4109-A646-238B15F6C3C5}" type="presParOf" srcId="{0AF9059C-21F4-4EE9-800E-E8875334D3A2}" destId="{290F7933-F3F1-4D37-9F6E-016343EC6D21}" srcOrd="2" destOrd="0" presId="urn:microsoft.com/office/officeart/2005/8/layout/hierarchy4"/>
    <dgm:cxn modelId="{CF511DBF-1C5C-427C-8D5F-DF1A961685CC}" type="presParOf" srcId="{290F7933-F3F1-4D37-9F6E-016343EC6D21}" destId="{3CE78F08-6719-4E8E-B881-9D1F67150A5E}" srcOrd="0" destOrd="0" presId="urn:microsoft.com/office/officeart/2005/8/layout/hierarchy4"/>
    <dgm:cxn modelId="{7ADCDC26-5AA6-41C3-9342-11B378608AEB}" type="presParOf" srcId="{3CE78F08-6719-4E8E-B881-9D1F67150A5E}" destId="{B1A64868-E9FA-4FDA-B451-D04738CFF0D1}" srcOrd="0" destOrd="0" presId="urn:microsoft.com/office/officeart/2005/8/layout/hierarchy4"/>
    <dgm:cxn modelId="{BE427E60-8817-4051-A262-937FE065482B}" type="presParOf" srcId="{3CE78F08-6719-4E8E-B881-9D1F67150A5E}" destId="{42E6DCBF-AD97-4521-B3A9-1A2F4CED32BB}" srcOrd="1" destOrd="0" presId="urn:microsoft.com/office/officeart/2005/8/layout/hierarchy4"/>
    <dgm:cxn modelId="{7BBE6637-2A08-4B34-9C43-E146A3646979}" type="presParOf" srcId="{3CE78F08-6719-4E8E-B881-9D1F67150A5E}" destId="{12B42701-5229-4721-BA31-2691A6F5CDCD}" srcOrd="2" destOrd="0" presId="urn:microsoft.com/office/officeart/2005/8/layout/hierarchy4"/>
    <dgm:cxn modelId="{AD8620BB-16F6-4DDC-86A7-ABD52B043D11}" type="presParOf" srcId="{12B42701-5229-4721-BA31-2691A6F5CDCD}" destId="{67F6694D-27C7-4A59-A0C6-A79671AC3210}" srcOrd="0" destOrd="0" presId="urn:microsoft.com/office/officeart/2005/8/layout/hierarchy4"/>
    <dgm:cxn modelId="{F8D977D6-6575-48F4-9605-B5EE5DE6EC74}" type="presParOf" srcId="{67F6694D-27C7-4A59-A0C6-A79671AC3210}" destId="{7C8CA1A9-42C4-4B6C-9B29-1D0F75807D8B}" srcOrd="0" destOrd="0" presId="urn:microsoft.com/office/officeart/2005/8/layout/hierarchy4"/>
    <dgm:cxn modelId="{D33CEB3A-7AE1-4F42-A9EE-E1A7FEE079FC}" type="presParOf" srcId="{67F6694D-27C7-4A59-A0C6-A79671AC3210}" destId="{44CE03B1-7782-4B7A-B834-429942F01D8F}" srcOrd="1" destOrd="0" presId="urn:microsoft.com/office/officeart/2005/8/layout/hierarchy4"/>
    <dgm:cxn modelId="{57C06B14-7870-4A77-B4BF-BBCCE4169FA1}" type="presParOf" srcId="{67F6694D-27C7-4A59-A0C6-A79671AC3210}" destId="{8C802232-5E18-40A2-B8C7-7C8C138C65D7}" srcOrd="2" destOrd="0" presId="urn:microsoft.com/office/officeart/2005/8/layout/hierarchy4"/>
    <dgm:cxn modelId="{8FE0C66C-1EE9-459E-9D2A-EF87D092D635}" type="presParOf" srcId="{8C802232-5E18-40A2-B8C7-7C8C138C65D7}" destId="{208B3922-DAF7-4A2A-B853-0D1E1C68950B}" srcOrd="0" destOrd="0" presId="urn:microsoft.com/office/officeart/2005/8/layout/hierarchy4"/>
    <dgm:cxn modelId="{4A0847B8-D36E-41DF-9518-57DC84053B00}" type="presParOf" srcId="{208B3922-DAF7-4A2A-B853-0D1E1C68950B}" destId="{71F41A48-122F-40CE-B0B3-A1DCCDB751ED}" srcOrd="0" destOrd="0" presId="urn:microsoft.com/office/officeart/2005/8/layout/hierarchy4"/>
    <dgm:cxn modelId="{F9B334CE-5E8B-4998-A1D4-78F3D4487132}" type="presParOf" srcId="{208B3922-DAF7-4A2A-B853-0D1E1C68950B}" destId="{95CF2C29-1425-452A-9D46-E4242C965BED}" srcOrd="1" destOrd="0" presId="urn:microsoft.com/office/officeart/2005/8/layout/hierarchy4"/>
    <dgm:cxn modelId="{FB689977-F16F-4D6D-9630-A9631FC83E2C}" type="presParOf" srcId="{56B8F44A-F32C-4705-837C-621CF2B97AD1}" destId="{6622F2F2-33D5-4CA9-8DC0-E84B52E882AD}" srcOrd="3" destOrd="0" presId="urn:microsoft.com/office/officeart/2005/8/layout/hierarchy4"/>
    <dgm:cxn modelId="{88AFF17B-69F8-44CC-A820-3E638DAD1B91}" type="presParOf" srcId="{56B8F44A-F32C-4705-837C-621CF2B97AD1}" destId="{77F0E252-0926-4D14-BD7D-2CDBB043233A}" srcOrd="4" destOrd="0" presId="urn:microsoft.com/office/officeart/2005/8/layout/hierarchy4"/>
    <dgm:cxn modelId="{AFAEB610-7AF9-4067-BA6F-C706DF95689D}" type="presParOf" srcId="{77F0E252-0926-4D14-BD7D-2CDBB043233A}" destId="{11BC15DC-AE70-4264-A3EC-9AF33A20EDC6}" srcOrd="0" destOrd="0" presId="urn:microsoft.com/office/officeart/2005/8/layout/hierarchy4"/>
    <dgm:cxn modelId="{6148A552-680B-423A-8264-29C24AE9535F}" type="presParOf" srcId="{77F0E252-0926-4D14-BD7D-2CDBB043233A}" destId="{B79AF05A-6640-46BF-8D9E-3CC31E435132}" srcOrd="1" destOrd="0" presId="urn:microsoft.com/office/officeart/2005/8/layout/hierarchy4"/>
    <dgm:cxn modelId="{0C59668B-842D-4784-8627-7921A348C70C}" type="presParOf" srcId="{77F0E252-0926-4D14-BD7D-2CDBB043233A}" destId="{55F60ADB-3FF3-4B68-96A1-BF152C48A77E}" srcOrd="2" destOrd="0" presId="urn:microsoft.com/office/officeart/2005/8/layout/hierarchy4"/>
    <dgm:cxn modelId="{A8425FE1-8091-46C2-B54B-38962A14722C}" type="presParOf" srcId="{55F60ADB-3FF3-4B68-96A1-BF152C48A77E}" destId="{F252C4CA-952A-42A2-8D39-A1F28E88FDA4}" srcOrd="0" destOrd="0" presId="urn:microsoft.com/office/officeart/2005/8/layout/hierarchy4"/>
    <dgm:cxn modelId="{7A56B51C-9AEF-465F-856B-11D692B48D8D}" type="presParOf" srcId="{F252C4CA-952A-42A2-8D39-A1F28E88FDA4}" destId="{56374D01-7A9F-44FB-87F6-83646476DBAC}" srcOrd="0" destOrd="0" presId="urn:microsoft.com/office/officeart/2005/8/layout/hierarchy4"/>
    <dgm:cxn modelId="{84CD528D-096D-4DB1-928D-237C3FADCA2D}" type="presParOf" srcId="{F252C4CA-952A-42A2-8D39-A1F28E88FDA4}" destId="{C4AA3802-504A-4006-8463-69EA8462B849}" srcOrd="1" destOrd="0" presId="urn:microsoft.com/office/officeart/2005/8/layout/hierarchy4"/>
    <dgm:cxn modelId="{B9FC7282-6FD3-4FAD-84B6-1DFF9C710347}" type="presParOf" srcId="{F252C4CA-952A-42A2-8D39-A1F28E88FDA4}" destId="{C04811A4-D964-497A-9E31-1EB4A8850097}" srcOrd="2" destOrd="0" presId="urn:microsoft.com/office/officeart/2005/8/layout/hierarchy4"/>
    <dgm:cxn modelId="{DCC1535B-4EAC-49C8-98F4-605A674124F1}" type="presParOf" srcId="{C04811A4-D964-497A-9E31-1EB4A8850097}" destId="{BC133C88-4FAD-4827-BF4F-6EDA83231BE7}" srcOrd="0" destOrd="0" presId="urn:microsoft.com/office/officeart/2005/8/layout/hierarchy4"/>
    <dgm:cxn modelId="{458AF0BD-4956-4351-991B-4F6558C888F3}" type="presParOf" srcId="{BC133C88-4FAD-4827-BF4F-6EDA83231BE7}" destId="{8A130003-3D93-45CF-8A41-463C8EB3BC84}" srcOrd="0" destOrd="0" presId="urn:microsoft.com/office/officeart/2005/8/layout/hierarchy4"/>
    <dgm:cxn modelId="{537FB317-69B0-48F0-8CFD-3E0B735542AC}" type="presParOf" srcId="{BC133C88-4FAD-4827-BF4F-6EDA83231BE7}" destId="{C7F10F2C-9FFE-4FDF-9D8F-6C1378A18A3E}" srcOrd="1" destOrd="0" presId="urn:microsoft.com/office/officeart/2005/8/layout/hierarchy4"/>
    <dgm:cxn modelId="{4DFCE51D-4DA7-40AA-8C87-6A7E5193514A}" type="presParOf" srcId="{BC133C88-4FAD-4827-BF4F-6EDA83231BE7}" destId="{739FB0E6-8493-4B86-88B1-6592FC18565D}" srcOrd="2" destOrd="0" presId="urn:microsoft.com/office/officeart/2005/8/layout/hierarchy4"/>
    <dgm:cxn modelId="{5388A53B-E3D5-4309-A417-DEF58D8A168E}" type="presParOf" srcId="{739FB0E6-8493-4B86-88B1-6592FC18565D}" destId="{93FA5142-559F-40AE-9899-22B70626C99A}" srcOrd="0" destOrd="0" presId="urn:microsoft.com/office/officeart/2005/8/layout/hierarchy4"/>
    <dgm:cxn modelId="{79A7C12F-CAFA-464D-9A54-58450C814077}" type="presParOf" srcId="{93FA5142-559F-40AE-9899-22B70626C99A}" destId="{C80CCC93-EFD3-44EC-A121-B91B5A12A661}" srcOrd="0" destOrd="0" presId="urn:microsoft.com/office/officeart/2005/8/layout/hierarchy4"/>
    <dgm:cxn modelId="{5C0D3A97-4894-490F-A3C8-A2C13003048B}" type="presParOf" srcId="{93FA5142-559F-40AE-9899-22B70626C99A}" destId="{13DC7E99-834D-47FF-8586-601C84A77E93}" srcOrd="1" destOrd="0" presId="urn:microsoft.com/office/officeart/2005/8/layout/hierarchy4"/>
    <dgm:cxn modelId="{4F99E169-1371-41E3-BA8F-BF4465487206}" type="presParOf" srcId="{56B8F44A-F32C-4705-837C-621CF2B97AD1}" destId="{1F0498C2-8E91-4609-99C0-D17F293C768E}" srcOrd="5" destOrd="0" presId="urn:microsoft.com/office/officeart/2005/8/layout/hierarchy4"/>
    <dgm:cxn modelId="{F5FE81FE-3C5A-4D65-A4EE-882356059A9D}" type="presParOf" srcId="{56B8F44A-F32C-4705-837C-621CF2B97AD1}" destId="{1B0885DE-74A7-489D-9E95-B7766186954B}" srcOrd="6" destOrd="0" presId="urn:microsoft.com/office/officeart/2005/8/layout/hierarchy4"/>
    <dgm:cxn modelId="{F475740D-BB54-4F12-9FEF-A194A8ED82CC}" type="presParOf" srcId="{1B0885DE-74A7-489D-9E95-B7766186954B}" destId="{10745E3B-EB10-4324-8607-5B331D2BA053}" srcOrd="0" destOrd="0" presId="urn:microsoft.com/office/officeart/2005/8/layout/hierarchy4"/>
    <dgm:cxn modelId="{6DC490DF-8B52-44DF-A07F-8D2CF63B9D84}" type="presParOf" srcId="{1B0885DE-74A7-489D-9E95-B7766186954B}" destId="{19D1F94B-BEC3-48F1-B116-85B5FA7812E1}" srcOrd="1" destOrd="0" presId="urn:microsoft.com/office/officeart/2005/8/layout/hierarchy4"/>
    <dgm:cxn modelId="{C8F96780-1429-41D3-B9BB-84AEB956F82C}" type="presParOf" srcId="{1B0885DE-74A7-489D-9E95-B7766186954B}" destId="{52127392-E4D1-460E-AD4D-8A73C9D7C071}" srcOrd="2" destOrd="0" presId="urn:microsoft.com/office/officeart/2005/8/layout/hierarchy4"/>
    <dgm:cxn modelId="{D6DECC06-6FD7-4216-AB45-F6351070300C}" type="presParOf" srcId="{52127392-E4D1-460E-AD4D-8A73C9D7C071}" destId="{6C0A2FE4-E807-4BA1-9ADC-BCF645E50861}" srcOrd="0" destOrd="0" presId="urn:microsoft.com/office/officeart/2005/8/layout/hierarchy4"/>
    <dgm:cxn modelId="{F7F2488D-DD4B-48A9-966B-ECEFA0151E68}" type="presParOf" srcId="{6C0A2FE4-E807-4BA1-9ADC-BCF645E50861}" destId="{980910E6-D10C-4CAE-A33C-BA1DC84ECC09}" srcOrd="0" destOrd="0" presId="urn:microsoft.com/office/officeart/2005/8/layout/hierarchy4"/>
    <dgm:cxn modelId="{029342FF-76B8-488F-8604-21E75FFF47A9}" type="presParOf" srcId="{6C0A2FE4-E807-4BA1-9ADC-BCF645E50861}" destId="{99ABA2D9-C5C3-4511-BE75-0773FA6E3FC1}" srcOrd="1" destOrd="0" presId="urn:microsoft.com/office/officeart/2005/8/layout/hierarchy4"/>
    <dgm:cxn modelId="{EDB1E1E4-E6CB-4D00-A9B5-D3ECD0453F5A}" type="presParOf" srcId="{6C0A2FE4-E807-4BA1-9ADC-BCF645E50861}" destId="{6EAFD4C1-F8CF-47A3-9ABD-666F8E50C92A}" srcOrd="2" destOrd="0" presId="urn:microsoft.com/office/officeart/2005/8/layout/hierarchy4"/>
    <dgm:cxn modelId="{0A503A1C-6DCD-4466-8C81-4AD87737D07D}" type="presParOf" srcId="{6EAFD4C1-F8CF-47A3-9ABD-666F8E50C92A}" destId="{993486A7-D3E8-40DE-BDAD-5FE8001F2BC9}" srcOrd="0" destOrd="0" presId="urn:microsoft.com/office/officeart/2005/8/layout/hierarchy4"/>
    <dgm:cxn modelId="{E341A00E-F145-42D8-A645-FE321CFE059F}" type="presParOf" srcId="{993486A7-D3E8-40DE-BDAD-5FE8001F2BC9}" destId="{379D5A6E-447A-4F22-8B89-FF1AE464256C}" srcOrd="0" destOrd="0" presId="urn:microsoft.com/office/officeart/2005/8/layout/hierarchy4"/>
    <dgm:cxn modelId="{7967ADB1-9400-43AF-ADD4-01B04891DC27}" type="presParOf" srcId="{993486A7-D3E8-40DE-BDAD-5FE8001F2BC9}" destId="{442AD799-19D5-4339-B7C2-421A30A1DB01}" srcOrd="1" destOrd="0" presId="urn:microsoft.com/office/officeart/2005/8/layout/hierarchy4"/>
    <dgm:cxn modelId="{EF996887-0A18-4303-A5FC-4A4E40CDF476}" type="presParOf" srcId="{993486A7-D3E8-40DE-BDAD-5FE8001F2BC9}" destId="{5C24DEFF-C8A2-42D7-8299-C48FBDA9D0AF}" srcOrd="2" destOrd="0" presId="urn:microsoft.com/office/officeart/2005/8/layout/hierarchy4"/>
    <dgm:cxn modelId="{73681B80-AD6E-4C88-9C91-E5F5FB7B1FFC}" type="presParOf" srcId="{5C24DEFF-C8A2-42D7-8299-C48FBDA9D0AF}" destId="{937C53D3-183B-411C-A976-F2DAE5AD2907}" srcOrd="0" destOrd="0" presId="urn:microsoft.com/office/officeart/2005/8/layout/hierarchy4"/>
    <dgm:cxn modelId="{A4F1957F-E0A7-4064-BF17-AD74591363DE}" type="presParOf" srcId="{937C53D3-183B-411C-A976-F2DAE5AD2907}" destId="{61F5B35A-1B80-41BE-B881-741E9866BFB7}" srcOrd="0" destOrd="0" presId="urn:microsoft.com/office/officeart/2005/8/layout/hierarchy4"/>
    <dgm:cxn modelId="{66D5AF29-BCBE-4A14-BDBB-615B61D5DEC7}" type="presParOf" srcId="{937C53D3-183B-411C-A976-F2DAE5AD2907}" destId="{75988E04-E2C6-463C-86DA-E9678850423D}"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73845C-11F9-4540-86FA-90C41CB9297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444A1AF-784B-4447-A4C7-2AA32303514A}">
      <dgm:prSet phldrT="[Texte]"/>
      <dgm:spPr/>
      <dgm:t>
        <a:bodyPr/>
        <a:lstStyle/>
        <a:p>
          <a:r>
            <a:rPr lang="en-US" dirty="0"/>
            <a:t>Identification</a:t>
          </a:r>
        </a:p>
      </dgm:t>
    </dgm:pt>
    <dgm:pt modelId="{D9798264-1328-4A7A-98A2-723486D295B4}" type="parTrans" cxnId="{4732B345-3247-430A-A6C2-746419CEEFBD}">
      <dgm:prSet/>
      <dgm:spPr/>
      <dgm:t>
        <a:bodyPr/>
        <a:lstStyle/>
        <a:p>
          <a:endParaRPr lang="en-US"/>
        </a:p>
      </dgm:t>
    </dgm:pt>
    <dgm:pt modelId="{2BA3A1A5-24C9-4D2E-A10D-F76FCB67B3D0}" type="sibTrans" cxnId="{4732B345-3247-430A-A6C2-746419CEEFBD}">
      <dgm:prSet/>
      <dgm:spPr/>
      <dgm:t>
        <a:bodyPr/>
        <a:lstStyle/>
        <a:p>
          <a:endParaRPr lang="en-US"/>
        </a:p>
      </dgm:t>
    </dgm:pt>
    <dgm:pt modelId="{1D7EE0C0-EC40-4DE6-AFEA-36D684BD232D}">
      <dgm:prSet phldrT="[Texte]"/>
      <dgm:spPr/>
      <dgm:t>
        <a:bodyPr/>
        <a:lstStyle/>
        <a:p>
          <a:r>
            <a:rPr lang="en-US" dirty="0"/>
            <a:t>Name / Domain</a:t>
          </a:r>
        </a:p>
      </dgm:t>
    </dgm:pt>
    <dgm:pt modelId="{9DA9B189-5ABA-4B91-9617-D5990C291ECA}" type="parTrans" cxnId="{62BD4107-2E3A-4BF1-9A3A-B90E76982F54}">
      <dgm:prSet/>
      <dgm:spPr/>
      <dgm:t>
        <a:bodyPr/>
        <a:lstStyle/>
        <a:p>
          <a:endParaRPr lang="en-US"/>
        </a:p>
      </dgm:t>
    </dgm:pt>
    <dgm:pt modelId="{30DD0443-DAA7-4AB9-A66B-BA538055043B}" type="sibTrans" cxnId="{62BD4107-2E3A-4BF1-9A3A-B90E76982F54}">
      <dgm:prSet/>
      <dgm:spPr/>
      <dgm:t>
        <a:bodyPr/>
        <a:lstStyle/>
        <a:p>
          <a:endParaRPr lang="en-US"/>
        </a:p>
      </dgm:t>
    </dgm:pt>
    <dgm:pt modelId="{B90CE16C-8880-4101-AC1E-5FA4AFA01611}">
      <dgm:prSet phldrT="[Texte]"/>
      <dgm:spPr/>
      <dgm:t>
        <a:bodyPr/>
        <a:lstStyle/>
        <a:p>
          <a:r>
            <a:rPr lang="en-US" dirty="0"/>
            <a:t>Localized Name and Description</a:t>
          </a:r>
        </a:p>
      </dgm:t>
    </dgm:pt>
    <dgm:pt modelId="{2EF82857-F1A3-4C40-ACE4-3A6988A31333}" type="parTrans" cxnId="{0321D011-FC5F-4B74-96A2-9AC556B8AAAB}">
      <dgm:prSet/>
      <dgm:spPr/>
      <dgm:t>
        <a:bodyPr/>
        <a:lstStyle/>
        <a:p>
          <a:endParaRPr lang="en-US"/>
        </a:p>
      </dgm:t>
    </dgm:pt>
    <dgm:pt modelId="{8D2B4831-4E2B-4CA8-A5B8-E97D1AF957B1}" type="sibTrans" cxnId="{0321D011-FC5F-4B74-96A2-9AC556B8AAAB}">
      <dgm:prSet/>
      <dgm:spPr/>
      <dgm:t>
        <a:bodyPr/>
        <a:lstStyle/>
        <a:p>
          <a:endParaRPr lang="en-US"/>
        </a:p>
      </dgm:t>
    </dgm:pt>
    <dgm:pt modelId="{8A655594-3169-4084-9920-99C2366766F9}">
      <dgm:prSet phldrT="[Texte]"/>
      <dgm:spPr/>
      <dgm:t>
        <a:bodyPr/>
        <a:lstStyle/>
        <a:p>
          <a:r>
            <a:rPr lang="en-US" dirty="0"/>
            <a:t>Properties</a:t>
          </a:r>
        </a:p>
      </dgm:t>
    </dgm:pt>
    <dgm:pt modelId="{CDA38C86-B431-4C10-BCFA-7EAA9D9EB4B7}" type="parTrans" cxnId="{3D48B417-236F-459D-B991-A18A8D64764F}">
      <dgm:prSet/>
      <dgm:spPr/>
      <dgm:t>
        <a:bodyPr/>
        <a:lstStyle/>
        <a:p>
          <a:endParaRPr lang="en-US"/>
        </a:p>
      </dgm:t>
    </dgm:pt>
    <dgm:pt modelId="{FC218E97-DD03-4C8D-B778-F9BF4731DEC7}" type="sibTrans" cxnId="{3D48B417-236F-459D-B991-A18A8D64764F}">
      <dgm:prSet/>
      <dgm:spPr/>
      <dgm:t>
        <a:bodyPr/>
        <a:lstStyle/>
        <a:p>
          <a:endParaRPr lang="en-US"/>
        </a:p>
      </dgm:t>
    </dgm:pt>
    <dgm:pt modelId="{C1DA94D3-9A8A-4B8D-BA8C-997506161356}">
      <dgm:prSet phldrT="[Texte]"/>
      <dgm:spPr/>
      <dgm:t>
        <a:bodyPr/>
        <a:lstStyle/>
        <a:p>
          <a:r>
            <a:rPr lang="en-US" dirty="0"/>
            <a:t>Independent from concepts</a:t>
          </a:r>
        </a:p>
      </dgm:t>
    </dgm:pt>
    <dgm:pt modelId="{650F680B-4B7A-4D78-AC71-861B334B1297}" type="parTrans" cxnId="{BDABCE85-CE71-4830-8D86-9C061408F644}">
      <dgm:prSet/>
      <dgm:spPr/>
      <dgm:t>
        <a:bodyPr/>
        <a:lstStyle/>
        <a:p>
          <a:endParaRPr lang="en-US"/>
        </a:p>
      </dgm:t>
    </dgm:pt>
    <dgm:pt modelId="{DF690B29-0538-4B06-9841-3B97D7A0A732}" type="sibTrans" cxnId="{BDABCE85-CE71-4830-8D86-9C061408F644}">
      <dgm:prSet/>
      <dgm:spPr/>
      <dgm:t>
        <a:bodyPr/>
        <a:lstStyle/>
        <a:p>
          <a:endParaRPr lang="en-US"/>
        </a:p>
      </dgm:t>
    </dgm:pt>
    <dgm:pt modelId="{91C35FEF-C54D-4837-8F75-91EE60B599FA}">
      <dgm:prSet phldrT="[Texte]"/>
      <dgm:spPr/>
      <dgm:t>
        <a:bodyPr/>
        <a:lstStyle/>
        <a:p>
          <a:r>
            <a:rPr lang="en-US" dirty="0"/>
            <a:t>Actions</a:t>
          </a:r>
        </a:p>
      </dgm:t>
    </dgm:pt>
    <dgm:pt modelId="{D4D1D412-3A26-44AC-ADF5-3816E070D63C}" type="parTrans" cxnId="{A9D23BC6-742C-4289-B64B-F5B33845DA80}">
      <dgm:prSet/>
      <dgm:spPr/>
      <dgm:t>
        <a:bodyPr/>
        <a:lstStyle/>
        <a:p>
          <a:endParaRPr lang="en-US"/>
        </a:p>
      </dgm:t>
    </dgm:pt>
    <dgm:pt modelId="{C5C6B29E-3D5D-4528-BC3B-6FE9B9FA275A}" type="sibTrans" cxnId="{A9D23BC6-742C-4289-B64B-F5B33845DA80}">
      <dgm:prSet/>
      <dgm:spPr/>
      <dgm:t>
        <a:bodyPr/>
        <a:lstStyle/>
        <a:p>
          <a:endParaRPr lang="en-US"/>
        </a:p>
      </dgm:t>
    </dgm:pt>
    <dgm:pt modelId="{4160C7C6-7A84-45FA-AC0A-524FBD634903}">
      <dgm:prSet phldrT="[Texte]"/>
      <dgm:spPr/>
      <dgm:t>
        <a:bodyPr/>
        <a:lstStyle/>
        <a:p>
          <a:r>
            <a:rPr lang="en-US" dirty="0"/>
            <a:t>Actions that a concept’s instance can perform</a:t>
          </a:r>
        </a:p>
      </dgm:t>
    </dgm:pt>
    <dgm:pt modelId="{4B2CDF5A-87F1-48D8-A3D2-F6245DC6454A}" type="parTrans" cxnId="{3086B54D-58E8-4CC6-A5C6-C6C3CA23C7F6}">
      <dgm:prSet/>
      <dgm:spPr/>
      <dgm:t>
        <a:bodyPr/>
        <a:lstStyle/>
        <a:p>
          <a:endParaRPr lang="en-US"/>
        </a:p>
      </dgm:t>
    </dgm:pt>
    <dgm:pt modelId="{36468B1C-053C-4EE7-977D-84125319B629}" type="sibTrans" cxnId="{3086B54D-58E8-4CC6-A5C6-C6C3CA23C7F6}">
      <dgm:prSet/>
      <dgm:spPr/>
      <dgm:t>
        <a:bodyPr/>
        <a:lstStyle/>
        <a:p>
          <a:endParaRPr lang="en-US"/>
        </a:p>
      </dgm:t>
    </dgm:pt>
    <dgm:pt modelId="{C7F902D5-BE7C-4FA7-A904-C6CBC19B8267}">
      <dgm:prSet phldrT="[Texte]"/>
      <dgm:spPr/>
      <dgm:t>
        <a:bodyPr/>
        <a:lstStyle/>
        <a:p>
          <a:r>
            <a:rPr lang="en-US" dirty="0"/>
            <a:t>Takes arguments (input and output)</a:t>
          </a:r>
        </a:p>
      </dgm:t>
    </dgm:pt>
    <dgm:pt modelId="{06F45836-C39C-40B8-B753-03077DF9A111}" type="parTrans" cxnId="{F56D2D39-31D7-4951-A8CE-F1B243203F0E}">
      <dgm:prSet/>
      <dgm:spPr/>
      <dgm:t>
        <a:bodyPr/>
        <a:lstStyle/>
        <a:p>
          <a:endParaRPr lang="en-US"/>
        </a:p>
      </dgm:t>
    </dgm:pt>
    <dgm:pt modelId="{8BE3BEEB-4183-4A8F-A1B1-5FA4D66B74B3}" type="sibTrans" cxnId="{F56D2D39-31D7-4951-A8CE-F1B243203F0E}">
      <dgm:prSet/>
      <dgm:spPr/>
      <dgm:t>
        <a:bodyPr/>
        <a:lstStyle/>
        <a:p>
          <a:endParaRPr lang="en-US"/>
        </a:p>
      </dgm:t>
    </dgm:pt>
    <dgm:pt modelId="{2BA11270-BB0E-4DB7-BE70-F1FBBC0A2A16}">
      <dgm:prSet phldrT="[Texte]"/>
      <dgm:spPr/>
      <dgm:t>
        <a:bodyPr/>
        <a:lstStyle/>
        <a:p>
          <a:endParaRPr lang="en-US" dirty="0"/>
        </a:p>
      </dgm:t>
    </dgm:pt>
    <dgm:pt modelId="{2C3E2E2C-D0E5-4DBD-8206-4B31B724DF28}" type="parTrans" cxnId="{CAD5D4EB-8E79-4100-AA07-B5DD2C7B2230}">
      <dgm:prSet/>
      <dgm:spPr/>
      <dgm:t>
        <a:bodyPr/>
        <a:lstStyle/>
        <a:p>
          <a:endParaRPr lang="en-US"/>
        </a:p>
      </dgm:t>
    </dgm:pt>
    <dgm:pt modelId="{9CB1F739-300A-42C0-9197-B841A986C9DD}" type="sibTrans" cxnId="{CAD5D4EB-8E79-4100-AA07-B5DD2C7B2230}">
      <dgm:prSet/>
      <dgm:spPr/>
      <dgm:t>
        <a:bodyPr/>
        <a:lstStyle/>
        <a:p>
          <a:endParaRPr lang="en-US"/>
        </a:p>
      </dgm:t>
    </dgm:pt>
    <dgm:pt modelId="{AB90704C-3A31-4813-9A20-AE2EEECF80F8}">
      <dgm:prSet phldrT="[Texte]"/>
      <dgm:spPr/>
      <dgm:t>
        <a:bodyPr/>
        <a:lstStyle/>
        <a:p>
          <a:r>
            <a:rPr lang="en-US" dirty="0"/>
            <a:t>Parent concepts</a:t>
          </a:r>
        </a:p>
      </dgm:t>
    </dgm:pt>
    <dgm:pt modelId="{BA104821-4EC6-4A7C-8D1B-433B08C3251F}" type="parTrans" cxnId="{CEEE680D-82FD-4F72-AF6D-7036ADFE8759}">
      <dgm:prSet/>
      <dgm:spPr/>
      <dgm:t>
        <a:bodyPr/>
        <a:lstStyle/>
        <a:p>
          <a:endParaRPr lang="en-US"/>
        </a:p>
      </dgm:t>
    </dgm:pt>
    <dgm:pt modelId="{3C79F409-F737-42E3-8B7D-EEB8BEA1C65C}" type="sibTrans" cxnId="{CEEE680D-82FD-4F72-AF6D-7036ADFE8759}">
      <dgm:prSet/>
      <dgm:spPr/>
      <dgm:t>
        <a:bodyPr/>
        <a:lstStyle/>
        <a:p>
          <a:endParaRPr lang="en-US"/>
        </a:p>
      </dgm:t>
    </dgm:pt>
    <dgm:pt modelId="{66183513-D259-4788-B448-E415768EF50D}">
      <dgm:prSet phldrT="[Texte]"/>
      <dgm:spPr/>
      <dgm:t>
        <a:bodyPr/>
        <a:lstStyle/>
        <a:p>
          <a:r>
            <a:rPr lang="en-US" dirty="0"/>
            <a:t>Link a concept with</a:t>
          </a:r>
        </a:p>
      </dgm:t>
    </dgm:pt>
    <dgm:pt modelId="{ABDFEA75-1D17-4181-98A9-806D64098C32}" type="parTrans" cxnId="{67EFA4C3-7977-498B-A448-026A554C1A11}">
      <dgm:prSet/>
      <dgm:spPr/>
      <dgm:t>
        <a:bodyPr/>
        <a:lstStyle/>
        <a:p>
          <a:endParaRPr lang="en-US"/>
        </a:p>
      </dgm:t>
    </dgm:pt>
    <dgm:pt modelId="{2D458480-0D7F-4F69-AC2F-11794E7AE085}" type="sibTrans" cxnId="{67EFA4C3-7977-498B-A448-026A554C1A11}">
      <dgm:prSet/>
      <dgm:spPr/>
      <dgm:t>
        <a:bodyPr/>
        <a:lstStyle/>
        <a:p>
          <a:endParaRPr lang="en-US"/>
        </a:p>
      </dgm:t>
    </dgm:pt>
    <dgm:pt modelId="{4F41AE5A-FA10-4E78-9315-AE32B11E7CCC}">
      <dgm:prSet phldrT="[Texte]"/>
      <dgm:spPr/>
      <dgm:t>
        <a:bodyPr/>
        <a:lstStyle/>
        <a:p>
          <a:r>
            <a:rPr lang="en-US" dirty="0"/>
            <a:t>A literal</a:t>
          </a:r>
        </a:p>
      </dgm:t>
    </dgm:pt>
    <dgm:pt modelId="{1081A002-A7F4-4864-9FE4-90D734574AB3}" type="parTrans" cxnId="{D39C3907-B2E2-4265-8C03-FEE1C0EB9C9A}">
      <dgm:prSet/>
      <dgm:spPr/>
      <dgm:t>
        <a:bodyPr/>
        <a:lstStyle/>
        <a:p>
          <a:endParaRPr lang="en-US"/>
        </a:p>
      </dgm:t>
    </dgm:pt>
    <dgm:pt modelId="{FC485556-9ECF-46EE-BA49-8264B809E836}" type="sibTrans" cxnId="{D39C3907-B2E2-4265-8C03-FEE1C0EB9C9A}">
      <dgm:prSet/>
      <dgm:spPr/>
      <dgm:t>
        <a:bodyPr/>
        <a:lstStyle/>
        <a:p>
          <a:endParaRPr lang="en-US"/>
        </a:p>
      </dgm:t>
    </dgm:pt>
    <dgm:pt modelId="{5517C274-BAC6-41F9-9380-0D2278CA92FD}">
      <dgm:prSet phldrT="[Texte]"/>
      <dgm:spPr/>
      <dgm:t>
        <a:bodyPr/>
        <a:lstStyle/>
        <a:p>
          <a:r>
            <a:rPr lang="en-US" dirty="0"/>
            <a:t>A concept</a:t>
          </a:r>
        </a:p>
      </dgm:t>
    </dgm:pt>
    <dgm:pt modelId="{4B98231E-3D89-493A-B7D4-97890E04E7B1}" type="parTrans" cxnId="{0B9E7559-C5D3-4826-A4D7-41F4C370CF9A}">
      <dgm:prSet/>
      <dgm:spPr/>
      <dgm:t>
        <a:bodyPr/>
        <a:lstStyle/>
        <a:p>
          <a:endParaRPr lang="en-US"/>
        </a:p>
      </dgm:t>
    </dgm:pt>
    <dgm:pt modelId="{64ECD449-BA77-4C1F-A471-36FF02100301}" type="sibTrans" cxnId="{0B9E7559-C5D3-4826-A4D7-41F4C370CF9A}">
      <dgm:prSet/>
      <dgm:spPr/>
      <dgm:t>
        <a:bodyPr/>
        <a:lstStyle/>
        <a:p>
          <a:endParaRPr lang="en-US"/>
        </a:p>
      </dgm:t>
    </dgm:pt>
    <dgm:pt modelId="{04255609-E383-4F1B-A260-98181F285A46}">
      <dgm:prSet phldrT="[Texte]"/>
      <dgm:spPr/>
      <dgm:t>
        <a:bodyPr/>
        <a:lstStyle/>
        <a:p>
          <a:r>
            <a:rPr lang="en-US" dirty="0"/>
            <a:t>Support (qualified) constraints</a:t>
          </a:r>
        </a:p>
      </dgm:t>
    </dgm:pt>
    <dgm:pt modelId="{63F8CF4B-532B-4AD2-ADD7-EF2556DAFB03}" type="parTrans" cxnId="{B1A520E6-5D4A-43B0-91C7-9449A7DB0860}">
      <dgm:prSet/>
      <dgm:spPr/>
      <dgm:t>
        <a:bodyPr/>
        <a:lstStyle/>
        <a:p>
          <a:endParaRPr lang="en-US"/>
        </a:p>
      </dgm:t>
    </dgm:pt>
    <dgm:pt modelId="{1323B7FD-0E44-461A-AFBD-8FD23C523A79}" type="sibTrans" cxnId="{B1A520E6-5D4A-43B0-91C7-9449A7DB0860}">
      <dgm:prSet/>
      <dgm:spPr/>
      <dgm:t>
        <a:bodyPr/>
        <a:lstStyle/>
        <a:p>
          <a:endParaRPr lang="en-US"/>
        </a:p>
      </dgm:t>
    </dgm:pt>
    <dgm:pt modelId="{6DB4DD25-1994-4E72-92D8-68F520D752E1}" type="pres">
      <dgm:prSet presAssocID="{4C73845C-11F9-4540-86FA-90C41CB92978}" presName="Name0" presStyleCnt="0">
        <dgm:presLayoutVars>
          <dgm:dir/>
          <dgm:animLvl val="lvl"/>
          <dgm:resizeHandles val="exact"/>
        </dgm:presLayoutVars>
      </dgm:prSet>
      <dgm:spPr/>
    </dgm:pt>
    <dgm:pt modelId="{EC6FE7DC-0993-48FA-90A4-FE83284580AE}" type="pres">
      <dgm:prSet presAssocID="{3444A1AF-784B-4447-A4C7-2AA32303514A}" presName="linNode" presStyleCnt="0"/>
      <dgm:spPr/>
    </dgm:pt>
    <dgm:pt modelId="{662D4696-3F70-42E9-9543-009E8D848B86}" type="pres">
      <dgm:prSet presAssocID="{3444A1AF-784B-4447-A4C7-2AA32303514A}" presName="parentText" presStyleLbl="node1" presStyleIdx="0" presStyleCnt="3" custScaleY="110487">
        <dgm:presLayoutVars>
          <dgm:chMax val="1"/>
          <dgm:bulletEnabled val="1"/>
        </dgm:presLayoutVars>
      </dgm:prSet>
      <dgm:spPr/>
    </dgm:pt>
    <dgm:pt modelId="{9B2B535F-ADEA-4767-B2A4-A31C32E9C44D}" type="pres">
      <dgm:prSet presAssocID="{3444A1AF-784B-4447-A4C7-2AA32303514A}" presName="descendantText" presStyleLbl="alignAccFollowNode1" presStyleIdx="0" presStyleCnt="3" custScaleY="129482">
        <dgm:presLayoutVars>
          <dgm:bulletEnabled val="1"/>
        </dgm:presLayoutVars>
      </dgm:prSet>
      <dgm:spPr/>
    </dgm:pt>
    <dgm:pt modelId="{ED4A6D3D-AFDE-4B64-8E70-014744C8B9E9}" type="pres">
      <dgm:prSet presAssocID="{2BA3A1A5-24C9-4D2E-A10D-F76FCB67B3D0}" presName="sp" presStyleCnt="0"/>
      <dgm:spPr/>
    </dgm:pt>
    <dgm:pt modelId="{08996672-0658-4760-BB54-46065540D174}" type="pres">
      <dgm:prSet presAssocID="{8A655594-3169-4084-9920-99C2366766F9}" presName="linNode" presStyleCnt="0"/>
      <dgm:spPr/>
    </dgm:pt>
    <dgm:pt modelId="{B94A34CD-91D1-4F52-9DE5-2BC63715A9CF}" type="pres">
      <dgm:prSet presAssocID="{8A655594-3169-4084-9920-99C2366766F9}" presName="parentText" presStyleLbl="node1" presStyleIdx="1" presStyleCnt="3" custScaleY="106244">
        <dgm:presLayoutVars>
          <dgm:chMax val="1"/>
          <dgm:bulletEnabled val="1"/>
        </dgm:presLayoutVars>
      </dgm:prSet>
      <dgm:spPr/>
    </dgm:pt>
    <dgm:pt modelId="{7ED5BC8B-21AC-4692-A565-F986F63544FD}" type="pres">
      <dgm:prSet presAssocID="{8A655594-3169-4084-9920-99C2366766F9}" presName="descendantText" presStyleLbl="alignAccFollowNode1" presStyleIdx="1" presStyleCnt="3" custScaleY="152846">
        <dgm:presLayoutVars>
          <dgm:bulletEnabled val="1"/>
        </dgm:presLayoutVars>
      </dgm:prSet>
      <dgm:spPr/>
    </dgm:pt>
    <dgm:pt modelId="{10264C58-71A6-4B34-A6FB-3760031B6E97}" type="pres">
      <dgm:prSet presAssocID="{FC218E97-DD03-4C8D-B778-F9BF4731DEC7}" presName="sp" presStyleCnt="0"/>
      <dgm:spPr/>
    </dgm:pt>
    <dgm:pt modelId="{C1401B3C-C724-478D-9F4E-6479D401A5BE}" type="pres">
      <dgm:prSet presAssocID="{91C35FEF-C54D-4837-8F75-91EE60B599FA}" presName="linNode" presStyleCnt="0"/>
      <dgm:spPr/>
    </dgm:pt>
    <dgm:pt modelId="{2C66E96C-3760-4C6F-B33C-E0E6A1E9EB8F}" type="pres">
      <dgm:prSet presAssocID="{91C35FEF-C54D-4837-8F75-91EE60B599FA}" presName="parentText" presStyleLbl="node1" presStyleIdx="2" presStyleCnt="3" custScaleY="73054">
        <dgm:presLayoutVars>
          <dgm:chMax val="1"/>
          <dgm:bulletEnabled val="1"/>
        </dgm:presLayoutVars>
      </dgm:prSet>
      <dgm:spPr/>
    </dgm:pt>
    <dgm:pt modelId="{5AFF5E48-B97F-4654-8F0D-3BC6D70B8DF7}" type="pres">
      <dgm:prSet presAssocID="{91C35FEF-C54D-4837-8F75-91EE60B599FA}" presName="descendantText" presStyleLbl="alignAccFollowNode1" presStyleIdx="2" presStyleCnt="3" custScaleY="68080">
        <dgm:presLayoutVars>
          <dgm:bulletEnabled val="1"/>
        </dgm:presLayoutVars>
      </dgm:prSet>
      <dgm:spPr/>
    </dgm:pt>
  </dgm:ptLst>
  <dgm:cxnLst>
    <dgm:cxn modelId="{17321F01-C55D-4F6B-98D4-3EC57AF11ED6}" type="presOf" srcId="{4C73845C-11F9-4540-86FA-90C41CB92978}" destId="{6DB4DD25-1994-4E72-92D8-68F520D752E1}" srcOrd="0" destOrd="0" presId="urn:microsoft.com/office/officeart/2005/8/layout/vList5"/>
    <dgm:cxn modelId="{6C385C01-EB18-4438-BE24-481EBD1CDAE1}" type="presOf" srcId="{3444A1AF-784B-4447-A4C7-2AA32303514A}" destId="{662D4696-3F70-42E9-9543-009E8D848B86}" srcOrd="0" destOrd="0" presId="urn:microsoft.com/office/officeart/2005/8/layout/vList5"/>
    <dgm:cxn modelId="{BF713F02-3531-4A0C-A5AD-0DEE671873B6}" type="presOf" srcId="{C1DA94D3-9A8A-4B8D-BA8C-997506161356}" destId="{7ED5BC8B-21AC-4692-A565-F986F63544FD}" srcOrd="0" destOrd="0" presId="urn:microsoft.com/office/officeart/2005/8/layout/vList5"/>
    <dgm:cxn modelId="{D39C3907-B2E2-4265-8C03-FEE1C0EB9C9A}" srcId="{66183513-D259-4788-B448-E415768EF50D}" destId="{4F41AE5A-FA10-4E78-9315-AE32B11E7CCC}" srcOrd="0" destOrd="0" parTransId="{1081A002-A7F4-4864-9FE4-90D734574AB3}" sibTransId="{FC485556-9ECF-46EE-BA49-8264B809E836}"/>
    <dgm:cxn modelId="{62BD4107-2E3A-4BF1-9A3A-B90E76982F54}" srcId="{3444A1AF-784B-4447-A4C7-2AA32303514A}" destId="{1D7EE0C0-EC40-4DE6-AFEA-36D684BD232D}" srcOrd="0" destOrd="0" parTransId="{9DA9B189-5ABA-4B91-9617-D5990C291ECA}" sibTransId="{30DD0443-DAA7-4AB9-A66B-BA538055043B}"/>
    <dgm:cxn modelId="{A5C8D609-3DEE-4ED8-84B0-9D63393A93F5}" type="presOf" srcId="{AB90704C-3A31-4813-9A20-AE2EEECF80F8}" destId="{9B2B535F-ADEA-4767-B2A4-A31C32E9C44D}" srcOrd="0" destOrd="2" presId="urn:microsoft.com/office/officeart/2005/8/layout/vList5"/>
    <dgm:cxn modelId="{E6EB790A-95D1-4764-8888-A512845FC889}" type="presOf" srcId="{66183513-D259-4788-B448-E415768EF50D}" destId="{7ED5BC8B-21AC-4692-A565-F986F63544FD}" srcOrd="0" destOrd="1" presId="urn:microsoft.com/office/officeart/2005/8/layout/vList5"/>
    <dgm:cxn modelId="{CEEE680D-82FD-4F72-AF6D-7036ADFE8759}" srcId="{3444A1AF-784B-4447-A4C7-2AA32303514A}" destId="{AB90704C-3A31-4813-9A20-AE2EEECF80F8}" srcOrd="2" destOrd="0" parTransId="{BA104821-4EC6-4A7C-8D1B-433B08C3251F}" sibTransId="{3C79F409-F737-42E3-8B7D-EEB8BEA1C65C}"/>
    <dgm:cxn modelId="{0321D011-FC5F-4B74-96A2-9AC556B8AAAB}" srcId="{3444A1AF-784B-4447-A4C7-2AA32303514A}" destId="{B90CE16C-8880-4101-AC1E-5FA4AFA01611}" srcOrd="1" destOrd="0" parTransId="{2EF82857-F1A3-4C40-ACE4-3A6988A31333}" sibTransId="{8D2B4831-4E2B-4CA8-A5B8-E97D1AF957B1}"/>
    <dgm:cxn modelId="{3D48B417-236F-459D-B991-A18A8D64764F}" srcId="{4C73845C-11F9-4540-86FA-90C41CB92978}" destId="{8A655594-3169-4084-9920-99C2366766F9}" srcOrd="1" destOrd="0" parTransId="{CDA38C86-B431-4C10-BCFA-7EAA9D9EB4B7}" sibTransId="{FC218E97-DD03-4C8D-B778-F9BF4731DEC7}"/>
    <dgm:cxn modelId="{F56D2D39-31D7-4951-A8CE-F1B243203F0E}" srcId="{91C35FEF-C54D-4837-8F75-91EE60B599FA}" destId="{C7F902D5-BE7C-4FA7-A904-C6CBC19B8267}" srcOrd="1" destOrd="0" parTransId="{06F45836-C39C-40B8-B753-03077DF9A111}" sibTransId="{8BE3BEEB-4183-4A8F-A1B1-5FA4D66B74B3}"/>
    <dgm:cxn modelId="{1370A33B-63A6-464E-9BCD-6D04361F843F}" type="presOf" srcId="{91C35FEF-C54D-4837-8F75-91EE60B599FA}" destId="{2C66E96C-3760-4C6F-B33C-E0E6A1E9EB8F}" srcOrd="0" destOrd="0" presId="urn:microsoft.com/office/officeart/2005/8/layout/vList5"/>
    <dgm:cxn modelId="{B582B53E-40CC-4BB1-B51E-BA96FAD719EC}" type="presOf" srcId="{5517C274-BAC6-41F9-9380-0D2278CA92FD}" destId="{7ED5BC8B-21AC-4692-A565-F986F63544FD}" srcOrd="0" destOrd="3" presId="urn:microsoft.com/office/officeart/2005/8/layout/vList5"/>
    <dgm:cxn modelId="{4732B345-3247-430A-A6C2-746419CEEFBD}" srcId="{4C73845C-11F9-4540-86FA-90C41CB92978}" destId="{3444A1AF-784B-4447-A4C7-2AA32303514A}" srcOrd="0" destOrd="0" parTransId="{D9798264-1328-4A7A-98A2-723486D295B4}" sibTransId="{2BA3A1A5-24C9-4D2E-A10D-F76FCB67B3D0}"/>
    <dgm:cxn modelId="{C97F3148-023A-4F67-835D-2D0BDA9A1090}" type="presOf" srcId="{2BA11270-BB0E-4DB7-BE70-F1FBBC0A2A16}" destId="{9B2B535F-ADEA-4767-B2A4-A31C32E9C44D}" srcOrd="0" destOrd="3" presId="urn:microsoft.com/office/officeart/2005/8/layout/vList5"/>
    <dgm:cxn modelId="{3086B54D-58E8-4CC6-A5C6-C6C3CA23C7F6}" srcId="{91C35FEF-C54D-4837-8F75-91EE60B599FA}" destId="{4160C7C6-7A84-45FA-AC0A-524FBD634903}" srcOrd="0" destOrd="0" parTransId="{4B2CDF5A-87F1-48D8-A3D2-F6245DC6454A}" sibTransId="{36468B1C-053C-4EE7-977D-84125319B629}"/>
    <dgm:cxn modelId="{0B9E7559-C5D3-4826-A4D7-41F4C370CF9A}" srcId="{66183513-D259-4788-B448-E415768EF50D}" destId="{5517C274-BAC6-41F9-9380-0D2278CA92FD}" srcOrd="1" destOrd="0" parTransId="{4B98231E-3D89-493A-B7D4-97890E04E7B1}" sibTransId="{64ECD449-BA77-4C1F-A471-36FF02100301}"/>
    <dgm:cxn modelId="{A14AD560-60C6-4A3B-A6EC-E131129B40A4}" type="presOf" srcId="{8A655594-3169-4084-9920-99C2366766F9}" destId="{B94A34CD-91D1-4F52-9DE5-2BC63715A9CF}" srcOrd="0" destOrd="0" presId="urn:microsoft.com/office/officeart/2005/8/layout/vList5"/>
    <dgm:cxn modelId="{401EDE6D-17ED-4CCA-AD5A-48457E514491}" type="presOf" srcId="{B90CE16C-8880-4101-AC1E-5FA4AFA01611}" destId="{9B2B535F-ADEA-4767-B2A4-A31C32E9C44D}" srcOrd="0" destOrd="1" presId="urn:microsoft.com/office/officeart/2005/8/layout/vList5"/>
    <dgm:cxn modelId="{813C0B6E-01BC-4F79-A938-E6E727E8DCF4}" type="presOf" srcId="{C7F902D5-BE7C-4FA7-A904-C6CBC19B8267}" destId="{5AFF5E48-B97F-4654-8F0D-3BC6D70B8DF7}" srcOrd="0" destOrd="1" presId="urn:microsoft.com/office/officeart/2005/8/layout/vList5"/>
    <dgm:cxn modelId="{BDABCE85-CE71-4830-8D86-9C061408F644}" srcId="{8A655594-3169-4084-9920-99C2366766F9}" destId="{C1DA94D3-9A8A-4B8D-BA8C-997506161356}" srcOrd="0" destOrd="0" parTransId="{650F680B-4B7A-4D78-AC71-861B334B1297}" sibTransId="{DF690B29-0538-4B06-9841-3B97D7A0A732}"/>
    <dgm:cxn modelId="{D626ED85-0741-4048-80AD-48BFE85D2093}" type="presOf" srcId="{04255609-E383-4F1B-A260-98181F285A46}" destId="{7ED5BC8B-21AC-4692-A565-F986F63544FD}" srcOrd="0" destOrd="4" presId="urn:microsoft.com/office/officeart/2005/8/layout/vList5"/>
    <dgm:cxn modelId="{E44429A4-73FB-40FB-9459-90EAF02215BC}" type="presOf" srcId="{4160C7C6-7A84-45FA-AC0A-524FBD634903}" destId="{5AFF5E48-B97F-4654-8F0D-3BC6D70B8DF7}" srcOrd="0" destOrd="0" presId="urn:microsoft.com/office/officeart/2005/8/layout/vList5"/>
    <dgm:cxn modelId="{67EFA4C3-7977-498B-A448-026A554C1A11}" srcId="{8A655594-3169-4084-9920-99C2366766F9}" destId="{66183513-D259-4788-B448-E415768EF50D}" srcOrd="1" destOrd="0" parTransId="{ABDFEA75-1D17-4181-98A9-806D64098C32}" sibTransId="{2D458480-0D7F-4F69-AC2F-11794E7AE085}"/>
    <dgm:cxn modelId="{A9D23BC6-742C-4289-B64B-F5B33845DA80}" srcId="{4C73845C-11F9-4540-86FA-90C41CB92978}" destId="{91C35FEF-C54D-4837-8F75-91EE60B599FA}" srcOrd="2" destOrd="0" parTransId="{D4D1D412-3A26-44AC-ADF5-3816E070D63C}" sibTransId="{C5C6B29E-3D5D-4528-BC3B-6FE9B9FA275A}"/>
    <dgm:cxn modelId="{B1A520E6-5D4A-43B0-91C7-9449A7DB0860}" srcId="{8A655594-3169-4084-9920-99C2366766F9}" destId="{04255609-E383-4F1B-A260-98181F285A46}" srcOrd="2" destOrd="0" parTransId="{63F8CF4B-532B-4AD2-ADD7-EF2556DAFB03}" sibTransId="{1323B7FD-0E44-461A-AFBD-8FD23C523A79}"/>
    <dgm:cxn modelId="{ABE4EEE9-B54D-4F64-9DC2-1312A500A2AE}" type="presOf" srcId="{1D7EE0C0-EC40-4DE6-AFEA-36D684BD232D}" destId="{9B2B535F-ADEA-4767-B2A4-A31C32E9C44D}" srcOrd="0" destOrd="0" presId="urn:microsoft.com/office/officeart/2005/8/layout/vList5"/>
    <dgm:cxn modelId="{CAD5D4EB-8E79-4100-AA07-B5DD2C7B2230}" srcId="{3444A1AF-784B-4447-A4C7-2AA32303514A}" destId="{2BA11270-BB0E-4DB7-BE70-F1FBBC0A2A16}" srcOrd="3" destOrd="0" parTransId="{2C3E2E2C-D0E5-4DBD-8206-4B31B724DF28}" sibTransId="{9CB1F739-300A-42C0-9197-B841A986C9DD}"/>
    <dgm:cxn modelId="{3C3012F0-179C-4D74-8003-F94D7F32354A}" type="presOf" srcId="{4F41AE5A-FA10-4E78-9315-AE32B11E7CCC}" destId="{7ED5BC8B-21AC-4692-A565-F986F63544FD}" srcOrd="0" destOrd="2" presId="urn:microsoft.com/office/officeart/2005/8/layout/vList5"/>
    <dgm:cxn modelId="{35EC0279-3783-4DC0-B0C1-BF125AAD06DD}" type="presParOf" srcId="{6DB4DD25-1994-4E72-92D8-68F520D752E1}" destId="{EC6FE7DC-0993-48FA-90A4-FE83284580AE}" srcOrd="0" destOrd="0" presId="urn:microsoft.com/office/officeart/2005/8/layout/vList5"/>
    <dgm:cxn modelId="{0C69230F-4154-4CE5-9239-32053B5DA2D5}" type="presParOf" srcId="{EC6FE7DC-0993-48FA-90A4-FE83284580AE}" destId="{662D4696-3F70-42E9-9543-009E8D848B86}" srcOrd="0" destOrd="0" presId="urn:microsoft.com/office/officeart/2005/8/layout/vList5"/>
    <dgm:cxn modelId="{F645781E-1B62-4E9E-AD58-5361C3B1EC6D}" type="presParOf" srcId="{EC6FE7DC-0993-48FA-90A4-FE83284580AE}" destId="{9B2B535F-ADEA-4767-B2A4-A31C32E9C44D}" srcOrd="1" destOrd="0" presId="urn:microsoft.com/office/officeart/2005/8/layout/vList5"/>
    <dgm:cxn modelId="{6E6E167D-BAB0-4C0F-9C3D-CCB26BA43647}" type="presParOf" srcId="{6DB4DD25-1994-4E72-92D8-68F520D752E1}" destId="{ED4A6D3D-AFDE-4B64-8E70-014744C8B9E9}" srcOrd="1" destOrd="0" presId="urn:microsoft.com/office/officeart/2005/8/layout/vList5"/>
    <dgm:cxn modelId="{46E4B11A-8F7A-4940-B3C9-D196F764B23B}" type="presParOf" srcId="{6DB4DD25-1994-4E72-92D8-68F520D752E1}" destId="{08996672-0658-4760-BB54-46065540D174}" srcOrd="2" destOrd="0" presId="urn:microsoft.com/office/officeart/2005/8/layout/vList5"/>
    <dgm:cxn modelId="{34BCD188-7824-437C-AFDB-ABD0C21D91A1}" type="presParOf" srcId="{08996672-0658-4760-BB54-46065540D174}" destId="{B94A34CD-91D1-4F52-9DE5-2BC63715A9CF}" srcOrd="0" destOrd="0" presId="urn:microsoft.com/office/officeart/2005/8/layout/vList5"/>
    <dgm:cxn modelId="{AA9A563D-3C06-4588-9DB7-1170C3DAC28B}" type="presParOf" srcId="{08996672-0658-4760-BB54-46065540D174}" destId="{7ED5BC8B-21AC-4692-A565-F986F63544FD}" srcOrd="1" destOrd="0" presId="urn:microsoft.com/office/officeart/2005/8/layout/vList5"/>
    <dgm:cxn modelId="{8D300C9E-8C1C-477D-9C53-D6ACAAE6F6FE}" type="presParOf" srcId="{6DB4DD25-1994-4E72-92D8-68F520D752E1}" destId="{10264C58-71A6-4B34-A6FB-3760031B6E97}" srcOrd="3" destOrd="0" presId="urn:microsoft.com/office/officeart/2005/8/layout/vList5"/>
    <dgm:cxn modelId="{D4271A62-2590-48E4-A1AC-D9D021C1C927}" type="presParOf" srcId="{6DB4DD25-1994-4E72-92D8-68F520D752E1}" destId="{C1401B3C-C724-478D-9F4E-6479D401A5BE}" srcOrd="4" destOrd="0" presId="urn:microsoft.com/office/officeart/2005/8/layout/vList5"/>
    <dgm:cxn modelId="{646FCF75-6A5A-4684-852A-59EFDCBB7DDB}" type="presParOf" srcId="{C1401B3C-C724-478D-9F4E-6479D401A5BE}" destId="{2C66E96C-3760-4C6F-B33C-E0E6A1E9EB8F}" srcOrd="0" destOrd="0" presId="urn:microsoft.com/office/officeart/2005/8/layout/vList5"/>
    <dgm:cxn modelId="{6A1D6D60-76CB-4FF6-A6FF-7454D2E67582}" type="presParOf" srcId="{C1401B3C-C724-478D-9F4E-6479D401A5BE}" destId="{5AFF5E48-B97F-4654-8F0D-3BC6D70B8DF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A0B674-6EFE-4409-BABA-299FD0478301}">
      <dsp:nvSpPr>
        <dsp:cNvPr id="0" name=""/>
        <dsp:cNvSpPr/>
      </dsp:nvSpPr>
      <dsp:spPr>
        <a:xfrm>
          <a:off x="1618" y="1150"/>
          <a:ext cx="1579031" cy="763166"/>
        </a:xfrm>
        <a:prstGeom prst="roundRect">
          <a:avLst>
            <a:gd name="adj" fmla="val 10000"/>
          </a:avLst>
        </a:prstGeom>
        <a:solidFill>
          <a:srgbClr val="8064A2">
            <a:shade val="8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solidFill>
                <a:sysClr val="window" lastClr="FFFFFF"/>
              </a:solidFill>
              <a:latin typeface="Calibri"/>
              <a:ea typeface="+mn-ea"/>
              <a:cs typeface="+mn-cs"/>
            </a:rPr>
            <a:t>M3 - Meta Meta Model</a:t>
          </a:r>
        </a:p>
      </dsp:txBody>
      <dsp:txXfrm>
        <a:off x="23970" y="23502"/>
        <a:ext cx="1534327" cy="718462"/>
      </dsp:txXfrm>
    </dsp:sp>
    <dsp:sp modelId="{A91BA0BE-DB4E-43EE-BA30-F7F8AFA7AA52}">
      <dsp:nvSpPr>
        <dsp:cNvPr id="0" name=""/>
        <dsp:cNvSpPr/>
      </dsp:nvSpPr>
      <dsp:spPr>
        <a:xfrm>
          <a:off x="1618" y="855660"/>
          <a:ext cx="1579031" cy="763166"/>
        </a:xfrm>
        <a:prstGeom prst="roundRect">
          <a:avLst>
            <a:gd name="adj" fmla="val 10000"/>
          </a:avLst>
        </a:prstGeom>
        <a:solidFill>
          <a:srgbClr val="8064A2">
            <a:tint val="99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solidFill>
                <a:sysClr val="window" lastClr="FFFFFF"/>
              </a:solidFill>
              <a:latin typeface="Calibri"/>
              <a:ea typeface="+mn-ea"/>
              <a:cs typeface="+mn-cs"/>
            </a:rPr>
            <a:t>M2 - Meta Model</a:t>
          </a:r>
        </a:p>
      </dsp:txBody>
      <dsp:txXfrm>
        <a:off x="23970" y="878012"/>
        <a:ext cx="1534327" cy="718462"/>
      </dsp:txXfrm>
    </dsp:sp>
    <dsp:sp modelId="{68CD4176-865B-4CFD-951F-4E8D9C1E445F}">
      <dsp:nvSpPr>
        <dsp:cNvPr id="0" name=""/>
        <dsp:cNvSpPr/>
      </dsp:nvSpPr>
      <dsp:spPr>
        <a:xfrm>
          <a:off x="1618" y="1710171"/>
          <a:ext cx="1579031" cy="763166"/>
        </a:xfrm>
        <a:prstGeom prst="roundRect">
          <a:avLst>
            <a:gd name="adj" fmla="val 10000"/>
          </a:avLst>
        </a:prstGeom>
        <a:solidFill>
          <a:srgbClr val="8064A2">
            <a:tint val="8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solidFill>
                <a:sysClr val="window" lastClr="FFFFFF"/>
              </a:solidFill>
              <a:latin typeface="Calibri"/>
              <a:ea typeface="+mn-ea"/>
              <a:cs typeface="+mn-cs"/>
            </a:rPr>
            <a:t>M1 - Concepts</a:t>
          </a:r>
        </a:p>
      </dsp:txBody>
      <dsp:txXfrm>
        <a:off x="23970" y="1732523"/>
        <a:ext cx="1534327" cy="718462"/>
      </dsp:txXfrm>
    </dsp:sp>
    <dsp:sp modelId="{9DB284C9-0326-4F74-95BE-7983DD2AB031}">
      <dsp:nvSpPr>
        <dsp:cNvPr id="0" name=""/>
        <dsp:cNvSpPr/>
      </dsp:nvSpPr>
      <dsp:spPr>
        <a:xfrm>
          <a:off x="1618" y="2564681"/>
          <a:ext cx="1579031" cy="763166"/>
        </a:xfrm>
        <a:prstGeom prst="roundRect">
          <a:avLst>
            <a:gd name="adj" fmla="val 10000"/>
          </a:avLst>
        </a:prstGeom>
        <a:solidFill>
          <a:srgbClr val="8064A2">
            <a:tint val="7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solidFill>
                <a:sysClr val="window" lastClr="FFFFFF"/>
              </a:solidFill>
              <a:latin typeface="Calibri"/>
              <a:ea typeface="+mn-ea"/>
              <a:cs typeface="+mn-cs"/>
            </a:rPr>
            <a:t>M0 - Data</a:t>
          </a:r>
        </a:p>
      </dsp:txBody>
      <dsp:txXfrm>
        <a:off x="23970" y="2587033"/>
        <a:ext cx="1534327" cy="718462"/>
      </dsp:txXfrm>
    </dsp:sp>
    <dsp:sp modelId="{35987A7A-E703-45B6-A77A-6C1977F13520}">
      <dsp:nvSpPr>
        <dsp:cNvPr id="0" name=""/>
        <dsp:cNvSpPr/>
      </dsp:nvSpPr>
      <dsp:spPr>
        <a:xfrm>
          <a:off x="1845927" y="1150"/>
          <a:ext cx="1579031" cy="763166"/>
        </a:xfrm>
        <a:prstGeom prst="roundRect">
          <a:avLst>
            <a:gd name="adj" fmla="val 10000"/>
          </a:avLst>
        </a:prstGeom>
        <a:solidFill>
          <a:srgbClr val="8064A2">
            <a:shade val="8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solidFill>
                <a:sysClr val="window" lastClr="FFFFFF"/>
              </a:solidFill>
              <a:latin typeface="Calibri"/>
              <a:ea typeface="+mn-ea"/>
              <a:cs typeface="+mn-cs"/>
            </a:rPr>
            <a:t>RDF-RDFS</a:t>
          </a:r>
        </a:p>
      </dsp:txBody>
      <dsp:txXfrm>
        <a:off x="1868279" y="23502"/>
        <a:ext cx="1534327" cy="718462"/>
      </dsp:txXfrm>
    </dsp:sp>
    <dsp:sp modelId="{B1A64868-E9FA-4FDA-B451-D04738CFF0D1}">
      <dsp:nvSpPr>
        <dsp:cNvPr id="0" name=""/>
        <dsp:cNvSpPr/>
      </dsp:nvSpPr>
      <dsp:spPr>
        <a:xfrm>
          <a:off x="1845927" y="855660"/>
          <a:ext cx="1579031" cy="763166"/>
        </a:xfrm>
        <a:prstGeom prst="roundRect">
          <a:avLst>
            <a:gd name="adj" fmla="val 10000"/>
          </a:avLst>
        </a:prstGeom>
        <a:solidFill>
          <a:srgbClr val="8064A2">
            <a:tint val="99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solidFill>
                <a:sysClr val="window" lastClr="FFFFFF"/>
              </a:solidFill>
              <a:latin typeface="Calibri"/>
              <a:ea typeface="+mn-ea"/>
              <a:cs typeface="+mn-cs"/>
            </a:rPr>
            <a:t>Micro Concepts</a:t>
          </a:r>
        </a:p>
      </dsp:txBody>
      <dsp:txXfrm>
        <a:off x="1868279" y="878012"/>
        <a:ext cx="1534327" cy="718462"/>
      </dsp:txXfrm>
    </dsp:sp>
    <dsp:sp modelId="{7C8CA1A9-42C4-4B6C-9B29-1D0F75807D8B}">
      <dsp:nvSpPr>
        <dsp:cNvPr id="0" name=""/>
        <dsp:cNvSpPr/>
      </dsp:nvSpPr>
      <dsp:spPr>
        <a:xfrm>
          <a:off x="1845927" y="1710171"/>
          <a:ext cx="1579031" cy="763166"/>
        </a:xfrm>
        <a:prstGeom prst="roundRect">
          <a:avLst>
            <a:gd name="adj" fmla="val 10000"/>
          </a:avLst>
        </a:prstGeom>
        <a:solidFill>
          <a:srgbClr val="8064A2">
            <a:tint val="8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solidFill>
                <a:sysClr val="window" lastClr="FFFFFF"/>
              </a:solidFill>
              <a:latin typeface="Calibri"/>
              <a:ea typeface="+mn-ea"/>
              <a:cs typeface="+mn-cs"/>
            </a:rPr>
            <a:t>MC </a:t>
          </a:r>
          <a:r>
            <a:rPr lang="fr-FR" sz="2000" kern="1200" dirty="0" err="1">
              <a:solidFill>
                <a:sysClr val="window" lastClr="FFFFFF"/>
              </a:solidFill>
              <a:latin typeface="Calibri"/>
              <a:ea typeface="+mn-ea"/>
              <a:cs typeface="+mn-cs"/>
            </a:rPr>
            <a:t>based</a:t>
          </a:r>
          <a:r>
            <a:rPr lang="fr-FR" sz="2000" kern="1200" dirty="0">
              <a:solidFill>
                <a:sysClr val="window" lastClr="FFFFFF"/>
              </a:solidFill>
              <a:latin typeface="Calibri"/>
              <a:ea typeface="+mn-ea"/>
              <a:cs typeface="+mn-cs"/>
            </a:rPr>
            <a:t> </a:t>
          </a:r>
          <a:r>
            <a:rPr lang="fr-FR" sz="2000" kern="1200" dirty="0" err="1">
              <a:solidFill>
                <a:sysClr val="window" lastClr="FFFFFF"/>
              </a:solidFill>
              <a:latin typeface="Calibri"/>
              <a:ea typeface="+mn-ea"/>
              <a:cs typeface="+mn-cs"/>
            </a:rPr>
            <a:t>models</a:t>
          </a:r>
          <a:endParaRPr lang="fr-FR" sz="2000" kern="1200" dirty="0">
            <a:solidFill>
              <a:sysClr val="window" lastClr="FFFFFF"/>
            </a:solidFill>
            <a:latin typeface="Calibri"/>
            <a:ea typeface="+mn-ea"/>
            <a:cs typeface="+mn-cs"/>
          </a:endParaRPr>
        </a:p>
      </dsp:txBody>
      <dsp:txXfrm>
        <a:off x="1868279" y="1732523"/>
        <a:ext cx="1534327" cy="718462"/>
      </dsp:txXfrm>
    </dsp:sp>
    <dsp:sp modelId="{71F41A48-122F-40CE-B0B3-A1DCCDB751ED}">
      <dsp:nvSpPr>
        <dsp:cNvPr id="0" name=""/>
        <dsp:cNvSpPr/>
      </dsp:nvSpPr>
      <dsp:spPr>
        <a:xfrm>
          <a:off x="1845927" y="2564681"/>
          <a:ext cx="1579031" cy="763166"/>
        </a:xfrm>
        <a:prstGeom prst="roundRect">
          <a:avLst>
            <a:gd name="adj" fmla="val 10000"/>
          </a:avLst>
        </a:prstGeom>
        <a:solidFill>
          <a:srgbClr val="8064A2">
            <a:tint val="7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t>Instance Data</a:t>
          </a:r>
        </a:p>
      </dsp:txBody>
      <dsp:txXfrm>
        <a:off x="1868279" y="2587033"/>
        <a:ext cx="1534327" cy="718462"/>
      </dsp:txXfrm>
    </dsp:sp>
    <dsp:sp modelId="{11BC15DC-AE70-4264-A3EC-9AF33A20EDC6}">
      <dsp:nvSpPr>
        <dsp:cNvPr id="0" name=""/>
        <dsp:cNvSpPr/>
      </dsp:nvSpPr>
      <dsp:spPr>
        <a:xfrm>
          <a:off x="3690236" y="1150"/>
          <a:ext cx="1579031" cy="763166"/>
        </a:xfrm>
        <a:prstGeom prst="roundRect">
          <a:avLst>
            <a:gd name="adj" fmla="val 10000"/>
          </a:avLst>
        </a:prstGeom>
        <a:solidFill>
          <a:srgbClr val="8064A2">
            <a:shade val="8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solidFill>
                <a:sysClr val="window" lastClr="FFFFFF"/>
              </a:solidFill>
              <a:latin typeface="Calibri"/>
              <a:ea typeface="+mn-ea"/>
              <a:cs typeface="+mn-cs"/>
            </a:rPr>
            <a:t>RDF-RDFS</a:t>
          </a:r>
        </a:p>
      </dsp:txBody>
      <dsp:txXfrm>
        <a:off x="3712588" y="23502"/>
        <a:ext cx="1534327" cy="718462"/>
      </dsp:txXfrm>
    </dsp:sp>
    <dsp:sp modelId="{56374D01-7A9F-44FB-87F6-83646476DBAC}">
      <dsp:nvSpPr>
        <dsp:cNvPr id="0" name=""/>
        <dsp:cNvSpPr/>
      </dsp:nvSpPr>
      <dsp:spPr>
        <a:xfrm>
          <a:off x="3690236" y="855660"/>
          <a:ext cx="1579031" cy="763166"/>
        </a:xfrm>
        <a:prstGeom prst="roundRect">
          <a:avLst>
            <a:gd name="adj" fmla="val 10000"/>
          </a:avLst>
        </a:prstGeom>
        <a:solidFill>
          <a:srgbClr val="8064A2">
            <a:tint val="99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solidFill>
                <a:sysClr val="window" lastClr="FFFFFF"/>
              </a:solidFill>
              <a:latin typeface="Calibri"/>
              <a:ea typeface="+mn-ea"/>
              <a:cs typeface="+mn-cs"/>
            </a:rPr>
            <a:t>OWL</a:t>
          </a:r>
        </a:p>
      </dsp:txBody>
      <dsp:txXfrm>
        <a:off x="3712588" y="878012"/>
        <a:ext cx="1534327" cy="718462"/>
      </dsp:txXfrm>
    </dsp:sp>
    <dsp:sp modelId="{8A130003-3D93-45CF-8A41-463C8EB3BC84}">
      <dsp:nvSpPr>
        <dsp:cNvPr id="0" name=""/>
        <dsp:cNvSpPr/>
      </dsp:nvSpPr>
      <dsp:spPr>
        <a:xfrm>
          <a:off x="3690236" y="1710171"/>
          <a:ext cx="1579031" cy="763166"/>
        </a:xfrm>
        <a:prstGeom prst="roundRect">
          <a:avLst>
            <a:gd name="adj" fmla="val 10000"/>
          </a:avLst>
        </a:prstGeom>
        <a:solidFill>
          <a:srgbClr val="8064A2">
            <a:tint val="8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err="1">
              <a:solidFill>
                <a:sysClr val="window" lastClr="FFFFFF"/>
              </a:solidFill>
              <a:latin typeface="Calibri"/>
              <a:ea typeface="+mn-ea"/>
              <a:cs typeface="+mn-cs"/>
            </a:rPr>
            <a:t>Ontology</a:t>
          </a:r>
          <a:r>
            <a:rPr lang="fr-FR" sz="2000" kern="1200" dirty="0">
              <a:solidFill>
                <a:sysClr val="window" lastClr="FFFFFF"/>
              </a:solidFill>
              <a:latin typeface="Calibri"/>
              <a:ea typeface="+mn-ea"/>
              <a:cs typeface="+mn-cs"/>
            </a:rPr>
            <a:t> </a:t>
          </a:r>
          <a:r>
            <a:rPr lang="fr-FR" sz="2000" kern="1200" dirty="0" err="1">
              <a:solidFill>
                <a:sysClr val="window" lastClr="FFFFFF"/>
              </a:solidFill>
              <a:latin typeface="Calibri"/>
              <a:ea typeface="+mn-ea"/>
              <a:cs typeface="+mn-cs"/>
            </a:rPr>
            <a:t>Models</a:t>
          </a:r>
          <a:endParaRPr lang="fr-FR" sz="2000" kern="1200" dirty="0">
            <a:solidFill>
              <a:sysClr val="window" lastClr="FFFFFF"/>
            </a:solidFill>
            <a:latin typeface="Calibri"/>
            <a:ea typeface="+mn-ea"/>
            <a:cs typeface="+mn-cs"/>
          </a:endParaRPr>
        </a:p>
      </dsp:txBody>
      <dsp:txXfrm>
        <a:off x="3712588" y="1732523"/>
        <a:ext cx="1534327" cy="718462"/>
      </dsp:txXfrm>
    </dsp:sp>
    <dsp:sp modelId="{C80CCC93-EFD3-44EC-A121-B91B5A12A661}">
      <dsp:nvSpPr>
        <dsp:cNvPr id="0" name=""/>
        <dsp:cNvSpPr/>
      </dsp:nvSpPr>
      <dsp:spPr>
        <a:xfrm>
          <a:off x="3690236" y="2564681"/>
          <a:ext cx="1579031" cy="763166"/>
        </a:xfrm>
        <a:prstGeom prst="roundRect">
          <a:avLst>
            <a:gd name="adj" fmla="val 10000"/>
          </a:avLst>
        </a:prstGeom>
        <a:solidFill>
          <a:srgbClr val="8064A2">
            <a:tint val="7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solidFill>
                <a:sysClr val="window" lastClr="FFFFFF"/>
              </a:solidFill>
              <a:latin typeface="Calibri"/>
              <a:ea typeface="+mn-ea"/>
              <a:cs typeface="+mn-cs"/>
            </a:rPr>
            <a:t>Instance data</a:t>
          </a:r>
          <a:endParaRPr lang="fr-FR" sz="2800" kern="1200" dirty="0">
            <a:solidFill>
              <a:sysClr val="window" lastClr="FFFFFF"/>
            </a:solidFill>
            <a:latin typeface="Calibri"/>
            <a:ea typeface="+mn-ea"/>
            <a:cs typeface="+mn-cs"/>
          </a:endParaRPr>
        </a:p>
      </dsp:txBody>
      <dsp:txXfrm>
        <a:off x="3712588" y="2587033"/>
        <a:ext cx="1534327" cy="718462"/>
      </dsp:txXfrm>
    </dsp:sp>
    <dsp:sp modelId="{10745E3B-EB10-4324-8607-5B331D2BA053}">
      <dsp:nvSpPr>
        <dsp:cNvPr id="0" name=""/>
        <dsp:cNvSpPr/>
      </dsp:nvSpPr>
      <dsp:spPr>
        <a:xfrm>
          <a:off x="5534545" y="1150"/>
          <a:ext cx="1579031" cy="763166"/>
        </a:xfrm>
        <a:prstGeom prst="roundRect">
          <a:avLst>
            <a:gd name="adj" fmla="val 10000"/>
          </a:avLst>
        </a:prstGeom>
        <a:solidFill>
          <a:schemeClr val="accent4">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t>MOF</a:t>
          </a:r>
        </a:p>
      </dsp:txBody>
      <dsp:txXfrm>
        <a:off x="5556897" y="23502"/>
        <a:ext cx="1534327" cy="718462"/>
      </dsp:txXfrm>
    </dsp:sp>
    <dsp:sp modelId="{980910E6-D10C-4CAE-A33C-BA1DC84ECC09}">
      <dsp:nvSpPr>
        <dsp:cNvPr id="0" name=""/>
        <dsp:cNvSpPr/>
      </dsp:nvSpPr>
      <dsp:spPr>
        <a:xfrm>
          <a:off x="5534545" y="855660"/>
          <a:ext cx="1579031" cy="763166"/>
        </a:xfrm>
        <a:prstGeom prst="roundRect">
          <a:avLst>
            <a:gd name="adj" fmla="val 10000"/>
          </a:avLst>
        </a:prstGeom>
        <a:solidFill>
          <a:schemeClr val="accent4">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t>UML</a:t>
          </a:r>
        </a:p>
      </dsp:txBody>
      <dsp:txXfrm>
        <a:off x="5556897" y="878012"/>
        <a:ext cx="1534327" cy="718462"/>
      </dsp:txXfrm>
    </dsp:sp>
    <dsp:sp modelId="{379D5A6E-447A-4F22-8B89-FF1AE464256C}">
      <dsp:nvSpPr>
        <dsp:cNvPr id="0" name=""/>
        <dsp:cNvSpPr/>
      </dsp:nvSpPr>
      <dsp:spPr>
        <a:xfrm>
          <a:off x="5534545" y="1710171"/>
          <a:ext cx="1579031" cy="763166"/>
        </a:xfrm>
        <a:prstGeom prst="roundRect">
          <a:avLst>
            <a:gd name="adj" fmla="val 10000"/>
          </a:avLst>
        </a:prstGeom>
        <a:solidFill>
          <a:schemeClr val="accent4">
            <a:tint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t>UML </a:t>
          </a:r>
          <a:r>
            <a:rPr lang="fr-FR" sz="2000" kern="1200" dirty="0" err="1"/>
            <a:t>Models</a:t>
          </a:r>
          <a:endParaRPr lang="fr-FR" sz="2000" kern="1200" dirty="0"/>
        </a:p>
      </dsp:txBody>
      <dsp:txXfrm>
        <a:off x="5556897" y="1732523"/>
        <a:ext cx="1534327" cy="718462"/>
      </dsp:txXfrm>
    </dsp:sp>
    <dsp:sp modelId="{61F5B35A-1B80-41BE-B881-741E9866BFB7}">
      <dsp:nvSpPr>
        <dsp:cNvPr id="0" name=""/>
        <dsp:cNvSpPr/>
      </dsp:nvSpPr>
      <dsp:spPr>
        <a:xfrm>
          <a:off x="5534545" y="2564681"/>
          <a:ext cx="1579031" cy="763166"/>
        </a:xfrm>
        <a:prstGeom prst="roundRect">
          <a:avLst>
            <a:gd name="adj" fmla="val 10000"/>
          </a:avLst>
        </a:prstGeom>
        <a:solidFill>
          <a:schemeClr val="accent4">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t>Instances</a:t>
          </a:r>
        </a:p>
      </dsp:txBody>
      <dsp:txXfrm>
        <a:off x="5556897" y="2587033"/>
        <a:ext cx="1534327" cy="7184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B535F-ADEA-4767-B2A4-A31C32E9C44D}">
      <dsp:nvSpPr>
        <dsp:cNvPr id="0" name=""/>
        <dsp:cNvSpPr/>
      </dsp:nvSpPr>
      <dsp:spPr>
        <a:xfrm rot="5400000">
          <a:off x="3471197" y="-1235060"/>
          <a:ext cx="1331981" cy="389382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Name / Domain</a:t>
          </a:r>
        </a:p>
        <a:p>
          <a:pPr marL="114300" lvl="1" indent="-114300" algn="l" defTabSz="666750">
            <a:lnSpc>
              <a:spcPct val="90000"/>
            </a:lnSpc>
            <a:spcBef>
              <a:spcPct val="0"/>
            </a:spcBef>
            <a:spcAft>
              <a:spcPct val="15000"/>
            </a:spcAft>
            <a:buChar char="•"/>
          </a:pPr>
          <a:r>
            <a:rPr lang="en-US" sz="1500" kern="1200" dirty="0"/>
            <a:t>Localized Name and Description</a:t>
          </a:r>
        </a:p>
        <a:p>
          <a:pPr marL="114300" lvl="1" indent="-114300" algn="l" defTabSz="666750">
            <a:lnSpc>
              <a:spcPct val="90000"/>
            </a:lnSpc>
            <a:spcBef>
              <a:spcPct val="0"/>
            </a:spcBef>
            <a:spcAft>
              <a:spcPct val="15000"/>
            </a:spcAft>
            <a:buChar char="•"/>
          </a:pPr>
          <a:r>
            <a:rPr lang="en-US" sz="1500" kern="1200" dirty="0"/>
            <a:t>Parent concepts</a:t>
          </a:r>
        </a:p>
        <a:p>
          <a:pPr marL="114300" lvl="1" indent="-114300" algn="l" defTabSz="666750">
            <a:lnSpc>
              <a:spcPct val="90000"/>
            </a:lnSpc>
            <a:spcBef>
              <a:spcPct val="0"/>
            </a:spcBef>
            <a:spcAft>
              <a:spcPct val="15000"/>
            </a:spcAft>
            <a:buChar char="•"/>
          </a:pPr>
          <a:endParaRPr lang="en-US" sz="1500" kern="1200" dirty="0"/>
        </a:p>
      </dsp:txBody>
      <dsp:txXfrm rot="-5400000">
        <a:off x="2190276" y="110883"/>
        <a:ext cx="3828801" cy="1201937"/>
      </dsp:txXfrm>
    </dsp:sp>
    <dsp:sp modelId="{662D4696-3F70-42E9-9543-009E8D848B86}">
      <dsp:nvSpPr>
        <dsp:cNvPr id="0" name=""/>
        <dsp:cNvSpPr/>
      </dsp:nvSpPr>
      <dsp:spPr>
        <a:xfrm>
          <a:off x="0" y="1488"/>
          <a:ext cx="2190275" cy="14207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Identification</a:t>
          </a:r>
        </a:p>
      </dsp:txBody>
      <dsp:txXfrm>
        <a:off x="69354" y="70842"/>
        <a:ext cx="2051567" cy="1282016"/>
      </dsp:txXfrm>
    </dsp:sp>
    <dsp:sp modelId="{7ED5BC8B-21AC-4692-A565-F986F63544FD}">
      <dsp:nvSpPr>
        <dsp:cNvPr id="0" name=""/>
        <dsp:cNvSpPr/>
      </dsp:nvSpPr>
      <dsp:spPr>
        <a:xfrm rot="5400000">
          <a:off x="3351024" y="325758"/>
          <a:ext cx="1572326" cy="389382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Independent from concepts</a:t>
          </a:r>
        </a:p>
        <a:p>
          <a:pPr marL="114300" lvl="1" indent="-114300" algn="l" defTabSz="666750">
            <a:lnSpc>
              <a:spcPct val="90000"/>
            </a:lnSpc>
            <a:spcBef>
              <a:spcPct val="0"/>
            </a:spcBef>
            <a:spcAft>
              <a:spcPct val="15000"/>
            </a:spcAft>
            <a:buChar char="•"/>
          </a:pPr>
          <a:r>
            <a:rPr lang="en-US" sz="1500" kern="1200" dirty="0"/>
            <a:t>Link a concept with</a:t>
          </a:r>
        </a:p>
        <a:p>
          <a:pPr marL="228600" lvl="2" indent="-114300" algn="l" defTabSz="666750">
            <a:lnSpc>
              <a:spcPct val="90000"/>
            </a:lnSpc>
            <a:spcBef>
              <a:spcPct val="0"/>
            </a:spcBef>
            <a:spcAft>
              <a:spcPct val="15000"/>
            </a:spcAft>
            <a:buChar char="•"/>
          </a:pPr>
          <a:r>
            <a:rPr lang="en-US" sz="1500" kern="1200" dirty="0"/>
            <a:t>A literal</a:t>
          </a:r>
        </a:p>
        <a:p>
          <a:pPr marL="228600" lvl="2" indent="-114300" algn="l" defTabSz="666750">
            <a:lnSpc>
              <a:spcPct val="90000"/>
            </a:lnSpc>
            <a:spcBef>
              <a:spcPct val="0"/>
            </a:spcBef>
            <a:spcAft>
              <a:spcPct val="15000"/>
            </a:spcAft>
            <a:buChar char="•"/>
          </a:pPr>
          <a:r>
            <a:rPr lang="en-US" sz="1500" kern="1200" dirty="0"/>
            <a:t>A concept</a:t>
          </a:r>
        </a:p>
        <a:p>
          <a:pPr marL="114300" lvl="1" indent="-114300" algn="l" defTabSz="666750">
            <a:lnSpc>
              <a:spcPct val="90000"/>
            </a:lnSpc>
            <a:spcBef>
              <a:spcPct val="0"/>
            </a:spcBef>
            <a:spcAft>
              <a:spcPct val="15000"/>
            </a:spcAft>
            <a:buChar char="•"/>
          </a:pPr>
          <a:r>
            <a:rPr lang="en-US" sz="1500" kern="1200" dirty="0"/>
            <a:t>Support (qualified) constraints</a:t>
          </a:r>
        </a:p>
      </dsp:txBody>
      <dsp:txXfrm rot="-5400000">
        <a:off x="2190276" y="1563262"/>
        <a:ext cx="3817068" cy="1418816"/>
      </dsp:txXfrm>
    </dsp:sp>
    <dsp:sp modelId="{B94A34CD-91D1-4F52-9DE5-2BC63715A9CF}">
      <dsp:nvSpPr>
        <dsp:cNvPr id="0" name=""/>
        <dsp:cNvSpPr/>
      </dsp:nvSpPr>
      <dsp:spPr>
        <a:xfrm>
          <a:off x="0" y="1589588"/>
          <a:ext cx="2190275" cy="13661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Properties</a:t>
          </a:r>
        </a:p>
      </dsp:txBody>
      <dsp:txXfrm>
        <a:off x="66691" y="1656279"/>
        <a:ext cx="2056893" cy="1232783"/>
      </dsp:txXfrm>
    </dsp:sp>
    <dsp:sp modelId="{5AFF5E48-B97F-4654-8F0D-3BC6D70B8DF7}">
      <dsp:nvSpPr>
        <dsp:cNvPr id="0" name=""/>
        <dsp:cNvSpPr/>
      </dsp:nvSpPr>
      <dsp:spPr>
        <a:xfrm rot="5400000">
          <a:off x="3795110" y="1642099"/>
          <a:ext cx="700338" cy="390144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Actions that a concept’s instance can perform</a:t>
          </a:r>
        </a:p>
        <a:p>
          <a:pPr marL="114300" lvl="1" indent="-114300" algn="l" defTabSz="666750">
            <a:lnSpc>
              <a:spcPct val="90000"/>
            </a:lnSpc>
            <a:spcBef>
              <a:spcPct val="0"/>
            </a:spcBef>
            <a:spcAft>
              <a:spcPct val="15000"/>
            </a:spcAft>
            <a:buChar char="•"/>
          </a:pPr>
          <a:r>
            <a:rPr lang="en-US" sz="1500" kern="1200" dirty="0"/>
            <a:t>Takes arguments (input and output)</a:t>
          </a:r>
        </a:p>
      </dsp:txBody>
      <dsp:txXfrm rot="-5400000">
        <a:off x="2194559" y="3276838"/>
        <a:ext cx="3867252" cy="631962"/>
      </dsp:txXfrm>
    </dsp:sp>
    <dsp:sp modelId="{2C66E96C-3760-4C6F-B33C-E0E6A1E9EB8F}">
      <dsp:nvSpPr>
        <dsp:cNvPr id="0" name=""/>
        <dsp:cNvSpPr/>
      </dsp:nvSpPr>
      <dsp:spPr>
        <a:xfrm>
          <a:off x="0" y="3123127"/>
          <a:ext cx="2194560" cy="9393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Actions</a:t>
          </a:r>
        </a:p>
      </dsp:txBody>
      <dsp:txXfrm>
        <a:off x="45857" y="3168984"/>
        <a:ext cx="2102846" cy="8476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807F2E-6D46-4070-8113-7F7943656D6D}" type="datetimeFigureOut">
              <a:rPr lang="fr-FR" smtClean="0"/>
              <a:pPr/>
              <a:t>28/02/2022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DE02B3-4639-4F66-A446-2418223F8655}" type="slidenum">
              <a:rPr lang="fr-FR" smtClean="0"/>
              <a:pPr/>
              <a:t>‹N°›</a:t>
            </a:fld>
            <a:endParaRPr lang="fr-FR"/>
          </a:p>
        </p:txBody>
      </p:sp>
    </p:spTree>
    <p:extLst>
      <p:ext uri="{BB962C8B-B14F-4D97-AF65-F5344CB8AC3E}">
        <p14:creationId xmlns:p14="http://schemas.microsoft.com/office/powerpoint/2010/main" val="1677523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w3.org/RDF/" TargetMode="External"/><Relationship Id="rId7" Type="http://schemas.openxmlformats.org/officeDocument/2006/relationships/hyperlink" Target="http://dl.kr.org/"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www.w3.org/TR/owl-features/" TargetMode="External"/><Relationship Id="rId5" Type="http://schemas.openxmlformats.org/officeDocument/2006/relationships/hyperlink" Target="http://www-ksl.stanford.edu/kst/what-is-an-ontology.html" TargetMode="External"/><Relationship Id="rId4" Type="http://schemas.openxmlformats.org/officeDocument/2006/relationships/hyperlink" Target="http://www.w3.org/TR/rdf-schema/"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w3.org/RDF/" TargetMode="External"/><Relationship Id="rId7" Type="http://schemas.openxmlformats.org/officeDocument/2006/relationships/hyperlink" Target="http://dl.kr.org/"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www.w3.org/TR/owl-features/" TargetMode="External"/><Relationship Id="rId5" Type="http://schemas.openxmlformats.org/officeDocument/2006/relationships/hyperlink" Target="http://www-ksl.stanford.edu/kst/what-is-an-ontology.html" TargetMode="External"/><Relationship Id="rId4" Type="http://schemas.openxmlformats.org/officeDocument/2006/relationships/hyperlink" Target="http://www.w3.org/TR/rdf-schema/"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www.w3.org/RDF/" TargetMode="External"/><Relationship Id="rId7" Type="http://schemas.openxmlformats.org/officeDocument/2006/relationships/hyperlink" Target="http://dl.kr.org/" TargetMode="External"/><Relationship Id="rId2" Type="http://schemas.openxmlformats.org/officeDocument/2006/relationships/slide" Target="../slides/slide44.xml"/><Relationship Id="rId1" Type="http://schemas.openxmlformats.org/officeDocument/2006/relationships/notesMaster" Target="../notesMasters/notesMaster1.xml"/><Relationship Id="rId6" Type="http://schemas.openxmlformats.org/officeDocument/2006/relationships/hyperlink" Target="http://www.w3.org/TR/owl-features/" TargetMode="External"/><Relationship Id="rId5" Type="http://schemas.openxmlformats.org/officeDocument/2006/relationships/hyperlink" Target="http://www-ksl.stanford.edu/kst/what-is-an-ontology.html" TargetMode="External"/><Relationship Id="rId4" Type="http://schemas.openxmlformats.org/officeDocument/2006/relationships/hyperlink" Target="http://www.w3.org/TR/rdf-schema/"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w3.org/RDF/" TargetMode="External"/><Relationship Id="rId7" Type="http://schemas.openxmlformats.org/officeDocument/2006/relationships/hyperlink" Target="http://dl.kr.org/"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www.w3.org/TR/owl-features/" TargetMode="External"/><Relationship Id="rId5" Type="http://schemas.openxmlformats.org/officeDocument/2006/relationships/hyperlink" Target="http://www-ksl.stanford.edu/kst/what-is-an-ontology.html" TargetMode="External"/><Relationship Id="rId4" Type="http://schemas.openxmlformats.org/officeDocument/2006/relationships/hyperlink" Target="http://www.w3.org/TR/rdf-schema/"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ksl.stanford.edu/kst/what-is-an-ontology.html"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dl.kr.org/" TargetMode="External"/><Relationship Id="rId4" Type="http://schemas.openxmlformats.org/officeDocument/2006/relationships/hyperlink" Target="http://www.w3.org/TR/owl-feature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47DE02B3-4639-4F66-A446-2418223F8655}" type="slidenum">
              <a:rPr lang="fr-FR" smtClean="0"/>
              <a:pPr/>
              <a:t>1</a:t>
            </a:fld>
            <a:endParaRPr lang="fr-FR"/>
          </a:p>
        </p:txBody>
      </p:sp>
    </p:spTree>
    <p:extLst>
      <p:ext uri="{BB962C8B-B14F-4D97-AF65-F5344CB8AC3E}">
        <p14:creationId xmlns:p14="http://schemas.microsoft.com/office/powerpoint/2010/main" val="1438872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9DAC0076-5D1D-485E-802F-44FF4A14E465}" type="slidenum">
              <a:rPr lang="en-GB" smtClean="0"/>
              <a:pPr>
                <a:defRPr/>
              </a:pPr>
              <a:t>19</a:t>
            </a:fld>
            <a:endParaRPr lang="en-GB"/>
          </a:p>
        </p:txBody>
      </p:sp>
    </p:spTree>
    <p:extLst>
      <p:ext uri="{BB962C8B-B14F-4D97-AF65-F5344CB8AC3E}">
        <p14:creationId xmlns:p14="http://schemas.microsoft.com/office/powerpoint/2010/main" val="1134924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9DAC0076-5D1D-485E-802F-44FF4A14E465}" type="slidenum">
              <a:rPr lang="en-GB" smtClean="0"/>
              <a:pPr>
                <a:defRPr/>
              </a:pPr>
              <a:t>20</a:t>
            </a:fld>
            <a:endParaRPr lang="en-GB"/>
          </a:p>
        </p:txBody>
      </p:sp>
    </p:spTree>
    <p:extLst>
      <p:ext uri="{BB962C8B-B14F-4D97-AF65-F5344CB8AC3E}">
        <p14:creationId xmlns:p14="http://schemas.microsoft.com/office/powerpoint/2010/main" val="1237608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700F124-472B-4251-BBF7-BFC076FF138E}" type="slidenum">
              <a:rPr lang="fr-FR" smtClean="0"/>
              <a:pPr/>
              <a:t>21</a:t>
            </a:fld>
            <a:endParaRPr lang="fr-FR"/>
          </a:p>
        </p:txBody>
      </p:sp>
    </p:spTree>
    <p:extLst>
      <p:ext uri="{BB962C8B-B14F-4D97-AF65-F5344CB8AC3E}">
        <p14:creationId xmlns:p14="http://schemas.microsoft.com/office/powerpoint/2010/main" val="3661277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9DAC0076-5D1D-485E-802F-44FF4A14E465}" type="slidenum">
              <a:rPr lang="en-GB" smtClean="0"/>
              <a:pPr>
                <a:defRPr/>
              </a:pPr>
              <a:t>22</a:t>
            </a:fld>
            <a:endParaRPr lang="en-GB"/>
          </a:p>
        </p:txBody>
      </p:sp>
    </p:spTree>
    <p:extLst>
      <p:ext uri="{BB962C8B-B14F-4D97-AF65-F5344CB8AC3E}">
        <p14:creationId xmlns:p14="http://schemas.microsoft.com/office/powerpoint/2010/main" val="1279508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2C346E-B7C5-4C41-B0DE-F77562EDA3F8}" type="slidenum">
              <a:rPr lang="en-US"/>
              <a:pPr/>
              <a:t>24</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94825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0FB136-4D07-844C-86A2-1236443630EB}" type="slidenum">
              <a:rPr lang="en-US"/>
              <a:pPr/>
              <a:t>25</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63793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97A498-59A3-E744-887A-DC7DBEE1FD5E}" type="slidenum">
              <a:rPr lang="en-US"/>
              <a:pPr/>
              <a:t>26</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03520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9DAC0076-5D1D-485E-802F-44FF4A14E465}" type="slidenum">
              <a:rPr lang="en-GB" smtClean="0"/>
              <a:pPr>
                <a:defRPr/>
              </a:pPr>
              <a:t>27</a:t>
            </a:fld>
            <a:endParaRPr lang="en-GB"/>
          </a:p>
        </p:txBody>
      </p:sp>
    </p:spTree>
    <p:extLst>
      <p:ext uri="{BB962C8B-B14F-4D97-AF65-F5344CB8AC3E}">
        <p14:creationId xmlns:p14="http://schemas.microsoft.com/office/powerpoint/2010/main" val="1204518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9DAC0076-5D1D-485E-802F-44FF4A14E465}" type="slidenum">
              <a:rPr lang="en-GB" smtClean="0"/>
              <a:pPr>
                <a:defRPr/>
              </a:pPr>
              <a:t>28</a:t>
            </a:fld>
            <a:endParaRPr lang="en-GB"/>
          </a:p>
        </p:txBody>
      </p:sp>
    </p:spTree>
    <p:extLst>
      <p:ext uri="{BB962C8B-B14F-4D97-AF65-F5344CB8AC3E}">
        <p14:creationId xmlns:p14="http://schemas.microsoft.com/office/powerpoint/2010/main" val="1355227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9DAC0076-5D1D-485E-802F-44FF4A14E465}" type="slidenum">
              <a:rPr lang="en-GB" smtClean="0"/>
              <a:pPr>
                <a:defRPr/>
              </a:pPr>
              <a:t>29</a:t>
            </a:fld>
            <a:endParaRPr lang="en-GB"/>
          </a:p>
        </p:txBody>
      </p:sp>
    </p:spTree>
    <p:extLst>
      <p:ext uri="{BB962C8B-B14F-4D97-AF65-F5344CB8AC3E}">
        <p14:creationId xmlns:p14="http://schemas.microsoft.com/office/powerpoint/2010/main" val="283682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70000" lnSpcReduction="20000"/>
          </a:bodyPr>
          <a:lstStyle/>
          <a:p>
            <a:r>
              <a:rPr lang="en-US" b="1" dirty="0"/>
              <a:t>Base layers</a:t>
            </a:r>
          </a:p>
          <a:p>
            <a:r>
              <a:rPr lang="en-US" dirty="0"/>
              <a:t>Base layers comprise the technological standards used in the upper levels:</a:t>
            </a:r>
          </a:p>
          <a:p>
            <a:r>
              <a:rPr lang="en-US" dirty="0"/>
              <a:t>Unicode to represent characters.</a:t>
            </a:r>
          </a:p>
          <a:p>
            <a:r>
              <a:rPr lang="en-US" dirty="0"/>
              <a:t>URI (Uniform  Resource Identifier): compact string of characters used to identify or name a resource. The main purpose of this identification is to enable interaction with representations of the resource over a network, typically the WWW, using specific protocols. URIs are defined in schemes defining a specific syntax and associated protocols (definition from </a:t>
            </a:r>
            <a:r>
              <a:rPr lang="en-US" dirty="0" err="1"/>
              <a:t>wikipedia</a:t>
            </a:r>
            <a:r>
              <a:rPr lang="en-US" dirty="0"/>
              <a:t>).</a:t>
            </a:r>
          </a:p>
          <a:p>
            <a:r>
              <a:rPr lang="en-US" dirty="0"/>
              <a:t>XML (</a:t>
            </a:r>
            <a:r>
              <a:rPr lang="en-US" dirty="0" err="1"/>
              <a:t>eXtended</a:t>
            </a:r>
            <a:r>
              <a:rPr lang="en-US" dirty="0"/>
              <a:t> Markup Language) and related technologies, such as NS (Name Spaces) and XML Schema </a:t>
            </a:r>
          </a:p>
          <a:p>
            <a:r>
              <a:rPr lang="en-US" b="1" dirty="0"/>
              <a:t>RDF and RDF Schema.</a:t>
            </a:r>
          </a:p>
          <a:p>
            <a:r>
              <a:rPr lang="en-US" dirty="0"/>
              <a:t>As the cornerstone of information representation and exchange, RDF defines a simple model to describe any information. </a:t>
            </a:r>
            <a:r>
              <a:rPr lang="en-US" dirty="0">
                <a:hlinkClick r:id="rId3"/>
              </a:rPr>
              <a:t>RDF</a:t>
            </a:r>
            <a:r>
              <a:rPr lang="en-US" dirty="0"/>
              <a:t> is basically a </a:t>
            </a:r>
            <a:r>
              <a:rPr lang="en-US" dirty="0" err="1"/>
              <a:t>labelled</a:t>
            </a:r>
            <a:r>
              <a:rPr lang="en-US" dirty="0"/>
              <a:t> graph representation described by a set of triples (subject, predicate, object).</a:t>
            </a:r>
          </a:p>
          <a:p>
            <a:r>
              <a:rPr lang="en-US" dirty="0"/>
              <a:t>RDF can be serialized in XML (XML-RDF) but also in more compact formats such as Triples or N3.</a:t>
            </a:r>
          </a:p>
          <a:p>
            <a:r>
              <a:rPr lang="en-US" dirty="0">
                <a:hlinkClick r:id="rId4"/>
              </a:rPr>
              <a:t>RDF Schema </a:t>
            </a:r>
            <a:r>
              <a:rPr lang="en-US" dirty="0"/>
              <a:t>extends RDF by adding extension to the basic vocabulary in order to be able to define Class, </a:t>
            </a:r>
            <a:r>
              <a:rPr lang="en-US" dirty="0" err="1"/>
              <a:t>subClass</a:t>
            </a:r>
            <a:r>
              <a:rPr lang="en-US" dirty="0"/>
              <a:t>, properties, </a:t>
            </a:r>
            <a:r>
              <a:rPr lang="en-US" dirty="0" err="1"/>
              <a:t>subProperties</a:t>
            </a:r>
            <a:r>
              <a:rPr lang="en-US" dirty="0"/>
              <a:t>, etc.</a:t>
            </a:r>
          </a:p>
          <a:p>
            <a:r>
              <a:rPr lang="en-US" b="1" dirty="0"/>
              <a:t>Ontology layer</a:t>
            </a:r>
          </a:p>
          <a:p>
            <a:r>
              <a:rPr lang="en-US" dirty="0"/>
              <a:t>An ontology is a specification of a conceptualization (more complete definition </a:t>
            </a:r>
            <a:r>
              <a:rPr lang="en-US" dirty="0">
                <a:hlinkClick r:id="rId5"/>
              </a:rPr>
              <a:t>here</a:t>
            </a:r>
            <a:r>
              <a:rPr lang="en-US" dirty="0"/>
              <a:t>). In few words, ontology gives the specification of a domain according to a given vocabulary. Usually we can assume that an ontology is defined by classes (objects), properties (attributes or relationships), instances and also various constraints.</a:t>
            </a:r>
          </a:p>
          <a:p>
            <a:r>
              <a:rPr lang="en-US" b="1" dirty="0"/>
              <a:t>Logic layer</a:t>
            </a:r>
          </a:p>
          <a:p>
            <a:r>
              <a:rPr lang="en-US" dirty="0"/>
              <a:t> Logic became an important aspect of </a:t>
            </a:r>
            <a:r>
              <a:rPr lang="en-US" dirty="0" err="1"/>
              <a:t>ontologies</a:t>
            </a:r>
            <a:r>
              <a:rPr lang="en-US" dirty="0"/>
              <a:t>. Ontology Web Language (</a:t>
            </a:r>
            <a:r>
              <a:rPr lang="en-US" dirty="0">
                <a:hlinkClick r:id="rId6"/>
              </a:rPr>
              <a:t>OWL</a:t>
            </a:r>
            <a:r>
              <a:rPr lang="en-US" dirty="0"/>
              <a:t>), one of the most spread ontology language, is based on Description Logics (</a:t>
            </a:r>
            <a:r>
              <a:rPr lang="en-US" dirty="0">
                <a:hlinkClick r:id="rId7"/>
              </a:rPr>
              <a:t>DL</a:t>
            </a:r>
            <a:r>
              <a:rPr lang="en-US" dirty="0"/>
              <a:t>), which gives high expressive level and provides sound and complete reasoning.</a:t>
            </a:r>
          </a:p>
          <a:p>
            <a:r>
              <a:rPr lang="en-US" b="1" dirty="0"/>
              <a:t>Proof layer</a:t>
            </a:r>
          </a:p>
          <a:p>
            <a:r>
              <a:rPr lang="en-US" dirty="0"/>
              <a:t>If we take the example of a transaction over the web: let's assume that a computer A send a bill to a computer B: "You owe me $20". Everybody expects the computer B won't give directly the money and say "Why? Prove it". And so the computer A could say: "you bought this book at this store and as you can see it is at this price". Additionally a rule saying that "_when you buy an item you have to pay </a:t>
            </a:r>
            <a:r>
              <a:rPr lang="en-US" dirty="0" err="1"/>
              <a:t>it"_will</a:t>
            </a:r>
            <a:r>
              <a:rPr lang="en-US" dirty="0"/>
              <a:t> finalize the proof.</a:t>
            </a:r>
            <a:br>
              <a:rPr lang="en-US" dirty="0"/>
            </a:br>
            <a:r>
              <a:rPr lang="en-US" dirty="0"/>
              <a:t>The point is that all these pieces of information are given by RDF triples with references to some URI, so the computer B can check them and if it trusts the referenced site, he can accept the proof.</a:t>
            </a:r>
            <a:br>
              <a:rPr lang="en-US" dirty="0"/>
            </a:br>
            <a:r>
              <a:rPr lang="en-US" dirty="0"/>
              <a:t>This example goes beyond some criticisms, notably coming the one from Google Executive, Peter </a:t>
            </a:r>
            <a:r>
              <a:rPr lang="en-US" dirty="0" err="1"/>
              <a:t>Norvig</a:t>
            </a:r>
            <a:r>
              <a:rPr lang="en-US" dirty="0"/>
              <a:t>, who challenged T. </a:t>
            </a:r>
            <a:r>
              <a:rPr lang="en-US" dirty="0" err="1"/>
              <a:t>Berners-Leeduring</a:t>
            </a:r>
            <a:r>
              <a:rPr lang="en-US" dirty="0"/>
              <a:t> a conference. It is true that with less human oversight lot of people would attempt to exploit the Semantic Web to make SPAM of get better result to sell you pills of any colored and so it could be difficult to trust such a web. But such comment forgets the concept of </a:t>
            </a:r>
            <a:r>
              <a:rPr lang="en-US" i="1" dirty="0"/>
              <a:t>proof</a:t>
            </a:r>
            <a:r>
              <a:rPr lang="en-US" dirty="0"/>
              <a:t>. Actually what is important is not to say it is the truth, but to give the basis for the other side to know whether this can be the truth according to its beliefs, like we do intuitively when we manually collect data from various location. So have a good grounding is the key: we give the source of the information, so people can decide to trust it or not. </a:t>
            </a:r>
          </a:p>
        </p:txBody>
      </p:sp>
      <p:sp>
        <p:nvSpPr>
          <p:cNvPr id="4" name="Espace réservé du numéro de diapositive 3"/>
          <p:cNvSpPr>
            <a:spLocks noGrp="1"/>
          </p:cNvSpPr>
          <p:nvPr>
            <p:ph type="sldNum" sz="quarter" idx="10"/>
          </p:nvPr>
        </p:nvSpPr>
        <p:spPr/>
        <p:txBody>
          <a:bodyPr/>
          <a:lstStyle/>
          <a:p>
            <a:pPr>
              <a:defRPr/>
            </a:pPr>
            <a:fld id="{9DAC0076-5D1D-485E-802F-44FF4A14E465}" type="slidenum">
              <a:rPr lang="en-GB" smtClean="0"/>
              <a:pPr>
                <a:defRPr/>
              </a:pPr>
              <a:t>2</a:t>
            </a:fld>
            <a:endParaRPr lang="en-GB"/>
          </a:p>
        </p:txBody>
      </p:sp>
    </p:spTree>
    <p:extLst>
      <p:ext uri="{BB962C8B-B14F-4D97-AF65-F5344CB8AC3E}">
        <p14:creationId xmlns:p14="http://schemas.microsoft.com/office/powerpoint/2010/main" val="1501480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9DAC0076-5D1D-485E-802F-44FF4A14E465}" type="slidenum">
              <a:rPr lang="en-GB" smtClean="0"/>
              <a:pPr>
                <a:defRPr/>
              </a:pPr>
              <a:t>30</a:t>
            </a:fld>
            <a:endParaRPr lang="en-GB"/>
          </a:p>
        </p:txBody>
      </p:sp>
    </p:spTree>
    <p:extLst>
      <p:ext uri="{BB962C8B-B14F-4D97-AF65-F5344CB8AC3E}">
        <p14:creationId xmlns:p14="http://schemas.microsoft.com/office/powerpoint/2010/main" val="2698937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pPr>
              <a:defRPr/>
            </a:pPr>
            <a:fld id="{9DAC0076-5D1D-485E-802F-44FF4A14E465}" type="slidenum">
              <a:rPr lang="en-GB" smtClean="0"/>
              <a:pPr>
                <a:defRPr/>
              </a:pPr>
              <a:t>31</a:t>
            </a:fld>
            <a:endParaRPr lang="en-GB"/>
          </a:p>
        </p:txBody>
      </p:sp>
    </p:spTree>
    <p:extLst>
      <p:ext uri="{BB962C8B-B14F-4D97-AF65-F5344CB8AC3E}">
        <p14:creationId xmlns:p14="http://schemas.microsoft.com/office/powerpoint/2010/main" val="3920846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pPr>
              <a:defRPr/>
            </a:pPr>
            <a:fld id="{9DAC0076-5D1D-485E-802F-44FF4A14E465}" type="slidenum">
              <a:rPr lang="en-GB" smtClean="0"/>
              <a:pPr>
                <a:defRPr/>
              </a:pPr>
              <a:t>32</a:t>
            </a:fld>
            <a:endParaRPr lang="en-GB"/>
          </a:p>
        </p:txBody>
      </p:sp>
    </p:spTree>
    <p:extLst>
      <p:ext uri="{BB962C8B-B14F-4D97-AF65-F5344CB8AC3E}">
        <p14:creationId xmlns:p14="http://schemas.microsoft.com/office/powerpoint/2010/main" val="3318339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9DAC0076-5D1D-485E-802F-44FF4A14E465}" type="slidenum">
              <a:rPr lang="en-GB" smtClean="0"/>
              <a:pPr>
                <a:defRPr/>
              </a:pPr>
              <a:t>36</a:t>
            </a:fld>
            <a:endParaRPr lang="en-GB"/>
          </a:p>
        </p:txBody>
      </p:sp>
    </p:spTree>
    <p:extLst>
      <p:ext uri="{BB962C8B-B14F-4D97-AF65-F5344CB8AC3E}">
        <p14:creationId xmlns:p14="http://schemas.microsoft.com/office/powerpoint/2010/main" val="23130591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9DAC0076-5D1D-485E-802F-44FF4A14E465}" type="slidenum">
              <a:rPr lang="en-GB" smtClean="0"/>
              <a:pPr>
                <a:defRPr/>
              </a:pPr>
              <a:t>37</a:t>
            </a:fld>
            <a:endParaRPr lang="en-GB"/>
          </a:p>
        </p:txBody>
      </p:sp>
    </p:spTree>
    <p:extLst>
      <p:ext uri="{BB962C8B-B14F-4D97-AF65-F5344CB8AC3E}">
        <p14:creationId xmlns:p14="http://schemas.microsoft.com/office/powerpoint/2010/main" val="17203581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9DAC0076-5D1D-485E-802F-44FF4A14E465}" type="slidenum">
              <a:rPr lang="en-GB" smtClean="0"/>
              <a:pPr>
                <a:defRPr/>
              </a:pPr>
              <a:t>38</a:t>
            </a:fld>
            <a:endParaRPr lang="en-GB"/>
          </a:p>
        </p:txBody>
      </p:sp>
    </p:spTree>
    <p:extLst>
      <p:ext uri="{BB962C8B-B14F-4D97-AF65-F5344CB8AC3E}">
        <p14:creationId xmlns:p14="http://schemas.microsoft.com/office/powerpoint/2010/main" val="11454366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9DAC0076-5D1D-485E-802F-44FF4A14E465}" type="slidenum">
              <a:rPr lang="en-GB" smtClean="0"/>
              <a:pPr>
                <a:defRPr/>
              </a:pPr>
              <a:t>39</a:t>
            </a:fld>
            <a:endParaRPr lang="en-GB"/>
          </a:p>
        </p:txBody>
      </p:sp>
    </p:spTree>
    <p:extLst>
      <p:ext uri="{BB962C8B-B14F-4D97-AF65-F5344CB8AC3E}">
        <p14:creationId xmlns:p14="http://schemas.microsoft.com/office/powerpoint/2010/main" val="25587063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9DAC0076-5D1D-485E-802F-44FF4A14E465}" type="slidenum">
              <a:rPr lang="en-GB" smtClean="0"/>
              <a:pPr>
                <a:defRPr/>
              </a:pPr>
              <a:t>40</a:t>
            </a:fld>
            <a:endParaRPr lang="en-GB"/>
          </a:p>
        </p:txBody>
      </p:sp>
    </p:spTree>
    <p:extLst>
      <p:ext uri="{BB962C8B-B14F-4D97-AF65-F5344CB8AC3E}">
        <p14:creationId xmlns:p14="http://schemas.microsoft.com/office/powerpoint/2010/main" val="32845218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47DE02B3-4639-4F66-A446-2418223F8655}" type="slidenum">
              <a:rPr lang="fr-FR" smtClean="0"/>
              <a:pPr/>
              <a:t>41</a:t>
            </a:fld>
            <a:endParaRPr lang="fr-FR"/>
          </a:p>
        </p:txBody>
      </p:sp>
    </p:spTree>
    <p:extLst>
      <p:ext uri="{BB962C8B-B14F-4D97-AF65-F5344CB8AC3E}">
        <p14:creationId xmlns:p14="http://schemas.microsoft.com/office/powerpoint/2010/main" val="2919537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70DEF58B-31EF-4A6C-A074-2D40DA14A1BC}" type="slidenum">
              <a:rPr lang="en-US" smtClean="0"/>
              <a:pPr/>
              <a:t>42</a:t>
            </a:fld>
            <a:endParaRPr lang="en-US"/>
          </a:p>
        </p:txBody>
      </p:sp>
    </p:spTree>
    <p:extLst>
      <p:ext uri="{BB962C8B-B14F-4D97-AF65-F5344CB8AC3E}">
        <p14:creationId xmlns:p14="http://schemas.microsoft.com/office/powerpoint/2010/main" val="785357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70000" lnSpcReduction="20000"/>
          </a:bodyPr>
          <a:lstStyle/>
          <a:p>
            <a:r>
              <a:rPr lang="en-US" b="1" dirty="0"/>
              <a:t>Base layers</a:t>
            </a:r>
          </a:p>
          <a:p>
            <a:r>
              <a:rPr lang="en-US" dirty="0"/>
              <a:t>Base layers comprise the technological standards used in the upper levels:</a:t>
            </a:r>
          </a:p>
          <a:p>
            <a:r>
              <a:rPr lang="en-US" dirty="0"/>
              <a:t>Unicode to represent characters.</a:t>
            </a:r>
          </a:p>
          <a:p>
            <a:r>
              <a:rPr lang="en-US" dirty="0"/>
              <a:t>URI (Uniform  Resource Identifier): compact string of characters used to identify or name a resource. The main purpose of this identification is to enable interaction with representations of the resource over a network, typically the WWW, using specific protocols. URIs are defined in schemes defining a specific syntax and associated protocols (definition from </a:t>
            </a:r>
            <a:r>
              <a:rPr lang="en-US" dirty="0" err="1"/>
              <a:t>wikipedia</a:t>
            </a:r>
            <a:r>
              <a:rPr lang="en-US" dirty="0"/>
              <a:t>).</a:t>
            </a:r>
          </a:p>
          <a:p>
            <a:r>
              <a:rPr lang="en-US" dirty="0"/>
              <a:t>XML (</a:t>
            </a:r>
            <a:r>
              <a:rPr lang="en-US" dirty="0" err="1"/>
              <a:t>eXtended</a:t>
            </a:r>
            <a:r>
              <a:rPr lang="en-US" dirty="0"/>
              <a:t> Markup Language) and related technologies, such as NS (Name Spaces) and XML Schema </a:t>
            </a:r>
          </a:p>
          <a:p>
            <a:r>
              <a:rPr lang="en-US" b="1" dirty="0"/>
              <a:t>RDF and RDF Schema.</a:t>
            </a:r>
          </a:p>
          <a:p>
            <a:r>
              <a:rPr lang="en-US" dirty="0"/>
              <a:t>As the cornerstone of information representation and exchange, RDF defines a simple model to describe any information. </a:t>
            </a:r>
            <a:r>
              <a:rPr lang="en-US" dirty="0">
                <a:hlinkClick r:id="rId3"/>
              </a:rPr>
              <a:t>RDF</a:t>
            </a:r>
            <a:r>
              <a:rPr lang="en-US" dirty="0"/>
              <a:t> is basically a </a:t>
            </a:r>
            <a:r>
              <a:rPr lang="en-US" dirty="0" err="1"/>
              <a:t>labelled</a:t>
            </a:r>
            <a:r>
              <a:rPr lang="en-US" dirty="0"/>
              <a:t> graph representation described by a set of triples (subject, predicate, object).</a:t>
            </a:r>
          </a:p>
          <a:p>
            <a:r>
              <a:rPr lang="en-US" dirty="0"/>
              <a:t>RDF can be serialized in XML (XML-RDF) but also in more compact formats such as Triples or N3.</a:t>
            </a:r>
          </a:p>
          <a:p>
            <a:r>
              <a:rPr lang="en-US" dirty="0">
                <a:hlinkClick r:id="rId4"/>
              </a:rPr>
              <a:t>RDF Schema </a:t>
            </a:r>
            <a:r>
              <a:rPr lang="en-US" dirty="0"/>
              <a:t>extends RDF by adding extension to the basic vocabulary in order to be able to define Class, </a:t>
            </a:r>
            <a:r>
              <a:rPr lang="en-US" dirty="0" err="1"/>
              <a:t>subClass</a:t>
            </a:r>
            <a:r>
              <a:rPr lang="en-US" dirty="0"/>
              <a:t>, properties, </a:t>
            </a:r>
            <a:r>
              <a:rPr lang="en-US" dirty="0" err="1"/>
              <a:t>subProperties</a:t>
            </a:r>
            <a:r>
              <a:rPr lang="en-US" dirty="0"/>
              <a:t>, etc.</a:t>
            </a:r>
          </a:p>
          <a:p>
            <a:r>
              <a:rPr lang="en-US" b="1" dirty="0"/>
              <a:t>Ontology layer</a:t>
            </a:r>
          </a:p>
          <a:p>
            <a:r>
              <a:rPr lang="en-US" dirty="0"/>
              <a:t>An ontology is a specification of a conceptualization (more complete definition </a:t>
            </a:r>
            <a:r>
              <a:rPr lang="en-US" dirty="0">
                <a:hlinkClick r:id="rId5"/>
              </a:rPr>
              <a:t>here</a:t>
            </a:r>
            <a:r>
              <a:rPr lang="en-US" dirty="0"/>
              <a:t>). In few words, ontology gives the specification of a domain according to a given vocabulary. Usually we can assume that an ontology is defined by classes (objects), properties (attributes or relationships), instances and also various constraints.</a:t>
            </a:r>
          </a:p>
          <a:p>
            <a:r>
              <a:rPr lang="en-US" b="1" dirty="0"/>
              <a:t>Logic layer</a:t>
            </a:r>
          </a:p>
          <a:p>
            <a:r>
              <a:rPr lang="en-US" dirty="0"/>
              <a:t> Logic became an important aspect of </a:t>
            </a:r>
            <a:r>
              <a:rPr lang="en-US" dirty="0" err="1"/>
              <a:t>ontologies</a:t>
            </a:r>
            <a:r>
              <a:rPr lang="en-US" dirty="0"/>
              <a:t>. Ontology Web Language (</a:t>
            </a:r>
            <a:r>
              <a:rPr lang="en-US" dirty="0">
                <a:hlinkClick r:id="rId6"/>
              </a:rPr>
              <a:t>OWL</a:t>
            </a:r>
            <a:r>
              <a:rPr lang="en-US" dirty="0"/>
              <a:t>), one of the most spread ontology language, is based on Description Logics (</a:t>
            </a:r>
            <a:r>
              <a:rPr lang="en-US" dirty="0">
                <a:hlinkClick r:id="rId7"/>
              </a:rPr>
              <a:t>DL</a:t>
            </a:r>
            <a:r>
              <a:rPr lang="en-US" dirty="0"/>
              <a:t>), which gives high expressive level and provides sound and complete reasoning.</a:t>
            </a:r>
          </a:p>
          <a:p>
            <a:r>
              <a:rPr lang="en-US" b="1" dirty="0"/>
              <a:t>Proof layer</a:t>
            </a:r>
          </a:p>
          <a:p>
            <a:r>
              <a:rPr lang="en-US" dirty="0"/>
              <a:t>If we take the example of a transaction over the web: let's assume that a computer A send a bill to a computer B: "You owe me $20". Everybody expects the computer B won't give directly the money and say "Why? Prove it". And so the computer A could say: "you bought this book at this store and as you can see it is at this price". Additionally a rule saying that "_when you buy an item you have to pay </a:t>
            </a:r>
            <a:r>
              <a:rPr lang="en-US" dirty="0" err="1"/>
              <a:t>it"_will</a:t>
            </a:r>
            <a:r>
              <a:rPr lang="en-US" dirty="0"/>
              <a:t> finalize the proof.</a:t>
            </a:r>
            <a:br>
              <a:rPr lang="en-US" dirty="0"/>
            </a:br>
            <a:r>
              <a:rPr lang="en-US" dirty="0"/>
              <a:t>The point is that all these pieces of information are given by RDF triples with references to some URI, so the computer B can check them and if it trusts the referenced site, he can accept the proof.</a:t>
            </a:r>
            <a:br>
              <a:rPr lang="en-US" dirty="0"/>
            </a:br>
            <a:r>
              <a:rPr lang="en-US" dirty="0"/>
              <a:t>This example goes beyond some criticisms, notably coming the one from Google Executive, Peter </a:t>
            </a:r>
            <a:r>
              <a:rPr lang="en-US" dirty="0" err="1"/>
              <a:t>Norvig</a:t>
            </a:r>
            <a:r>
              <a:rPr lang="en-US" dirty="0"/>
              <a:t>, who challenged T. </a:t>
            </a:r>
            <a:r>
              <a:rPr lang="en-US" dirty="0" err="1"/>
              <a:t>Berners-Leeduring</a:t>
            </a:r>
            <a:r>
              <a:rPr lang="en-US" dirty="0"/>
              <a:t> a conference. It is true that with less human oversight lot of people would attempt to exploit the Semantic Web to make SPAM of get better result to sell you pills of any colored and so it could be difficult to trust such a web. But such comment forgets the concept of </a:t>
            </a:r>
            <a:r>
              <a:rPr lang="en-US" i="1" dirty="0"/>
              <a:t>proof</a:t>
            </a:r>
            <a:r>
              <a:rPr lang="en-US" dirty="0"/>
              <a:t>. Actually what is important is not to say it is the truth, but to give the basis for the other side to know whether this can be the truth according to its beliefs, like we do intuitively when we manually collect data from various location. So have a good grounding is the key: we give the source of the information, so people can decide to trust it or not. </a:t>
            </a:r>
          </a:p>
        </p:txBody>
      </p:sp>
      <p:sp>
        <p:nvSpPr>
          <p:cNvPr id="4" name="Espace réservé du numéro de diapositive 3"/>
          <p:cNvSpPr>
            <a:spLocks noGrp="1"/>
          </p:cNvSpPr>
          <p:nvPr>
            <p:ph type="sldNum" sz="quarter" idx="10"/>
          </p:nvPr>
        </p:nvSpPr>
        <p:spPr/>
        <p:txBody>
          <a:bodyPr/>
          <a:lstStyle/>
          <a:p>
            <a:pPr>
              <a:defRPr/>
            </a:pPr>
            <a:fld id="{9DAC0076-5D1D-485E-802F-44FF4A14E465}" type="slidenum">
              <a:rPr lang="en-GB" smtClean="0"/>
              <a:pPr>
                <a:defRPr/>
              </a:pPr>
              <a:t>3</a:t>
            </a:fld>
            <a:endParaRPr lang="en-GB"/>
          </a:p>
        </p:txBody>
      </p:sp>
    </p:spTree>
    <p:extLst>
      <p:ext uri="{BB962C8B-B14F-4D97-AF65-F5344CB8AC3E}">
        <p14:creationId xmlns:p14="http://schemas.microsoft.com/office/powerpoint/2010/main" val="35685886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70DEF58B-31EF-4A6C-A074-2D40DA14A1BC}" type="slidenum">
              <a:rPr lang="en-US" smtClean="0"/>
              <a:pPr/>
              <a:t>43</a:t>
            </a:fld>
            <a:endParaRPr lang="en-US"/>
          </a:p>
        </p:txBody>
      </p:sp>
    </p:spTree>
    <p:extLst>
      <p:ext uri="{BB962C8B-B14F-4D97-AF65-F5344CB8AC3E}">
        <p14:creationId xmlns:p14="http://schemas.microsoft.com/office/powerpoint/2010/main" val="39542661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70000" lnSpcReduction="20000"/>
          </a:bodyPr>
          <a:lstStyle/>
          <a:p>
            <a:r>
              <a:rPr lang="en-US" b="1" dirty="0"/>
              <a:t>Base layers</a:t>
            </a:r>
          </a:p>
          <a:p>
            <a:r>
              <a:rPr lang="en-US" dirty="0"/>
              <a:t>Base layers comprise the technological standards used in the upper levels:</a:t>
            </a:r>
          </a:p>
          <a:p>
            <a:r>
              <a:rPr lang="en-US" dirty="0"/>
              <a:t>Unicode to represent characters.</a:t>
            </a:r>
          </a:p>
          <a:p>
            <a:r>
              <a:rPr lang="en-US" dirty="0"/>
              <a:t>URI (Uniform  Resource Identifier): compact string of characters used to identify or name a resource. The main purpose of this identification is to enable interaction with representations of the resource over a network, typically the WWW, using specific protocols. URIs are defined in schemes defining a specific syntax and associated protocols (definition from </a:t>
            </a:r>
            <a:r>
              <a:rPr lang="en-US" dirty="0" err="1"/>
              <a:t>wikipedia</a:t>
            </a:r>
            <a:r>
              <a:rPr lang="en-US" dirty="0"/>
              <a:t>).</a:t>
            </a:r>
          </a:p>
          <a:p>
            <a:r>
              <a:rPr lang="en-US" dirty="0"/>
              <a:t>XML (</a:t>
            </a:r>
            <a:r>
              <a:rPr lang="en-US" dirty="0" err="1"/>
              <a:t>eXtended</a:t>
            </a:r>
            <a:r>
              <a:rPr lang="en-US" dirty="0"/>
              <a:t> Markup Language) and related technologies, such as NS (Name Spaces) and XML Schema </a:t>
            </a:r>
          </a:p>
          <a:p>
            <a:r>
              <a:rPr lang="en-US" b="1" dirty="0"/>
              <a:t>RDF and RDF Schema.</a:t>
            </a:r>
          </a:p>
          <a:p>
            <a:r>
              <a:rPr lang="en-US" dirty="0"/>
              <a:t>As the cornerstone of information representation and exchange, RDF defines a simple model to describe any information. </a:t>
            </a:r>
            <a:r>
              <a:rPr lang="en-US" dirty="0">
                <a:hlinkClick r:id="rId3"/>
              </a:rPr>
              <a:t>RDF</a:t>
            </a:r>
            <a:r>
              <a:rPr lang="en-US" dirty="0"/>
              <a:t> is basically a </a:t>
            </a:r>
            <a:r>
              <a:rPr lang="en-US" dirty="0" err="1"/>
              <a:t>labelled</a:t>
            </a:r>
            <a:r>
              <a:rPr lang="en-US" dirty="0"/>
              <a:t> graph representation described by a set of triples (subject, predicate, object).</a:t>
            </a:r>
          </a:p>
          <a:p>
            <a:r>
              <a:rPr lang="en-US" dirty="0"/>
              <a:t>RDF can be serialized in XML (XML-RDF) but also in more compact formats such as Triples or N3.</a:t>
            </a:r>
          </a:p>
          <a:p>
            <a:r>
              <a:rPr lang="en-US" dirty="0">
                <a:hlinkClick r:id="rId4"/>
              </a:rPr>
              <a:t>RDF Schema </a:t>
            </a:r>
            <a:r>
              <a:rPr lang="en-US" dirty="0"/>
              <a:t>extends RDF by adding extension to the basic vocabulary in order to be able to define Class, </a:t>
            </a:r>
            <a:r>
              <a:rPr lang="en-US" dirty="0" err="1"/>
              <a:t>subClass</a:t>
            </a:r>
            <a:r>
              <a:rPr lang="en-US" dirty="0"/>
              <a:t>, properties, </a:t>
            </a:r>
            <a:r>
              <a:rPr lang="en-US" dirty="0" err="1"/>
              <a:t>subProperties</a:t>
            </a:r>
            <a:r>
              <a:rPr lang="en-US" dirty="0"/>
              <a:t>, etc.</a:t>
            </a:r>
          </a:p>
          <a:p>
            <a:r>
              <a:rPr lang="en-US" b="1" dirty="0"/>
              <a:t>Ontology layer</a:t>
            </a:r>
          </a:p>
          <a:p>
            <a:r>
              <a:rPr lang="en-US" dirty="0"/>
              <a:t>An ontology is a specification of a conceptualization (more complete definition </a:t>
            </a:r>
            <a:r>
              <a:rPr lang="en-US" dirty="0">
                <a:hlinkClick r:id="rId5"/>
              </a:rPr>
              <a:t>here</a:t>
            </a:r>
            <a:r>
              <a:rPr lang="en-US" dirty="0"/>
              <a:t>). In few words, ontology gives the specification of a domain according to a given vocabulary. Usually we can assume that an ontology is defined by classes (objects), properties (attributes or relationships), instances and also various constraints.</a:t>
            </a:r>
          </a:p>
          <a:p>
            <a:r>
              <a:rPr lang="en-US" b="1" dirty="0"/>
              <a:t>Logic layer</a:t>
            </a:r>
          </a:p>
          <a:p>
            <a:r>
              <a:rPr lang="en-US" dirty="0"/>
              <a:t> Logic became an important aspect of </a:t>
            </a:r>
            <a:r>
              <a:rPr lang="en-US" dirty="0" err="1"/>
              <a:t>ontologies</a:t>
            </a:r>
            <a:r>
              <a:rPr lang="en-US" dirty="0"/>
              <a:t>. Ontology Web Language (</a:t>
            </a:r>
            <a:r>
              <a:rPr lang="en-US" dirty="0">
                <a:hlinkClick r:id="rId6"/>
              </a:rPr>
              <a:t>OWL</a:t>
            </a:r>
            <a:r>
              <a:rPr lang="en-US" dirty="0"/>
              <a:t>), one of the most spread ontology language, is based on Description Logics (</a:t>
            </a:r>
            <a:r>
              <a:rPr lang="en-US" dirty="0">
                <a:hlinkClick r:id="rId7"/>
              </a:rPr>
              <a:t>DL</a:t>
            </a:r>
            <a:r>
              <a:rPr lang="en-US" dirty="0"/>
              <a:t>), which gives high expressive level and provides sound and complete reasoning.</a:t>
            </a:r>
          </a:p>
          <a:p>
            <a:r>
              <a:rPr lang="en-US" b="1" dirty="0"/>
              <a:t>Proof layer</a:t>
            </a:r>
          </a:p>
          <a:p>
            <a:r>
              <a:rPr lang="en-US" dirty="0"/>
              <a:t>If we take the example of a transaction over the web: let's assume that a computer A send a bill to a computer B: "You owe me $20". Everybody expects the computer B won't give directly the money and say "Why? Prove it". And so the computer A could say: "you bought this book at this store and as you can see it is at this price". Additionally a rule saying that "_when you buy an item you have to pay </a:t>
            </a:r>
            <a:r>
              <a:rPr lang="en-US" dirty="0" err="1"/>
              <a:t>it"_will</a:t>
            </a:r>
            <a:r>
              <a:rPr lang="en-US" dirty="0"/>
              <a:t> finalize the proof.</a:t>
            </a:r>
            <a:br>
              <a:rPr lang="en-US" dirty="0"/>
            </a:br>
            <a:r>
              <a:rPr lang="en-US" dirty="0"/>
              <a:t>The point is that all these pieces of information are given by RDF triples with references to some URI, so the computer B can check them and if it trusts the referenced site, he can accept the proof.</a:t>
            </a:r>
            <a:br>
              <a:rPr lang="en-US" dirty="0"/>
            </a:br>
            <a:r>
              <a:rPr lang="en-US" dirty="0"/>
              <a:t>This example goes beyond some criticisms, notably coming the one from Google Executive, Peter </a:t>
            </a:r>
            <a:r>
              <a:rPr lang="en-US" dirty="0" err="1"/>
              <a:t>Norvig</a:t>
            </a:r>
            <a:r>
              <a:rPr lang="en-US" dirty="0"/>
              <a:t>, who challenged T. </a:t>
            </a:r>
            <a:r>
              <a:rPr lang="en-US" dirty="0" err="1"/>
              <a:t>Berners-Leeduring</a:t>
            </a:r>
            <a:r>
              <a:rPr lang="en-US" dirty="0"/>
              <a:t> a conference. It is true that with less human oversight lot of people would attempt to exploit the Semantic Web to make SPAM of get better result to sell you pills of any colored and so it could be difficult to trust such a web. But such comment forgets the concept of </a:t>
            </a:r>
            <a:r>
              <a:rPr lang="en-US" i="1" dirty="0"/>
              <a:t>proof</a:t>
            </a:r>
            <a:r>
              <a:rPr lang="en-US" dirty="0"/>
              <a:t>. Actually what is important is not to say it is the truth, but to give the basis for the other side to know whether this can be the truth according to its beliefs, like we do intuitively when we manually collect data from various location. So have a good grounding is the key: we give the source of the information, so people can decide to trust it or not. </a:t>
            </a:r>
          </a:p>
        </p:txBody>
      </p:sp>
      <p:sp>
        <p:nvSpPr>
          <p:cNvPr id="4" name="Espace réservé du numéro de diapositive 3"/>
          <p:cNvSpPr>
            <a:spLocks noGrp="1"/>
          </p:cNvSpPr>
          <p:nvPr>
            <p:ph type="sldNum" sz="quarter" idx="10"/>
          </p:nvPr>
        </p:nvSpPr>
        <p:spPr/>
        <p:txBody>
          <a:bodyPr/>
          <a:lstStyle/>
          <a:p>
            <a:pPr>
              <a:defRPr/>
            </a:pPr>
            <a:fld id="{9DAC0076-5D1D-485E-802F-44FF4A14E465}" type="slidenum">
              <a:rPr lang="en-GB" smtClean="0"/>
              <a:pPr>
                <a:defRPr/>
              </a:pPr>
              <a:t>44</a:t>
            </a:fld>
            <a:endParaRPr lang="en-GB"/>
          </a:p>
        </p:txBody>
      </p:sp>
    </p:spTree>
    <p:extLst>
      <p:ext uri="{BB962C8B-B14F-4D97-AF65-F5344CB8AC3E}">
        <p14:creationId xmlns:p14="http://schemas.microsoft.com/office/powerpoint/2010/main" val="19142699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9DAC0076-5D1D-485E-802F-44FF4A14E465}" type="slidenum">
              <a:rPr lang="en-GB" smtClean="0"/>
              <a:pPr>
                <a:defRPr/>
              </a:pPr>
              <a:t>45</a:t>
            </a:fld>
            <a:endParaRPr lang="en-GB"/>
          </a:p>
        </p:txBody>
      </p:sp>
    </p:spTree>
    <p:extLst>
      <p:ext uri="{BB962C8B-B14F-4D97-AF65-F5344CB8AC3E}">
        <p14:creationId xmlns:p14="http://schemas.microsoft.com/office/powerpoint/2010/main" val="18601038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70DEF58B-31EF-4A6C-A074-2D40DA14A1BC}" type="slidenum">
              <a:rPr lang="en-US" smtClean="0"/>
              <a:pPr/>
              <a:t>46</a:t>
            </a:fld>
            <a:endParaRPr lang="en-US"/>
          </a:p>
        </p:txBody>
      </p:sp>
    </p:spTree>
    <p:extLst>
      <p:ext uri="{BB962C8B-B14F-4D97-AF65-F5344CB8AC3E}">
        <p14:creationId xmlns:p14="http://schemas.microsoft.com/office/powerpoint/2010/main" val="10833798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70DEF58B-31EF-4A6C-A074-2D40DA14A1BC}" type="slidenum">
              <a:rPr lang="en-US" smtClean="0"/>
              <a:pPr/>
              <a:t>47</a:t>
            </a:fld>
            <a:endParaRPr lang="en-US"/>
          </a:p>
        </p:txBody>
      </p:sp>
    </p:spTree>
    <p:extLst>
      <p:ext uri="{BB962C8B-B14F-4D97-AF65-F5344CB8AC3E}">
        <p14:creationId xmlns:p14="http://schemas.microsoft.com/office/powerpoint/2010/main" val="31643277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70DEF58B-31EF-4A6C-A074-2D40DA14A1BC}" type="slidenum">
              <a:rPr lang="en-US" smtClean="0"/>
              <a:pPr/>
              <a:t>48</a:t>
            </a:fld>
            <a:endParaRPr lang="en-US"/>
          </a:p>
        </p:txBody>
      </p:sp>
    </p:spTree>
    <p:extLst>
      <p:ext uri="{BB962C8B-B14F-4D97-AF65-F5344CB8AC3E}">
        <p14:creationId xmlns:p14="http://schemas.microsoft.com/office/powerpoint/2010/main" val="25791298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70DEF58B-31EF-4A6C-A074-2D40DA14A1BC}" type="slidenum">
              <a:rPr lang="en-US" smtClean="0"/>
              <a:pPr/>
              <a:t>49</a:t>
            </a:fld>
            <a:endParaRPr lang="en-US"/>
          </a:p>
        </p:txBody>
      </p:sp>
    </p:spTree>
    <p:extLst>
      <p:ext uri="{BB962C8B-B14F-4D97-AF65-F5344CB8AC3E}">
        <p14:creationId xmlns:p14="http://schemas.microsoft.com/office/powerpoint/2010/main" val="17027546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70DEF58B-31EF-4A6C-A074-2D40DA14A1BC}" type="slidenum">
              <a:rPr lang="en-US" smtClean="0"/>
              <a:pPr/>
              <a:t>50</a:t>
            </a:fld>
            <a:endParaRPr lang="en-US"/>
          </a:p>
        </p:txBody>
      </p:sp>
    </p:spTree>
    <p:extLst>
      <p:ext uri="{BB962C8B-B14F-4D97-AF65-F5344CB8AC3E}">
        <p14:creationId xmlns:p14="http://schemas.microsoft.com/office/powerpoint/2010/main" val="20726495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fld id="{70DEF58B-31EF-4A6C-A074-2D40DA14A1BC}" type="slidenum">
              <a:rPr lang="en-US" smtClean="0"/>
              <a:pPr/>
              <a:t>51</a:t>
            </a:fld>
            <a:endParaRPr lang="en-US"/>
          </a:p>
        </p:txBody>
      </p:sp>
    </p:spTree>
    <p:extLst>
      <p:ext uri="{BB962C8B-B14F-4D97-AF65-F5344CB8AC3E}">
        <p14:creationId xmlns:p14="http://schemas.microsoft.com/office/powerpoint/2010/main" val="4281274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70DEF58B-31EF-4A6C-A074-2D40DA14A1BC}" type="slidenum">
              <a:rPr lang="en-US" smtClean="0"/>
              <a:pPr/>
              <a:t>52</a:t>
            </a:fld>
            <a:endParaRPr lang="en-US"/>
          </a:p>
        </p:txBody>
      </p:sp>
    </p:spTree>
    <p:extLst>
      <p:ext uri="{BB962C8B-B14F-4D97-AF65-F5344CB8AC3E}">
        <p14:creationId xmlns:p14="http://schemas.microsoft.com/office/powerpoint/2010/main" val="1536265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70000" lnSpcReduction="20000"/>
          </a:bodyPr>
          <a:lstStyle/>
          <a:p>
            <a:r>
              <a:rPr lang="en-US" b="1" dirty="0"/>
              <a:t>Base layers</a:t>
            </a:r>
          </a:p>
          <a:p>
            <a:r>
              <a:rPr lang="en-US" dirty="0"/>
              <a:t>Base layers comprise the technological standards used in the upper levels:</a:t>
            </a:r>
          </a:p>
          <a:p>
            <a:r>
              <a:rPr lang="en-US" dirty="0"/>
              <a:t>Unicode to represent characters.</a:t>
            </a:r>
          </a:p>
          <a:p>
            <a:r>
              <a:rPr lang="en-US" dirty="0"/>
              <a:t>URI (Uniform  Resource Identifier): compact string of characters used to identify or name a resource. The main purpose of this identification is to enable interaction with representations of the resource over a network, typically the WWW, using specific protocols. URIs are defined in schemes defining a specific syntax and associated protocols (definition from </a:t>
            </a:r>
            <a:r>
              <a:rPr lang="en-US" dirty="0" err="1"/>
              <a:t>wikipedia</a:t>
            </a:r>
            <a:r>
              <a:rPr lang="en-US" dirty="0"/>
              <a:t>).</a:t>
            </a:r>
          </a:p>
          <a:p>
            <a:r>
              <a:rPr lang="en-US" dirty="0"/>
              <a:t>XML (</a:t>
            </a:r>
            <a:r>
              <a:rPr lang="en-US" dirty="0" err="1"/>
              <a:t>eXtended</a:t>
            </a:r>
            <a:r>
              <a:rPr lang="en-US" dirty="0"/>
              <a:t> Markup Language) and related technologies, such as NS (Name Spaces) and XML Schema </a:t>
            </a:r>
          </a:p>
          <a:p>
            <a:r>
              <a:rPr lang="en-US" b="1" dirty="0"/>
              <a:t>RDF and RDF Schema.</a:t>
            </a:r>
          </a:p>
          <a:p>
            <a:r>
              <a:rPr lang="en-US" dirty="0"/>
              <a:t>As the cornerstone of information representation and exchange, RDF defines a simple model to describe any information. </a:t>
            </a:r>
            <a:r>
              <a:rPr lang="en-US" dirty="0">
                <a:hlinkClick r:id="rId3"/>
              </a:rPr>
              <a:t>RDF</a:t>
            </a:r>
            <a:r>
              <a:rPr lang="en-US" dirty="0"/>
              <a:t> is basically a </a:t>
            </a:r>
            <a:r>
              <a:rPr lang="en-US" dirty="0" err="1"/>
              <a:t>labelled</a:t>
            </a:r>
            <a:r>
              <a:rPr lang="en-US" dirty="0"/>
              <a:t> graph representation described by a set of triples (subject, predicate, object).</a:t>
            </a:r>
          </a:p>
          <a:p>
            <a:r>
              <a:rPr lang="en-US" dirty="0"/>
              <a:t>RDF can be serialized in XML (XML-RDF) but also in more compact formats such as Triples or N3.</a:t>
            </a:r>
          </a:p>
          <a:p>
            <a:r>
              <a:rPr lang="en-US" dirty="0">
                <a:hlinkClick r:id="rId4"/>
              </a:rPr>
              <a:t>RDF Schema </a:t>
            </a:r>
            <a:r>
              <a:rPr lang="en-US" dirty="0"/>
              <a:t>extends RDF by adding extension to the basic vocabulary in order to be able to define Class, </a:t>
            </a:r>
            <a:r>
              <a:rPr lang="en-US" dirty="0" err="1"/>
              <a:t>subClass</a:t>
            </a:r>
            <a:r>
              <a:rPr lang="en-US" dirty="0"/>
              <a:t>, properties, </a:t>
            </a:r>
            <a:r>
              <a:rPr lang="en-US" dirty="0" err="1"/>
              <a:t>subProperties</a:t>
            </a:r>
            <a:r>
              <a:rPr lang="en-US" dirty="0"/>
              <a:t>, etc.</a:t>
            </a:r>
          </a:p>
          <a:p>
            <a:r>
              <a:rPr lang="en-US" b="1" dirty="0"/>
              <a:t>Ontology layer</a:t>
            </a:r>
          </a:p>
          <a:p>
            <a:r>
              <a:rPr lang="en-US" dirty="0"/>
              <a:t>An ontology is a specification of a conceptualization (more complete definition </a:t>
            </a:r>
            <a:r>
              <a:rPr lang="en-US" dirty="0">
                <a:hlinkClick r:id="rId5"/>
              </a:rPr>
              <a:t>here</a:t>
            </a:r>
            <a:r>
              <a:rPr lang="en-US" dirty="0"/>
              <a:t>). In few words, ontology gives the specification of a domain according to a given vocabulary. Usually we can assume that an ontology is defined by classes (objects), properties (attributes or relationships), instances and also various constraints.</a:t>
            </a:r>
          </a:p>
          <a:p>
            <a:r>
              <a:rPr lang="en-US" b="1" dirty="0"/>
              <a:t>Logic layer</a:t>
            </a:r>
          </a:p>
          <a:p>
            <a:r>
              <a:rPr lang="en-US" dirty="0"/>
              <a:t> Logic became an important aspect of </a:t>
            </a:r>
            <a:r>
              <a:rPr lang="en-US" dirty="0" err="1"/>
              <a:t>ontologies</a:t>
            </a:r>
            <a:r>
              <a:rPr lang="en-US" dirty="0"/>
              <a:t>. Ontology Web Language (</a:t>
            </a:r>
            <a:r>
              <a:rPr lang="en-US" dirty="0">
                <a:hlinkClick r:id="rId6"/>
              </a:rPr>
              <a:t>OWL</a:t>
            </a:r>
            <a:r>
              <a:rPr lang="en-US" dirty="0"/>
              <a:t>), one of the most spread ontology language, is based on Description Logics (</a:t>
            </a:r>
            <a:r>
              <a:rPr lang="en-US" dirty="0">
                <a:hlinkClick r:id="rId7"/>
              </a:rPr>
              <a:t>DL</a:t>
            </a:r>
            <a:r>
              <a:rPr lang="en-US" dirty="0"/>
              <a:t>), which gives high expressive level and provides sound and complete reasoning.</a:t>
            </a:r>
          </a:p>
          <a:p>
            <a:r>
              <a:rPr lang="en-US" b="1" dirty="0"/>
              <a:t>Proof layer</a:t>
            </a:r>
          </a:p>
          <a:p>
            <a:r>
              <a:rPr lang="en-US" dirty="0"/>
              <a:t>If we take the example of a transaction over the web: let's assume that a computer A send a bill to a computer B: "You owe me $20". Everybody expects the computer B won't give directly the money and say "Why? Prove it". And so the computer A could say: "you bought this book at this store and as you can see it is at this price". Additionally a rule saying that "_when you buy an item you have to pay </a:t>
            </a:r>
            <a:r>
              <a:rPr lang="en-US" dirty="0" err="1"/>
              <a:t>it"_will</a:t>
            </a:r>
            <a:r>
              <a:rPr lang="en-US" dirty="0"/>
              <a:t> finalize the proof.</a:t>
            </a:r>
            <a:br>
              <a:rPr lang="en-US" dirty="0"/>
            </a:br>
            <a:r>
              <a:rPr lang="en-US" dirty="0"/>
              <a:t>The point is that all these pieces of information are given by RDF triples with references to some URI, so the computer B can check them and if it trusts the referenced site, he can accept the proof.</a:t>
            </a:r>
            <a:br>
              <a:rPr lang="en-US" dirty="0"/>
            </a:br>
            <a:r>
              <a:rPr lang="en-US" dirty="0"/>
              <a:t>This example goes beyond some criticisms, notably coming the one from Google Executive, Peter </a:t>
            </a:r>
            <a:r>
              <a:rPr lang="en-US" dirty="0" err="1"/>
              <a:t>Norvig</a:t>
            </a:r>
            <a:r>
              <a:rPr lang="en-US" dirty="0"/>
              <a:t>, who challenged T. </a:t>
            </a:r>
            <a:r>
              <a:rPr lang="en-US" dirty="0" err="1"/>
              <a:t>Berners-Leeduring</a:t>
            </a:r>
            <a:r>
              <a:rPr lang="en-US" dirty="0"/>
              <a:t> a conference. It is true that with less human oversight lot of people would attempt to exploit the Semantic Web to make SPAM of get better result to sell you pills of any colored and so it could be difficult to trust such a web. But such comment forgets the concept of </a:t>
            </a:r>
            <a:r>
              <a:rPr lang="en-US" i="1" dirty="0"/>
              <a:t>proof</a:t>
            </a:r>
            <a:r>
              <a:rPr lang="en-US" dirty="0"/>
              <a:t>. Actually what is important is not to say it is the truth, but to give the basis for the other side to know whether this can be the truth according to its beliefs, like we do intuitively when we manually collect data from various location. So have a good grounding is the key: we give the source of the information, so people can decide to trust it or not. </a:t>
            </a:r>
          </a:p>
        </p:txBody>
      </p:sp>
      <p:sp>
        <p:nvSpPr>
          <p:cNvPr id="4" name="Espace réservé du numéro de diapositive 3"/>
          <p:cNvSpPr>
            <a:spLocks noGrp="1"/>
          </p:cNvSpPr>
          <p:nvPr>
            <p:ph type="sldNum" sz="quarter" idx="10"/>
          </p:nvPr>
        </p:nvSpPr>
        <p:spPr/>
        <p:txBody>
          <a:bodyPr/>
          <a:lstStyle/>
          <a:p>
            <a:pPr>
              <a:defRPr/>
            </a:pPr>
            <a:fld id="{9DAC0076-5D1D-485E-802F-44FF4A14E465}" type="slidenum">
              <a:rPr lang="en-GB" smtClean="0"/>
              <a:pPr>
                <a:defRPr/>
              </a:pPr>
              <a:t>4</a:t>
            </a:fld>
            <a:endParaRPr lang="en-GB"/>
          </a:p>
        </p:txBody>
      </p:sp>
    </p:spTree>
    <p:extLst>
      <p:ext uri="{BB962C8B-B14F-4D97-AF65-F5344CB8AC3E}">
        <p14:creationId xmlns:p14="http://schemas.microsoft.com/office/powerpoint/2010/main" val="19717217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70DEF58B-31EF-4A6C-A074-2D40DA14A1BC}" type="slidenum">
              <a:rPr lang="en-US" smtClean="0"/>
              <a:pPr/>
              <a:t>53</a:t>
            </a:fld>
            <a:endParaRPr lang="en-US"/>
          </a:p>
        </p:txBody>
      </p:sp>
    </p:spTree>
    <p:extLst>
      <p:ext uri="{BB962C8B-B14F-4D97-AF65-F5344CB8AC3E}">
        <p14:creationId xmlns:p14="http://schemas.microsoft.com/office/powerpoint/2010/main" val="6612596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70DEF58B-31EF-4A6C-A074-2D40DA14A1BC}" type="slidenum">
              <a:rPr lang="en-US" smtClean="0"/>
              <a:pPr/>
              <a:t>54</a:t>
            </a:fld>
            <a:endParaRPr lang="en-US"/>
          </a:p>
        </p:txBody>
      </p:sp>
    </p:spTree>
    <p:extLst>
      <p:ext uri="{BB962C8B-B14F-4D97-AF65-F5344CB8AC3E}">
        <p14:creationId xmlns:p14="http://schemas.microsoft.com/office/powerpoint/2010/main" val="23423553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70DEF58B-31EF-4A6C-A074-2D40DA14A1BC}" type="slidenum">
              <a:rPr lang="en-US" smtClean="0"/>
              <a:pPr/>
              <a:t>55</a:t>
            </a:fld>
            <a:endParaRPr lang="en-US"/>
          </a:p>
        </p:txBody>
      </p:sp>
    </p:spTree>
    <p:extLst>
      <p:ext uri="{BB962C8B-B14F-4D97-AF65-F5344CB8AC3E}">
        <p14:creationId xmlns:p14="http://schemas.microsoft.com/office/powerpoint/2010/main" val="30504800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70DEF58B-31EF-4A6C-A074-2D40DA14A1BC}" type="slidenum">
              <a:rPr lang="en-US" smtClean="0"/>
              <a:pPr/>
              <a:t>56</a:t>
            </a:fld>
            <a:endParaRPr lang="en-US"/>
          </a:p>
        </p:txBody>
      </p:sp>
    </p:spTree>
    <p:extLst>
      <p:ext uri="{BB962C8B-B14F-4D97-AF65-F5344CB8AC3E}">
        <p14:creationId xmlns:p14="http://schemas.microsoft.com/office/powerpoint/2010/main" val="10672919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70DEF58B-31EF-4A6C-A074-2D40DA14A1BC}" type="slidenum">
              <a:rPr lang="en-US" smtClean="0"/>
              <a:pPr/>
              <a:t>57</a:t>
            </a:fld>
            <a:endParaRPr lang="en-US"/>
          </a:p>
        </p:txBody>
      </p:sp>
    </p:spTree>
    <p:extLst>
      <p:ext uri="{BB962C8B-B14F-4D97-AF65-F5344CB8AC3E}">
        <p14:creationId xmlns:p14="http://schemas.microsoft.com/office/powerpoint/2010/main" val="20141513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70DEF58B-31EF-4A6C-A074-2D40DA14A1BC}" type="slidenum">
              <a:rPr lang="en-US" smtClean="0"/>
              <a:pPr/>
              <a:t>58</a:t>
            </a:fld>
            <a:endParaRPr lang="en-US"/>
          </a:p>
        </p:txBody>
      </p:sp>
    </p:spTree>
    <p:extLst>
      <p:ext uri="{BB962C8B-B14F-4D97-AF65-F5344CB8AC3E}">
        <p14:creationId xmlns:p14="http://schemas.microsoft.com/office/powerpoint/2010/main" val="2129473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47DE02B3-4639-4F66-A446-2418223F8655}" type="slidenum">
              <a:rPr lang="fr-FR" smtClean="0"/>
              <a:pPr/>
              <a:t>59</a:t>
            </a:fld>
            <a:endParaRPr lang="fr-FR"/>
          </a:p>
        </p:txBody>
      </p:sp>
    </p:spTree>
    <p:extLst>
      <p:ext uri="{BB962C8B-B14F-4D97-AF65-F5344CB8AC3E}">
        <p14:creationId xmlns:p14="http://schemas.microsoft.com/office/powerpoint/2010/main" val="2795793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47DE02B3-4639-4F66-A446-2418223F8655}" type="slidenum">
              <a:rPr lang="fr-FR" smtClean="0"/>
              <a:pPr/>
              <a:t>60</a:t>
            </a:fld>
            <a:endParaRPr lang="fr-FR"/>
          </a:p>
        </p:txBody>
      </p:sp>
    </p:spTree>
    <p:extLst>
      <p:ext uri="{BB962C8B-B14F-4D97-AF65-F5344CB8AC3E}">
        <p14:creationId xmlns:p14="http://schemas.microsoft.com/office/powerpoint/2010/main" val="30415494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47DE02B3-4639-4F66-A446-2418223F8655}" type="slidenum">
              <a:rPr lang="fr-FR" smtClean="0"/>
              <a:pPr/>
              <a:t>61</a:t>
            </a:fld>
            <a:endParaRPr lang="fr-FR"/>
          </a:p>
        </p:txBody>
      </p:sp>
    </p:spTree>
    <p:extLst>
      <p:ext uri="{BB962C8B-B14F-4D97-AF65-F5344CB8AC3E}">
        <p14:creationId xmlns:p14="http://schemas.microsoft.com/office/powerpoint/2010/main" val="11373290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47DE02B3-4639-4F66-A446-2418223F8655}" type="slidenum">
              <a:rPr lang="fr-FR" smtClean="0"/>
              <a:pPr/>
              <a:t>62</a:t>
            </a:fld>
            <a:endParaRPr lang="fr-FR"/>
          </a:p>
        </p:txBody>
      </p:sp>
    </p:spTree>
    <p:extLst>
      <p:ext uri="{BB962C8B-B14F-4D97-AF65-F5344CB8AC3E}">
        <p14:creationId xmlns:p14="http://schemas.microsoft.com/office/powerpoint/2010/main" val="4043155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9DAC0076-5D1D-485E-802F-44FF4A14E465}" type="slidenum">
              <a:rPr lang="en-GB" smtClean="0"/>
              <a:pPr>
                <a:defRPr/>
              </a:pPr>
              <a:t>6</a:t>
            </a:fld>
            <a:endParaRPr lang="en-GB"/>
          </a:p>
        </p:txBody>
      </p:sp>
    </p:spTree>
    <p:extLst>
      <p:ext uri="{BB962C8B-B14F-4D97-AF65-F5344CB8AC3E}">
        <p14:creationId xmlns:p14="http://schemas.microsoft.com/office/powerpoint/2010/main" val="6374546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BE94D0E4-7455-453E-84A5-77DCEC91ECC4}" type="slidenum">
              <a:rPr lang="en-US"/>
              <a:pPr/>
              <a:t>63</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fr-FR"/>
          </a:p>
        </p:txBody>
      </p:sp>
    </p:spTree>
    <p:extLst>
      <p:ext uri="{BB962C8B-B14F-4D97-AF65-F5344CB8AC3E}">
        <p14:creationId xmlns:p14="http://schemas.microsoft.com/office/powerpoint/2010/main" val="11343783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47DE02B3-4639-4F66-A446-2418223F8655}" type="slidenum">
              <a:rPr lang="fr-FR" smtClean="0"/>
              <a:pPr/>
              <a:t>64</a:t>
            </a:fld>
            <a:endParaRPr lang="fr-FR"/>
          </a:p>
        </p:txBody>
      </p:sp>
    </p:spTree>
    <p:extLst>
      <p:ext uri="{BB962C8B-B14F-4D97-AF65-F5344CB8AC3E}">
        <p14:creationId xmlns:p14="http://schemas.microsoft.com/office/powerpoint/2010/main" val="42805579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47DE02B3-4639-4F66-A446-2418223F8655}" type="slidenum">
              <a:rPr lang="fr-FR" smtClean="0"/>
              <a:pPr/>
              <a:t>65</a:t>
            </a:fld>
            <a:endParaRPr lang="fr-FR"/>
          </a:p>
        </p:txBody>
      </p:sp>
    </p:spTree>
    <p:extLst>
      <p:ext uri="{BB962C8B-B14F-4D97-AF65-F5344CB8AC3E}">
        <p14:creationId xmlns:p14="http://schemas.microsoft.com/office/powerpoint/2010/main" val="27222812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47DE02B3-4639-4F66-A446-2418223F8655}" type="slidenum">
              <a:rPr lang="fr-FR" smtClean="0"/>
              <a:pPr/>
              <a:t>66</a:t>
            </a:fld>
            <a:endParaRPr lang="fr-FR"/>
          </a:p>
        </p:txBody>
      </p:sp>
    </p:spTree>
    <p:extLst>
      <p:ext uri="{BB962C8B-B14F-4D97-AF65-F5344CB8AC3E}">
        <p14:creationId xmlns:p14="http://schemas.microsoft.com/office/powerpoint/2010/main" val="16732926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47DE02B3-4639-4F66-A446-2418223F8655}" type="slidenum">
              <a:rPr lang="fr-FR" smtClean="0"/>
              <a:pPr/>
              <a:t>67</a:t>
            </a:fld>
            <a:endParaRPr lang="fr-FR"/>
          </a:p>
        </p:txBody>
      </p:sp>
    </p:spTree>
    <p:extLst>
      <p:ext uri="{BB962C8B-B14F-4D97-AF65-F5344CB8AC3E}">
        <p14:creationId xmlns:p14="http://schemas.microsoft.com/office/powerpoint/2010/main" val="39880580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47DE02B3-4639-4F66-A446-2418223F8655}" type="slidenum">
              <a:rPr lang="fr-FR" smtClean="0"/>
              <a:pPr/>
              <a:t>68</a:t>
            </a:fld>
            <a:endParaRPr lang="fr-FR"/>
          </a:p>
        </p:txBody>
      </p:sp>
    </p:spTree>
    <p:extLst>
      <p:ext uri="{BB962C8B-B14F-4D97-AF65-F5344CB8AC3E}">
        <p14:creationId xmlns:p14="http://schemas.microsoft.com/office/powerpoint/2010/main" val="19983816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dirty="0"/>
              <a:t>Notice that in this case, we use a different syntax to match the wagons list (Wagon in wagons). This syntax must be used if and only if the variable contains a list of properties values, obtained with the all() operator.</a:t>
            </a:r>
            <a:endParaRPr lang="fr-FR" sz="1200" dirty="0"/>
          </a:p>
          <a:p>
            <a:r>
              <a:rPr lang="en-US" sz="1200" dirty="0"/>
              <a:t>Ex: Look every train that doesn’t contain any wagon whose weight is &gt; 10:</a:t>
            </a:r>
            <a:endParaRPr lang="fr-FR" sz="1200" dirty="0"/>
          </a:p>
          <a:p>
            <a:r>
              <a:rPr lang="en-US" sz="1200" dirty="0"/>
              <a:t>Train(?wagons := all(</a:t>
            </a:r>
            <a:r>
              <a:rPr lang="en-US" sz="1200" dirty="0" err="1"/>
              <a:t>HasWagon</a:t>
            </a:r>
            <a:r>
              <a:rPr lang="en-US" sz="1200" dirty="0"/>
              <a:t>)),</a:t>
            </a:r>
            <a:endParaRPr lang="fr-FR" sz="1200" dirty="0"/>
          </a:p>
          <a:p>
            <a:r>
              <a:rPr lang="en-US" sz="1200" dirty="0"/>
              <a:t>not(one in ?wagons(Weight &gt; 10))</a:t>
            </a:r>
            <a:endParaRPr lang="fr-FR" sz="1200" dirty="0"/>
          </a:p>
          <a:p>
            <a:r>
              <a:rPr lang="en-US" sz="1200" dirty="0"/>
              <a:t>The variable can be used without a ‘not’, ‘exists’ or ‘</a:t>
            </a:r>
            <a:r>
              <a:rPr lang="en-US" sz="1200" dirty="0" err="1"/>
              <a:t>forall</a:t>
            </a:r>
            <a:r>
              <a:rPr lang="en-US" sz="1200" dirty="0"/>
              <a:t>’ operator. This example is equivalent to the first example of this section:</a:t>
            </a:r>
            <a:endParaRPr lang="fr-FR" sz="1200" dirty="0"/>
          </a:p>
          <a:p>
            <a:r>
              <a:rPr lang="en-US" sz="1200" dirty="0"/>
              <a:t>Train(?wagons := all(</a:t>
            </a:r>
            <a:r>
              <a:rPr lang="en-US" sz="1200" dirty="0" err="1"/>
              <a:t>HasWagon</a:t>
            </a:r>
            <a:r>
              <a:rPr lang="en-US" sz="1200" dirty="0"/>
              <a:t>)),</a:t>
            </a:r>
            <a:endParaRPr lang="fr-FR" sz="1200" dirty="0"/>
          </a:p>
          <a:p>
            <a:r>
              <a:rPr lang="en-US" sz="1200" dirty="0"/>
              <a:t>one in ?wagons(Weight &gt; 10)</a:t>
            </a:r>
            <a:endParaRPr lang="fr-FR" sz="1200" dirty="0"/>
          </a:p>
          <a:p>
            <a:r>
              <a:rPr lang="en-US" sz="1200" dirty="0"/>
              <a:t>However, the ‘all’ keyword should be used to test a property globally with a ‘not’, ‘exists’ or ‘</a:t>
            </a:r>
            <a:r>
              <a:rPr lang="en-US" sz="1200" dirty="0" err="1"/>
              <a:t>forall</a:t>
            </a:r>
            <a:r>
              <a:rPr lang="en-US" sz="1200" dirty="0"/>
              <a:t>’ operator. The following syntax is valid, but isn’t right:</a:t>
            </a:r>
            <a:endParaRPr lang="fr-FR" sz="1200" dirty="0"/>
          </a:p>
          <a:p>
            <a:r>
              <a:rPr lang="en-US" sz="1200" dirty="0"/>
              <a:t>Train(?wagon := one(</a:t>
            </a:r>
            <a:r>
              <a:rPr lang="en-US" sz="1200" dirty="0" err="1"/>
              <a:t>HasWagon</a:t>
            </a:r>
            <a:r>
              <a:rPr lang="en-US" sz="1200" dirty="0"/>
              <a:t>)),</a:t>
            </a:r>
            <a:endParaRPr lang="fr-FR" sz="1200" dirty="0"/>
          </a:p>
          <a:p>
            <a:r>
              <a:rPr lang="en-US" sz="1200" dirty="0"/>
              <a:t>exists(?wagon(Weight &gt; 10))</a:t>
            </a:r>
            <a:endParaRPr lang="fr-FR" sz="1200" dirty="0"/>
          </a:p>
          <a:p>
            <a:r>
              <a:rPr lang="en-US" sz="1200" dirty="0"/>
              <a:t>//Match every train and every wagon such as the wagon has a weight &gt; 10.</a:t>
            </a:r>
            <a:endParaRPr lang="fr-FR" sz="1200" dirty="0"/>
          </a:p>
          <a:p>
            <a:r>
              <a:rPr lang="en-US" sz="1200" dirty="0"/>
              <a:t>//The ‘exists’ is useless here.</a:t>
            </a:r>
            <a:endParaRPr lang="fr-FR" sz="1200" dirty="0"/>
          </a:p>
          <a:p>
            <a:endParaRPr lang="fr-FR" dirty="0"/>
          </a:p>
        </p:txBody>
      </p:sp>
      <p:sp>
        <p:nvSpPr>
          <p:cNvPr id="4" name="Espace réservé du numéro de diapositive 3"/>
          <p:cNvSpPr>
            <a:spLocks noGrp="1"/>
          </p:cNvSpPr>
          <p:nvPr>
            <p:ph type="sldNum" sz="quarter" idx="10"/>
          </p:nvPr>
        </p:nvSpPr>
        <p:spPr/>
        <p:txBody>
          <a:bodyPr/>
          <a:lstStyle/>
          <a:p>
            <a:fld id="{47DE02B3-4639-4F66-A446-2418223F8655}" type="slidenum">
              <a:rPr lang="fr-FR" smtClean="0"/>
              <a:pPr/>
              <a:t>69</a:t>
            </a:fld>
            <a:endParaRPr lang="fr-FR"/>
          </a:p>
        </p:txBody>
      </p:sp>
    </p:spTree>
    <p:extLst>
      <p:ext uri="{BB962C8B-B14F-4D97-AF65-F5344CB8AC3E}">
        <p14:creationId xmlns:p14="http://schemas.microsoft.com/office/powerpoint/2010/main" val="18255361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47DE02B3-4639-4F66-A446-2418223F8655}" type="slidenum">
              <a:rPr lang="fr-FR" smtClean="0"/>
              <a:pPr/>
              <a:t>70</a:t>
            </a:fld>
            <a:endParaRPr lang="fr-FR"/>
          </a:p>
        </p:txBody>
      </p:sp>
    </p:spTree>
    <p:extLst>
      <p:ext uri="{BB962C8B-B14F-4D97-AF65-F5344CB8AC3E}">
        <p14:creationId xmlns:p14="http://schemas.microsoft.com/office/powerpoint/2010/main" val="420880485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47DE02B3-4639-4F66-A446-2418223F8655}" type="slidenum">
              <a:rPr lang="fr-FR" smtClean="0"/>
              <a:pPr/>
              <a:t>71</a:t>
            </a:fld>
            <a:endParaRPr lang="fr-FR"/>
          </a:p>
        </p:txBody>
      </p:sp>
    </p:spTree>
    <p:extLst>
      <p:ext uri="{BB962C8B-B14F-4D97-AF65-F5344CB8AC3E}">
        <p14:creationId xmlns:p14="http://schemas.microsoft.com/office/powerpoint/2010/main" val="16783540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47DE02B3-4639-4F66-A446-2418223F8655}" type="slidenum">
              <a:rPr lang="fr-FR" smtClean="0"/>
              <a:pPr/>
              <a:t>72</a:t>
            </a:fld>
            <a:endParaRPr lang="fr-FR"/>
          </a:p>
        </p:txBody>
      </p:sp>
    </p:spTree>
    <p:extLst>
      <p:ext uri="{BB962C8B-B14F-4D97-AF65-F5344CB8AC3E}">
        <p14:creationId xmlns:p14="http://schemas.microsoft.com/office/powerpoint/2010/main" val="1106374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9DAC0076-5D1D-485E-802F-44FF4A14E465}" type="slidenum">
              <a:rPr lang="en-GB" smtClean="0"/>
              <a:pPr>
                <a:defRPr/>
              </a:pPr>
              <a:t>7</a:t>
            </a:fld>
            <a:endParaRPr lang="en-GB"/>
          </a:p>
        </p:txBody>
      </p:sp>
    </p:spTree>
    <p:extLst>
      <p:ext uri="{BB962C8B-B14F-4D97-AF65-F5344CB8AC3E}">
        <p14:creationId xmlns:p14="http://schemas.microsoft.com/office/powerpoint/2010/main" val="1672887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47DE02B3-4639-4F66-A446-2418223F8655}" type="slidenum">
              <a:rPr lang="fr-FR" smtClean="0"/>
              <a:pPr/>
              <a:t>73</a:t>
            </a:fld>
            <a:endParaRPr lang="fr-FR"/>
          </a:p>
        </p:txBody>
      </p:sp>
    </p:spTree>
    <p:extLst>
      <p:ext uri="{BB962C8B-B14F-4D97-AF65-F5344CB8AC3E}">
        <p14:creationId xmlns:p14="http://schemas.microsoft.com/office/powerpoint/2010/main" val="2082326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47DE02B3-4639-4F66-A446-2418223F8655}" type="slidenum">
              <a:rPr lang="fr-FR" smtClean="0"/>
              <a:pPr/>
              <a:t>74</a:t>
            </a:fld>
            <a:endParaRPr lang="fr-FR"/>
          </a:p>
        </p:txBody>
      </p:sp>
    </p:spTree>
    <p:extLst>
      <p:ext uri="{BB962C8B-B14F-4D97-AF65-F5344CB8AC3E}">
        <p14:creationId xmlns:p14="http://schemas.microsoft.com/office/powerpoint/2010/main" val="39287709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47DE02B3-4639-4F66-A446-2418223F8655}" type="slidenum">
              <a:rPr lang="fr-FR" smtClean="0"/>
              <a:pPr/>
              <a:t>75</a:t>
            </a:fld>
            <a:endParaRPr lang="fr-FR"/>
          </a:p>
        </p:txBody>
      </p:sp>
    </p:spTree>
    <p:extLst>
      <p:ext uri="{BB962C8B-B14F-4D97-AF65-F5344CB8AC3E}">
        <p14:creationId xmlns:p14="http://schemas.microsoft.com/office/powerpoint/2010/main" val="15838860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47DE02B3-4639-4F66-A446-2418223F8655}" type="slidenum">
              <a:rPr lang="fr-FR" smtClean="0"/>
              <a:pPr/>
              <a:t>76</a:t>
            </a:fld>
            <a:endParaRPr lang="fr-FR"/>
          </a:p>
        </p:txBody>
      </p:sp>
    </p:spTree>
    <p:extLst>
      <p:ext uri="{BB962C8B-B14F-4D97-AF65-F5344CB8AC3E}">
        <p14:creationId xmlns:p14="http://schemas.microsoft.com/office/powerpoint/2010/main" val="8750039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47DE02B3-4639-4F66-A446-2418223F8655}" type="slidenum">
              <a:rPr lang="fr-FR" smtClean="0"/>
              <a:pPr/>
              <a:t>77</a:t>
            </a:fld>
            <a:endParaRPr lang="fr-FR"/>
          </a:p>
        </p:txBody>
      </p:sp>
    </p:spTree>
    <p:extLst>
      <p:ext uri="{BB962C8B-B14F-4D97-AF65-F5344CB8AC3E}">
        <p14:creationId xmlns:p14="http://schemas.microsoft.com/office/powerpoint/2010/main" val="3396133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47DE02B3-4639-4F66-A446-2418223F8655}" type="slidenum">
              <a:rPr lang="fr-FR" smtClean="0"/>
              <a:pPr/>
              <a:t>78</a:t>
            </a:fld>
            <a:endParaRPr lang="fr-FR"/>
          </a:p>
        </p:txBody>
      </p:sp>
    </p:spTree>
    <p:extLst>
      <p:ext uri="{BB962C8B-B14F-4D97-AF65-F5344CB8AC3E}">
        <p14:creationId xmlns:p14="http://schemas.microsoft.com/office/powerpoint/2010/main" val="8586307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47DE02B3-4639-4F66-A446-2418223F8655}" type="slidenum">
              <a:rPr lang="fr-FR" smtClean="0"/>
              <a:pPr/>
              <a:t>79</a:t>
            </a:fld>
            <a:endParaRPr lang="fr-FR"/>
          </a:p>
        </p:txBody>
      </p:sp>
    </p:spTree>
    <p:extLst>
      <p:ext uri="{BB962C8B-B14F-4D97-AF65-F5344CB8AC3E}">
        <p14:creationId xmlns:p14="http://schemas.microsoft.com/office/powerpoint/2010/main" val="14960627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47DE02B3-4639-4F66-A446-2418223F8655}" type="slidenum">
              <a:rPr lang="fr-FR" smtClean="0"/>
              <a:pPr/>
              <a:t>80</a:t>
            </a:fld>
            <a:endParaRPr lang="fr-FR"/>
          </a:p>
        </p:txBody>
      </p:sp>
    </p:spTree>
    <p:extLst>
      <p:ext uri="{BB962C8B-B14F-4D97-AF65-F5344CB8AC3E}">
        <p14:creationId xmlns:p14="http://schemas.microsoft.com/office/powerpoint/2010/main" val="205552604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spcBef>
                <a:spcPct val="0"/>
              </a:spcBef>
            </a:pPr>
            <a:endParaRPr lang="zh-CN" altLang="en-US">
              <a:latin typeface="Calibri" charset="0"/>
              <a:ea typeface="宋体" charset="0"/>
              <a:cs typeface="宋体" charset="0"/>
            </a:endParaRPr>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fld id="{538D0685-A2CA-E340-A8DD-4F48B072CC0E}" type="slidenum">
              <a:rPr lang="zh-CN" altLang="en-US">
                <a:ea typeface="宋体" charset="0"/>
              </a:rPr>
              <a:pPr/>
              <a:t>91</a:t>
            </a:fld>
            <a:endParaRPr lang="zh-CN" altLang="en-US">
              <a:ea typeface="宋体" charset="0"/>
            </a:endParaRPr>
          </a:p>
        </p:txBody>
      </p:sp>
    </p:spTree>
    <p:extLst>
      <p:ext uri="{BB962C8B-B14F-4D97-AF65-F5344CB8AC3E}">
        <p14:creationId xmlns:p14="http://schemas.microsoft.com/office/powerpoint/2010/main" val="696587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9DAC0076-5D1D-485E-802F-44FF4A14E465}" type="slidenum">
              <a:rPr lang="en-GB" smtClean="0"/>
              <a:pPr>
                <a:defRPr/>
              </a:pPr>
              <a:t>11</a:t>
            </a:fld>
            <a:endParaRPr lang="en-GB"/>
          </a:p>
        </p:txBody>
      </p:sp>
    </p:spTree>
    <p:extLst>
      <p:ext uri="{BB962C8B-B14F-4D97-AF65-F5344CB8AC3E}">
        <p14:creationId xmlns:p14="http://schemas.microsoft.com/office/powerpoint/2010/main" val="2043814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sldNum" sz="quarter" idx="5"/>
          </p:nvPr>
        </p:nvSpPr>
        <p:spPr>
          <a:ln/>
        </p:spPr>
        <p:txBody>
          <a:bodyPr/>
          <a:lstStyle/>
          <a:p>
            <a:fld id="{5D36C8CF-3597-4A49-BAB7-E31233844C56}" type="slidenum">
              <a:rPr lang="en-GB"/>
              <a:pPr/>
              <a:t>17</a:t>
            </a:fld>
            <a:endParaRPr lang="en-GB"/>
          </a:p>
        </p:txBody>
      </p:sp>
      <p:sp>
        <p:nvSpPr>
          <p:cNvPr id="472066" name="AutoShape 2"/>
          <p:cNvSpPr>
            <a:spLocks noGrp="1" noRot="1" noChangeAspect="1" noChangeArrowheads="1" noTextEdit="1"/>
          </p:cNvSpPr>
          <p:nvPr>
            <p:ph type="sldImg"/>
          </p:nvPr>
        </p:nvSpPr>
        <p:spPr>
          <a:xfrm>
            <a:off x="1143000" y="685800"/>
            <a:ext cx="4572000" cy="3429000"/>
          </a:xfrm>
          <a:ln/>
        </p:spPr>
      </p:sp>
      <p:sp>
        <p:nvSpPr>
          <p:cNvPr id="472067" name="Rectangle 3"/>
          <p:cNvSpPr>
            <a:spLocks noGrp="1" noChangeArrowheads="1"/>
          </p:cNvSpPr>
          <p:nvPr>
            <p:ph type="body" idx="1"/>
          </p:nvPr>
        </p:nvSpPr>
        <p:spPr>
          <a:xfrm>
            <a:off x="685480" y="4343693"/>
            <a:ext cx="5487042" cy="4113922"/>
          </a:xfrm>
        </p:spPr>
        <p:txBody>
          <a:bodyPr/>
          <a:lstStyle/>
          <a:p>
            <a:endParaRPr lang="de-DE"/>
          </a:p>
        </p:txBody>
      </p:sp>
    </p:spTree>
    <p:extLst>
      <p:ext uri="{BB962C8B-B14F-4D97-AF65-F5344CB8AC3E}">
        <p14:creationId xmlns:p14="http://schemas.microsoft.com/office/powerpoint/2010/main" val="26101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b="1" dirty="0"/>
              <a:t>Ontology layer</a:t>
            </a:r>
          </a:p>
          <a:p>
            <a:r>
              <a:rPr lang="en-US" dirty="0"/>
              <a:t>An ontology is a specification of a conceptualization (more complete definition </a:t>
            </a:r>
            <a:r>
              <a:rPr lang="en-US" dirty="0">
                <a:hlinkClick r:id="rId3"/>
              </a:rPr>
              <a:t>here</a:t>
            </a:r>
            <a:r>
              <a:rPr lang="en-US" dirty="0"/>
              <a:t>). In few words, ontology gives the specification of a domain according to a given vocabulary. Usually we can assume that an ontology is defined by classes (objects), properties (attributes or relationships), instances and also various constraints.</a:t>
            </a:r>
          </a:p>
          <a:p>
            <a:r>
              <a:rPr lang="en-US" b="1" dirty="0"/>
              <a:t>Logic layer</a:t>
            </a:r>
          </a:p>
          <a:p>
            <a:r>
              <a:rPr lang="en-US" dirty="0"/>
              <a:t> Logic became an important aspect of </a:t>
            </a:r>
            <a:r>
              <a:rPr lang="en-US" dirty="0" err="1"/>
              <a:t>ontologies</a:t>
            </a:r>
            <a:r>
              <a:rPr lang="en-US" dirty="0"/>
              <a:t>. Ontology Web Language (</a:t>
            </a:r>
            <a:r>
              <a:rPr lang="en-US" dirty="0">
                <a:hlinkClick r:id="rId4"/>
              </a:rPr>
              <a:t>OWL</a:t>
            </a:r>
            <a:r>
              <a:rPr lang="en-US" dirty="0"/>
              <a:t>), one of the most spread ontology language, is based on Description Logics (</a:t>
            </a:r>
            <a:r>
              <a:rPr lang="en-US" dirty="0">
                <a:hlinkClick r:id="rId5"/>
              </a:rPr>
              <a:t>DL</a:t>
            </a:r>
            <a:r>
              <a:rPr lang="en-US" dirty="0"/>
              <a:t>), which gives high expressive level and provides sound and complete reasoning.</a:t>
            </a:r>
          </a:p>
        </p:txBody>
      </p:sp>
      <p:sp>
        <p:nvSpPr>
          <p:cNvPr id="4" name="Espace réservé du numéro de diapositive 3"/>
          <p:cNvSpPr>
            <a:spLocks noGrp="1"/>
          </p:cNvSpPr>
          <p:nvPr>
            <p:ph type="sldNum" sz="quarter" idx="10"/>
          </p:nvPr>
        </p:nvSpPr>
        <p:spPr/>
        <p:txBody>
          <a:bodyPr/>
          <a:lstStyle/>
          <a:p>
            <a:pPr>
              <a:defRPr/>
            </a:pPr>
            <a:fld id="{9DAC0076-5D1D-485E-802F-44FF4A14E465}" type="slidenum">
              <a:rPr lang="en-GB" smtClean="0"/>
              <a:pPr>
                <a:defRPr/>
              </a:pPr>
              <a:t>18</a:t>
            </a:fld>
            <a:endParaRPr lang="en-GB"/>
          </a:p>
        </p:txBody>
      </p:sp>
    </p:spTree>
    <p:extLst>
      <p:ext uri="{BB962C8B-B14F-4D97-AF65-F5344CB8AC3E}">
        <p14:creationId xmlns:p14="http://schemas.microsoft.com/office/powerpoint/2010/main" val="3129719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457200"/>
          </a:xfrm>
          <a:prstGeom prst="rect">
            <a:avLst/>
          </a:prstGeom>
          <a:noFill/>
          <a:ln w="9525">
            <a:noFill/>
            <a:miter lim="800000"/>
            <a:headEnd/>
            <a:tailEnd/>
          </a:ln>
          <a:effectLst/>
        </p:spPr>
        <p:txBody>
          <a:bodyPr wrap="none" anchor="ctr">
            <a:spAutoFit/>
          </a:bodyPr>
          <a:lstStyle/>
          <a:p>
            <a:pPr>
              <a:defRPr/>
            </a:pPr>
            <a:endParaRPr lang="en-US"/>
          </a:p>
        </p:txBody>
      </p:sp>
      <p:sp>
        <p:nvSpPr>
          <p:cNvPr id="5" name="Rectangle 3"/>
          <p:cNvSpPr>
            <a:spLocks noChangeArrowheads="1"/>
          </p:cNvSpPr>
          <p:nvPr/>
        </p:nvSpPr>
        <p:spPr bwMode="auto">
          <a:xfrm>
            <a:off x="0" y="752475"/>
            <a:ext cx="9144000" cy="0"/>
          </a:xfrm>
          <a:prstGeom prst="rect">
            <a:avLst/>
          </a:prstGeom>
          <a:noFill/>
          <a:ln w="9525">
            <a:noFill/>
            <a:miter lim="800000"/>
            <a:headEnd/>
            <a:tailEnd/>
          </a:ln>
          <a:effectLst/>
        </p:spPr>
        <p:txBody>
          <a:bodyPr wrap="none" anchor="ctr">
            <a:spAutoFit/>
          </a:bodyPr>
          <a:lstStyle/>
          <a:p>
            <a:pPr>
              <a:defRPr/>
            </a:pPr>
            <a:endParaRPr lang="fr-FR">
              <a:latin typeface="Calibri" pitchFamily="34" charset="0"/>
            </a:endParaRPr>
          </a:p>
        </p:txBody>
      </p:sp>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ulleted Slide">
    <p:spTree>
      <p:nvGrpSpPr>
        <p:cNvPr id="1" name=""/>
        <p:cNvGrpSpPr/>
        <p:nvPr/>
      </p:nvGrpSpPr>
      <p:grpSpPr>
        <a:xfrm>
          <a:off x="0" y="0"/>
          <a:ext cx="0" cy="0"/>
          <a:chOff x="0" y="0"/>
          <a:chExt cx="0" cy="0"/>
        </a:xfrm>
      </p:grpSpPr>
      <p:pic>
        <p:nvPicPr>
          <p:cNvPr id="5"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43750" y="6348413"/>
            <a:ext cx="1768475" cy="41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itle 1"/>
          <p:cNvSpPr>
            <a:spLocks noGrp="1"/>
          </p:cNvSpPr>
          <p:nvPr>
            <p:ph type="title"/>
          </p:nvPr>
        </p:nvSpPr>
        <p:spPr>
          <a:xfrm>
            <a:off x="685291" y="0"/>
            <a:ext cx="7772400" cy="1103313"/>
          </a:xfrm>
        </p:spPr>
        <p:txBody>
          <a:bodyPr/>
          <a:lstStyle>
            <a:lvl1pPr>
              <a:defRPr sz="2000" baseline="0">
                <a:solidFill>
                  <a:srgbClr val="0C234B"/>
                </a:solidFill>
              </a:defRPr>
            </a:lvl1pPr>
          </a:lstStyle>
          <a:p>
            <a:r>
              <a:rPr lang="zh-CN" altLang="en-US"/>
              <a:t>单击此处编辑母版标题样式</a:t>
            </a:r>
            <a:endParaRPr lang="en-US" dirty="0"/>
          </a:p>
        </p:txBody>
      </p:sp>
      <p:sp>
        <p:nvSpPr>
          <p:cNvPr id="8" name="Text Placeholder 2"/>
          <p:cNvSpPr>
            <a:spLocks noGrp="1"/>
          </p:cNvSpPr>
          <p:nvPr>
            <p:ph idx="1"/>
          </p:nvPr>
        </p:nvSpPr>
        <p:spPr>
          <a:xfrm>
            <a:off x="765443" y="2240801"/>
            <a:ext cx="3599264" cy="2971732"/>
          </a:xfrm>
          <a:prstGeom prst="rect">
            <a:avLst/>
          </a:prstGeom>
        </p:spPr>
        <p:txBody>
          <a:bodyPr rtlCol="0">
            <a:normAutofit/>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
          <p:cNvSpPr>
            <a:spLocks noGrp="1"/>
          </p:cNvSpPr>
          <p:nvPr>
            <p:ph idx="13"/>
          </p:nvPr>
        </p:nvSpPr>
        <p:spPr>
          <a:xfrm>
            <a:off x="4723271" y="2240801"/>
            <a:ext cx="3599264" cy="2971732"/>
          </a:xfrm>
          <a:prstGeom prst="rect">
            <a:avLst/>
          </a:prstGeom>
        </p:spPr>
        <p:txBody>
          <a:bodyPr rtlCol="0">
            <a:normAutofit/>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4"/>
          </p:nvPr>
        </p:nvSpPr>
        <p:spPr>
          <a:xfrm>
            <a:off x="4360863" y="6557963"/>
            <a:ext cx="400050" cy="365125"/>
          </a:xfrm>
          <a:prstGeom prst="rect">
            <a:avLst/>
          </a:prstGeom>
        </p:spPr>
        <p:txBody>
          <a:bodyPr/>
          <a:lstStyle>
            <a:lvl1pPr>
              <a:defRPr/>
            </a:lvl1pPr>
          </a:lstStyle>
          <a:p>
            <a:fld id="{2133B85C-8557-8348-8EA8-6A1C259291B5}" type="slidenum">
              <a:rPr lang="en-US"/>
              <a:pPr/>
              <a:t>‹N°›</a:t>
            </a:fld>
            <a:endParaRPr lang="en-US"/>
          </a:p>
        </p:txBody>
      </p:sp>
    </p:spTree>
    <p:extLst>
      <p:ext uri="{BB962C8B-B14F-4D97-AF65-F5344CB8AC3E}">
        <p14:creationId xmlns:p14="http://schemas.microsoft.com/office/powerpoint/2010/main" val="3761297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1357313" y="71438"/>
            <a:ext cx="7329487" cy="1071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p>
        </p:txBody>
      </p:sp>
      <p:sp>
        <p:nvSpPr>
          <p:cNvPr id="1027" name="Espace réservé du texte 2"/>
          <p:cNvSpPr>
            <a:spLocks noGrp="1"/>
          </p:cNvSpPr>
          <p:nvPr>
            <p:ph type="body" idx="1"/>
          </p:nvPr>
        </p:nvSpPr>
        <p:spPr bwMode="auto">
          <a:xfrm>
            <a:off x="428625" y="1357313"/>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dirty="0"/>
              <a:t>Cliquez pour modifier les styles du texte du masque</a:t>
            </a:r>
          </a:p>
          <a:p>
            <a:pPr lvl="1"/>
            <a:r>
              <a:rPr lang="fr-FR" dirty="0"/>
              <a:t>Deuxième niveau</a:t>
            </a:r>
          </a:p>
          <a:p>
            <a:pPr lvl="2"/>
            <a:r>
              <a:rPr lang="fr-FR" dirty="0"/>
              <a:t>Troisième niveau</a:t>
            </a:r>
          </a:p>
        </p:txBody>
      </p:sp>
      <p:cxnSp>
        <p:nvCxnSpPr>
          <p:cNvPr id="9" name="Connecteur droit 8"/>
          <p:cNvCxnSpPr/>
          <p:nvPr/>
        </p:nvCxnSpPr>
        <p:spPr>
          <a:xfrm>
            <a:off x="285750" y="1212850"/>
            <a:ext cx="85725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97"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8" r:id="rId10"/>
  </p:sldLayoutIdLst>
  <p:txStyles>
    <p:titleStyle>
      <a:lvl1pPr algn="ctr" rtl="0" eaLnBrk="1" fontAlgn="base" hangingPunct="1">
        <a:spcBef>
          <a:spcPct val="0"/>
        </a:spcBef>
        <a:spcAft>
          <a:spcPct val="0"/>
        </a:spcAft>
        <a:defRPr sz="4000" kern="1200">
          <a:solidFill>
            <a:schemeClr val="tx1"/>
          </a:solidFill>
          <a:latin typeface="Tahoma" pitchFamily="34" charset="0"/>
          <a:ea typeface="+mj-ea"/>
          <a:cs typeface="Tahoma" pitchFamily="34" charset="0"/>
        </a:defRPr>
      </a:lvl1pPr>
      <a:lvl2pPr algn="ctr" rtl="0" eaLnBrk="1" fontAlgn="base" hangingPunct="1">
        <a:spcBef>
          <a:spcPct val="0"/>
        </a:spcBef>
        <a:spcAft>
          <a:spcPct val="0"/>
        </a:spcAft>
        <a:defRPr sz="4000">
          <a:solidFill>
            <a:schemeClr val="tx1"/>
          </a:solidFill>
          <a:latin typeface="Tahoma" pitchFamily="34" charset="0"/>
          <a:cs typeface="Tahoma" pitchFamily="34" charset="0"/>
        </a:defRPr>
      </a:lvl2pPr>
      <a:lvl3pPr algn="ctr" rtl="0" eaLnBrk="1" fontAlgn="base" hangingPunct="1">
        <a:spcBef>
          <a:spcPct val="0"/>
        </a:spcBef>
        <a:spcAft>
          <a:spcPct val="0"/>
        </a:spcAft>
        <a:defRPr sz="4000">
          <a:solidFill>
            <a:schemeClr val="tx1"/>
          </a:solidFill>
          <a:latin typeface="Tahoma" pitchFamily="34" charset="0"/>
          <a:cs typeface="Tahoma" pitchFamily="34" charset="0"/>
        </a:defRPr>
      </a:lvl3pPr>
      <a:lvl4pPr algn="ctr" rtl="0" eaLnBrk="1" fontAlgn="base" hangingPunct="1">
        <a:spcBef>
          <a:spcPct val="0"/>
        </a:spcBef>
        <a:spcAft>
          <a:spcPct val="0"/>
        </a:spcAft>
        <a:defRPr sz="4000">
          <a:solidFill>
            <a:schemeClr val="tx1"/>
          </a:solidFill>
          <a:latin typeface="Tahoma" pitchFamily="34" charset="0"/>
          <a:cs typeface="Tahoma" pitchFamily="34" charset="0"/>
        </a:defRPr>
      </a:lvl4pPr>
      <a:lvl5pPr algn="ctr" rtl="0" eaLnBrk="1" fontAlgn="base" hangingPunct="1">
        <a:spcBef>
          <a:spcPct val="0"/>
        </a:spcBef>
        <a:spcAft>
          <a:spcPct val="0"/>
        </a:spcAft>
        <a:defRPr sz="4000">
          <a:solidFill>
            <a:schemeClr val="tx1"/>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1"/>
          </a:solidFill>
          <a:latin typeface="Tahoma" pitchFamily="34" charset="0"/>
          <a:cs typeface="Tahoma" pitchFamily="34" charset="0"/>
        </a:defRPr>
      </a:lvl6pPr>
      <a:lvl7pPr marL="914400" algn="ctr" rtl="0" eaLnBrk="1" fontAlgn="base" hangingPunct="1">
        <a:spcBef>
          <a:spcPct val="0"/>
        </a:spcBef>
        <a:spcAft>
          <a:spcPct val="0"/>
        </a:spcAft>
        <a:defRPr sz="4000">
          <a:solidFill>
            <a:schemeClr val="tx1"/>
          </a:solidFill>
          <a:latin typeface="Tahoma" pitchFamily="34" charset="0"/>
          <a:cs typeface="Tahoma" pitchFamily="34" charset="0"/>
        </a:defRPr>
      </a:lvl7pPr>
      <a:lvl8pPr marL="1371600" algn="ctr" rtl="0" eaLnBrk="1" fontAlgn="base" hangingPunct="1">
        <a:spcBef>
          <a:spcPct val="0"/>
        </a:spcBef>
        <a:spcAft>
          <a:spcPct val="0"/>
        </a:spcAft>
        <a:defRPr sz="4000">
          <a:solidFill>
            <a:schemeClr val="tx1"/>
          </a:solidFill>
          <a:latin typeface="Tahoma" pitchFamily="34" charset="0"/>
          <a:cs typeface="Tahoma" pitchFamily="34" charset="0"/>
        </a:defRPr>
      </a:lvl8pPr>
      <a:lvl9pPr marL="1828800" algn="ctr" rtl="0" eaLnBrk="1" fontAlgn="base" hangingPunct="1">
        <a:spcBef>
          <a:spcPct val="0"/>
        </a:spcBef>
        <a:spcAft>
          <a:spcPct val="0"/>
        </a:spcAft>
        <a:defRPr sz="4000">
          <a:solidFill>
            <a:schemeClr val="tx1"/>
          </a:solidFill>
          <a:latin typeface="Tahoma" pitchFamily="34" charset="0"/>
          <a:cs typeface="Tahoma" pitchFamily="34" charset="0"/>
        </a:defRPr>
      </a:lvl9pPr>
    </p:titleStyle>
    <p:bodyStyle>
      <a:lvl1pPr marL="342900" indent="-342900" algn="l" rtl="0" eaLnBrk="1" fontAlgn="base" hangingPunct="1">
        <a:spcBef>
          <a:spcPct val="20000"/>
        </a:spcBef>
        <a:spcAft>
          <a:spcPct val="0"/>
        </a:spcAft>
        <a:buClr>
          <a:srgbClr val="B2411D"/>
        </a:buClr>
        <a:buSzPct val="120000"/>
        <a:buFont typeface="Wingdings" pitchFamily="2" charset="2"/>
        <a:buChar char="§"/>
        <a:defRPr sz="3200" kern="1200">
          <a:solidFill>
            <a:srgbClr val="B2411D"/>
          </a:solidFill>
          <a:latin typeface="Tahoma" pitchFamily="34" charset="0"/>
          <a:ea typeface="+mn-ea"/>
          <a:cs typeface="Tahoma" pitchFamily="34" charset="0"/>
        </a:defRPr>
      </a:lvl1pPr>
      <a:lvl2pPr marL="742950" indent="-285750" algn="l" rtl="0" eaLnBrk="1" fontAlgn="base" hangingPunct="1">
        <a:spcBef>
          <a:spcPct val="20000"/>
        </a:spcBef>
        <a:spcAft>
          <a:spcPct val="0"/>
        </a:spcAft>
        <a:buFont typeface="Wingdings" pitchFamily="2" charset="2"/>
        <a:buChar char="§"/>
        <a:defRPr sz="2800" kern="1200">
          <a:solidFill>
            <a:schemeClr val="tx1"/>
          </a:solidFill>
          <a:latin typeface="Tahoma" pitchFamily="34" charset="0"/>
          <a:ea typeface="+mn-ea"/>
          <a:cs typeface="Tahoma" pitchFamily="34"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Tahoma" pitchFamily="34" charset="0"/>
          <a:ea typeface="+mn-ea"/>
          <a:cs typeface="Tahoma"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Tahoma" pitchFamily="34" charset="0"/>
          <a:ea typeface="+mn-ea"/>
          <a:cs typeface="Tahoma"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www.ruleml.org/" TargetMode="External"/><Relationship Id="rId2" Type="http://schemas.openxmlformats.org/officeDocument/2006/relationships/hyperlink" Target="http://www.w3.org/2001/sw/WebOnt/" TargetMode="Externa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wmf"/><Relationship Id="rId4" Type="http://schemas.openxmlformats.org/officeDocument/2006/relationships/oleObject" Target="../embeddings/oleObject1.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8.xml"/><Relationship Id="rId1" Type="http://schemas.openxmlformats.org/officeDocument/2006/relationships/slideLayout" Target="../slideLayouts/slideLayout10.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ctrTitle"/>
          </p:nvPr>
        </p:nvSpPr>
        <p:spPr/>
        <p:txBody>
          <a:bodyPr/>
          <a:lstStyle/>
          <a:p>
            <a:r>
              <a:rPr lang="en-US" dirty="0"/>
              <a:t>Inference Rules, Queries on Semantic Web </a:t>
            </a:r>
          </a:p>
        </p:txBody>
      </p:sp>
      <p:sp>
        <p:nvSpPr>
          <p:cNvPr id="2" name="Sous-titre 1"/>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7CF6412B-D3E5-6B40-9DC4-F866FE1D483D}"/>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37B6418-4F1F-614A-915B-CDD337E5D7F1}" type="slidenum">
              <a:rPr lang="en-GB" altLang="fr-FR" sz="1000">
                <a:latin typeface="Verdana" panose="020B0604030504040204" pitchFamily="34" charset="0"/>
              </a:rPr>
              <a:pPr eaLnBrk="1" hangingPunct="1"/>
              <a:t>10</a:t>
            </a:fld>
            <a:endParaRPr lang="en-GB" altLang="fr-FR" sz="1000">
              <a:latin typeface="Verdana" panose="020B0604030504040204" pitchFamily="34" charset="0"/>
            </a:endParaRPr>
          </a:p>
        </p:txBody>
      </p:sp>
      <p:sp>
        <p:nvSpPr>
          <p:cNvPr id="41986" name="Rectangle 2">
            <a:extLst>
              <a:ext uri="{FF2B5EF4-FFF2-40B4-BE49-F238E27FC236}">
                <a16:creationId xmlns:a16="http://schemas.microsoft.com/office/drawing/2014/main" id="{67EA533A-58E7-3040-8B2D-FE31A32D1830}"/>
              </a:ext>
            </a:extLst>
          </p:cNvPr>
          <p:cNvSpPr>
            <a:spLocks noGrp="1" noChangeArrowheads="1"/>
          </p:cNvSpPr>
          <p:nvPr>
            <p:ph type="title"/>
          </p:nvPr>
        </p:nvSpPr>
        <p:spPr/>
        <p:txBody>
          <a:bodyPr/>
          <a:lstStyle/>
          <a:p>
            <a:r>
              <a:rPr lang="en-US" altLang="fr-FR" dirty="0"/>
              <a:t>RDF Schema (RDFS)</a:t>
            </a:r>
          </a:p>
        </p:txBody>
      </p:sp>
      <p:sp>
        <p:nvSpPr>
          <p:cNvPr id="41987" name="Rectangle 3">
            <a:extLst>
              <a:ext uri="{FF2B5EF4-FFF2-40B4-BE49-F238E27FC236}">
                <a16:creationId xmlns:a16="http://schemas.microsoft.com/office/drawing/2014/main" id="{D35AF135-DBE1-E049-BDBB-2FA1ADB35144}"/>
              </a:ext>
            </a:extLst>
          </p:cNvPr>
          <p:cNvSpPr>
            <a:spLocks noGrp="1" noChangeArrowheads="1"/>
          </p:cNvSpPr>
          <p:nvPr>
            <p:ph type="body" idx="1"/>
          </p:nvPr>
        </p:nvSpPr>
        <p:spPr/>
        <p:txBody>
          <a:bodyPr/>
          <a:lstStyle/>
          <a:p>
            <a:pPr>
              <a:lnSpc>
                <a:spcPct val="110000"/>
              </a:lnSpc>
            </a:pPr>
            <a:r>
              <a:rPr lang="en-US" altLang="fr-FR" sz="2000"/>
              <a:t>The class and property concepts in RDF are similar to the type systems of object-oriented programming languages such as Java. </a:t>
            </a:r>
          </a:p>
          <a:p>
            <a:pPr>
              <a:lnSpc>
                <a:spcPct val="110000"/>
              </a:lnSpc>
            </a:pPr>
            <a:r>
              <a:rPr lang="en-US" altLang="fr-FR" sz="2000"/>
              <a:t>In object-oriented systems a class is usually defined in terms of the properties its instances may have.</a:t>
            </a:r>
          </a:p>
          <a:p>
            <a:pPr>
              <a:lnSpc>
                <a:spcPct val="110000"/>
              </a:lnSpc>
            </a:pPr>
            <a:r>
              <a:rPr lang="en-US" altLang="fr-FR" sz="2000"/>
              <a:t>In the RDF vocabulary properties are defined in terms of the classes of resource to which they apply. </a:t>
            </a:r>
          </a:p>
          <a:p>
            <a:pPr>
              <a:lnSpc>
                <a:spcPct val="110000"/>
              </a:lnSpc>
            </a:pPr>
            <a:r>
              <a:rPr lang="en-US" altLang="fr-FR" sz="2000"/>
              <a:t>This is the role of the </a:t>
            </a:r>
            <a:r>
              <a:rPr lang="en-US" altLang="fr-FR" sz="2000">
                <a:solidFill>
                  <a:srgbClr val="0000FF"/>
                </a:solidFill>
              </a:rPr>
              <a:t>domain</a:t>
            </a:r>
            <a:r>
              <a:rPr lang="en-US" altLang="fr-FR" sz="2000"/>
              <a:t> and </a:t>
            </a:r>
            <a:r>
              <a:rPr lang="en-US" altLang="fr-FR" sz="2000">
                <a:solidFill>
                  <a:srgbClr val="0000FF"/>
                </a:solidFill>
              </a:rPr>
              <a:t>range</a:t>
            </a:r>
            <a:r>
              <a:rPr lang="en-US" altLang="fr-FR" sz="2000"/>
              <a:t> mechanisms.</a:t>
            </a:r>
          </a:p>
          <a:p>
            <a:pPr>
              <a:lnSpc>
                <a:spcPct val="110000"/>
              </a:lnSpc>
            </a:pPr>
            <a:r>
              <a:rPr lang="en-US" altLang="fr-FR" sz="2000"/>
              <a:t>For example, we could define the </a:t>
            </a:r>
            <a:r>
              <a:rPr lang="en-US" altLang="fr-FR" sz="2000">
                <a:solidFill>
                  <a:srgbClr val="0000FF"/>
                </a:solidFill>
              </a:rPr>
              <a:t>eg:Author</a:t>
            </a:r>
            <a:r>
              <a:rPr lang="en-US" altLang="fr-FR" sz="2000"/>
              <a:t> property to have a domain of </a:t>
            </a:r>
            <a:r>
              <a:rPr lang="en-US" altLang="fr-FR" sz="2000">
                <a:solidFill>
                  <a:srgbClr val="0000FF"/>
                </a:solidFill>
              </a:rPr>
              <a:t>eg:Article</a:t>
            </a:r>
            <a:r>
              <a:rPr lang="en-US" altLang="fr-FR" sz="2000"/>
              <a:t> and a range of </a:t>
            </a:r>
            <a:r>
              <a:rPr lang="en-US" altLang="fr-FR" sz="2000">
                <a:solidFill>
                  <a:srgbClr val="0000FF"/>
                </a:solidFill>
              </a:rPr>
              <a:t>eg:Person.</a:t>
            </a:r>
            <a:endParaRPr lang="en-US" altLang="fr-FR" sz="2000"/>
          </a:p>
        </p:txBody>
      </p:sp>
    </p:spTree>
    <p:extLst>
      <p:ext uri="{BB962C8B-B14F-4D97-AF65-F5344CB8AC3E}">
        <p14:creationId xmlns:p14="http://schemas.microsoft.com/office/powerpoint/2010/main" val="3539032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defRPr/>
            </a:pPr>
            <a:r>
              <a:rPr lang="en-US" altLang="fr-FR" dirty="0"/>
              <a:t>RDF Schema (RDFS)</a:t>
            </a:r>
            <a:endParaRPr lang="fr-FR" dirty="0"/>
          </a:p>
        </p:txBody>
      </p:sp>
      <p:sp>
        <p:nvSpPr>
          <p:cNvPr id="13317" name="Espace réservé du contenu 2"/>
          <p:cNvSpPr>
            <a:spLocks noGrp="1"/>
          </p:cNvSpPr>
          <p:nvPr>
            <p:ph idx="1"/>
          </p:nvPr>
        </p:nvSpPr>
        <p:spPr>
          <a:xfrm>
            <a:off x="968375" y="1403358"/>
            <a:ext cx="7824788" cy="3240088"/>
          </a:xfrm>
        </p:spPr>
        <p:txBody>
          <a:bodyPr/>
          <a:lstStyle/>
          <a:p>
            <a:pPr lvl="1">
              <a:defRPr/>
            </a:pPr>
            <a:r>
              <a:rPr lang="en-US" sz="2000" b="1" dirty="0"/>
              <a:t>Serialization of RDF</a:t>
            </a:r>
          </a:p>
          <a:p>
            <a:pPr lvl="2">
              <a:defRPr/>
            </a:pPr>
            <a:r>
              <a:rPr lang="en-US" sz="1800" dirty="0"/>
              <a:t>In XML</a:t>
            </a:r>
          </a:p>
          <a:p>
            <a:pPr lvl="3">
              <a:buNone/>
              <a:defRPr/>
            </a:pPr>
            <a:r>
              <a:rPr lang="fr-FR" sz="1600" dirty="0"/>
              <a:t>&lt;</a:t>
            </a:r>
            <a:r>
              <a:rPr lang="fr-FR" sz="1600" dirty="0" err="1"/>
              <a:t>rdf:Description</a:t>
            </a:r>
            <a:r>
              <a:rPr lang="fr-FR" sz="1600" dirty="0"/>
              <a:t> </a:t>
            </a:r>
            <a:r>
              <a:rPr lang="fr-FR" sz="1800" dirty="0">
                <a:solidFill>
                  <a:schemeClr val="accent1">
                    <a:lumMod val="75000"/>
                  </a:schemeClr>
                </a:solidFill>
              </a:rPr>
              <a:t>about=</a:t>
            </a:r>
            <a:r>
              <a:rPr lang="fr-FR" sz="1800" dirty="0" err="1">
                <a:solidFill>
                  <a:schemeClr val="accent1">
                    <a:lumMod val="75000"/>
                  </a:schemeClr>
                </a:solidFill>
              </a:rPr>
              <a:t>subject</a:t>
            </a:r>
            <a:r>
              <a:rPr lang="fr-FR" sz="1600" dirty="0"/>
              <a:t>&gt;</a:t>
            </a:r>
          </a:p>
          <a:p>
            <a:pPr>
              <a:buFontTx/>
              <a:buNone/>
              <a:defRPr/>
            </a:pPr>
            <a:r>
              <a:rPr lang="fr-FR" sz="2400" dirty="0"/>
              <a:t>	</a:t>
            </a:r>
            <a:r>
              <a:rPr lang="fr-FR" sz="1600" dirty="0"/>
              <a:t>	     &lt;</a:t>
            </a:r>
            <a:r>
              <a:rPr lang="fr-FR" sz="1600" i="1" dirty="0" err="1">
                <a:solidFill>
                  <a:schemeClr val="bg2">
                    <a:lumMod val="75000"/>
                  </a:schemeClr>
                </a:solidFill>
              </a:rPr>
              <a:t>predicate</a:t>
            </a:r>
            <a:r>
              <a:rPr lang="fr-FR" sz="1600" dirty="0"/>
              <a:t>&gt;</a:t>
            </a:r>
            <a:r>
              <a:rPr lang="fr-FR" sz="1600" i="1" dirty="0">
                <a:solidFill>
                  <a:schemeClr val="accent2"/>
                </a:solidFill>
              </a:rPr>
              <a:t>objet</a:t>
            </a:r>
            <a:r>
              <a:rPr lang="fr-FR" sz="1600" dirty="0"/>
              <a:t>&lt;/</a:t>
            </a:r>
            <a:r>
              <a:rPr lang="fr-FR" sz="1600" i="1" dirty="0" err="1">
                <a:solidFill>
                  <a:schemeClr val="bg2">
                    <a:lumMod val="75000"/>
                  </a:schemeClr>
                </a:solidFill>
              </a:rPr>
              <a:t>predicate</a:t>
            </a:r>
            <a:r>
              <a:rPr lang="fr-FR" sz="1600" dirty="0"/>
              <a:t>&gt;</a:t>
            </a:r>
          </a:p>
          <a:p>
            <a:pPr>
              <a:buFontTx/>
              <a:buNone/>
              <a:defRPr/>
            </a:pPr>
            <a:r>
              <a:rPr lang="fr-FR" sz="1600" dirty="0"/>
              <a:t>		&lt;/</a:t>
            </a:r>
            <a:r>
              <a:rPr lang="fr-FR" sz="1600" dirty="0" err="1"/>
              <a:t>rdf:Description</a:t>
            </a:r>
            <a:r>
              <a:rPr lang="fr-FR" sz="1600" dirty="0"/>
              <a:t>&gt;</a:t>
            </a:r>
          </a:p>
          <a:p>
            <a:pPr lvl="2">
              <a:defRPr/>
            </a:pPr>
            <a:endParaRPr lang="en-US" sz="1800" dirty="0"/>
          </a:p>
          <a:p>
            <a:pPr lvl="2">
              <a:defRPr/>
            </a:pPr>
            <a:r>
              <a:rPr lang="en-US" sz="1800" dirty="0"/>
              <a:t>More efficient representation: store </a:t>
            </a:r>
            <a:r>
              <a:rPr lang="en-US" sz="1800" b="1" dirty="0"/>
              <a:t>triples</a:t>
            </a:r>
          </a:p>
          <a:p>
            <a:pPr lvl="3">
              <a:defRPr/>
            </a:pPr>
            <a:r>
              <a:rPr lang="fr-FR" sz="1600" dirty="0">
                <a:solidFill>
                  <a:srgbClr val="0033CC"/>
                </a:solidFill>
              </a:rPr>
              <a:t> {#</a:t>
            </a:r>
            <a:r>
              <a:rPr lang="fr-FR" sz="1800" dirty="0" err="1">
                <a:solidFill>
                  <a:schemeClr val="accent1">
                    <a:lumMod val="75000"/>
                  </a:schemeClr>
                </a:solidFill>
              </a:rPr>
              <a:t>subject</a:t>
            </a:r>
            <a:r>
              <a:rPr lang="fr-FR" sz="1600" dirty="0">
                <a:solidFill>
                  <a:srgbClr val="0033CC"/>
                </a:solidFill>
              </a:rPr>
              <a:t> #</a:t>
            </a:r>
            <a:r>
              <a:rPr lang="fr-FR" sz="1600" dirty="0" err="1">
                <a:solidFill>
                  <a:schemeClr val="bg2"/>
                </a:solidFill>
              </a:rPr>
              <a:t>predicate</a:t>
            </a:r>
            <a:r>
              <a:rPr lang="fr-FR" sz="1600" dirty="0">
                <a:solidFill>
                  <a:srgbClr val="0033CC"/>
                </a:solidFill>
              </a:rPr>
              <a:t> #</a:t>
            </a:r>
            <a:r>
              <a:rPr lang="fr-FR" sz="1600" dirty="0" err="1">
                <a:solidFill>
                  <a:srgbClr val="0033CC"/>
                </a:solidFill>
              </a:rPr>
              <a:t>object</a:t>
            </a:r>
            <a:r>
              <a:rPr lang="fr-FR" sz="1600" dirty="0">
                <a:solidFill>
                  <a:srgbClr val="0033CC"/>
                </a:solidFill>
              </a:rPr>
              <a:t>}</a:t>
            </a:r>
            <a:endParaRPr lang="en-US" sz="1600" dirty="0"/>
          </a:p>
          <a:p>
            <a:pPr lvl="1"/>
            <a:endParaRPr lang="en-US" sz="2000" dirty="0"/>
          </a:p>
          <a:p>
            <a:pPr lvl="1"/>
            <a:r>
              <a:rPr lang="en-US" sz="2000" b="1" dirty="0"/>
              <a:t>RDFS: RDF Schema</a:t>
            </a:r>
          </a:p>
          <a:p>
            <a:pPr lvl="2"/>
            <a:r>
              <a:rPr lang="en-US" sz="1800" dirty="0"/>
              <a:t>Extends RDF with </a:t>
            </a:r>
          </a:p>
          <a:p>
            <a:pPr lvl="3"/>
            <a:r>
              <a:rPr lang="en-US" sz="1600" dirty="0"/>
              <a:t>Class, </a:t>
            </a:r>
          </a:p>
          <a:p>
            <a:pPr lvl="3"/>
            <a:r>
              <a:rPr lang="en-US" sz="1600" dirty="0"/>
              <a:t>Properties, </a:t>
            </a:r>
          </a:p>
          <a:p>
            <a:pPr lvl="3"/>
            <a:r>
              <a:rPr lang="en-US" sz="1600" dirty="0"/>
              <a:t>Sub-Class and Sub-Properties(Inheritance),</a:t>
            </a:r>
          </a:p>
          <a:p>
            <a:pPr lvl="3"/>
            <a:r>
              <a:rPr lang="en-US" sz="1600" dirty="0"/>
              <a:t>Instances</a:t>
            </a:r>
          </a:p>
          <a:p>
            <a:pPr>
              <a:buNone/>
            </a:pPr>
            <a:endParaRPr lang="fr-FR" sz="2400" dirty="0"/>
          </a:p>
        </p:txBody>
      </p:sp>
    </p:spTree>
    <p:extLst>
      <p:ext uri="{BB962C8B-B14F-4D97-AF65-F5344CB8AC3E}">
        <p14:creationId xmlns:p14="http://schemas.microsoft.com/office/powerpoint/2010/main" val="576733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52151D4-BF9E-1447-9F14-0BD41E0A1A6E}"/>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9557AE1-EA24-7F4A-8514-2CFD67838A55}" type="slidenum">
              <a:rPr lang="en-GB" altLang="fr-FR" sz="1000">
                <a:latin typeface="Verdana" panose="020B0604030504040204" pitchFamily="34" charset="0"/>
              </a:rPr>
              <a:pPr eaLnBrk="1" hangingPunct="1"/>
              <a:t>12</a:t>
            </a:fld>
            <a:endParaRPr lang="en-GB" altLang="fr-FR" sz="1000">
              <a:latin typeface="Verdana" panose="020B0604030504040204" pitchFamily="34" charset="0"/>
            </a:endParaRPr>
          </a:p>
        </p:txBody>
      </p:sp>
      <p:sp>
        <p:nvSpPr>
          <p:cNvPr id="45058" name="Rectangle 2">
            <a:extLst>
              <a:ext uri="{FF2B5EF4-FFF2-40B4-BE49-F238E27FC236}">
                <a16:creationId xmlns:a16="http://schemas.microsoft.com/office/drawing/2014/main" id="{CDA3287A-E3BA-F544-93DE-7536E67B87E4}"/>
              </a:ext>
            </a:extLst>
          </p:cNvPr>
          <p:cNvSpPr>
            <a:spLocks noGrp="1" noChangeArrowheads="1"/>
          </p:cNvSpPr>
          <p:nvPr>
            <p:ph type="title"/>
          </p:nvPr>
        </p:nvSpPr>
        <p:spPr/>
        <p:txBody>
          <a:bodyPr/>
          <a:lstStyle/>
          <a:p>
            <a:r>
              <a:rPr lang="en-US" altLang="fr-FR"/>
              <a:t>Property definition in RDFS </a:t>
            </a:r>
          </a:p>
        </p:txBody>
      </p:sp>
      <p:sp>
        <p:nvSpPr>
          <p:cNvPr id="45059" name="Rectangle 3">
            <a:extLst>
              <a:ext uri="{FF2B5EF4-FFF2-40B4-BE49-F238E27FC236}">
                <a16:creationId xmlns:a16="http://schemas.microsoft.com/office/drawing/2014/main" id="{A72A86FB-46D9-1742-8A75-605EFDCC626D}"/>
              </a:ext>
            </a:extLst>
          </p:cNvPr>
          <p:cNvSpPr>
            <a:spLocks noGrp="1" noChangeArrowheads="1"/>
          </p:cNvSpPr>
          <p:nvPr>
            <p:ph type="body" idx="1"/>
          </p:nvPr>
        </p:nvSpPr>
        <p:spPr/>
        <p:txBody>
          <a:bodyPr/>
          <a:lstStyle/>
          <a:p>
            <a:pPr>
              <a:lnSpc>
                <a:spcPct val="110000"/>
              </a:lnSpc>
            </a:pPr>
            <a:r>
              <a:rPr lang="en-US" altLang="fr-FR" sz="2000"/>
              <a:t>The RDF Concepts and Abstract Syntax specification describes the concept of an RDF property as a relation between </a:t>
            </a:r>
            <a:r>
              <a:rPr lang="en-US" altLang="fr-FR" sz="2000">
                <a:solidFill>
                  <a:srgbClr val="FF0000"/>
                </a:solidFill>
              </a:rPr>
              <a:t>subject resources</a:t>
            </a:r>
            <a:r>
              <a:rPr lang="en-US" altLang="fr-FR" sz="2000"/>
              <a:t> and </a:t>
            </a:r>
            <a:r>
              <a:rPr lang="en-US" altLang="fr-FR" sz="2000">
                <a:solidFill>
                  <a:srgbClr val="FF0000"/>
                </a:solidFill>
              </a:rPr>
              <a:t>object resources</a:t>
            </a:r>
            <a:r>
              <a:rPr lang="en-US" altLang="fr-FR" sz="2000"/>
              <a:t>. </a:t>
            </a:r>
          </a:p>
          <a:p>
            <a:pPr>
              <a:lnSpc>
                <a:spcPct val="110000"/>
              </a:lnSpc>
            </a:pPr>
            <a:r>
              <a:rPr lang="en-US" altLang="fr-FR" sz="2000"/>
              <a:t>This specification also defines the concept of </a:t>
            </a:r>
            <a:r>
              <a:rPr lang="en-US" altLang="fr-FR" sz="2000">
                <a:solidFill>
                  <a:srgbClr val="FF0000"/>
                </a:solidFill>
              </a:rPr>
              <a:t>subproperty</a:t>
            </a:r>
            <a:r>
              <a:rPr lang="en-US" altLang="fr-FR" sz="2000"/>
              <a:t>.</a:t>
            </a:r>
          </a:p>
          <a:p>
            <a:pPr>
              <a:lnSpc>
                <a:spcPct val="110000"/>
              </a:lnSpc>
            </a:pPr>
            <a:r>
              <a:rPr lang="en-US" altLang="fr-FR" sz="2000"/>
              <a:t>The </a:t>
            </a:r>
            <a:r>
              <a:rPr lang="en-US" altLang="fr-FR" sz="2000">
                <a:solidFill>
                  <a:srgbClr val="FF0000"/>
                </a:solidFill>
              </a:rPr>
              <a:t>rdfs:subPropertyOf </a:t>
            </a:r>
            <a:r>
              <a:rPr lang="en-US" altLang="fr-FR" sz="2000"/>
              <a:t>property may be used to state that one property is a subproperty of another. </a:t>
            </a:r>
          </a:p>
          <a:p>
            <a:pPr>
              <a:lnSpc>
                <a:spcPct val="110000"/>
              </a:lnSpc>
            </a:pPr>
            <a:r>
              <a:rPr lang="en-US" altLang="fr-FR" sz="2000"/>
              <a:t>The basic facilities provided by </a:t>
            </a:r>
            <a:r>
              <a:rPr lang="en-US" altLang="fr-FR" sz="2000">
                <a:solidFill>
                  <a:srgbClr val="0000FF"/>
                </a:solidFill>
              </a:rPr>
              <a:t>rdfs:domain</a:t>
            </a:r>
            <a:r>
              <a:rPr lang="en-US" altLang="fr-FR" sz="2000"/>
              <a:t> and </a:t>
            </a:r>
            <a:r>
              <a:rPr lang="en-US" altLang="fr-FR" sz="2000">
                <a:solidFill>
                  <a:srgbClr val="0000FF"/>
                </a:solidFill>
              </a:rPr>
              <a:t>rdfs:range</a:t>
            </a:r>
            <a:r>
              <a:rPr lang="en-US" altLang="fr-FR" sz="2000"/>
              <a:t> do not provide any direct way to indicate property restrictions that are local to a class. </a:t>
            </a:r>
          </a:p>
        </p:txBody>
      </p:sp>
    </p:spTree>
    <p:extLst>
      <p:ext uri="{BB962C8B-B14F-4D97-AF65-F5344CB8AC3E}">
        <p14:creationId xmlns:p14="http://schemas.microsoft.com/office/powerpoint/2010/main" val="4164176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F5757B2-D1DB-3442-BF59-E89044EFDF93}"/>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0ABB75E-3C82-7944-9ECB-15F06C2D1DF7}" type="slidenum">
              <a:rPr lang="en-GB" altLang="fr-FR" sz="1000">
                <a:latin typeface="Verdana" panose="020B0604030504040204" pitchFamily="34" charset="0"/>
              </a:rPr>
              <a:pPr eaLnBrk="1" hangingPunct="1"/>
              <a:t>13</a:t>
            </a:fld>
            <a:endParaRPr lang="en-GB" altLang="fr-FR" sz="1000">
              <a:latin typeface="Verdana" panose="020B0604030504040204" pitchFamily="34" charset="0"/>
            </a:endParaRPr>
          </a:p>
        </p:txBody>
      </p:sp>
      <p:sp>
        <p:nvSpPr>
          <p:cNvPr id="46082" name="Rectangle 2">
            <a:extLst>
              <a:ext uri="{FF2B5EF4-FFF2-40B4-BE49-F238E27FC236}">
                <a16:creationId xmlns:a16="http://schemas.microsoft.com/office/drawing/2014/main" id="{73F80E4F-56FC-F341-9E3A-72B049D0BC8A}"/>
              </a:ext>
            </a:extLst>
          </p:cNvPr>
          <p:cNvSpPr>
            <a:spLocks noGrp="1" noChangeArrowheads="1"/>
          </p:cNvSpPr>
          <p:nvPr>
            <p:ph type="title"/>
          </p:nvPr>
        </p:nvSpPr>
        <p:spPr/>
        <p:txBody>
          <a:bodyPr/>
          <a:lstStyle/>
          <a:p>
            <a:r>
              <a:rPr lang="en-US" altLang="fr-FR"/>
              <a:t>Property definition in RDFS</a:t>
            </a:r>
          </a:p>
        </p:txBody>
      </p:sp>
      <p:sp>
        <p:nvSpPr>
          <p:cNvPr id="46083" name="Rectangle 3">
            <a:extLst>
              <a:ext uri="{FF2B5EF4-FFF2-40B4-BE49-F238E27FC236}">
                <a16:creationId xmlns:a16="http://schemas.microsoft.com/office/drawing/2014/main" id="{E1764717-8AE2-9442-A8E3-A3D0F91C7DD2}"/>
              </a:ext>
            </a:extLst>
          </p:cNvPr>
          <p:cNvSpPr>
            <a:spLocks noGrp="1" noChangeArrowheads="1"/>
          </p:cNvSpPr>
          <p:nvPr>
            <p:ph type="body" idx="1"/>
          </p:nvPr>
        </p:nvSpPr>
        <p:spPr/>
        <p:txBody>
          <a:bodyPr/>
          <a:lstStyle/>
          <a:p>
            <a:r>
              <a:rPr lang="en-US" altLang="fr-FR" sz="2000">
                <a:solidFill>
                  <a:srgbClr val="0000FF"/>
                </a:solidFill>
              </a:rPr>
              <a:t>rdfs:range</a:t>
            </a:r>
          </a:p>
          <a:p>
            <a:pPr lvl="1"/>
            <a:r>
              <a:rPr lang="en-US" altLang="fr-FR">
                <a:ea typeface="Arial" panose="020B0604020202020204" pitchFamily="34" charset="0"/>
              </a:rPr>
              <a:t>rdfs:range is an instance of </a:t>
            </a:r>
            <a:r>
              <a:rPr lang="en-US" altLang="fr-FR">
                <a:solidFill>
                  <a:srgbClr val="0000FF"/>
                </a:solidFill>
                <a:ea typeface="Arial" panose="020B0604020202020204" pitchFamily="34" charset="0"/>
              </a:rPr>
              <a:t>rdf:Property</a:t>
            </a:r>
            <a:r>
              <a:rPr lang="en-US" altLang="fr-FR">
                <a:ea typeface="Arial" panose="020B0604020202020204" pitchFamily="34" charset="0"/>
              </a:rPr>
              <a:t> that is used to state that the values of a property are instances of one or more classes.</a:t>
            </a:r>
          </a:p>
          <a:p>
            <a:r>
              <a:rPr lang="en-US" altLang="fr-FR" sz="2000">
                <a:solidFill>
                  <a:srgbClr val="0000FF"/>
                </a:solidFill>
              </a:rPr>
              <a:t>rdfs:domain</a:t>
            </a:r>
          </a:p>
          <a:p>
            <a:pPr lvl="1"/>
            <a:r>
              <a:rPr lang="en-US" altLang="fr-FR">
                <a:solidFill>
                  <a:srgbClr val="0000FF"/>
                </a:solidFill>
                <a:ea typeface="Arial" panose="020B0604020202020204" pitchFamily="34" charset="0"/>
              </a:rPr>
              <a:t>rdfs:domain</a:t>
            </a:r>
            <a:r>
              <a:rPr lang="en-US" altLang="fr-FR">
                <a:ea typeface="Arial" panose="020B0604020202020204" pitchFamily="34" charset="0"/>
              </a:rPr>
              <a:t> is an instance of </a:t>
            </a:r>
            <a:r>
              <a:rPr lang="en-US" altLang="fr-FR">
                <a:solidFill>
                  <a:srgbClr val="0000FF"/>
                </a:solidFill>
                <a:ea typeface="Arial" panose="020B0604020202020204" pitchFamily="34" charset="0"/>
              </a:rPr>
              <a:t>rdf:Property</a:t>
            </a:r>
            <a:r>
              <a:rPr lang="en-US" altLang="fr-FR">
                <a:ea typeface="Arial" panose="020B0604020202020204" pitchFamily="34" charset="0"/>
              </a:rPr>
              <a:t> that is used to state that any resource that has a given property is an instance of one or more classes.</a:t>
            </a:r>
          </a:p>
          <a:p>
            <a:r>
              <a:rPr lang="en-US" altLang="fr-FR" sz="2000"/>
              <a:t>More detailed syntax definitions are available at: </a:t>
            </a:r>
          </a:p>
          <a:p>
            <a:pPr lvl="1"/>
            <a:r>
              <a:rPr lang="en-US" altLang="fr-FR" sz="1800">
                <a:ea typeface="Arial" panose="020B0604020202020204" pitchFamily="34" charset="0"/>
              </a:rPr>
              <a:t>http://www.w3.org/TR/rdf-schema/	</a:t>
            </a:r>
          </a:p>
          <a:p>
            <a:r>
              <a:rPr lang="en-US" altLang="fr-FR" sz="2000"/>
              <a:t>You need to be familiar with them but don</a:t>
            </a:r>
            <a:r>
              <a:rPr lang="ja-JP" altLang="en-US" sz="2000"/>
              <a:t>’</a:t>
            </a:r>
            <a:r>
              <a:rPr lang="en-US" altLang="ja-JP" sz="2000"/>
              <a:t>t need to remember all of them.</a:t>
            </a:r>
            <a:r>
              <a:rPr lang="en-US" altLang="ja-JP"/>
              <a:t> </a:t>
            </a:r>
            <a:endParaRPr lang="en-US" altLang="fr-FR"/>
          </a:p>
        </p:txBody>
      </p:sp>
    </p:spTree>
    <p:extLst>
      <p:ext uri="{BB962C8B-B14F-4D97-AF65-F5344CB8AC3E}">
        <p14:creationId xmlns:p14="http://schemas.microsoft.com/office/powerpoint/2010/main" val="823180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80B96683-56A2-E347-9FC2-115E96C4097B}"/>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DDDFEB2-FE0F-434E-A21F-ACEEB02B98BF}" type="slidenum">
              <a:rPr lang="en-GB" altLang="fr-FR" sz="1000">
                <a:latin typeface="Verdana" panose="020B0604030504040204" pitchFamily="34" charset="0"/>
              </a:rPr>
              <a:pPr eaLnBrk="1" hangingPunct="1"/>
              <a:t>14</a:t>
            </a:fld>
            <a:endParaRPr lang="en-GB" altLang="fr-FR" sz="1000">
              <a:latin typeface="Verdana" panose="020B0604030504040204" pitchFamily="34" charset="0"/>
            </a:endParaRPr>
          </a:p>
        </p:txBody>
      </p:sp>
      <p:sp>
        <p:nvSpPr>
          <p:cNvPr id="47106" name="Rectangle 2">
            <a:extLst>
              <a:ext uri="{FF2B5EF4-FFF2-40B4-BE49-F238E27FC236}">
                <a16:creationId xmlns:a16="http://schemas.microsoft.com/office/drawing/2014/main" id="{82EF4B76-3588-B843-B28B-3E861B0C0E82}"/>
              </a:ext>
            </a:extLst>
          </p:cNvPr>
          <p:cNvSpPr>
            <a:spLocks noGrp="1" noChangeArrowheads="1"/>
          </p:cNvSpPr>
          <p:nvPr>
            <p:ph type="title"/>
          </p:nvPr>
        </p:nvSpPr>
        <p:spPr>
          <a:xfrm>
            <a:off x="539553" y="71438"/>
            <a:ext cx="8147248" cy="1071562"/>
          </a:xfrm>
        </p:spPr>
        <p:txBody>
          <a:bodyPr/>
          <a:lstStyle/>
          <a:p>
            <a:r>
              <a:rPr lang="en-US" altLang="fr-FR" dirty="0"/>
              <a:t>Example- RDFS/XML </a:t>
            </a:r>
            <a:r>
              <a:rPr lang="en-US" altLang="fr-FR" dirty="0" err="1"/>
              <a:t>serialisation</a:t>
            </a:r>
            <a:endParaRPr lang="en-US" altLang="fr-FR" dirty="0"/>
          </a:p>
        </p:txBody>
      </p:sp>
      <p:pic>
        <p:nvPicPr>
          <p:cNvPr id="47107" name="Picture 4" descr="3">
            <a:extLst>
              <a:ext uri="{FF2B5EF4-FFF2-40B4-BE49-F238E27FC236}">
                <a16:creationId xmlns:a16="http://schemas.microsoft.com/office/drawing/2014/main" id="{CF5769F3-57E3-974E-948A-E87365D37F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893763"/>
            <a:ext cx="5848350" cy="584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6438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E785699-A7A6-5943-AB2F-B84693E8AC21}"/>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E17FD90-BA87-6044-B58D-904815013BB6}" type="slidenum">
              <a:rPr lang="en-GB" altLang="fr-FR" sz="1000">
                <a:latin typeface="Verdana" panose="020B0604030504040204" pitchFamily="34" charset="0"/>
              </a:rPr>
              <a:pPr eaLnBrk="1" hangingPunct="1"/>
              <a:t>15</a:t>
            </a:fld>
            <a:endParaRPr lang="en-GB" altLang="fr-FR" sz="1000">
              <a:latin typeface="Verdana" panose="020B0604030504040204" pitchFamily="34" charset="0"/>
            </a:endParaRPr>
          </a:p>
        </p:txBody>
      </p:sp>
      <p:sp>
        <p:nvSpPr>
          <p:cNvPr id="48130" name="Rectangle 4">
            <a:extLst>
              <a:ext uri="{FF2B5EF4-FFF2-40B4-BE49-F238E27FC236}">
                <a16:creationId xmlns:a16="http://schemas.microsoft.com/office/drawing/2014/main" id="{02061B33-F9DE-EF48-9D46-51BA997FF6B2}"/>
              </a:ext>
            </a:extLst>
          </p:cNvPr>
          <p:cNvSpPr>
            <a:spLocks noGrp="1" noChangeArrowheads="1"/>
          </p:cNvSpPr>
          <p:nvPr>
            <p:ph type="title"/>
          </p:nvPr>
        </p:nvSpPr>
        <p:spPr/>
        <p:txBody>
          <a:bodyPr/>
          <a:lstStyle/>
          <a:p>
            <a:r>
              <a:rPr lang="en-US" altLang="fr-FR"/>
              <a:t>Example - class hierarchy </a:t>
            </a:r>
          </a:p>
        </p:txBody>
      </p:sp>
      <p:pic>
        <p:nvPicPr>
          <p:cNvPr id="48131" name="Picture 6" descr="Example Vehicles class hierarchy">
            <a:extLst>
              <a:ext uri="{FF2B5EF4-FFF2-40B4-BE49-F238E27FC236}">
                <a16:creationId xmlns:a16="http://schemas.microsoft.com/office/drawing/2014/main" id="{07A6EA34-80FC-994A-A81A-48F3425E67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916113"/>
            <a:ext cx="6556375"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7815" name="Text Box 7">
            <a:extLst>
              <a:ext uri="{FF2B5EF4-FFF2-40B4-BE49-F238E27FC236}">
                <a16:creationId xmlns:a16="http://schemas.microsoft.com/office/drawing/2014/main" id="{BCE48722-1F44-AB45-B3C9-162FB79719DD}"/>
              </a:ext>
            </a:extLst>
          </p:cNvPr>
          <p:cNvSpPr txBox="1">
            <a:spLocks noChangeArrowheads="1"/>
          </p:cNvSpPr>
          <p:nvPr/>
        </p:nvSpPr>
        <p:spPr bwMode="auto">
          <a:xfrm>
            <a:off x="107950" y="6524625"/>
            <a:ext cx="3709988"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17961" dir="2700000" algn="ctr" rotWithShape="0">
                    <a:schemeClr val="accent1">
                      <a:gamma/>
                      <a:shade val="60000"/>
                      <a:invGamma/>
                      <a:alpha val="50000"/>
                    </a:schemeClr>
                  </a:outerShdw>
                </a:effectLst>
              </a14:hiddenEffects>
            </a:ext>
          </a:extLst>
        </p:spPr>
        <p:txBody>
          <a:bodyPr wrap="none">
            <a:spAutoFit/>
          </a:bodyPr>
          <a:lstStyle/>
          <a:p>
            <a:pPr>
              <a:defRPr/>
            </a:pPr>
            <a:r>
              <a:rPr lang="en-US" sz="1000">
                <a:latin typeface="Arial" charset="0"/>
                <a:ea typeface="ＭＳ Ｐゴシック" charset="0"/>
              </a:rPr>
              <a:t>Source: http://www.w3.org/TR/2000/CR-rdf-schema-20000327/</a:t>
            </a:r>
          </a:p>
        </p:txBody>
      </p:sp>
    </p:spTree>
    <p:extLst>
      <p:ext uri="{BB962C8B-B14F-4D97-AF65-F5344CB8AC3E}">
        <p14:creationId xmlns:p14="http://schemas.microsoft.com/office/powerpoint/2010/main" val="1100415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Date Placeholder 2"/>
          <p:cNvSpPr>
            <a:spLocks noGrp="1"/>
          </p:cNvSpPr>
          <p:nvPr>
            <p:ph type="dt" sz="half" idx="4294967295"/>
          </p:nvPr>
        </p:nvSpPr>
        <p:spPr>
          <a:xfrm>
            <a:off x="457200" y="6356350"/>
            <a:ext cx="2133600" cy="365125"/>
          </a:xfrm>
          <a:prstGeom prst="rect">
            <a:avLst/>
          </a:prstGeom>
        </p:spPr>
        <p:txBody>
          <a:bodyPr/>
          <a:lstStyle/>
          <a:p>
            <a:r>
              <a:rPr lang="fr-FR"/>
              <a:t>Nov. 2007</a:t>
            </a:r>
          </a:p>
        </p:txBody>
      </p:sp>
      <p:sp>
        <p:nvSpPr>
          <p:cNvPr id="76" name="Footer Placeholder 3"/>
          <p:cNvSpPr>
            <a:spLocks noGrp="1"/>
          </p:cNvSpPr>
          <p:nvPr>
            <p:ph type="ftr" sz="quarter" idx="4294967295"/>
          </p:nvPr>
        </p:nvSpPr>
        <p:spPr>
          <a:xfrm>
            <a:off x="3124200" y="6356350"/>
            <a:ext cx="2895600" cy="365125"/>
          </a:xfrm>
          <a:prstGeom prst="rect">
            <a:avLst/>
          </a:prstGeom>
        </p:spPr>
        <p:txBody>
          <a:bodyPr/>
          <a:lstStyle/>
          <a:p>
            <a:r>
              <a:rPr lang="fr-FR"/>
              <a:t>M2R IT- UE 08 ALRI / Ontologies 1</a:t>
            </a:r>
          </a:p>
        </p:txBody>
      </p:sp>
      <p:sp>
        <p:nvSpPr>
          <p:cNvPr id="77" name="Slide Number Placeholder 4"/>
          <p:cNvSpPr>
            <a:spLocks noGrp="1"/>
          </p:cNvSpPr>
          <p:nvPr>
            <p:ph type="sldNum" sz="quarter" idx="4294967295"/>
          </p:nvPr>
        </p:nvSpPr>
        <p:spPr>
          <a:xfrm>
            <a:off x="6553200" y="6356350"/>
            <a:ext cx="2133600" cy="365125"/>
          </a:xfrm>
          <a:prstGeom prst="rect">
            <a:avLst/>
          </a:prstGeom>
        </p:spPr>
        <p:txBody>
          <a:bodyPr/>
          <a:lstStyle/>
          <a:p>
            <a:fld id="{47AFB2B9-0F2D-7D45-A09B-AF03CBEB109A}" type="slidenum">
              <a:rPr lang="fr-FR"/>
              <a:pPr/>
              <a:t>16</a:t>
            </a:fld>
            <a:endParaRPr lang="fr-FR"/>
          </a:p>
        </p:txBody>
      </p:sp>
      <p:sp>
        <p:nvSpPr>
          <p:cNvPr id="479234" name="Rectangle 2"/>
          <p:cNvSpPr>
            <a:spLocks noGrp="1" noChangeArrowheads="1"/>
          </p:cNvSpPr>
          <p:nvPr>
            <p:ph type="title"/>
          </p:nvPr>
        </p:nvSpPr>
        <p:spPr/>
        <p:txBody>
          <a:bodyPr/>
          <a:lstStyle/>
          <a:p>
            <a:r>
              <a:rPr lang="fr-FR" dirty="0" err="1">
                <a:solidFill>
                  <a:schemeClr val="accent1"/>
                </a:solidFill>
              </a:rPr>
              <a:t>RDFs</a:t>
            </a:r>
            <a:r>
              <a:rPr lang="fr-FR" dirty="0">
                <a:solidFill>
                  <a:schemeClr val="accent1"/>
                </a:solidFill>
              </a:rPr>
              <a:t> : </a:t>
            </a:r>
            <a:r>
              <a:rPr lang="fr-FR" dirty="0" err="1">
                <a:solidFill>
                  <a:schemeClr val="accent1"/>
                </a:solidFill>
              </a:rPr>
              <a:t>example</a:t>
            </a:r>
            <a:endParaRPr lang="fr-FR" dirty="0">
              <a:solidFill>
                <a:schemeClr val="accent1"/>
              </a:solidFill>
            </a:endParaRPr>
          </a:p>
        </p:txBody>
      </p:sp>
      <p:grpSp>
        <p:nvGrpSpPr>
          <p:cNvPr id="2" name="Group 3"/>
          <p:cNvGrpSpPr>
            <a:grpSpLocks/>
          </p:cNvGrpSpPr>
          <p:nvPr/>
        </p:nvGrpSpPr>
        <p:grpSpPr bwMode="auto">
          <a:xfrm>
            <a:off x="533400" y="4038600"/>
            <a:ext cx="7867650" cy="2487613"/>
            <a:chOff x="377" y="1548"/>
            <a:chExt cx="4956" cy="2483"/>
          </a:xfrm>
        </p:grpSpPr>
        <p:sp>
          <p:nvSpPr>
            <p:cNvPr id="479236" name="AutoShape 4"/>
            <p:cNvSpPr>
              <a:spLocks noRot="1" noChangeAspect="1" noMove="1" noResize="1" noChangeArrowheads="1"/>
            </p:cNvSpPr>
            <p:nvPr/>
          </p:nvSpPr>
          <p:spPr bwMode="auto">
            <a:xfrm>
              <a:off x="1656" y="1548"/>
              <a:ext cx="2448" cy="1224"/>
            </a:xfrm>
            <a:prstGeom prst="rect">
              <a:avLst/>
            </a:prstGeom>
            <a:noFill/>
          </p:spPr>
          <p:txBody>
            <a:bodyPr>
              <a:prstTxWarp prst="textNoShape">
                <a:avLst/>
              </a:prstTxWarp>
            </a:bodyPr>
            <a:lstStyle/>
            <a:p>
              <a:endParaRPr lang="fr-FR"/>
            </a:p>
          </p:txBody>
        </p:sp>
        <p:sp>
          <p:nvSpPr>
            <p:cNvPr id="479237" name="AutoShape 5"/>
            <p:cNvSpPr>
              <a:spLocks noRot="1" noChangeAspect="1" noMove="1" noResize="1" noChangeArrowheads="1"/>
            </p:cNvSpPr>
            <p:nvPr/>
          </p:nvSpPr>
          <p:spPr bwMode="auto">
            <a:xfrm>
              <a:off x="1656" y="1548"/>
              <a:ext cx="2448" cy="1224"/>
            </a:xfrm>
            <a:prstGeom prst="rect">
              <a:avLst/>
            </a:prstGeom>
            <a:noFill/>
          </p:spPr>
          <p:txBody>
            <a:bodyPr>
              <a:prstTxWarp prst="textNoShape">
                <a:avLst/>
              </a:prstTxWarp>
            </a:bodyPr>
            <a:lstStyle/>
            <a:p>
              <a:endParaRPr lang="fr-FR"/>
            </a:p>
          </p:txBody>
        </p:sp>
        <p:sp>
          <p:nvSpPr>
            <p:cNvPr id="479238" name="AutoShape 6"/>
            <p:cNvSpPr>
              <a:spLocks noRot="1" noChangeAspect="1" noMove="1" noResize="1" noChangeArrowheads="1"/>
            </p:cNvSpPr>
            <p:nvPr/>
          </p:nvSpPr>
          <p:spPr bwMode="auto">
            <a:xfrm>
              <a:off x="1656" y="1548"/>
              <a:ext cx="2448" cy="1224"/>
            </a:xfrm>
            <a:prstGeom prst="rect">
              <a:avLst/>
            </a:prstGeom>
            <a:noFill/>
          </p:spPr>
          <p:txBody>
            <a:bodyPr>
              <a:prstTxWarp prst="textNoShape">
                <a:avLst/>
              </a:prstTxWarp>
            </a:bodyPr>
            <a:lstStyle/>
            <a:p>
              <a:endParaRPr lang="fr-FR"/>
            </a:p>
          </p:txBody>
        </p:sp>
        <p:sp>
          <p:nvSpPr>
            <p:cNvPr id="479239" name="AutoShape 7"/>
            <p:cNvSpPr>
              <a:spLocks noRot="1" noChangeAspect="1" noMove="1" noResize="1" noChangeArrowheads="1"/>
            </p:cNvSpPr>
            <p:nvPr/>
          </p:nvSpPr>
          <p:spPr bwMode="auto">
            <a:xfrm>
              <a:off x="1656" y="1548"/>
              <a:ext cx="2448" cy="1224"/>
            </a:xfrm>
            <a:prstGeom prst="rect">
              <a:avLst/>
            </a:prstGeom>
            <a:noFill/>
          </p:spPr>
          <p:txBody>
            <a:bodyPr>
              <a:prstTxWarp prst="textNoShape">
                <a:avLst/>
              </a:prstTxWarp>
            </a:bodyPr>
            <a:lstStyle/>
            <a:p>
              <a:endParaRPr lang="fr-FR"/>
            </a:p>
          </p:txBody>
        </p:sp>
        <p:grpSp>
          <p:nvGrpSpPr>
            <p:cNvPr id="3" name="Group 8"/>
            <p:cNvGrpSpPr>
              <a:grpSpLocks/>
            </p:cNvGrpSpPr>
            <p:nvPr/>
          </p:nvGrpSpPr>
          <p:grpSpPr bwMode="auto">
            <a:xfrm>
              <a:off x="2807" y="1632"/>
              <a:ext cx="2304" cy="385"/>
              <a:chOff x="2880" y="1248"/>
              <a:chExt cx="2304" cy="385"/>
            </a:xfrm>
          </p:grpSpPr>
          <p:sp>
            <p:nvSpPr>
              <p:cNvPr id="479241" name="Oval 9"/>
              <p:cNvSpPr>
                <a:spLocks noChangeArrowheads="1"/>
              </p:cNvSpPr>
              <p:nvPr/>
            </p:nvSpPr>
            <p:spPr bwMode="auto">
              <a:xfrm>
                <a:off x="2880" y="1248"/>
                <a:ext cx="2304" cy="336"/>
              </a:xfrm>
              <a:prstGeom prst="ellipse">
                <a:avLst/>
              </a:prstGeom>
              <a:noFill/>
              <a:ln w="12699">
                <a:solidFill>
                  <a:schemeClr val="tx1"/>
                </a:solidFill>
                <a:round/>
                <a:headEnd/>
                <a:tailEnd/>
              </a:ln>
              <a:effectLst/>
            </p:spPr>
            <p:txBody>
              <a:bodyPr wrap="none" anchor="ctr">
                <a:prstTxWarp prst="textNoShape">
                  <a:avLst/>
                </a:prstTxWarp>
              </a:bodyPr>
              <a:lstStyle/>
              <a:p>
                <a:endParaRPr lang="fr-FR"/>
              </a:p>
            </p:txBody>
          </p:sp>
          <p:sp>
            <p:nvSpPr>
              <p:cNvPr id="479242" name="Text Box 10"/>
              <p:cNvSpPr txBox="1">
                <a:spLocks noChangeArrowheads="1"/>
              </p:cNvSpPr>
              <p:nvPr/>
            </p:nvSpPr>
            <p:spPr bwMode="auto">
              <a:xfrm>
                <a:off x="3024" y="1297"/>
                <a:ext cx="2149" cy="336"/>
              </a:xfrm>
              <a:prstGeom prst="rect">
                <a:avLst/>
              </a:prstGeom>
              <a:noFill/>
              <a:ln w="12699">
                <a:noFill/>
                <a:miter lim="800000"/>
                <a:headEnd/>
                <a:tailEnd/>
              </a:ln>
              <a:effectLst/>
            </p:spPr>
            <p:txBody>
              <a:bodyPr wrap="none">
                <a:prstTxWarp prst="textNoShape">
                  <a:avLst/>
                </a:prstTxWarp>
                <a:spAutoFit/>
              </a:bodyPr>
              <a:lstStyle/>
              <a:p>
                <a:r>
                  <a:rPr lang="fr-FR" sz="1600">
                    <a:solidFill>
                      <a:schemeClr val="folHlink"/>
                    </a:solidFill>
                  </a:rPr>
                  <a:t>http://www.sncf.org/rdf/trains/ter85158</a:t>
                </a:r>
              </a:p>
            </p:txBody>
          </p:sp>
        </p:grpSp>
        <p:sp>
          <p:nvSpPr>
            <p:cNvPr id="479243" name="Oval 11"/>
            <p:cNvSpPr>
              <a:spLocks noChangeArrowheads="1"/>
            </p:cNvSpPr>
            <p:nvPr/>
          </p:nvSpPr>
          <p:spPr bwMode="auto">
            <a:xfrm>
              <a:off x="407" y="2544"/>
              <a:ext cx="2304" cy="336"/>
            </a:xfrm>
            <a:prstGeom prst="ellipse">
              <a:avLst/>
            </a:prstGeom>
            <a:noFill/>
            <a:ln w="12699">
              <a:solidFill>
                <a:schemeClr val="folHlink"/>
              </a:solidFill>
              <a:round/>
              <a:headEnd/>
              <a:tailEnd/>
            </a:ln>
            <a:effectLst/>
          </p:spPr>
          <p:txBody>
            <a:bodyPr wrap="none" anchor="ctr">
              <a:prstTxWarp prst="textNoShape">
                <a:avLst/>
              </a:prstTxWarp>
            </a:bodyPr>
            <a:lstStyle/>
            <a:p>
              <a:endParaRPr lang="fr-FR"/>
            </a:p>
          </p:txBody>
        </p:sp>
        <p:sp>
          <p:nvSpPr>
            <p:cNvPr id="479244" name="Text Box 12"/>
            <p:cNvSpPr txBox="1">
              <a:spLocks noChangeArrowheads="1"/>
            </p:cNvSpPr>
            <p:nvPr/>
          </p:nvSpPr>
          <p:spPr bwMode="auto">
            <a:xfrm>
              <a:off x="650" y="2592"/>
              <a:ext cx="1956" cy="336"/>
            </a:xfrm>
            <a:prstGeom prst="rect">
              <a:avLst/>
            </a:prstGeom>
            <a:noFill/>
            <a:ln w="12699">
              <a:noFill/>
              <a:miter lim="800000"/>
              <a:headEnd/>
              <a:tailEnd/>
            </a:ln>
            <a:effectLst/>
          </p:spPr>
          <p:txBody>
            <a:bodyPr wrap="none">
              <a:prstTxWarp prst="textNoShape">
                <a:avLst/>
              </a:prstTxWarp>
              <a:spAutoFit/>
            </a:bodyPr>
            <a:lstStyle/>
            <a:p>
              <a:r>
                <a:rPr lang="fr-FR" sz="1600">
                  <a:solidFill>
                    <a:srgbClr val="6600FF"/>
                  </a:solidFill>
                </a:rPr>
                <a:t>http://www.travel-ont.org/departure</a:t>
              </a:r>
            </a:p>
          </p:txBody>
        </p:sp>
        <p:grpSp>
          <p:nvGrpSpPr>
            <p:cNvPr id="4" name="Group 13"/>
            <p:cNvGrpSpPr>
              <a:grpSpLocks/>
            </p:cNvGrpSpPr>
            <p:nvPr/>
          </p:nvGrpSpPr>
          <p:grpSpPr bwMode="auto">
            <a:xfrm>
              <a:off x="2567" y="3648"/>
              <a:ext cx="2304" cy="383"/>
              <a:chOff x="2880" y="1248"/>
              <a:chExt cx="2304" cy="383"/>
            </a:xfrm>
          </p:grpSpPr>
          <p:sp>
            <p:nvSpPr>
              <p:cNvPr id="479246" name="Oval 14"/>
              <p:cNvSpPr>
                <a:spLocks noChangeArrowheads="1"/>
              </p:cNvSpPr>
              <p:nvPr/>
            </p:nvSpPr>
            <p:spPr bwMode="auto">
              <a:xfrm>
                <a:off x="2880" y="1248"/>
                <a:ext cx="2304" cy="336"/>
              </a:xfrm>
              <a:prstGeom prst="ellipse">
                <a:avLst/>
              </a:prstGeom>
              <a:noFill/>
              <a:ln w="12699">
                <a:solidFill>
                  <a:schemeClr val="tx1"/>
                </a:solidFill>
                <a:round/>
                <a:headEnd/>
                <a:tailEnd/>
              </a:ln>
              <a:effectLst/>
            </p:spPr>
            <p:txBody>
              <a:bodyPr wrap="none" anchor="ctr">
                <a:prstTxWarp prst="textNoShape">
                  <a:avLst/>
                </a:prstTxWarp>
              </a:bodyPr>
              <a:lstStyle/>
              <a:p>
                <a:endParaRPr lang="fr-FR"/>
              </a:p>
            </p:txBody>
          </p:sp>
          <p:sp>
            <p:nvSpPr>
              <p:cNvPr id="479247" name="Text Box 15"/>
              <p:cNvSpPr txBox="1">
                <a:spLocks noChangeArrowheads="1"/>
              </p:cNvSpPr>
              <p:nvPr/>
            </p:nvSpPr>
            <p:spPr bwMode="auto">
              <a:xfrm>
                <a:off x="3301" y="1295"/>
                <a:ext cx="1601" cy="336"/>
              </a:xfrm>
              <a:prstGeom prst="rect">
                <a:avLst/>
              </a:prstGeom>
              <a:noFill/>
              <a:ln w="12699">
                <a:noFill/>
                <a:miter lim="800000"/>
                <a:headEnd/>
                <a:tailEnd/>
              </a:ln>
              <a:effectLst/>
            </p:spPr>
            <p:txBody>
              <a:bodyPr wrap="none">
                <a:prstTxWarp prst="textNoShape">
                  <a:avLst/>
                </a:prstTxWarp>
                <a:spAutoFit/>
              </a:bodyPr>
              <a:lstStyle/>
              <a:p>
                <a:r>
                  <a:rPr lang="fr-FR" sz="1600">
                    <a:solidFill>
                      <a:srgbClr val="CC3300"/>
                    </a:solidFill>
                  </a:rPr>
                  <a:t>http://www.villes.fr/rdf/Isère</a:t>
                </a:r>
              </a:p>
            </p:txBody>
          </p:sp>
        </p:grpSp>
        <p:grpSp>
          <p:nvGrpSpPr>
            <p:cNvPr id="5" name="Group 16"/>
            <p:cNvGrpSpPr>
              <a:grpSpLocks/>
            </p:cNvGrpSpPr>
            <p:nvPr/>
          </p:nvGrpSpPr>
          <p:grpSpPr bwMode="auto">
            <a:xfrm>
              <a:off x="2903" y="2592"/>
              <a:ext cx="2304" cy="384"/>
              <a:chOff x="2880" y="1248"/>
              <a:chExt cx="2304" cy="384"/>
            </a:xfrm>
          </p:grpSpPr>
          <p:sp>
            <p:nvSpPr>
              <p:cNvPr id="479249" name="Oval 17"/>
              <p:cNvSpPr>
                <a:spLocks noChangeArrowheads="1"/>
              </p:cNvSpPr>
              <p:nvPr/>
            </p:nvSpPr>
            <p:spPr bwMode="auto">
              <a:xfrm>
                <a:off x="2880" y="1248"/>
                <a:ext cx="2304" cy="336"/>
              </a:xfrm>
              <a:prstGeom prst="ellipse">
                <a:avLst/>
              </a:prstGeom>
              <a:noFill/>
              <a:ln w="12699">
                <a:solidFill>
                  <a:schemeClr val="tx1"/>
                </a:solidFill>
                <a:round/>
                <a:headEnd/>
                <a:tailEnd/>
              </a:ln>
              <a:effectLst/>
            </p:spPr>
            <p:txBody>
              <a:bodyPr wrap="none" anchor="ctr">
                <a:prstTxWarp prst="textNoShape">
                  <a:avLst/>
                </a:prstTxWarp>
              </a:bodyPr>
              <a:lstStyle/>
              <a:p>
                <a:endParaRPr lang="fr-FR"/>
              </a:p>
            </p:txBody>
          </p:sp>
          <p:sp>
            <p:nvSpPr>
              <p:cNvPr id="479250" name="Text Box 18"/>
              <p:cNvSpPr txBox="1">
                <a:spLocks noChangeArrowheads="1"/>
              </p:cNvSpPr>
              <p:nvPr/>
            </p:nvSpPr>
            <p:spPr bwMode="auto">
              <a:xfrm>
                <a:off x="3184" y="1296"/>
                <a:ext cx="1828" cy="336"/>
              </a:xfrm>
              <a:prstGeom prst="rect">
                <a:avLst/>
              </a:prstGeom>
              <a:noFill/>
              <a:ln w="12699">
                <a:noFill/>
                <a:miter lim="800000"/>
                <a:headEnd/>
                <a:tailEnd/>
              </a:ln>
              <a:effectLst/>
            </p:spPr>
            <p:txBody>
              <a:bodyPr wrap="none">
                <a:prstTxWarp prst="textNoShape">
                  <a:avLst/>
                </a:prstTxWarp>
                <a:spAutoFit/>
              </a:bodyPr>
              <a:lstStyle/>
              <a:p>
                <a:r>
                  <a:rPr lang="fr-FR" sz="1600">
                    <a:solidFill>
                      <a:srgbClr val="CC3300"/>
                    </a:solidFill>
                  </a:rPr>
                  <a:t>http://www.villes.fr/rdf/Grenoble</a:t>
                </a:r>
              </a:p>
            </p:txBody>
          </p:sp>
        </p:grpSp>
        <p:sp>
          <p:nvSpPr>
            <p:cNvPr id="479251" name="Text Box 19"/>
            <p:cNvSpPr txBox="1">
              <a:spLocks noChangeArrowheads="1"/>
            </p:cNvSpPr>
            <p:nvPr/>
          </p:nvSpPr>
          <p:spPr bwMode="auto">
            <a:xfrm>
              <a:off x="1192" y="2111"/>
              <a:ext cx="1928" cy="335"/>
            </a:xfrm>
            <a:prstGeom prst="rect">
              <a:avLst/>
            </a:prstGeom>
            <a:noFill/>
            <a:ln w="12699">
              <a:noFill/>
              <a:miter lim="800000"/>
              <a:headEnd/>
              <a:tailEnd/>
            </a:ln>
            <a:effectLst/>
          </p:spPr>
          <p:txBody>
            <a:bodyPr wrap="none">
              <a:prstTxWarp prst="textNoShape">
                <a:avLst/>
              </a:prstTxWarp>
              <a:spAutoFit/>
            </a:bodyPr>
            <a:lstStyle/>
            <a:p>
              <a:r>
                <a:rPr lang="fr-FR" sz="1600"/>
                <a:t>http://www.travel-ont.org/leaves-at</a:t>
              </a:r>
            </a:p>
          </p:txBody>
        </p:sp>
        <p:sp>
          <p:nvSpPr>
            <p:cNvPr id="479252" name="Text Box 20"/>
            <p:cNvSpPr txBox="1">
              <a:spLocks noChangeArrowheads="1"/>
            </p:cNvSpPr>
            <p:nvPr/>
          </p:nvSpPr>
          <p:spPr bwMode="auto">
            <a:xfrm>
              <a:off x="377" y="3072"/>
              <a:ext cx="1700" cy="336"/>
            </a:xfrm>
            <a:prstGeom prst="rect">
              <a:avLst/>
            </a:prstGeom>
            <a:noFill/>
            <a:ln w="12699">
              <a:noFill/>
              <a:miter lim="800000"/>
              <a:headEnd/>
              <a:tailEnd/>
            </a:ln>
            <a:effectLst/>
          </p:spPr>
          <p:txBody>
            <a:bodyPr wrap="none">
              <a:prstTxWarp prst="textNoShape">
                <a:avLst/>
              </a:prstTxWarp>
              <a:spAutoFit/>
            </a:bodyPr>
            <a:lstStyle/>
            <a:p>
              <a:r>
                <a:rPr lang="fr-FR" sz="1600"/>
                <a:t>http://www.travel-ont.org/time</a:t>
              </a:r>
            </a:p>
          </p:txBody>
        </p:sp>
        <p:sp>
          <p:nvSpPr>
            <p:cNvPr id="479253" name="Text Box 21"/>
            <p:cNvSpPr txBox="1">
              <a:spLocks noChangeArrowheads="1"/>
            </p:cNvSpPr>
            <p:nvPr/>
          </p:nvSpPr>
          <p:spPr bwMode="auto">
            <a:xfrm>
              <a:off x="741" y="3624"/>
              <a:ext cx="484" cy="378"/>
            </a:xfrm>
            <a:prstGeom prst="rect">
              <a:avLst/>
            </a:prstGeom>
            <a:noFill/>
            <a:ln w="12699">
              <a:solidFill>
                <a:srgbClr val="6600FF"/>
              </a:solidFill>
              <a:miter lim="800000"/>
              <a:headEnd/>
              <a:tailEnd/>
            </a:ln>
            <a:effectLst/>
          </p:spPr>
          <p:txBody>
            <a:bodyPr wrap="none">
              <a:prstTxWarp prst="textNoShape">
                <a:avLst/>
              </a:prstTxWarp>
              <a:spAutoFit/>
            </a:bodyPr>
            <a:lstStyle/>
            <a:p>
              <a:r>
                <a:rPr lang="fr-FR" sz="1800">
                  <a:solidFill>
                    <a:srgbClr val="6600FF"/>
                  </a:solidFill>
                </a:rPr>
                <a:t>13h27</a:t>
              </a:r>
            </a:p>
          </p:txBody>
        </p:sp>
        <p:sp>
          <p:nvSpPr>
            <p:cNvPr id="479254" name="Line 22"/>
            <p:cNvSpPr>
              <a:spLocks noChangeShapeType="1"/>
            </p:cNvSpPr>
            <p:nvPr/>
          </p:nvSpPr>
          <p:spPr bwMode="auto">
            <a:xfrm flipH="1">
              <a:off x="1511" y="1872"/>
              <a:ext cx="1344" cy="672"/>
            </a:xfrm>
            <a:prstGeom prst="line">
              <a:avLst/>
            </a:prstGeom>
            <a:noFill/>
            <a:ln w="12699">
              <a:solidFill>
                <a:schemeClr val="tx1"/>
              </a:solidFill>
              <a:round/>
              <a:headEnd/>
              <a:tailEnd type="triangle" w="med" len="med"/>
            </a:ln>
            <a:effectLst/>
          </p:spPr>
          <p:txBody>
            <a:bodyPr>
              <a:prstTxWarp prst="textNoShape">
                <a:avLst/>
              </a:prstTxWarp>
            </a:bodyPr>
            <a:lstStyle/>
            <a:p>
              <a:endParaRPr lang="fr-FR"/>
            </a:p>
          </p:txBody>
        </p:sp>
        <p:sp>
          <p:nvSpPr>
            <p:cNvPr id="479255" name="Line 23"/>
            <p:cNvSpPr>
              <a:spLocks noChangeShapeType="1"/>
            </p:cNvSpPr>
            <p:nvPr/>
          </p:nvSpPr>
          <p:spPr bwMode="auto">
            <a:xfrm flipV="1">
              <a:off x="2711" y="2640"/>
              <a:ext cx="480" cy="48"/>
            </a:xfrm>
            <a:prstGeom prst="line">
              <a:avLst/>
            </a:prstGeom>
            <a:noFill/>
            <a:ln w="12699">
              <a:solidFill>
                <a:schemeClr val="tx1"/>
              </a:solidFill>
              <a:round/>
              <a:headEnd/>
              <a:tailEnd type="triangle" w="med" len="med"/>
            </a:ln>
            <a:effectLst/>
          </p:spPr>
          <p:txBody>
            <a:bodyPr>
              <a:prstTxWarp prst="textNoShape">
                <a:avLst/>
              </a:prstTxWarp>
            </a:bodyPr>
            <a:lstStyle/>
            <a:p>
              <a:endParaRPr lang="fr-FR"/>
            </a:p>
          </p:txBody>
        </p:sp>
        <p:sp>
          <p:nvSpPr>
            <p:cNvPr id="479256" name="Line 24"/>
            <p:cNvSpPr>
              <a:spLocks noChangeShapeType="1"/>
            </p:cNvSpPr>
            <p:nvPr/>
          </p:nvSpPr>
          <p:spPr bwMode="auto">
            <a:xfrm flipH="1">
              <a:off x="983" y="2880"/>
              <a:ext cx="384" cy="720"/>
            </a:xfrm>
            <a:prstGeom prst="line">
              <a:avLst/>
            </a:prstGeom>
            <a:noFill/>
            <a:ln w="12699">
              <a:solidFill>
                <a:schemeClr val="tx1"/>
              </a:solidFill>
              <a:round/>
              <a:headEnd/>
              <a:tailEnd type="triangle" w="med" len="med"/>
            </a:ln>
            <a:effectLst/>
          </p:spPr>
          <p:txBody>
            <a:bodyPr>
              <a:prstTxWarp prst="textNoShape">
                <a:avLst/>
              </a:prstTxWarp>
            </a:bodyPr>
            <a:lstStyle/>
            <a:p>
              <a:endParaRPr lang="fr-FR"/>
            </a:p>
          </p:txBody>
        </p:sp>
        <p:sp>
          <p:nvSpPr>
            <p:cNvPr id="479257" name="Text Box 25"/>
            <p:cNvSpPr txBox="1">
              <a:spLocks noChangeArrowheads="1"/>
            </p:cNvSpPr>
            <p:nvPr/>
          </p:nvSpPr>
          <p:spPr bwMode="auto">
            <a:xfrm>
              <a:off x="2640" y="3215"/>
              <a:ext cx="2693" cy="336"/>
            </a:xfrm>
            <a:prstGeom prst="rect">
              <a:avLst/>
            </a:prstGeom>
            <a:noFill/>
            <a:ln w="12699">
              <a:noFill/>
              <a:miter lim="800000"/>
              <a:headEnd/>
              <a:tailEnd/>
            </a:ln>
            <a:effectLst/>
          </p:spPr>
          <p:txBody>
            <a:bodyPr wrap="none">
              <a:prstTxWarp prst="textNoShape">
                <a:avLst/>
              </a:prstTxWarp>
              <a:spAutoFit/>
            </a:bodyPr>
            <a:lstStyle/>
            <a:p>
              <a:r>
                <a:rPr lang="fr-FR" sz="1600">
                  <a:solidFill>
                    <a:srgbClr val="CC3300"/>
                  </a:solidFill>
                </a:rPr>
                <a:t>http://www.villes.fr/rdf/département-rattachement</a:t>
              </a:r>
            </a:p>
          </p:txBody>
        </p:sp>
        <p:sp>
          <p:nvSpPr>
            <p:cNvPr id="479258" name="Line 26"/>
            <p:cNvSpPr>
              <a:spLocks noChangeShapeType="1"/>
            </p:cNvSpPr>
            <p:nvPr/>
          </p:nvSpPr>
          <p:spPr bwMode="auto">
            <a:xfrm flipH="1">
              <a:off x="3815" y="2928"/>
              <a:ext cx="336" cy="720"/>
            </a:xfrm>
            <a:prstGeom prst="line">
              <a:avLst/>
            </a:prstGeom>
            <a:noFill/>
            <a:ln w="12699">
              <a:solidFill>
                <a:schemeClr val="tx1"/>
              </a:solidFill>
              <a:round/>
              <a:headEnd/>
              <a:tailEnd type="triangle" w="med" len="med"/>
            </a:ln>
            <a:effectLst/>
          </p:spPr>
          <p:txBody>
            <a:bodyPr>
              <a:prstTxWarp prst="textNoShape">
                <a:avLst/>
              </a:prstTxWarp>
            </a:bodyPr>
            <a:lstStyle/>
            <a:p>
              <a:endParaRPr lang="fr-FR"/>
            </a:p>
          </p:txBody>
        </p:sp>
      </p:grpSp>
      <p:grpSp>
        <p:nvGrpSpPr>
          <p:cNvPr id="6" name="Group 27"/>
          <p:cNvGrpSpPr>
            <a:grpSpLocks/>
          </p:cNvGrpSpPr>
          <p:nvPr/>
        </p:nvGrpSpPr>
        <p:grpSpPr bwMode="auto">
          <a:xfrm>
            <a:off x="3505200" y="1447800"/>
            <a:ext cx="1828800" cy="381000"/>
            <a:chOff x="2208" y="912"/>
            <a:chExt cx="1152" cy="240"/>
          </a:xfrm>
        </p:grpSpPr>
        <p:sp>
          <p:nvSpPr>
            <p:cNvPr id="479260" name="Oval 28"/>
            <p:cNvSpPr>
              <a:spLocks noChangeArrowheads="1"/>
            </p:cNvSpPr>
            <p:nvPr/>
          </p:nvSpPr>
          <p:spPr bwMode="auto">
            <a:xfrm>
              <a:off x="2208" y="912"/>
              <a:ext cx="1152" cy="240"/>
            </a:xfrm>
            <a:prstGeom prst="ellipse">
              <a:avLst/>
            </a:prstGeom>
            <a:solidFill>
              <a:srgbClr val="FFFF99"/>
            </a:solidFill>
            <a:ln w="12699">
              <a:solidFill>
                <a:schemeClr val="tx1"/>
              </a:solidFill>
              <a:round/>
              <a:headEnd/>
              <a:tailEnd/>
            </a:ln>
            <a:effectLst/>
          </p:spPr>
          <p:txBody>
            <a:bodyPr wrap="none" anchor="ctr">
              <a:prstTxWarp prst="textNoShape">
                <a:avLst/>
              </a:prstTxWarp>
            </a:bodyPr>
            <a:lstStyle/>
            <a:p>
              <a:endParaRPr lang="fr-FR"/>
            </a:p>
          </p:txBody>
        </p:sp>
        <p:sp>
          <p:nvSpPr>
            <p:cNvPr id="479261" name="Text Box 29"/>
            <p:cNvSpPr txBox="1">
              <a:spLocks noChangeArrowheads="1"/>
            </p:cNvSpPr>
            <p:nvPr/>
          </p:nvSpPr>
          <p:spPr bwMode="auto">
            <a:xfrm>
              <a:off x="2352" y="912"/>
              <a:ext cx="916" cy="231"/>
            </a:xfrm>
            <a:prstGeom prst="rect">
              <a:avLst/>
            </a:prstGeom>
            <a:solidFill>
              <a:srgbClr val="FFFF99"/>
            </a:solidFill>
            <a:ln w="12699">
              <a:noFill/>
              <a:miter lim="800000"/>
              <a:headEnd/>
              <a:tailEnd/>
            </a:ln>
            <a:effectLst/>
          </p:spPr>
          <p:txBody>
            <a:bodyPr wrap="none">
              <a:prstTxWarp prst="textNoShape">
                <a:avLst/>
              </a:prstTxWarp>
              <a:spAutoFit/>
            </a:bodyPr>
            <a:lstStyle/>
            <a:p>
              <a:r>
                <a:rPr lang="fr-FR" sz="1800"/>
                <a:t>Rdfs:resource</a:t>
              </a:r>
            </a:p>
          </p:txBody>
        </p:sp>
      </p:grpSp>
      <p:grpSp>
        <p:nvGrpSpPr>
          <p:cNvPr id="7" name="Group 30"/>
          <p:cNvGrpSpPr>
            <a:grpSpLocks/>
          </p:cNvGrpSpPr>
          <p:nvPr/>
        </p:nvGrpSpPr>
        <p:grpSpPr bwMode="auto">
          <a:xfrm>
            <a:off x="1524000" y="2057400"/>
            <a:ext cx="1828800" cy="381000"/>
            <a:chOff x="2208" y="912"/>
            <a:chExt cx="1152" cy="240"/>
          </a:xfrm>
        </p:grpSpPr>
        <p:sp>
          <p:nvSpPr>
            <p:cNvPr id="479263" name="Oval 31"/>
            <p:cNvSpPr>
              <a:spLocks noChangeArrowheads="1"/>
            </p:cNvSpPr>
            <p:nvPr/>
          </p:nvSpPr>
          <p:spPr bwMode="auto">
            <a:xfrm>
              <a:off x="2208" y="912"/>
              <a:ext cx="1152" cy="240"/>
            </a:xfrm>
            <a:prstGeom prst="ellipse">
              <a:avLst/>
            </a:prstGeom>
            <a:solidFill>
              <a:srgbClr val="FFFF99"/>
            </a:solidFill>
            <a:ln w="12699">
              <a:solidFill>
                <a:schemeClr val="tx1"/>
              </a:solidFill>
              <a:round/>
              <a:headEnd/>
              <a:tailEnd/>
            </a:ln>
            <a:effectLst/>
          </p:spPr>
          <p:txBody>
            <a:bodyPr wrap="none" anchor="ctr">
              <a:prstTxWarp prst="textNoShape">
                <a:avLst/>
              </a:prstTxWarp>
            </a:bodyPr>
            <a:lstStyle/>
            <a:p>
              <a:endParaRPr lang="fr-FR"/>
            </a:p>
          </p:txBody>
        </p:sp>
        <p:sp>
          <p:nvSpPr>
            <p:cNvPr id="479264" name="Text Box 32"/>
            <p:cNvSpPr txBox="1">
              <a:spLocks noChangeArrowheads="1"/>
            </p:cNvSpPr>
            <p:nvPr/>
          </p:nvSpPr>
          <p:spPr bwMode="auto">
            <a:xfrm>
              <a:off x="2440" y="912"/>
              <a:ext cx="740" cy="231"/>
            </a:xfrm>
            <a:prstGeom prst="rect">
              <a:avLst/>
            </a:prstGeom>
            <a:solidFill>
              <a:srgbClr val="FFFF99"/>
            </a:solidFill>
            <a:ln w="12699">
              <a:noFill/>
              <a:miter lim="800000"/>
              <a:headEnd/>
              <a:tailEnd/>
            </a:ln>
            <a:effectLst/>
          </p:spPr>
          <p:txBody>
            <a:bodyPr wrap="none">
              <a:prstTxWarp prst="textNoShape">
                <a:avLst/>
              </a:prstTxWarp>
              <a:spAutoFit/>
            </a:bodyPr>
            <a:lstStyle/>
            <a:p>
              <a:r>
                <a:rPr lang="fr-FR" sz="1800"/>
                <a:t>Rdfs:Class</a:t>
              </a:r>
            </a:p>
          </p:txBody>
        </p:sp>
      </p:grpSp>
      <p:grpSp>
        <p:nvGrpSpPr>
          <p:cNvPr id="8" name="Group 33"/>
          <p:cNvGrpSpPr>
            <a:grpSpLocks/>
          </p:cNvGrpSpPr>
          <p:nvPr/>
        </p:nvGrpSpPr>
        <p:grpSpPr bwMode="auto">
          <a:xfrm>
            <a:off x="4953000" y="1981200"/>
            <a:ext cx="1828800" cy="381000"/>
            <a:chOff x="2208" y="912"/>
            <a:chExt cx="1152" cy="240"/>
          </a:xfrm>
        </p:grpSpPr>
        <p:sp>
          <p:nvSpPr>
            <p:cNvPr id="479266" name="Oval 34"/>
            <p:cNvSpPr>
              <a:spLocks noChangeArrowheads="1"/>
            </p:cNvSpPr>
            <p:nvPr/>
          </p:nvSpPr>
          <p:spPr bwMode="auto">
            <a:xfrm>
              <a:off x="2208" y="912"/>
              <a:ext cx="1152" cy="240"/>
            </a:xfrm>
            <a:prstGeom prst="ellipse">
              <a:avLst/>
            </a:prstGeom>
            <a:solidFill>
              <a:srgbClr val="FFFF99"/>
            </a:solidFill>
            <a:ln w="12699">
              <a:solidFill>
                <a:schemeClr val="tx1"/>
              </a:solidFill>
              <a:round/>
              <a:headEnd/>
              <a:tailEnd/>
            </a:ln>
            <a:effectLst/>
          </p:spPr>
          <p:txBody>
            <a:bodyPr wrap="none" anchor="ctr">
              <a:prstTxWarp prst="textNoShape">
                <a:avLst/>
              </a:prstTxWarp>
            </a:bodyPr>
            <a:lstStyle/>
            <a:p>
              <a:endParaRPr lang="fr-FR"/>
            </a:p>
          </p:txBody>
        </p:sp>
        <p:sp>
          <p:nvSpPr>
            <p:cNvPr id="479267" name="Text Box 35"/>
            <p:cNvSpPr txBox="1">
              <a:spLocks noChangeArrowheads="1"/>
            </p:cNvSpPr>
            <p:nvPr/>
          </p:nvSpPr>
          <p:spPr bwMode="auto">
            <a:xfrm>
              <a:off x="2376" y="912"/>
              <a:ext cx="868" cy="231"/>
            </a:xfrm>
            <a:prstGeom prst="rect">
              <a:avLst/>
            </a:prstGeom>
            <a:solidFill>
              <a:srgbClr val="FFFF99"/>
            </a:solidFill>
            <a:ln w="12699">
              <a:noFill/>
              <a:miter lim="800000"/>
              <a:headEnd/>
              <a:tailEnd/>
            </a:ln>
            <a:effectLst/>
          </p:spPr>
          <p:txBody>
            <a:bodyPr wrap="none">
              <a:prstTxWarp prst="textNoShape">
                <a:avLst/>
              </a:prstTxWarp>
              <a:spAutoFit/>
            </a:bodyPr>
            <a:lstStyle/>
            <a:p>
              <a:r>
                <a:rPr lang="fr-FR" sz="1800"/>
                <a:t>Rdf:Property</a:t>
              </a:r>
            </a:p>
          </p:txBody>
        </p:sp>
      </p:grpSp>
      <p:sp>
        <p:nvSpPr>
          <p:cNvPr id="479268" name="Line 36"/>
          <p:cNvSpPr>
            <a:spLocks noChangeShapeType="1"/>
          </p:cNvSpPr>
          <p:nvPr/>
        </p:nvSpPr>
        <p:spPr bwMode="auto">
          <a:xfrm flipV="1">
            <a:off x="2438400" y="1752600"/>
            <a:ext cx="1219200" cy="304800"/>
          </a:xfrm>
          <a:prstGeom prst="line">
            <a:avLst/>
          </a:prstGeom>
          <a:noFill/>
          <a:ln w="12699">
            <a:solidFill>
              <a:schemeClr val="tx1"/>
            </a:solidFill>
            <a:round/>
            <a:headEnd/>
            <a:tailEnd type="triangle" w="med" len="med"/>
          </a:ln>
          <a:effectLst/>
        </p:spPr>
        <p:txBody>
          <a:bodyPr>
            <a:prstTxWarp prst="textNoShape">
              <a:avLst/>
            </a:prstTxWarp>
          </a:bodyPr>
          <a:lstStyle/>
          <a:p>
            <a:endParaRPr lang="fr-FR"/>
          </a:p>
        </p:txBody>
      </p:sp>
      <p:sp>
        <p:nvSpPr>
          <p:cNvPr id="479269" name="Line 37"/>
          <p:cNvSpPr>
            <a:spLocks noChangeShapeType="1"/>
          </p:cNvSpPr>
          <p:nvPr/>
        </p:nvSpPr>
        <p:spPr bwMode="auto">
          <a:xfrm flipH="1" flipV="1">
            <a:off x="4953000" y="1752600"/>
            <a:ext cx="990600" cy="228600"/>
          </a:xfrm>
          <a:prstGeom prst="line">
            <a:avLst/>
          </a:prstGeom>
          <a:noFill/>
          <a:ln w="12699">
            <a:solidFill>
              <a:schemeClr val="tx1"/>
            </a:solidFill>
            <a:round/>
            <a:headEnd/>
            <a:tailEnd type="triangle" w="med" len="med"/>
          </a:ln>
          <a:effectLst/>
        </p:spPr>
        <p:txBody>
          <a:bodyPr>
            <a:prstTxWarp prst="textNoShape">
              <a:avLst/>
            </a:prstTxWarp>
          </a:bodyPr>
          <a:lstStyle/>
          <a:p>
            <a:endParaRPr lang="fr-FR"/>
          </a:p>
        </p:txBody>
      </p:sp>
      <p:sp>
        <p:nvSpPr>
          <p:cNvPr id="479270" name="Text Box 38"/>
          <p:cNvSpPr txBox="1">
            <a:spLocks noChangeArrowheads="1"/>
          </p:cNvSpPr>
          <p:nvPr/>
        </p:nvSpPr>
        <p:spPr bwMode="auto">
          <a:xfrm>
            <a:off x="2895600" y="1524000"/>
            <a:ext cx="354013" cy="457200"/>
          </a:xfrm>
          <a:prstGeom prst="rect">
            <a:avLst/>
          </a:prstGeom>
          <a:noFill/>
          <a:ln w="12699">
            <a:noFill/>
            <a:miter lim="800000"/>
            <a:headEnd/>
            <a:tailEnd/>
          </a:ln>
          <a:effectLst/>
        </p:spPr>
        <p:txBody>
          <a:bodyPr wrap="none">
            <a:prstTxWarp prst="textNoShape">
              <a:avLst/>
            </a:prstTxWarp>
            <a:spAutoFit/>
          </a:bodyPr>
          <a:lstStyle/>
          <a:p>
            <a:r>
              <a:rPr lang="fr-FR"/>
              <a:t>S</a:t>
            </a:r>
          </a:p>
        </p:txBody>
      </p:sp>
      <p:sp>
        <p:nvSpPr>
          <p:cNvPr id="479271" name="Text Box 39"/>
          <p:cNvSpPr txBox="1">
            <a:spLocks noChangeArrowheads="1"/>
          </p:cNvSpPr>
          <p:nvPr/>
        </p:nvSpPr>
        <p:spPr bwMode="auto">
          <a:xfrm>
            <a:off x="5334000" y="1524000"/>
            <a:ext cx="354013" cy="457200"/>
          </a:xfrm>
          <a:prstGeom prst="rect">
            <a:avLst/>
          </a:prstGeom>
          <a:noFill/>
          <a:ln w="12699">
            <a:noFill/>
            <a:miter lim="800000"/>
            <a:headEnd/>
            <a:tailEnd/>
          </a:ln>
          <a:effectLst/>
        </p:spPr>
        <p:txBody>
          <a:bodyPr wrap="none">
            <a:prstTxWarp prst="textNoShape">
              <a:avLst/>
            </a:prstTxWarp>
            <a:spAutoFit/>
          </a:bodyPr>
          <a:lstStyle/>
          <a:p>
            <a:r>
              <a:rPr lang="fr-FR"/>
              <a:t>S</a:t>
            </a:r>
          </a:p>
        </p:txBody>
      </p:sp>
      <p:grpSp>
        <p:nvGrpSpPr>
          <p:cNvPr id="9" name="Group 40"/>
          <p:cNvGrpSpPr>
            <a:grpSpLocks/>
          </p:cNvGrpSpPr>
          <p:nvPr/>
        </p:nvGrpSpPr>
        <p:grpSpPr bwMode="auto">
          <a:xfrm>
            <a:off x="4948238" y="3048000"/>
            <a:ext cx="4195762" cy="381000"/>
            <a:chOff x="1496" y="912"/>
            <a:chExt cx="2643" cy="240"/>
          </a:xfrm>
        </p:grpSpPr>
        <p:sp>
          <p:nvSpPr>
            <p:cNvPr id="479273" name="Oval 41"/>
            <p:cNvSpPr>
              <a:spLocks noChangeArrowheads="1"/>
            </p:cNvSpPr>
            <p:nvPr/>
          </p:nvSpPr>
          <p:spPr bwMode="auto">
            <a:xfrm>
              <a:off x="2208" y="912"/>
              <a:ext cx="1152" cy="240"/>
            </a:xfrm>
            <a:prstGeom prst="ellipse">
              <a:avLst/>
            </a:prstGeom>
            <a:solidFill>
              <a:srgbClr val="FFFFCC"/>
            </a:solidFill>
            <a:ln w="12699">
              <a:solidFill>
                <a:schemeClr val="tx1"/>
              </a:solidFill>
              <a:round/>
              <a:headEnd/>
              <a:tailEnd/>
            </a:ln>
            <a:effectLst/>
          </p:spPr>
          <p:txBody>
            <a:bodyPr wrap="none" anchor="ctr">
              <a:prstTxWarp prst="textNoShape">
                <a:avLst/>
              </a:prstTxWarp>
            </a:bodyPr>
            <a:lstStyle/>
            <a:p>
              <a:endParaRPr lang="fr-FR"/>
            </a:p>
          </p:txBody>
        </p:sp>
        <p:sp>
          <p:nvSpPr>
            <p:cNvPr id="479274" name="Text Box 42"/>
            <p:cNvSpPr txBox="1">
              <a:spLocks noChangeArrowheads="1"/>
            </p:cNvSpPr>
            <p:nvPr/>
          </p:nvSpPr>
          <p:spPr bwMode="auto">
            <a:xfrm>
              <a:off x="1496" y="927"/>
              <a:ext cx="2643" cy="212"/>
            </a:xfrm>
            <a:prstGeom prst="rect">
              <a:avLst/>
            </a:prstGeom>
            <a:solidFill>
              <a:srgbClr val="FFFFCC"/>
            </a:solidFill>
            <a:ln w="12699">
              <a:noFill/>
              <a:miter lim="800000"/>
              <a:headEnd/>
              <a:tailEnd/>
            </a:ln>
            <a:effectLst/>
          </p:spPr>
          <p:txBody>
            <a:bodyPr wrap="none">
              <a:prstTxWarp prst="textNoShape">
                <a:avLst/>
              </a:prstTxWarp>
              <a:spAutoFit/>
            </a:bodyPr>
            <a:lstStyle/>
            <a:p>
              <a:r>
                <a:rPr lang="fr-FR" sz="1600"/>
                <a:t>http://www.ville.fr/rdf/département-rattachement</a:t>
              </a:r>
              <a:endParaRPr lang="fr-FR" sz="1800"/>
            </a:p>
          </p:txBody>
        </p:sp>
      </p:grpSp>
      <p:sp>
        <p:nvSpPr>
          <p:cNvPr id="479275" name="Line 43"/>
          <p:cNvSpPr>
            <a:spLocks noChangeShapeType="1"/>
          </p:cNvSpPr>
          <p:nvPr/>
        </p:nvSpPr>
        <p:spPr bwMode="auto">
          <a:xfrm flipH="1" flipV="1">
            <a:off x="6172200" y="2286000"/>
            <a:ext cx="990600" cy="762000"/>
          </a:xfrm>
          <a:prstGeom prst="line">
            <a:avLst/>
          </a:prstGeom>
          <a:noFill/>
          <a:ln w="12699">
            <a:solidFill>
              <a:schemeClr val="tx1"/>
            </a:solidFill>
            <a:round/>
            <a:headEnd/>
            <a:tailEnd type="triangle" w="med" len="med"/>
          </a:ln>
          <a:effectLst/>
        </p:spPr>
        <p:txBody>
          <a:bodyPr>
            <a:prstTxWarp prst="textNoShape">
              <a:avLst/>
            </a:prstTxWarp>
          </a:bodyPr>
          <a:lstStyle/>
          <a:p>
            <a:endParaRPr lang="fr-FR"/>
          </a:p>
        </p:txBody>
      </p:sp>
      <p:sp>
        <p:nvSpPr>
          <p:cNvPr id="479276" name="Text Box 44"/>
          <p:cNvSpPr txBox="1">
            <a:spLocks noChangeArrowheads="1"/>
          </p:cNvSpPr>
          <p:nvPr/>
        </p:nvSpPr>
        <p:spPr bwMode="auto">
          <a:xfrm>
            <a:off x="6858000" y="2438400"/>
            <a:ext cx="369888" cy="457200"/>
          </a:xfrm>
          <a:prstGeom prst="rect">
            <a:avLst/>
          </a:prstGeom>
          <a:noFill/>
          <a:ln w="12699">
            <a:noFill/>
            <a:miter lim="800000"/>
            <a:headEnd/>
            <a:tailEnd/>
          </a:ln>
          <a:effectLst/>
        </p:spPr>
        <p:txBody>
          <a:bodyPr wrap="none">
            <a:prstTxWarp prst="textNoShape">
              <a:avLst/>
            </a:prstTxWarp>
            <a:spAutoFit/>
          </a:bodyPr>
          <a:lstStyle/>
          <a:p>
            <a:r>
              <a:rPr lang="fr-FR"/>
              <a:t>T</a:t>
            </a:r>
          </a:p>
        </p:txBody>
      </p:sp>
      <p:grpSp>
        <p:nvGrpSpPr>
          <p:cNvPr id="10" name="Group 45"/>
          <p:cNvGrpSpPr>
            <a:grpSpLocks/>
          </p:cNvGrpSpPr>
          <p:nvPr/>
        </p:nvGrpSpPr>
        <p:grpSpPr bwMode="auto">
          <a:xfrm>
            <a:off x="3581400" y="2514600"/>
            <a:ext cx="3060700" cy="381000"/>
            <a:chOff x="1846" y="912"/>
            <a:chExt cx="1928" cy="240"/>
          </a:xfrm>
        </p:grpSpPr>
        <p:sp>
          <p:nvSpPr>
            <p:cNvPr id="479278" name="Oval 46"/>
            <p:cNvSpPr>
              <a:spLocks noChangeArrowheads="1"/>
            </p:cNvSpPr>
            <p:nvPr/>
          </p:nvSpPr>
          <p:spPr bwMode="auto">
            <a:xfrm>
              <a:off x="2208" y="912"/>
              <a:ext cx="1152" cy="240"/>
            </a:xfrm>
            <a:prstGeom prst="ellipse">
              <a:avLst/>
            </a:prstGeom>
            <a:solidFill>
              <a:srgbClr val="FFFFCC"/>
            </a:solidFill>
            <a:ln w="12699">
              <a:solidFill>
                <a:schemeClr val="tx1"/>
              </a:solidFill>
              <a:round/>
              <a:headEnd/>
              <a:tailEnd/>
            </a:ln>
            <a:effectLst/>
          </p:spPr>
          <p:txBody>
            <a:bodyPr wrap="none" anchor="ctr">
              <a:prstTxWarp prst="textNoShape">
                <a:avLst/>
              </a:prstTxWarp>
            </a:bodyPr>
            <a:lstStyle/>
            <a:p>
              <a:endParaRPr lang="fr-FR"/>
            </a:p>
          </p:txBody>
        </p:sp>
        <p:sp>
          <p:nvSpPr>
            <p:cNvPr id="479279" name="Text Box 47"/>
            <p:cNvSpPr txBox="1">
              <a:spLocks noChangeArrowheads="1"/>
            </p:cNvSpPr>
            <p:nvPr/>
          </p:nvSpPr>
          <p:spPr bwMode="auto">
            <a:xfrm>
              <a:off x="1846" y="927"/>
              <a:ext cx="1928" cy="212"/>
            </a:xfrm>
            <a:prstGeom prst="rect">
              <a:avLst/>
            </a:prstGeom>
            <a:solidFill>
              <a:srgbClr val="FFFFCC"/>
            </a:solidFill>
            <a:ln w="12699">
              <a:noFill/>
              <a:miter lim="800000"/>
              <a:headEnd/>
              <a:tailEnd/>
            </a:ln>
            <a:effectLst/>
          </p:spPr>
          <p:txBody>
            <a:bodyPr wrap="none">
              <a:prstTxWarp prst="textNoShape">
                <a:avLst/>
              </a:prstTxWarp>
              <a:spAutoFit/>
            </a:bodyPr>
            <a:lstStyle/>
            <a:p>
              <a:r>
                <a:rPr lang="fr-FR" sz="1600"/>
                <a:t>http://www.travel-ont.org/leaves-at</a:t>
              </a:r>
              <a:endParaRPr lang="fr-FR" sz="1800"/>
            </a:p>
          </p:txBody>
        </p:sp>
      </p:grpSp>
      <p:sp>
        <p:nvSpPr>
          <p:cNvPr id="479280" name="Text Box 48"/>
          <p:cNvSpPr txBox="1">
            <a:spLocks noChangeArrowheads="1"/>
          </p:cNvSpPr>
          <p:nvPr/>
        </p:nvSpPr>
        <p:spPr bwMode="auto">
          <a:xfrm>
            <a:off x="4572000" y="2133600"/>
            <a:ext cx="369888" cy="457200"/>
          </a:xfrm>
          <a:prstGeom prst="rect">
            <a:avLst/>
          </a:prstGeom>
          <a:noFill/>
          <a:ln w="12699">
            <a:noFill/>
            <a:miter lim="800000"/>
            <a:headEnd/>
            <a:tailEnd/>
          </a:ln>
          <a:effectLst/>
        </p:spPr>
        <p:txBody>
          <a:bodyPr wrap="none">
            <a:prstTxWarp prst="textNoShape">
              <a:avLst/>
            </a:prstTxWarp>
            <a:spAutoFit/>
          </a:bodyPr>
          <a:lstStyle/>
          <a:p>
            <a:r>
              <a:rPr lang="fr-FR"/>
              <a:t>T</a:t>
            </a:r>
          </a:p>
        </p:txBody>
      </p:sp>
      <p:sp>
        <p:nvSpPr>
          <p:cNvPr id="479281" name="Line 49"/>
          <p:cNvSpPr>
            <a:spLocks noChangeShapeType="1"/>
          </p:cNvSpPr>
          <p:nvPr/>
        </p:nvSpPr>
        <p:spPr bwMode="auto">
          <a:xfrm flipV="1">
            <a:off x="5105400" y="2362200"/>
            <a:ext cx="457200" cy="152400"/>
          </a:xfrm>
          <a:prstGeom prst="line">
            <a:avLst/>
          </a:prstGeom>
          <a:noFill/>
          <a:ln w="12699">
            <a:solidFill>
              <a:schemeClr val="tx1"/>
            </a:solidFill>
            <a:round/>
            <a:headEnd/>
            <a:tailEnd type="triangle" w="med" len="med"/>
          </a:ln>
          <a:effectLst/>
        </p:spPr>
        <p:txBody>
          <a:bodyPr>
            <a:prstTxWarp prst="textNoShape">
              <a:avLst/>
            </a:prstTxWarp>
          </a:bodyPr>
          <a:lstStyle/>
          <a:p>
            <a:endParaRPr lang="fr-FR"/>
          </a:p>
        </p:txBody>
      </p:sp>
      <p:grpSp>
        <p:nvGrpSpPr>
          <p:cNvPr id="11" name="Group 50"/>
          <p:cNvGrpSpPr>
            <a:grpSpLocks/>
          </p:cNvGrpSpPr>
          <p:nvPr/>
        </p:nvGrpSpPr>
        <p:grpSpPr bwMode="auto">
          <a:xfrm>
            <a:off x="0" y="2667000"/>
            <a:ext cx="2630488" cy="381000"/>
            <a:chOff x="1981" y="912"/>
            <a:chExt cx="1657" cy="240"/>
          </a:xfrm>
        </p:grpSpPr>
        <p:sp>
          <p:nvSpPr>
            <p:cNvPr id="479283" name="Oval 51"/>
            <p:cNvSpPr>
              <a:spLocks noChangeArrowheads="1"/>
            </p:cNvSpPr>
            <p:nvPr/>
          </p:nvSpPr>
          <p:spPr bwMode="auto">
            <a:xfrm>
              <a:off x="2208" y="912"/>
              <a:ext cx="1152" cy="240"/>
            </a:xfrm>
            <a:prstGeom prst="ellipse">
              <a:avLst/>
            </a:prstGeom>
            <a:solidFill>
              <a:srgbClr val="FFFFCC"/>
            </a:solidFill>
            <a:ln w="12699">
              <a:solidFill>
                <a:schemeClr val="tx1"/>
              </a:solidFill>
              <a:round/>
              <a:headEnd/>
              <a:tailEnd/>
            </a:ln>
            <a:effectLst/>
          </p:spPr>
          <p:txBody>
            <a:bodyPr wrap="none" anchor="ctr">
              <a:prstTxWarp prst="textNoShape">
                <a:avLst/>
              </a:prstTxWarp>
            </a:bodyPr>
            <a:lstStyle/>
            <a:p>
              <a:endParaRPr lang="fr-FR"/>
            </a:p>
          </p:txBody>
        </p:sp>
        <p:sp>
          <p:nvSpPr>
            <p:cNvPr id="479284" name="Text Box 52"/>
            <p:cNvSpPr txBox="1">
              <a:spLocks noChangeArrowheads="1"/>
            </p:cNvSpPr>
            <p:nvPr/>
          </p:nvSpPr>
          <p:spPr bwMode="auto">
            <a:xfrm>
              <a:off x="1981" y="927"/>
              <a:ext cx="1657" cy="212"/>
            </a:xfrm>
            <a:prstGeom prst="rect">
              <a:avLst/>
            </a:prstGeom>
            <a:solidFill>
              <a:srgbClr val="FFFFCC"/>
            </a:solidFill>
            <a:ln w="12699">
              <a:noFill/>
              <a:miter lim="800000"/>
              <a:headEnd/>
              <a:tailEnd/>
            </a:ln>
            <a:effectLst/>
          </p:spPr>
          <p:txBody>
            <a:bodyPr wrap="none">
              <a:prstTxWarp prst="textNoShape">
                <a:avLst/>
              </a:prstTxWarp>
              <a:spAutoFit/>
            </a:bodyPr>
            <a:lstStyle/>
            <a:p>
              <a:r>
                <a:rPr lang="fr-FR" sz="1600">
                  <a:solidFill>
                    <a:schemeClr val="folHlink"/>
                  </a:solidFill>
                </a:rPr>
                <a:t>http://www.sncf.org/rdf/trains</a:t>
              </a:r>
            </a:p>
          </p:txBody>
        </p:sp>
      </p:grpSp>
      <p:grpSp>
        <p:nvGrpSpPr>
          <p:cNvPr id="12" name="Group 53"/>
          <p:cNvGrpSpPr>
            <a:grpSpLocks/>
          </p:cNvGrpSpPr>
          <p:nvPr/>
        </p:nvGrpSpPr>
        <p:grpSpPr bwMode="auto">
          <a:xfrm>
            <a:off x="381000" y="3429000"/>
            <a:ext cx="2903538" cy="381000"/>
            <a:chOff x="1896" y="912"/>
            <a:chExt cx="1829" cy="240"/>
          </a:xfrm>
        </p:grpSpPr>
        <p:sp>
          <p:nvSpPr>
            <p:cNvPr id="479286" name="Oval 54"/>
            <p:cNvSpPr>
              <a:spLocks noChangeArrowheads="1"/>
            </p:cNvSpPr>
            <p:nvPr/>
          </p:nvSpPr>
          <p:spPr bwMode="auto">
            <a:xfrm>
              <a:off x="2208" y="912"/>
              <a:ext cx="1152" cy="240"/>
            </a:xfrm>
            <a:prstGeom prst="ellipse">
              <a:avLst/>
            </a:prstGeom>
            <a:solidFill>
              <a:srgbClr val="FFFFCC"/>
            </a:solidFill>
            <a:ln w="12699">
              <a:solidFill>
                <a:schemeClr val="tx1"/>
              </a:solidFill>
              <a:round/>
              <a:headEnd/>
              <a:tailEnd/>
            </a:ln>
            <a:effectLst/>
          </p:spPr>
          <p:txBody>
            <a:bodyPr wrap="none" anchor="ctr">
              <a:prstTxWarp prst="textNoShape">
                <a:avLst/>
              </a:prstTxWarp>
            </a:bodyPr>
            <a:lstStyle/>
            <a:p>
              <a:endParaRPr lang="fr-FR"/>
            </a:p>
          </p:txBody>
        </p:sp>
        <p:sp>
          <p:nvSpPr>
            <p:cNvPr id="479287" name="Text Box 55"/>
            <p:cNvSpPr txBox="1">
              <a:spLocks noChangeArrowheads="1"/>
            </p:cNvSpPr>
            <p:nvPr/>
          </p:nvSpPr>
          <p:spPr bwMode="auto">
            <a:xfrm>
              <a:off x="1896" y="927"/>
              <a:ext cx="1829" cy="212"/>
            </a:xfrm>
            <a:prstGeom prst="rect">
              <a:avLst/>
            </a:prstGeom>
            <a:solidFill>
              <a:srgbClr val="FFFFCC"/>
            </a:solidFill>
            <a:ln w="12699">
              <a:noFill/>
              <a:miter lim="800000"/>
              <a:headEnd/>
              <a:tailEnd/>
            </a:ln>
            <a:effectLst/>
          </p:spPr>
          <p:txBody>
            <a:bodyPr wrap="none">
              <a:prstTxWarp prst="textNoShape">
                <a:avLst/>
              </a:prstTxWarp>
              <a:spAutoFit/>
            </a:bodyPr>
            <a:lstStyle/>
            <a:p>
              <a:r>
                <a:rPr lang="fr-FR" sz="1600">
                  <a:solidFill>
                    <a:schemeClr val="folHlink"/>
                  </a:solidFill>
                </a:rPr>
                <a:t>http://www.sncf.org/rdf/trains/ter</a:t>
              </a:r>
            </a:p>
          </p:txBody>
        </p:sp>
      </p:grpSp>
      <p:sp>
        <p:nvSpPr>
          <p:cNvPr id="479288" name="Line 56"/>
          <p:cNvSpPr>
            <a:spLocks noChangeShapeType="1"/>
          </p:cNvSpPr>
          <p:nvPr/>
        </p:nvSpPr>
        <p:spPr bwMode="auto">
          <a:xfrm flipV="1">
            <a:off x="1600200" y="2438400"/>
            <a:ext cx="609600" cy="228600"/>
          </a:xfrm>
          <a:prstGeom prst="line">
            <a:avLst/>
          </a:prstGeom>
          <a:noFill/>
          <a:ln w="12699">
            <a:solidFill>
              <a:schemeClr val="tx1"/>
            </a:solidFill>
            <a:round/>
            <a:headEnd/>
            <a:tailEnd type="triangle" w="med" len="med"/>
          </a:ln>
          <a:effectLst/>
        </p:spPr>
        <p:txBody>
          <a:bodyPr>
            <a:prstTxWarp prst="textNoShape">
              <a:avLst/>
            </a:prstTxWarp>
          </a:bodyPr>
          <a:lstStyle/>
          <a:p>
            <a:endParaRPr lang="fr-FR"/>
          </a:p>
        </p:txBody>
      </p:sp>
      <p:sp>
        <p:nvSpPr>
          <p:cNvPr id="479289" name="Line 57"/>
          <p:cNvSpPr>
            <a:spLocks noChangeShapeType="1"/>
          </p:cNvSpPr>
          <p:nvPr/>
        </p:nvSpPr>
        <p:spPr bwMode="auto">
          <a:xfrm flipH="1" flipV="1">
            <a:off x="1219200" y="3048000"/>
            <a:ext cx="609600" cy="381000"/>
          </a:xfrm>
          <a:prstGeom prst="line">
            <a:avLst/>
          </a:prstGeom>
          <a:noFill/>
          <a:ln w="12699">
            <a:solidFill>
              <a:schemeClr val="tx1"/>
            </a:solidFill>
            <a:round/>
            <a:headEnd/>
            <a:tailEnd type="triangle" w="med" len="med"/>
          </a:ln>
          <a:effectLst/>
        </p:spPr>
        <p:txBody>
          <a:bodyPr>
            <a:prstTxWarp prst="textNoShape">
              <a:avLst/>
            </a:prstTxWarp>
          </a:bodyPr>
          <a:lstStyle/>
          <a:p>
            <a:endParaRPr lang="fr-FR"/>
          </a:p>
        </p:txBody>
      </p:sp>
      <p:sp>
        <p:nvSpPr>
          <p:cNvPr id="479290" name="Line 58"/>
          <p:cNvSpPr>
            <a:spLocks noChangeShapeType="1"/>
          </p:cNvSpPr>
          <p:nvPr/>
        </p:nvSpPr>
        <p:spPr bwMode="auto">
          <a:xfrm flipV="1">
            <a:off x="228600" y="3962400"/>
            <a:ext cx="8915400" cy="0"/>
          </a:xfrm>
          <a:prstGeom prst="line">
            <a:avLst/>
          </a:prstGeom>
          <a:noFill/>
          <a:ln w="28575">
            <a:solidFill>
              <a:schemeClr val="tx1"/>
            </a:solidFill>
            <a:prstDash val="sysDot"/>
            <a:round/>
            <a:headEnd/>
            <a:tailEnd/>
          </a:ln>
          <a:effectLst/>
        </p:spPr>
        <p:txBody>
          <a:bodyPr>
            <a:prstTxWarp prst="textNoShape">
              <a:avLst/>
            </a:prstTxWarp>
          </a:bodyPr>
          <a:lstStyle/>
          <a:p>
            <a:endParaRPr lang="fr-FR"/>
          </a:p>
        </p:txBody>
      </p:sp>
      <p:sp>
        <p:nvSpPr>
          <p:cNvPr id="479291" name="Line 59"/>
          <p:cNvSpPr>
            <a:spLocks noChangeShapeType="1"/>
          </p:cNvSpPr>
          <p:nvPr/>
        </p:nvSpPr>
        <p:spPr bwMode="auto">
          <a:xfrm flipV="1">
            <a:off x="228600" y="2438400"/>
            <a:ext cx="8915400" cy="0"/>
          </a:xfrm>
          <a:prstGeom prst="line">
            <a:avLst/>
          </a:prstGeom>
          <a:noFill/>
          <a:ln w="28575">
            <a:solidFill>
              <a:schemeClr val="tx1"/>
            </a:solidFill>
            <a:prstDash val="sysDot"/>
            <a:round/>
            <a:headEnd/>
            <a:tailEnd/>
          </a:ln>
          <a:effectLst/>
        </p:spPr>
        <p:txBody>
          <a:bodyPr>
            <a:prstTxWarp prst="textNoShape">
              <a:avLst/>
            </a:prstTxWarp>
          </a:bodyPr>
          <a:lstStyle/>
          <a:p>
            <a:endParaRPr lang="fr-FR"/>
          </a:p>
        </p:txBody>
      </p:sp>
      <p:sp>
        <p:nvSpPr>
          <p:cNvPr id="479292" name="Text Box 60"/>
          <p:cNvSpPr txBox="1">
            <a:spLocks noChangeArrowheads="1"/>
          </p:cNvSpPr>
          <p:nvPr/>
        </p:nvSpPr>
        <p:spPr bwMode="auto">
          <a:xfrm>
            <a:off x="1981200" y="2438400"/>
            <a:ext cx="369888" cy="457200"/>
          </a:xfrm>
          <a:prstGeom prst="rect">
            <a:avLst/>
          </a:prstGeom>
          <a:noFill/>
          <a:ln w="12699">
            <a:noFill/>
            <a:miter lim="800000"/>
            <a:headEnd/>
            <a:tailEnd/>
          </a:ln>
          <a:effectLst/>
        </p:spPr>
        <p:txBody>
          <a:bodyPr wrap="none">
            <a:prstTxWarp prst="textNoShape">
              <a:avLst/>
            </a:prstTxWarp>
            <a:spAutoFit/>
          </a:bodyPr>
          <a:lstStyle/>
          <a:p>
            <a:r>
              <a:rPr lang="fr-FR"/>
              <a:t>T</a:t>
            </a:r>
          </a:p>
        </p:txBody>
      </p:sp>
      <p:sp>
        <p:nvSpPr>
          <p:cNvPr id="479293" name="Text Box 61"/>
          <p:cNvSpPr txBox="1">
            <a:spLocks noChangeArrowheads="1"/>
          </p:cNvSpPr>
          <p:nvPr/>
        </p:nvSpPr>
        <p:spPr bwMode="auto">
          <a:xfrm>
            <a:off x="2286000" y="3048000"/>
            <a:ext cx="369888" cy="457200"/>
          </a:xfrm>
          <a:prstGeom prst="rect">
            <a:avLst/>
          </a:prstGeom>
          <a:noFill/>
          <a:ln w="12699">
            <a:noFill/>
            <a:miter lim="800000"/>
            <a:headEnd/>
            <a:tailEnd/>
          </a:ln>
          <a:effectLst/>
        </p:spPr>
        <p:txBody>
          <a:bodyPr wrap="none">
            <a:prstTxWarp prst="textNoShape">
              <a:avLst/>
            </a:prstTxWarp>
            <a:spAutoFit/>
          </a:bodyPr>
          <a:lstStyle/>
          <a:p>
            <a:r>
              <a:rPr lang="fr-FR"/>
              <a:t>T</a:t>
            </a:r>
          </a:p>
        </p:txBody>
      </p:sp>
      <p:sp>
        <p:nvSpPr>
          <p:cNvPr id="479294" name="Line 62"/>
          <p:cNvSpPr>
            <a:spLocks noChangeShapeType="1"/>
          </p:cNvSpPr>
          <p:nvPr/>
        </p:nvSpPr>
        <p:spPr bwMode="auto">
          <a:xfrm flipV="1">
            <a:off x="2362200" y="2438400"/>
            <a:ext cx="228600" cy="990600"/>
          </a:xfrm>
          <a:prstGeom prst="line">
            <a:avLst/>
          </a:prstGeom>
          <a:noFill/>
          <a:ln w="12699">
            <a:solidFill>
              <a:schemeClr val="tx1"/>
            </a:solidFill>
            <a:round/>
            <a:headEnd/>
            <a:tailEnd type="triangle" w="med" len="med"/>
          </a:ln>
          <a:effectLst/>
        </p:spPr>
        <p:txBody>
          <a:bodyPr>
            <a:prstTxWarp prst="textNoShape">
              <a:avLst/>
            </a:prstTxWarp>
          </a:bodyPr>
          <a:lstStyle/>
          <a:p>
            <a:endParaRPr lang="fr-FR"/>
          </a:p>
        </p:txBody>
      </p:sp>
      <p:sp>
        <p:nvSpPr>
          <p:cNvPr id="479295" name="Text Box 63"/>
          <p:cNvSpPr txBox="1">
            <a:spLocks noChangeArrowheads="1"/>
          </p:cNvSpPr>
          <p:nvPr/>
        </p:nvSpPr>
        <p:spPr bwMode="auto">
          <a:xfrm>
            <a:off x="1447800" y="2971800"/>
            <a:ext cx="354013" cy="457200"/>
          </a:xfrm>
          <a:prstGeom prst="rect">
            <a:avLst/>
          </a:prstGeom>
          <a:noFill/>
          <a:ln w="12699">
            <a:noFill/>
            <a:miter lim="800000"/>
            <a:headEnd/>
            <a:tailEnd/>
          </a:ln>
          <a:effectLst/>
        </p:spPr>
        <p:txBody>
          <a:bodyPr wrap="none">
            <a:prstTxWarp prst="textNoShape">
              <a:avLst/>
            </a:prstTxWarp>
            <a:spAutoFit/>
          </a:bodyPr>
          <a:lstStyle/>
          <a:p>
            <a:r>
              <a:rPr lang="fr-FR"/>
              <a:t>S</a:t>
            </a:r>
          </a:p>
        </p:txBody>
      </p:sp>
      <p:sp>
        <p:nvSpPr>
          <p:cNvPr id="479296" name="Freeform 64"/>
          <p:cNvSpPr>
            <a:spLocks/>
          </p:cNvSpPr>
          <p:nvPr/>
        </p:nvSpPr>
        <p:spPr bwMode="auto">
          <a:xfrm>
            <a:off x="2133600" y="2489200"/>
            <a:ext cx="2057400" cy="330200"/>
          </a:xfrm>
          <a:custGeom>
            <a:avLst/>
            <a:gdLst/>
            <a:ahLst/>
            <a:cxnLst>
              <a:cxn ang="0">
                <a:pos x="1296" y="112"/>
              </a:cxn>
              <a:cxn ang="0">
                <a:pos x="672" y="16"/>
              </a:cxn>
              <a:cxn ang="0">
                <a:pos x="0" y="208"/>
              </a:cxn>
            </a:cxnLst>
            <a:rect l="0" t="0" r="r" b="b"/>
            <a:pathLst>
              <a:path w="1296" h="208">
                <a:moveTo>
                  <a:pt x="1296" y="112"/>
                </a:moveTo>
                <a:cubicBezTo>
                  <a:pt x="1092" y="56"/>
                  <a:pt x="888" y="0"/>
                  <a:pt x="672" y="16"/>
                </a:cubicBezTo>
                <a:cubicBezTo>
                  <a:pt x="456" y="32"/>
                  <a:pt x="228" y="120"/>
                  <a:pt x="0" y="208"/>
                </a:cubicBezTo>
              </a:path>
            </a:pathLst>
          </a:custGeom>
          <a:noFill/>
          <a:ln w="12699" cmpd="sng">
            <a:solidFill>
              <a:schemeClr val="tx1"/>
            </a:solidFill>
            <a:prstDash val="solid"/>
            <a:round/>
            <a:headEnd type="none" w="med" len="med"/>
            <a:tailEnd type="triangle" w="med" len="med"/>
          </a:ln>
          <a:effectLst/>
        </p:spPr>
        <p:txBody>
          <a:bodyPr>
            <a:prstTxWarp prst="textNoShape">
              <a:avLst/>
            </a:prstTxWarp>
          </a:bodyPr>
          <a:lstStyle/>
          <a:p>
            <a:endParaRPr lang="fr-FR"/>
          </a:p>
        </p:txBody>
      </p:sp>
      <p:sp>
        <p:nvSpPr>
          <p:cNvPr id="479297" name="Text Box 65"/>
          <p:cNvSpPr txBox="1">
            <a:spLocks noChangeArrowheads="1"/>
          </p:cNvSpPr>
          <p:nvPr/>
        </p:nvSpPr>
        <p:spPr bwMode="auto">
          <a:xfrm>
            <a:off x="3048000" y="2438400"/>
            <a:ext cx="404813" cy="457200"/>
          </a:xfrm>
          <a:prstGeom prst="rect">
            <a:avLst/>
          </a:prstGeom>
          <a:noFill/>
          <a:ln w="12699">
            <a:noFill/>
            <a:miter lim="800000"/>
            <a:headEnd/>
            <a:tailEnd/>
          </a:ln>
          <a:effectLst/>
        </p:spPr>
        <p:txBody>
          <a:bodyPr wrap="none">
            <a:prstTxWarp prst="textNoShape">
              <a:avLst/>
            </a:prstTxWarp>
            <a:spAutoFit/>
          </a:bodyPr>
          <a:lstStyle/>
          <a:p>
            <a:r>
              <a:rPr lang="fr-FR"/>
              <a:t>D</a:t>
            </a:r>
          </a:p>
        </p:txBody>
      </p:sp>
      <p:sp>
        <p:nvSpPr>
          <p:cNvPr id="479298" name="Text Box 66"/>
          <p:cNvSpPr txBox="1">
            <a:spLocks noChangeArrowheads="1"/>
          </p:cNvSpPr>
          <p:nvPr/>
        </p:nvSpPr>
        <p:spPr bwMode="auto">
          <a:xfrm>
            <a:off x="4191000" y="2971800"/>
            <a:ext cx="387350" cy="457200"/>
          </a:xfrm>
          <a:prstGeom prst="rect">
            <a:avLst/>
          </a:prstGeom>
          <a:noFill/>
          <a:ln w="12699">
            <a:noFill/>
            <a:miter lim="800000"/>
            <a:headEnd/>
            <a:tailEnd/>
          </a:ln>
          <a:effectLst/>
        </p:spPr>
        <p:txBody>
          <a:bodyPr wrap="none">
            <a:prstTxWarp prst="textNoShape">
              <a:avLst/>
            </a:prstTxWarp>
            <a:spAutoFit/>
          </a:bodyPr>
          <a:lstStyle/>
          <a:p>
            <a:r>
              <a:rPr lang="fr-FR"/>
              <a:t>R</a:t>
            </a:r>
          </a:p>
        </p:txBody>
      </p:sp>
      <p:grpSp>
        <p:nvGrpSpPr>
          <p:cNvPr id="13" name="Group 67"/>
          <p:cNvGrpSpPr>
            <a:grpSpLocks/>
          </p:cNvGrpSpPr>
          <p:nvPr/>
        </p:nvGrpSpPr>
        <p:grpSpPr bwMode="auto">
          <a:xfrm>
            <a:off x="3483074" y="3505200"/>
            <a:ext cx="3105150" cy="381000"/>
            <a:chOff x="1833" y="912"/>
            <a:chExt cx="1956" cy="240"/>
          </a:xfrm>
        </p:grpSpPr>
        <p:sp>
          <p:nvSpPr>
            <p:cNvPr id="479300" name="Oval 68"/>
            <p:cNvSpPr>
              <a:spLocks noChangeArrowheads="1"/>
            </p:cNvSpPr>
            <p:nvPr/>
          </p:nvSpPr>
          <p:spPr bwMode="auto">
            <a:xfrm>
              <a:off x="2208" y="912"/>
              <a:ext cx="1152" cy="240"/>
            </a:xfrm>
            <a:prstGeom prst="ellipse">
              <a:avLst/>
            </a:prstGeom>
            <a:solidFill>
              <a:srgbClr val="FFFFCC"/>
            </a:solidFill>
            <a:ln w="12699">
              <a:solidFill>
                <a:schemeClr val="tx1"/>
              </a:solidFill>
              <a:round/>
              <a:headEnd/>
              <a:tailEnd/>
            </a:ln>
            <a:effectLst/>
          </p:spPr>
          <p:txBody>
            <a:bodyPr wrap="none" anchor="ctr">
              <a:prstTxWarp prst="textNoShape">
                <a:avLst/>
              </a:prstTxWarp>
            </a:bodyPr>
            <a:lstStyle/>
            <a:p>
              <a:endParaRPr lang="fr-FR"/>
            </a:p>
          </p:txBody>
        </p:sp>
        <p:sp>
          <p:nvSpPr>
            <p:cNvPr id="479301" name="Text Box 69"/>
            <p:cNvSpPr txBox="1">
              <a:spLocks noChangeArrowheads="1"/>
            </p:cNvSpPr>
            <p:nvPr/>
          </p:nvSpPr>
          <p:spPr bwMode="auto">
            <a:xfrm>
              <a:off x="1833" y="927"/>
              <a:ext cx="1956" cy="212"/>
            </a:xfrm>
            <a:prstGeom prst="rect">
              <a:avLst/>
            </a:prstGeom>
            <a:solidFill>
              <a:srgbClr val="FFFFCC"/>
            </a:solidFill>
            <a:ln w="12699">
              <a:noFill/>
              <a:miter lim="800000"/>
              <a:headEnd/>
              <a:tailEnd/>
            </a:ln>
            <a:effectLst/>
          </p:spPr>
          <p:txBody>
            <a:bodyPr wrap="none">
              <a:prstTxWarp prst="textNoShape">
                <a:avLst/>
              </a:prstTxWarp>
              <a:spAutoFit/>
            </a:bodyPr>
            <a:lstStyle/>
            <a:p>
              <a:r>
                <a:rPr lang="fr-FR" sz="1600" dirty="0">
                  <a:solidFill>
                    <a:srgbClr val="6600FF"/>
                  </a:solidFill>
                </a:rPr>
                <a:t>http://www.travel-ont.org/departure</a:t>
              </a:r>
            </a:p>
          </p:txBody>
        </p:sp>
      </p:grpSp>
      <p:sp>
        <p:nvSpPr>
          <p:cNvPr id="479302" name="Line 70"/>
          <p:cNvSpPr>
            <a:spLocks noChangeShapeType="1"/>
          </p:cNvSpPr>
          <p:nvPr/>
        </p:nvSpPr>
        <p:spPr bwMode="auto">
          <a:xfrm flipH="1" flipV="1">
            <a:off x="2743200" y="2438400"/>
            <a:ext cx="1066800" cy="1143000"/>
          </a:xfrm>
          <a:prstGeom prst="line">
            <a:avLst/>
          </a:prstGeom>
          <a:noFill/>
          <a:ln w="12699">
            <a:solidFill>
              <a:schemeClr val="tx1"/>
            </a:solidFill>
            <a:round/>
            <a:headEnd/>
            <a:tailEnd type="triangle" w="med" len="med"/>
          </a:ln>
          <a:effectLst/>
        </p:spPr>
        <p:txBody>
          <a:bodyPr>
            <a:prstTxWarp prst="textNoShape">
              <a:avLst/>
            </a:prstTxWarp>
          </a:bodyPr>
          <a:lstStyle/>
          <a:p>
            <a:endParaRPr lang="fr-FR"/>
          </a:p>
        </p:txBody>
      </p:sp>
      <p:sp>
        <p:nvSpPr>
          <p:cNvPr id="479303" name="Text Box 71"/>
          <p:cNvSpPr txBox="1">
            <a:spLocks noChangeArrowheads="1"/>
          </p:cNvSpPr>
          <p:nvPr/>
        </p:nvSpPr>
        <p:spPr bwMode="auto">
          <a:xfrm>
            <a:off x="3048000" y="2895600"/>
            <a:ext cx="369888" cy="457200"/>
          </a:xfrm>
          <a:prstGeom prst="rect">
            <a:avLst/>
          </a:prstGeom>
          <a:noFill/>
          <a:ln w="12699">
            <a:noFill/>
            <a:miter lim="800000"/>
            <a:headEnd/>
            <a:tailEnd/>
          </a:ln>
          <a:effectLst/>
        </p:spPr>
        <p:txBody>
          <a:bodyPr wrap="none">
            <a:prstTxWarp prst="textNoShape">
              <a:avLst/>
            </a:prstTxWarp>
            <a:spAutoFit/>
          </a:bodyPr>
          <a:lstStyle/>
          <a:p>
            <a:r>
              <a:rPr lang="fr-FR"/>
              <a:t>T</a:t>
            </a:r>
          </a:p>
        </p:txBody>
      </p:sp>
      <p:sp>
        <p:nvSpPr>
          <p:cNvPr id="479304" name="Freeform 72"/>
          <p:cNvSpPr>
            <a:spLocks/>
          </p:cNvSpPr>
          <p:nvPr/>
        </p:nvSpPr>
        <p:spPr bwMode="auto">
          <a:xfrm>
            <a:off x="4178300" y="2832100"/>
            <a:ext cx="241300" cy="673100"/>
          </a:xfrm>
          <a:custGeom>
            <a:avLst/>
            <a:gdLst/>
            <a:ahLst/>
            <a:cxnLst>
              <a:cxn ang="0">
                <a:pos x="152" y="40"/>
              </a:cxn>
              <a:cxn ang="0">
                <a:pos x="56" y="40"/>
              </a:cxn>
              <a:cxn ang="0">
                <a:pos x="8" y="280"/>
              </a:cxn>
              <a:cxn ang="0">
                <a:pos x="104" y="424"/>
              </a:cxn>
            </a:cxnLst>
            <a:rect l="0" t="0" r="r" b="b"/>
            <a:pathLst>
              <a:path w="152" h="424">
                <a:moveTo>
                  <a:pt x="152" y="40"/>
                </a:moveTo>
                <a:cubicBezTo>
                  <a:pt x="116" y="20"/>
                  <a:pt x="80" y="0"/>
                  <a:pt x="56" y="40"/>
                </a:cubicBezTo>
                <a:cubicBezTo>
                  <a:pt x="32" y="80"/>
                  <a:pt x="0" y="216"/>
                  <a:pt x="8" y="280"/>
                </a:cubicBezTo>
                <a:cubicBezTo>
                  <a:pt x="16" y="344"/>
                  <a:pt x="60" y="384"/>
                  <a:pt x="104" y="424"/>
                </a:cubicBezTo>
              </a:path>
            </a:pathLst>
          </a:custGeom>
          <a:noFill/>
          <a:ln w="12699" cmpd="sng">
            <a:solidFill>
              <a:schemeClr val="tx1"/>
            </a:solidFill>
            <a:prstDash val="solid"/>
            <a:round/>
            <a:headEnd type="none" w="med" len="med"/>
            <a:tailEnd type="triangle" w="med" len="med"/>
          </a:ln>
          <a:effectLst/>
        </p:spPr>
        <p:txBody>
          <a:bodyPr>
            <a:prstTxWarp prst="textNoShape">
              <a:avLst/>
            </a:prstTxWarp>
          </a:bodyPr>
          <a:lstStyle/>
          <a:p>
            <a:endParaRPr lang="fr-FR"/>
          </a:p>
        </p:txBody>
      </p:sp>
      <p:sp>
        <p:nvSpPr>
          <p:cNvPr id="479305" name="Line 73"/>
          <p:cNvSpPr>
            <a:spLocks noChangeShapeType="1"/>
          </p:cNvSpPr>
          <p:nvPr/>
        </p:nvSpPr>
        <p:spPr bwMode="auto">
          <a:xfrm>
            <a:off x="1828800" y="3810000"/>
            <a:ext cx="3124200" cy="381000"/>
          </a:xfrm>
          <a:prstGeom prst="line">
            <a:avLst/>
          </a:prstGeom>
          <a:noFill/>
          <a:ln w="28575">
            <a:solidFill>
              <a:schemeClr val="tx1"/>
            </a:solidFill>
            <a:prstDash val="dash"/>
            <a:round/>
            <a:headEnd/>
            <a:tailEnd/>
          </a:ln>
          <a:effectLst/>
        </p:spPr>
        <p:txBody>
          <a:bodyPr>
            <a:prstTxWarp prst="textNoShape">
              <a:avLst/>
            </a:prstTxWarp>
          </a:bodyPr>
          <a:lstStyle/>
          <a:p>
            <a:endParaRPr lang="fr-FR"/>
          </a:p>
        </p:txBody>
      </p:sp>
      <p:sp>
        <p:nvSpPr>
          <p:cNvPr id="479306" name="Text Box 74"/>
          <p:cNvSpPr txBox="1">
            <a:spLocks noChangeArrowheads="1"/>
          </p:cNvSpPr>
          <p:nvPr/>
        </p:nvSpPr>
        <p:spPr bwMode="auto">
          <a:xfrm>
            <a:off x="6934200" y="1125538"/>
            <a:ext cx="2209800" cy="1096962"/>
          </a:xfrm>
          <a:prstGeom prst="rect">
            <a:avLst/>
          </a:prstGeom>
          <a:solidFill>
            <a:srgbClr val="FFFF99"/>
          </a:solidFill>
          <a:ln w="12699">
            <a:noFill/>
            <a:miter lim="800000"/>
            <a:headEnd/>
            <a:tailEnd/>
          </a:ln>
          <a:effectLst/>
        </p:spPr>
        <p:txBody>
          <a:bodyPr>
            <a:prstTxWarp prst="textNoShape">
              <a:avLst/>
            </a:prstTxWarp>
            <a:spAutoFit/>
          </a:bodyPr>
          <a:lstStyle/>
          <a:p>
            <a:pPr>
              <a:spcBef>
                <a:spcPct val="50000"/>
              </a:spcBef>
            </a:pPr>
            <a:r>
              <a:rPr lang="fr-FR" dirty="0"/>
              <a:t>S : </a:t>
            </a:r>
            <a:r>
              <a:rPr lang="fr-FR" sz="1800" dirty="0" err="1"/>
              <a:t>subClass</a:t>
            </a:r>
            <a:r>
              <a:rPr lang="fr-FR" sz="1800" dirty="0"/>
              <a:t>-of</a:t>
            </a:r>
          </a:p>
          <a:p>
            <a:r>
              <a:rPr lang="fr-FR" dirty="0"/>
              <a:t>T : </a:t>
            </a:r>
            <a:r>
              <a:rPr lang="fr-FR" sz="1800" dirty="0"/>
              <a:t>Instance-of</a:t>
            </a:r>
          </a:p>
          <a:p>
            <a:r>
              <a:rPr lang="fr-FR" sz="1800" dirty="0"/>
              <a:t>D: Domain R : Range</a:t>
            </a:r>
          </a:p>
        </p:txBody>
      </p:sp>
    </p:spTree>
    <p:extLst>
      <p:ext uri="{BB962C8B-B14F-4D97-AF65-F5344CB8AC3E}">
        <p14:creationId xmlns:p14="http://schemas.microsoft.com/office/powerpoint/2010/main" val="3885094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4294967295"/>
          </p:nvPr>
        </p:nvSpPr>
        <p:spPr>
          <a:xfrm>
            <a:off x="457200" y="6356350"/>
            <a:ext cx="2133600" cy="365125"/>
          </a:xfrm>
          <a:prstGeom prst="rect">
            <a:avLst/>
          </a:prstGeom>
        </p:spPr>
        <p:txBody>
          <a:bodyPr/>
          <a:lstStyle/>
          <a:p>
            <a:r>
              <a:rPr lang="fr-FR"/>
              <a:t>Nov. 2007</a:t>
            </a:r>
          </a:p>
        </p:txBody>
      </p:sp>
      <p:sp>
        <p:nvSpPr>
          <p:cNvPr id="5" name="Footer Placeholder 3"/>
          <p:cNvSpPr>
            <a:spLocks noGrp="1"/>
          </p:cNvSpPr>
          <p:nvPr>
            <p:ph type="ftr" sz="quarter" idx="4294967295"/>
          </p:nvPr>
        </p:nvSpPr>
        <p:spPr>
          <a:xfrm>
            <a:off x="3124200" y="6356350"/>
            <a:ext cx="2895600" cy="365125"/>
          </a:xfrm>
          <a:prstGeom prst="rect">
            <a:avLst/>
          </a:prstGeom>
        </p:spPr>
        <p:txBody>
          <a:bodyPr/>
          <a:lstStyle/>
          <a:p>
            <a:r>
              <a:rPr lang="fr-FR"/>
              <a:t>M2R IT- UE 08 ALRI / Ontologies 1</a:t>
            </a:r>
          </a:p>
        </p:txBody>
      </p:sp>
      <p:sp>
        <p:nvSpPr>
          <p:cNvPr id="6" name="Slide Number Placeholder 4"/>
          <p:cNvSpPr>
            <a:spLocks noGrp="1"/>
          </p:cNvSpPr>
          <p:nvPr>
            <p:ph type="sldNum" sz="quarter" idx="4294967295"/>
          </p:nvPr>
        </p:nvSpPr>
        <p:spPr>
          <a:xfrm>
            <a:off x="6553200" y="6356350"/>
            <a:ext cx="2133600" cy="365125"/>
          </a:xfrm>
          <a:prstGeom prst="rect">
            <a:avLst/>
          </a:prstGeom>
        </p:spPr>
        <p:txBody>
          <a:bodyPr/>
          <a:lstStyle/>
          <a:p>
            <a:fld id="{4E9CD30F-D595-6048-86C0-425B238FD9C2}" type="slidenum">
              <a:rPr lang="fr-FR"/>
              <a:pPr/>
              <a:t>17</a:t>
            </a:fld>
            <a:endParaRPr lang="fr-FR"/>
          </a:p>
        </p:txBody>
      </p:sp>
      <p:sp>
        <p:nvSpPr>
          <p:cNvPr id="471042" name="AutoShape 2"/>
          <p:cNvSpPr>
            <a:spLocks noChangeArrowheads="1"/>
          </p:cNvSpPr>
          <p:nvPr/>
        </p:nvSpPr>
        <p:spPr bwMode="auto">
          <a:xfrm>
            <a:off x="971550" y="1373188"/>
            <a:ext cx="6867525" cy="4864100"/>
          </a:xfrm>
          <a:prstGeom prst="foldedCorner">
            <a:avLst>
              <a:gd name="adj" fmla="val 12500"/>
            </a:avLst>
          </a:prstGeom>
          <a:solidFill>
            <a:srgbClr val="FFFF99"/>
          </a:solidFill>
          <a:ln w="12700">
            <a:solidFill>
              <a:schemeClr val="tx1"/>
            </a:solidFill>
            <a:round/>
            <a:headEnd/>
            <a:tailEnd/>
          </a:ln>
          <a:effectLst/>
        </p:spPr>
        <p:txBody>
          <a:bodyPr wrap="none">
            <a:prstTxWarp prst="textNoShape">
              <a:avLst/>
            </a:prstTxWarp>
          </a:bodyPr>
          <a:lstStyle/>
          <a:p>
            <a:pPr algn="l"/>
            <a:r>
              <a:rPr lang="en-US" sz="1600" dirty="0">
                <a:latin typeface="Tahoma" charset="0"/>
                <a:ea typeface="Arial" charset="0"/>
                <a:cs typeface="Arial" charset="0"/>
              </a:rPr>
              <a:t>&lt;</a:t>
            </a:r>
            <a:r>
              <a:rPr lang="en-US" sz="1600" dirty="0" err="1">
                <a:latin typeface="Tahoma" charset="0"/>
                <a:ea typeface="Arial" charset="0"/>
                <a:cs typeface="Arial" charset="0"/>
              </a:rPr>
              <a:t>rdf:Description</a:t>
            </a:r>
            <a:r>
              <a:rPr lang="en-US" sz="1600" dirty="0">
                <a:latin typeface="Tahoma" charset="0"/>
                <a:ea typeface="Arial" charset="0"/>
                <a:cs typeface="Arial" charset="0"/>
              </a:rPr>
              <a:t> ID="</a:t>
            </a:r>
            <a:r>
              <a:rPr lang="en-US" sz="1600" b="1" dirty="0" err="1">
                <a:solidFill>
                  <a:srgbClr val="FF0000"/>
                </a:solidFill>
                <a:latin typeface="Tahoma" charset="0"/>
                <a:ea typeface="Arial" charset="0"/>
                <a:cs typeface="Arial" charset="0"/>
              </a:rPr>
              <a:t>MotorVehicle</a:t>
            </a:r>
            <a:r>
              <a:rPr lang="en-US" sz="1600" dirty="0">
                <a:latin typeface="Tahoma" charset="0"/>
                <a:ea typeface="Arial" charset="0"/>
                <a:cs typeface="Arial" charset="0"/>
              </a:rPr>
              <a:t>"&gt;</a:t>
            </a:r>
          </a:p>
          <a:p>
            <a:pPr algn="l"/>
            <a:r>
              <a:rPr lang="en-US" sz="1600" dirty="0">
                <a:latin typeface="Tahoma" charset="0"/>
                <a:ea typeface="Arial" charset="0"/>
                <a:cs typeface="Arial" charset="0"/>
              </a:rPr>
              <a:t>    &lt;</a:t>
            </a:r>
            <a:r>
              <a:rPr lang="en-US" sz="1600" dirty="0" err="1">
                <a:latin typeface="Tahoma" charset="0"/>
                <a:ea typeface="Arial" charset="0"/>
                <a:cs typeface="Arial" charset="0"/>
              </a:rPr>
              <a:t>rdf:type</a:t>
            </a:r>
            <a:r>
              <a:rPr lang="en-US" sz="1600" dirty="0">
                <a:latin typeface="Tahoma" charset="0"/>
                <a:ea typeface="Arial" charset="0"/>
                <a:cs typeface="Arial" charset="0"/>
              </a:rPr>
              <a:t> resource="http://www.w3.org/...#</a:t>
            </a:r>
            <a:r>
              <a:rPr lang="en-US" sz="1600" b="1" dirty="0">
                <a:solidFill>
                  <a:srgbClr val="FF0000"/>
                </a:solidFill>
                <a:latin typeface="Tahoma" charset="0"/>
                <a:ea typeface="Arial" charset="0"/>
                <a:cs typeface="Arial" charset="0"/>
              </a:rPr>
              <a:t>Class</a:t>
            </a:r>
            <a:r>
              <a:rPr lang="en-US" sz="1600" dirty="0">
                <a:latin typeface="Tahoma" charset="0"/>
                <a:ea typeface="Arial" charset="0"/>
                <a:cs typeface="Arial" charset="0"/>
              </a:rPr>
              <a:t>"/&gt;</a:t>
            </a:r>
          </a:p>
          <a:p>
            <a:pPr algn="l"/>
            <a:r>
              <a:rPr lang="en-US" sz="1600" dirty="0">
                <a:latin typeface="Tahoma" charset="0"/>
                <a:ea typeface="Arial" charset="0"/>
                <a:cs typeface="Arial" charset="0"/>
              </a:rPr>
              <a:t>    &lt;</a:t>
            </a:r>
            <a:r>
              <a:rPr lang="en-US" sz="1600" dirty="0" err="1">
                <a:latin typeface="Tahoma" charset="0"/>
                <a:ea typeface="Arial" charset="0"/>
                <a:cs typeface="Arial" charset="0"/>
              </a:rPr>
              <a:t>rdfs:subClassOf</a:t>
            </a:r>
            <a:r>
              <a:rPr lang="en-US" sz="1600" dirty="0">
                <a:latin typeface="Tahoma" charset="0"/>
                <a:ea typeface="Arial" charset="0"/>
                <a:cs typeface="Arial" charset="0"/>
              </a:rPr>
              <a:t> </a:t>
            </a:r>
            <a:r>
              <a:rPr lang="en-US" sz="1600" dirty="0" err="1">
                <a:latin typeface="Tahoma" charset="0"/>
                <a:ea typeface="Arial" charset="0"/>
                <a:cs typeface="Arial" charset="0"/>
              </a:rPr>
              <a:t>rdf:resource</a:t>
            </a:r>
            <a:r>
              <a:rPr lang="en-US" sz="1600" dirty="0">
                <a:latin typeface="Tahoma" charset="0"/>
                <a:ea typeface="Arial" charset="0"/>
                <a:cs typeface="Arial" charset="0"/>
              </a:rPr>
              <a:t>="http://www.w3.org/...#Resource"/&gt;</a:t>
            </a:r>
          </a:p>
          <a:p>
            <a:pPr algn="l"/>
            <a:r>
              <a:rPr lang="en-US" sz="1600" dirty="0">
                <a:latin typeface="Tahoma" charset="0"/>
                <a:ea typeface="Arial" charset="0"/>
                <a:cs typeface="Arial" charset="0"/>
              </a:rPr>
              <a:t>   &lt;/</a:t>
            </a:r>
            <a:r>
              <a:rPr lang="en-US" sz="1600" dirty="0" err="1">
                <a:latin typeface="Tahoma" charset="0"/>
                <a:ea typeface="Arial" charset="0"/>
                <a:cs typeface="Arial" charset="0"/>
              </a:rPr>
              <a:t>rdf:Description</a:t>
            </a:r>
            <a:r>
              <a:rPr lang="en-US" sz="1600" dirty="0">
                <a:latin typeface="Tahoma" charset="0"/>
                <a:ea typeface="Arial" charset="0"/>
                <a:cs typeface="Arial" charset="0"/>
              </a:rPr>
              <a:t>&gt;</a:t>
            </a:r>
          </a:p>
          <a:p>
            <a:pPr algn="l"/>
            <a:endParaRPr lang="en-US" sz="1000" dirty="0">
              <a:latin typeface="Tahoma" charset="0"/>
              <a:ea typeface="Arial" charset="0"/>
              <a:cs typeface="Arial" charset="0"/>
            </a:endParaRPr>
          </a:p>
          <a:p>
            <a:pPr algn="l"/>
            <a:r>
              <a:rPr lang="en-US" sz="1600" dirty="0">
                <a:latin typeface="Tahoma" charset="0"/>
                <a:ea typeface="Arial" charset="0"/>
                <a:cs typeface="Arial" charset="0"/>
              </a:rPr>
              <a:t>&lt;</a:t>
            </a:r>
            <a:r>
              <a:rPr lang="en-US" sz="1600" dirty="0" err="1">
                <a:latin typeface="Tahoma" charset="0"/>
                <a:ea typeface="Arial" charset="0"/>
                <a:cs typeface="Arial" charset="0"/>
              </a:rPr>
              <a:t>rdf:Description</a:t>
            </a:r>
            <a:r>
              <a:rPr lang="en-US" sz="1600" dirty="0">
                <a:latin typeface="Tahoma" charset="0"/>
                <a:ea typeface="Arial" charset="0"/>
                <a:cs typeface="Arial" charset="0"/>
              </a:rPr>
              <a:t> ID="</a:t>
            </a:r>
            <a:r>
              <a:rPr lang="en-US" sz="1600" b="1" dirty="0">
                <a:solidFill>
                  <a:srgbClr val="FF0000"/>
                </a:solidFill>
                <a:latin typeface="Tahoma" charset="0"/>
                <a:ea typeface="Arial" charset="0"/>
                <a:cs typeface="Arial" charset="0"/>
              </a:rPr>
              <a:t>Truck</a:t>
            </a:r>
            <a:r>
              <a:rPr lang="en-US" sz="1600" dirty="0">
                <a:latin typeface="Tahoma" charset="0"/>
                <a:ea typeface="Arial" charset="0"/>
                <a:cs typeface="Arial" charset="0"/>
              </a:rPr>
              <a:t>"&gt;</a:t>
            </a:r>
          </a:p>
          <a:p>
            <a:pPr algn="l"/>
            <a:r>
              <a:rPr lang="en-US" sz="1600" dirty="0">
                <a:latin typeface="Tahoma" charset="0"/>
                <a:ea typeface="Arial" charset="0"/>
                <a:cs typeface="Arial" charset="0"/>
              </a:rPr>
              <a:t>    &lt;</a:t>
            </a:r>
            <a:r>
              <a:rPr lang="en-US" sz="1600" dirty="0" err="1">
                <a:latin typeface="Tahoma" charset="0"/>
                <a:ea typeface="Arial" charset="0"/>
                <a:cs typeface="Arial" charset="0"/>
              </a:rPr>
              <a:t>rdf:type</a:t>
            </a:r>
            <a:r>
              <a:rPr lang="en-US" sz="1600" dirty="0">
                <a:latin typeface="Tahoma" charset="0"/>
                <a:ea typeface="Arial" charset="0"/>
                <a:cs typeface="Arial" charset="0"/>
              </a:rPr>
              <a:t> resource="http://www.w3.org/...#</a:t>
            </a:r>
            <a:r>
              <a:rPr lang="en-US" sz="1600" b="1" dirty="0">
                <a:solidFill>
                  <a:srgbClr val="FF0000"/>
                </a:solidFill>
                <a:latin typeface="Tahoma" charset="0"/>
                <a:ea typeface="Arial" charset="0"/>
                <a:cs typeface="Arial" charset="0"/>
              </a:rPr>
              <a:t>Class</a:t>
            </a:r>
            <a:r>
              <a:rPr lang="en-US" sz="1600" dirty="0">
                <a:latin typeface="Tahoma" charset="0"/>
                <a:ea typeface="Arial" charset="0"/>
                <a:cs typeface="Arial" charset="0"/>
              </a:rPr>
              <a:t>"/&gt;</a:t>
            </a:r>
          </a:p>
          <a:p>
            <a:pPr algn="l"/>
            <a:r>
              <a:rPr lang="en-US" sz="1600" dirty="0">
                <a:latin typeface="Tahoma" charset="0"/>
                <a:ea typeface="Arial" charset="0"/>
                <a:cs typeface="Arial" charset="0"/>
              </a:rPr>
              <a:t>    &lt;</a:t>
            </a:r>
            <a:r>
              <a:rPr lang="en-US" sz="1600" dirty="0" err="1">
                <a:latin typeface="Tahoma" charset="0"/>
                <a:ea typeface="Arial" charset="0"/>
                <a:cs typeface="Arial" charset="0"/>
              </a:rPr>
              <a:t>rdfs:</a:t>
            </a:r>
            <a:r>
              <a:rPr lang="en-US" sz="1600" b="1" dirty="0" err="1">
                <a:solidFill>
                  <a:srgbClr val="FF0000"/>
                </a:solidFill>
                <a:latin typeface="Tahoma" charset="0"/>
                <a:ea typeface="Arial" charset="0"/>
                <a:cs typeface="Arial" charset="0"/>
              </a:rPr>
              <a:t>subClassOf</a:t>
            </a:r>
            <a:r>
              <a:rPr lang="en-US" sz="1600" dirty="0">
                <a:latin typeface="Tahoma" charset="0"/>
                <a:ea typeface="Arial" charset="0"/>
                <a:cs typeface="Arial" charset="0"/>
              </a:rPr>
              <a:t> </a:t>
            </a:r>
            <a:r>
              <a:rPr lang="en-US" sz="1600" dirty="0" err="1">
                <a:latin typeface="Tahoma" charset="0"/>
                <a:ea typeface="Arial" charset="0"/>
                <a:cs typeface="Arial" charset="0"/>
              </a:rPr>
              <a:t>rdf:resource</a:t>
            </a:r>
            <a:r>
              <a:rPr lang="en-US" sz="1600" dirty="0">
                <a:latin typeface="Tahoma" charset="0"/>
                <a:ea typeface="Arial" charset="0"/>
                <a:cs typeface="Arial" charset="0"/>
              </a:rPr>
              <a:t>="#</a:t>
            </a:r>
            <a:r>
              <a:rPr lang="en-US" sz="1600" b="1" dirty="0" err="1">
                <a:solidFill>
                  <a:srgbClr val="FF0000"/>
                </a:solidFill>
                <a:latin typeface="Tahoma" charset="0"/>
                <a:ea typeface="Arial" charset="0"/>
                <a:cs typeface="Arial" charset="0"/>
              </a:rPr>
              <a:t>MotorVehicle</a:t>
            </a:r>
            <a:r>
              <a:rPr lang="en-US" sz="1600" dirty="0">
                <a:latin typeface="Tahoma" charset="0"/>
                <a:ea typeface="Arial" charset="0"/>
                <a:cs typeface="Arial" charset="0"/>
              </a:rPr>
              <a:t>"/&gt;</a:t>
            </a:r>
          </a:p>
          <a:p>
            <a:pPr algn="l"/>
            <a:r>
              <a:rPr lang="en-US" sz="1600" dirty="0">
                <a:latin typeface="Tahoma" charset="0"/>
                <a:ea typeface="Arial" charset="0"/>
                <a:cs typeface="Arial" charset="0"/>
              </a:rPr>
              <a:t>&lt;/</a:t>
            </a:r>
            <a:r>
              <a:rPr lang="en-US" sz="1600" dirty="0" err="1">
                <a:latin typeface="Tahoma" charset="0"/>
                <a:ea typeface="Arial" charset="0"/>
                <a:cs typeface="Arial" charset="0"/>
              </a:rPr>
              <a:t>rdf:Description</a:t>
            </a:r>
            <a:r>
              <a:rPr lang="en-US" sz="1600" dirty="0">
                <a:latin typeface="Tahoma" charset="0"/>
                <a:ea typeface="Arial" charset="0"/>
                <a:cs typeface="Arial" charset="0"/>
              </a:rPr>
              <a:t>&gt;</a:t>
            </a:r>
            <a:endParaRPr lang="en-US" sz="1800" dirty="0">
              <a:ea typeface="Arial" charset="0"/>
              <a:cs typeface="Arial" charset="0"/>
            </a:endParaRPr>
          </a:p>
          <a:p>
            <a:pPr algn="l"/>
            <a:endParaRPr lang="en-US" sz="1000" dirty="0">
              <a:latin typeface="Tahoma" charset="0"/>
              <a:ea typeface="Arial" charset="0"/>
              <a:cs typeface="Arial" charset="0"/>
            </a:endParaRPr>
          </a:p>
          <a:p>
            <a:pPr algn="l"/>
            <a:r>
              <a:rPr lang="en-US" sz="1600" dirty="0">
                <a:latin typeface="Tahoma" charset="0"/>
                <a:ea typeface="Arial" charset="0"/>
                <a:cs typeface="Arial" charset="0"/>
              </a:rPr>
              <a:t>&lt;</a:t>
            </a:r>
            <a:r>
              <a:rPr lang="en-US" sz="1600" dirty="0" err="1">
                <a:latin typeface="Tahoma" charset="0"/>
                <a:ea typeface="Arial" charset="0"/>
                <a:cs typeface="Arial" charset="0"/>
              </a:rPr>
              <a:t>rdf:Description</a:t>
            </a:r>
            <a:r>
              <a:rPr lang="en-US" sz="1600" dirty="0">
                <a:latin typeface="Tahoma" charset="0"/>
                <a:ea typeface="Arial" charset="0"/>
                <a:cs typeface="Arial" charset="0"/>
              </a:rPr>
              <a:t> ID="</a:t>
            </a:r>
            <a:r>
              <a:rPr lang="en-US" sz="1600" b="1" dirty="0" err="1">
                <a:solidFill>
                  <a:srgbClr val="FF0000"/>
                </a:solidFill>
                <a:latin typeface="Tahoma" charset="0"/>
                <a:ea typeface="Arial" charset="0"/>
                <a:cs typeface="Arial" charset="0"/>
              </a:rPr>
              <a:t>registeredTo</a:t>
            </a:r>
            <a:r>
              <a:rPr lang="en-US" sz="1600" dirty="0">
                <a:latin typeface="Tahoma" charset="0"/>
                <a:ea typeface="Arial" charset="0"/>
                <a:cs typeface="Arial" charset="0"/>
              </a:rPr>
              <a:t>"&gt;</a:t>
            </a:r>
          </a:p>
          <a:p>
            <a:pPr algn="l"/>
            <a:r>
              <a:rPr lang="en-US" sz="1600" dirty="0">
                <a:latin typeface="Tahoma" charset="0"/>
                <a:ea typeface="Arial" charset="0"/>
                <a:cs typeface="Arial" charset="0"/>
              </a:rPr>
              <a:t>    &lt;</a:t>
            </a:r>
            <a:r>
              <a:rPr lang="en-US" sz="1600" dirty="0" err="1">
                <a:latin typeface="Tahoma" charset="0"/>
                <a:ea typeface="Arial" charset="0"/>
                <a:cs typeface="Arial" charset="0"/>
              </a:rPr>
              <a:t>rdf:type</a:t>
            </a:r>
            <a:r>
              <a:rPr lang="en-US" sz="1600" dirty="0">
                <a:latin typeface="Tahoma" charset="0"/>
                <a:ea typeface="Arial" charset="0"/>
                <a:cs typeface="Arial" charset="0"/>
              </a:rPr>
              <a:t> resource="http://www.w3.org/...#</a:t>
            </a:r>
            <a:r>
              <a:rPr lang="en-US" sz="1600" b="1" dirty="0">
                <a:solidFill>
                  <a:srgbClr val="FF0000"/>
                </a:solidFill>
                <a:latin typeface="Tahoma" charset="0"/>
                <a:ea typeface="Arial" charset="0"/>
                <a:cs typeface="Arial" charset="0"/>
              </a:rPr>
              <a:t>Property</a:t>
            </a:r>
            <a:r>
              <a:rPr lang="en-US" sz="1600" dirty="0">
                <a:latin typeface="Tahoma" charset="0"/>
                <a:ea typeface="Arial" charset="0"/>
                <a:cs typeface="Arial" charset="0"/>
              </a:rPr>
              <a:t>"/&gt;</a:t>
            </a:r>
          </a:p>
          <a:p>
            <a:pPr algn="l"/>
            <a:r>
              <a:rPr lang="en-US" sz="1600" dirty="0">
                <a:latin typeface="Tahoma" charset="0"/>
                <a:ea typeface="Arial" charset="0"/>
                <a:cs typeface="Arial" charset="0"/>
              </a:rPr>
              <a:t>    &lt;</a:t>
            </a:r>
            <a:r>
              <a:rPr lang="en-US" sz="1600" dirty="0" err="1">
                <a:latin typeface="Tahoma" charset="0"/>
                <a:ea typeface="Arial" charset="0"/>
                <a:cs typeface="Arial" charset="0"/>
              </a:rPr>
              <a:t>rdfs:</a:t>
            </a:r>
            <a:r>
              <a:rPr lang="en-US" sz="1600" b="1" dirty="0" err="1">
                <a:solidFill>
                  <a:srgbClr val="FF0000"/>
                </a:solidFill>
                <a:latin typeface="Tahoma" charset="0"/>
                <a:ea typeface="Arial" charset="0"/>
                <a:cs typeface="Arial" charset="0"/>
              </a:rPr>
              <a:t>domain</a:t>
            </a:r>
            <a:r>
              <a:rPr lang="en-US" sz="1600" dirty="0">
                <a:latin typeface="Tahoma" charset="0"/>
                <a:ea typeface="Arial" charset="0"/>
                <a:cs typeface="Arial" charset="0"/>
              </a:rPr>
              <a:t> </a:t>
            </a:r>
            <a:r>
              <a:rPr lang="en-US" sz="1600" dirty="0" err="1">
                <a:latin typeface="Tahoma" charset="0"/>
                <a:ea typeface="Arial" charset="0"/>
                <a:cs typeface="Arial" charset="0"/>
              </a:rPr>
              <a:t>rdf:resource</a:t>
            </a:r>
            <a:r>
              <a:rPr lang="en-US" sz="1600" dirty="0">
                <a:latin typeface="Tahoma" charset="0"/>
                <a:ea typeface="Arial" charset="0"/>
                <a:cs typeface="Arial" charset="0"/>
              </a:rPr>
              <a:t>="#</a:t>
            </a:r>
            <a:r>
              <a:rPr lang="en-US" sz="1600" b="1" dirty="0" err="1">
                <a:solidFill>
                  <a:srgbClr val="FF0000"/>
                </a:solidFill>
                <a:latin typeface="Tahoma" charset="0"/>
                <a:ea typeface="Arial" charset="0"/>
                <a:cs typeface="Arial" charset="0"/>
              </a:rPr>
              <a:t>MotorVehicle</a:t>
            </a:r>
            <a:r>
              <a:rPr lang="en-US" sz="1600" dirty="0">
                <a:latin typeface="Tahoma" charset="0"/>
                <a:ea typeface="Arial" charset="0"/>
                <a:cs typeface="Arial" charset="0"/>
              </a:rPr>
              <a:t>"/&gt;</a:t>
            </a:r>
          </a:p>
          <a:p>
            <a:pPr algn="l"/>
            <a:r>
              <a:rPr lang="en-US" sz="1600" dirty="0">
                <a:latin typeface="Tahoma" charset="0"/>
                <a:ea typeface="Arial" charset="0"/>
                <a:cs typeface="Arial" charset="0"/>
              </a:rPr>
              <a:t>    &lt;</a:t>
            </a:r>
            <a:r>
              <a:rPr lang="en-US" sz="1600" dirty="0" err="1">
                <a:latin typeface="Tahoma" charset="0"/>
                <a:ea typeface="Arial" charset="0"/>
                <a:cs typeface="Arial" charset="0"/>
              </a:rPr>
              <a:t>rdfs:</a:t>
            </a:r>
            <a:r>
              <a:rPr lang="en-US" sz="1600" b="1" dirty="0" err="1">
                <a:solidFill>
                  <a:srgbClr val="FF0000"/>
                </a:solidFill>
                <a:latin typeface="Tahoma" charset="0"/>
                <a:ea typeface="Arial" charset="0"/>
                <a:cs typeface="Arial" charset="0"/>
              </a:rPr>
              <a:t>range</a:t>
            </a:r>
            <a:r>
              <a:rPr lang="en-US" sz="1600" dirty="0">
                <a:latin typeface="Tahoma" charset="0"/>
                <a:ea typeface="Arial" charset="0"/>
                <a:cs typeface="Arial" charset="0"/>
              </a:rPr>
              <a:t> </a:t>
            </a:r>
            <a:r>
              <a:rPr lang="en-US" sz="1600" dirty="0" err="1">
                <a:latin typeface="Tahoma" charset="0"/>
                <a:ea typeface="Arial" charset="0"/>
                <a:cs typeface="Arial" charset="0"/>
              </a:rPr>
              <a:t>rdf:resource</a:t>
            </a:r>
            <a:r>
              <a:rPr lang="en-US" sz="1600" dirty="0">
                <a:latin typeface="Tahoma" charset="0"/>
                <a:ea typeface="Arial" charset="0"/>
                <a:cs typeface="Arial" charset="0"/>
              </a:rPr>
              <a:t>="#</a:t>
            </a:r>
            <a:r>
              <a:rPr lang="en-US" sz="1600" b="1" dirty="0">
                <a:solidFill>
                  <a:srgbClr val="FF0000"/>
                </a:solidFill>
                <a:latin typeface="Tahoma" charset="0"/>
                <a:ea typeface="Arial" charset="0"/>
                <a:cs typeface="Arial" charset="0"/>
              </a:rPr>
              <a:t>Person</a:t>
            </a:r>
            <a:r>
              <a:rPr lang="en-US" sz="1600" dirty="0">
                <a:latin typeface="Tahoma" charset="0"/>
                <a:ea typeface="Arial" charset="0"/>
                <a:cs typeface="Arial" charset="0"/>
              </a:rPr>
              <a:t>"/&gt;</a:t>
            </a:r>
          </a:p>
          <a:p>
            <a:pPr algn="l"/>
            <a:r>
              <a:rPr lang="en-US" sz="1600" dirty="0">
                <a:latin typeface="Tahoma" charset="0"/>
                <a:ea typeface="Arial" charset="0"/>
                <a:cs typeface="Arial" charset="0"/>
              </a:rPr>
              <a:t>&lt;/</a:t>
            </a:r>
            <a:r>
              <a:rPr lang="en-US" sz="1600" dirty="0" err="1">
                <a:latin typeface="Tahoma" charset="0"/>
                <a:ea typeface="Arial" charset="0"/>
                <a:cs typeface="Arial" charset="0"/>
              </a:rPr>
              <a:t>rdf:Description</a:t>
            </a:r>
            <a:r>
              <a:rPr lang="en-US" sz="1600" dirty="0">
                <a:latin typeface="Tahoma" charset="0"/>
                <a:ea typeface="Arial" charset="0"/>
                <a:cs typeface="Arial" charset="0"/>
              </a:rPr>
              <a:t>&gt;</a:t>
            </a:r>
          </a:p>
          <a:p>
            <a:pPr algn="l"/>
            <a:endParaRPr lang="en-US" sz="1000" dirty="0">
              <a:latin typeface="Tahoma" charset="0"/>
              <a:ea typeface="Arial" charset="0"/>
              <a:cs typeface="Arial" charset="0"/>
            </a:endParaRPr>
          </a:p>
          <a:p>
            <a:pPr algn="l"/>
            <a:r>
              <a:rPr lang="en-US" sz="1600" dirty="0">
                <a:latin typeface="Tahoma" charset="0"/>
                <a:ea typeface="Arial" charset="0"/>
                <a:cs typeface="Arial" charset="0"/>
              </a:rPr>
              <a:t>&lt;</a:t>
            </a:r>
            <a:r>
              <a:rPr lang="en-US" sz="1600" dirty="0" err="1">
                <a:latin typeface="Tahoma" charset="0"/>
                <a:ea typeface="Arial" charset="0"/>
                <a:cs typeface="Arial" charset="0"/>
              </a:rPr>
              <a:t>rdf:Description</a:t>
            </a:r>
            <a:r>
              <a:rPr lang="en-US" sz="1600" dirty="0">
                <a:latin typeface="Tahoma" charset="0"/>
                <a:ea typeface="Arial" charset="0"/>
                <a:cs typeface="Arial" charset="0"/>
              </a:rPr>
              <a:t> ID=”</a:t>
            </a:r>
            <a:r>
              <a:rPr lang="en-US" sz="1600" b="1" dirty="0" err="1">
                <a:solidFill>
                  <a:srgbClr val="FF0000"/>
                </a:solidFill>
                <a:latin typeface="Tahoma" charset="0"/>
                <a:ea typeface="Arial" charset="0"/>
                <a:cs typeface="Arial" charset="0"/>
              </a:rPr>
              <a:t>ownedBy</a:t>
            </a:r>
            <a:r>
              <a:rPr lang="en-US" sz="1600" dirty="0">
                <a:latin typeface="Tahoma" charset="0"/>
                <a:ea typeface="Arial" charset="0"/>
                <a:cs typeface="Arial" charset="0"/>
              </a:rPr>
              <a:t>"&gt;</a:t>
            </a:r>
          </a:p>
          <a:p>
            <a:pPr algn="l"/>
            <a:r>
              <a:rPr lang="en-US" sz="1600" dirty="0">
                <a:latin typeface="Tahoma" charset="0"/>
                <a:ea typeface="Arial" charset="0"/>
                <a:cs typeface="Arial" charset="0"/>
              </a:rPr>
              <a:t>    &lt;</a:t>
            </a:r>
            <a:r>
              <a:rPr lang="en-US" sz="1600" dirty="0" err="1">
                <a:latin typeface="Tahoma" charset="0"/>
                <a:ea typeface="Arial" charset="0"/>
                <a:cs typeface="Arial" charset="0"/>
              </a:rPr>
              <a:t>rdf:type</a:t>
            </a:r>
            <a:r>
              <a:rPr lang="en-US" sz="1600" dirty="0">
                <a:latin typeface="Tahoma" charset="0"/>
                <a:ea typeface="Arial" charset="0"/>
                <a:cs typeface="Arial" charset="0"/>
              </a:rPr>
              <a:t> resource="http://www.w3.org/...#</a:t>
            </a:r>
            <a:r>
              <a:rPr lang="en-US" sz="1600" b="1" dirty="0">
                <a:solidFill>
                  <a:srgbClr val="FF0000"/>
                </a:solidFill>
                <a:latin typeface="Tahoma" charset="0"/>
                <a:ea typeface="Arial" charset="0"/>
                <a:cs typeface="Arial" charset="0"/>
              </a:rPr>
              <a:t>Property</a:t>
            </a:r>
            <a:r>
              <a:rPr lang="en-US" sz="1600" dirty="0">
                <a:latin typeface="Tahoma" charset="0"/>
                <a:ea typeface="Arial" charset="0"/>
                <a:cs typeface="Arial" charset="0"/>
              </a:rPr>
              <a:t>"/&gt;</a:t>
            </a:r>
          </a:p>
          <a:p>
            <a:pPr algn="l"/>
            <a:r>
              <a:rPr lang="en-US" sz="1600" dirty="0">
                <a:latin typeface="Tahoma" charset="0"/>
                <a:ea typeface="Arial" charset="0"/>
                <a:cs typeface="Arial" charset="0"/>
              </a:rPr>
              <a:t>    &lt;</a:t>
            </a:r>
            <a:r>
              <a:rPr lang="en-US" sz="1600" dirty="0" err="1">
                <a:latin typeface="Tahoma" charset="0"/>
                <a:ea typeface="Arial" charset="0"/>
                <a:cs typeface="Arial" charset="0"/>
              </a:rPr>
              <a:t>rdfs:</a:t>
            </a:r>
            <a:r>
              <a:rPr lang="en-US" sz="1600" b="1" dirty="0" err="1">
                <a:solidFill>
                  <a:srgbClr val="FF0000"/>
                </a:solidFill>
                <a:latin typeface="Tahoma" charset="0"/>
                <a:ea typeface="Arial" charset="0"/>
                <a:cs typeface="Arial" charset="0"/>
              </a:rPr>
              <a:t>subPropertyOf</a:t>
            </a:r>
            <a:r>
              <a:rPr lang="en-US" sz="1600" dirty="0">
                <a:latin typeface="Tahoma" charset="0"/>
                <a:ea typeface="Arial" charset="0"/>
                <a:cs typeface="Arial" charset="0"/>
              </a:rPr>
              <a:t> </a:t>
            </a:r>
            <a:r>
              <a:rPr lang="en-US" sz="1600" dirty="0" err="1">
                <a:latin typeface="Tahoma" charset="0"/>
                <a:ea typeface="Arial" charset="0"/>
                <a:cs typeface="Arial" charset="0"/>
              </a:rPr>
              <a:t>rdf:resource</a:t>
            </a:r>
            <a:r>
              <a:rPr lang="en-US" sz="1600" dirty="0">
                <a:latin typeface="Tahoma" charset="0"/>
                <a:ea typeface="Arial" charset="0"/>
                <a:cs typeface="Arial" charset="0"/>
              </a:rPr>
              <a:t>="#</a:t>
            </a:r>
            <a:r>
              <a:rPr lang="en-US" sz="1600" b="1" dirty="0" err="1">
                <a:solidFill>
                  <a:srgbClr val="FF0000"/>
                </a:solidFill>
                <a:latin typeface="Tahoma" charset="0"/>
                <a:ea typeface="Arial" charset="0"/>
                <a:cs typeface="Arial" charset="0"/>
              </a:rPr>
              <a:t>registeredTo</a:t>
            </a:r>
            <a:r>
              <a:rPr lang="en-US" sz="1600" dirty="0">
                <a:latin typeface="Tahoma" charset="0"/>
                <a:ea typeface="Arial" charset="0"/>
                <a:cs typeface="Arial" charset="0"/>
              </a:rPr>
              <a:t>"/&gt;</a:t>
            </a:r>
          </a:p>
          <a:p>
            <a:pPr algn="l"/>
            <a:r>
              <a:rPr lang="en-US" sz="1600" dirty="0">
                <a:latin typeface="Tahoma" charset="0"/>
                <a:ea typeface="Arial" charset="0"/>
                <a:cs typeface="Arial" charset="0"/>
              </a:rPr>
              <a:t>&lt;/</a:t>
            </a:r>
            <a:r>
              <a:rPr lang="en-US" sz="1600" dirty="0" err="1">
                <a:latin typeface="Tahoma" charset="0"/>
                <a:ea typeface="Arial" charset="0"/>
                <a:cs typeface="Arial" charset="0"/>
              </a:rPr>
              <a:t>rdf:Description</a:t>
            </a:r>
            <a:r>
              <a:rPr lang="en-US" sz="1600" dirty="0">
                <a:latin typeface="Tahoma" charset="0"/>
                <a:ea typeface="Arial" charset="0"/>
                <a:cs typeface="Arial" charset="0"/>
              </a:rPr>
              <a:t>&gt;</a:t>
            </a:r>
          </a:p>
        </p:txBody>
      </p:sp>
      <p:sp>
        <p:nvSpPr>
          <p:cNvPr id="471043" name="Rectangle 3"/>
          <p:cNvSpPr>
            <a:spLocks noGrp="1" noChangeArrowheads="1"/>
          </p:cNvSpPr>
          <p:nvPr>
            <p:ph type="title"/>
          </p:nvPr>
        </p:nvSpPr>
        <p:spPr>
          <a:xfrm>
            <a:off x="627063" y="519113"/>
            <a:ext cx="7591425" cy="712787"/>
          </a:xfrm>
          <a:noFill/>
          <a:ln/>
        </p:spPr>
        <p:txBody>
          <a:bodyPr>
            <a:normAutofit/>
          </a:bodyPr>
          <a:lstStyle/>
          <a:p>
            <a:r>
              <a:rPr lang="fr-FR" dirty="0" err="1">
                <a:solidFill>
                  <a:schemeClr val="accent1"/>
                </a:solidFill>
              </a:rPr>
              <a:t>RDFs</a:t>
            </a:r>
            <a:r>
              <a:rPr lang="fr-FR" dirty="0">
                <a:solidFill>
                  <a:schemeClr val="accent1"/>
                </a:solidFill>
              </a:rPr>
              <a:t> : </a:t>
            </a:r>
            <a:r>
              <a:rPr lang="fr-FR" dirty="0" err="1">
                <a:solidFill>
                  <a:schemeClr val="accent1"/>
                </a:solidFill>
              </a:rPr>
              <a:t>example</a:t>
            </a:r>
            <a:endParaRPr lang="en-US" dirty="0">
              <a:solidFill>
                <a:schemeClr val="accent1"/>
              </a:solidFill>
            </a:endParaRPr>
          </a:p>
        </p:txBody>
      </p:sp>
    </p:spTree>
    <p:extLst>
      <p:ext uri="{BB962C8B-B14F-4D97-AF65-F5344CB8AC3E}">
        <p14:creationId xmlns:p14="http://schemas.microsoft.com/office/powerpoint/2010/main" val="2398653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57313" y="-214338"/>
            <a:ext cx="7329487" cy="1071562"/>
          </a:xfrm>
        </p:spPr>
        <p:txBody>
          <a:bodyPr/>
          <a:lstStyle/>
          <a:p>
            <a:r>
              <a:rPr lang="fr-FR" dirty="0"/>
              <a:t>OWL: Web </a:t>
            </a:r>
            <a:r>
              <a:rPr lang="fr-FR" dirty="0" err="1"/>
              <a:t>Ontology</a:t>
            </a:r>
            <a:r>
              <a:rPr lang="fr-FR" dirty="0"/>
              <a:t> </a:t>
            </a:r>
            <a:r>
              <a:rPr lang="fr-FR" dirty="0" err="1"/>
              <a:t>Language</a:t>
            </a:r>
            <a:endParaRPr lang="fr-FR" dirty="0"/>
          </a:p>
        </p:txBody>
      </p:sp>
      <p:pic>
        <p:nvPicPr>
          <p:cNvPr id="5" name="Picture 6"/>
          <p:cNvPicPr>
            <a:picLocks noChangeAspect="1" noChangeArrowheads="1"/>
          </p:cNvPicPr>
          <p:nvPr/>
        </p:nvPicPr>
        <p:blipFill>
          <a:blip r:embed="rId3"/>
          <a:srcRect/>
          <a:stretch>
            <a:fillRect/>
          </a:stretch>
        </p:blipFill>
        <p:spPr bwMode="auto">
          <a:xfrm>
            <a:off x="-32" y="714398"/>
            <a:ext cx="5715000" cy="6000750"/>
          </a:xfrm>
          <a:prstGeom prst="rect">
            <a:avLst/>
          </a:prstGeom>
          <a:noFill/>
          <a:ln w="9525">
            <a:noFill/>
            <a:miter lim="800000"/>
            <a:headEnd/>
            <a:tailEnd/>
          </a:ln>
          <a:effectLst/>
        </p:spPr>
      </p:pic>
      <p:pic>
        <p:nvPicPr>
          <p:cNvPr id="6" name="Picture 2"/>
          <p:cNvPicPr>
            <a:picLocks noChangeAspect="1" noChangeArrowheads="1"/>
          </p:cNvPicPr>
          <p:nvPr/>
        </p:nvPicPr>
        <p:blipFill>
          <a:blip r:embed="rId4"/>
          <a:srcRect/>
          <a:stretch>
            <a:fillRect/>
          </a:stretch>
        </p:blipFill>
        <p:spPr bwMode="auto">
          <a:xfrm>
            <a:off x="142844" y="1500216"/>
            <a:ext cx="685800" cy="1295400"/>
          </a:xfrm>
          <a:prstGeom prst="rect">
            <a:avLst/>
          </a:prstGeom>
          <a:noFill/>
          <a:ln w="9525">
            <a:noFill/>
            <a:miter lim="800000"/>
            <a:headEnd/>
            <a:tailEnd/>
          </a:ln>
          <a:effectLst/>
        </p:spPr>
      </p:pic>
      <p:pic>
        <p:nvPicPr>
          <p:cNvPr id="7" name="Picture 5"/>
          <p:cNvPicPr>
            <a:picLocks noChangeAspect="1" noChangeArrowheads="1"/>
          </p:cNvPicPr>
          <p:nvPr/>
        </p:nvPicPr>
        <p:blipFill>
          <a:blip r:embed="rId5"/>
          <a:srcRect/>
          <a:stretch>
            <a:fillRect/>
          </a:stretch>
        </p:blipFill>
        <p:spPr bwMode="auto">
          <a:xfrm>
            <a:off x="285680" y="4572050"/>
            <a:ext cx="1143008" cy="214314"/>
          </a:xfrm>
          <a:prstGeom prst="rect">
            <a:avLst/>
          </a:prstGeom>
          <a:noFill/>
          <a:ln w="9525">
            <a:noFill/>
            <a:miter lim="800000"/>
            <a:headEnd/>
            <a:tailEnd/>
          </a:ln>
          <a:effectLst/>
        </p:spPr>
      </p:pic>
      <p:pic>
        <p:nvPicPr>
          <p:cNvPr id="8" name="Picture 4"/>
          <p:cNvPicPr>
            <a:picLocks noChangeAspect="1" noChangeArrowheads="1"/>
          </p:cNvPicPr>
          <p:nvPr/>
        </p:nvPicPr>
        <p:blipFill>
          <a:blip r:embed="rId6"/>
          <a:srcRect/>
          <a:stretch>
            <a:fillRect/>
          </a:stretch>
        </p:blipFill>
        <p:spPr bwMode="auto">
          <a:xfrm>
            <a:off x="785746" y="5715058"/>
            <a:ext cx="1143008" cy="214314"/>
          </a:xfrm>
          <a:prstGeom prst="rect">
            <a:avLst/>
          </a:prstGeom>
          <a:noFill/>
          <a:ln w="9525">
            <a:noFill/>
            <a:miter lim="800000"/>
            <a:headEnd/>
            <a:tailEnd/>
          </a:ln>
          <a:effectLst/>
        </p:spPr>
      </p:pic>
      <p:pic>
        <p:nvPicPr>
          <p:cNvPr id="9" name="Picture 3"/>
          <p:cNvPicPr>
            <a:picLocks noChangeAspect="1" noChangeArrowheads="1"/>
          </p:cNvPicPr>
          <p:nvPr/>
        </p:nvPicPr>
        <p:blipFill>
          <a:blip r:embed="rId7"/>
          <a:srcRect/>
          <a:stretch>
            <a:fillRect/>
          </a:stretch>
        </p:blipFill>
        <p:spPr bwMode="auto">
          <a:xfrm>
            <a:off x="1928754" y="4000546"/>
            <a:ext cx="1143008" cy="214314"/>
          </a:xfrm>
          <a:prstGeom prst="rect">
            <a:avLst/>
          </a:prstGeom>
          <a:noFill/>
          <a:ln w="9525">
            <a:noFill/>
            <a:miter lim="800000"/>
            <a:headEnd/>
            <a:tailEnd/>
          </a:ln>
          <a:effectLst/>
        </p:spPr>
      </p:pic>
      <p:sp>
        <p:nvSpPr>
          <p:cNvPr id="10" name="Rectangle 9"/>
          <p:cNvSpPr/>
          <p:nvPr/>
        </p:nvSpPr>
        <p:spPr bwMode="auto">
          <a:xfrm>
            <a:off x="0" y="4786322"/>
            <a:ext cx="5643570" cy="1785992"/>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11" name="Rectangle 10"/>
          <p:cNvSpPr/>
          <p:nvPr/>
        </p:nvSpPr>
        <p:spPr bwMode="auto">
          <a:xfrm>
            <a:off x="142844" y="3357562"/>
            <a:ext cx="1357322" cy="1500240"/>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12" name="Rectangle 11"/>
          <p:cNvSpPr/>
          <p:nvPr/>
        </p:nvSpPr>
        <p:spPr bwMode="auto">
          <a:xfrm>
            <a:off x="1571604" y="785836"/>
            <a:ext cx="1857388" cy="2071660"/>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14" name="Rectangle 13"/>
          <p:cNvSpPr/>
          <p:nvPr/>
        </p:nvSpPr>
        <p:spPr bwMode="auto">
          <a:xfrm>
            <a:off x="3428992" y="785836"/>
            <a:ext cx="1214446" cy="2071660"/>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15" name="Rectangle 14"/>
          <p:cNvSpPr/>
          <p:nvPr/>
        </p:nvSpPr>
        <p:spPr bwMode="auto">
          <a:xfrm>
            <a:off x="4643438" y="785794"/>
            <a:ext cx="1500198" cy="4000528"/>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16" name="Rectangle 15"/>
          <p:cNvSpPr/>
          <p:nvPr/>
        </p:nvSpPr>
        <p:spPr bwMode="auto">
          <a:xfrm>
            <a:off x="1571604" y="4214818"/>
            <a:ext cx="1857388" cy="642942"/>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17" name="Rectangle 16"/>
          <p:cNvSpPr/>
          <p:nvPr/>
        </p:nvSpPr>
        <p:spPr bwMode="auto">
          <a:xfrm>
            <a:off x="4000496" y="2857496"/>
            <a:ext cx="642942" cy="500066"/>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18" name="Rectangle 17"/>
          <p:cNvSpPr/>
          <p:nvPr/>
        </p:nvSpPr>
        <p:spPr bwMode="auto">
          <a:xfrm>
            <a:off x="0" y="714356"/>
            <a:ext cx="1571604" cy="2143140"/>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19" name="Espace réservé du contenu 2"/>
          <p:cNvSpPr>
            <a:spLocks noGrp="1"/>
          </p:cNvSpPr>
          <p:nvPr>
            <p:ph idx="1"/>
          </p:nvPr>
        </p:nvSpPr>
        <p:spPr>
          <a:xfrm>
            <a:off x="5786445" y="1317616"/>
            <a:ext cx="3357555" cy="3611582"/>
          </a:xfrm>
        </p:spPr>
        <p:txBody>
          <a:bodyPr/>
          <a:lstStyle/>
          <a:p>
            <a:pPr lvl="1"/>
            <a:r>
              <a:rPr lang="en-US" sz="1800" b="1" dirty="0"/>
              <a:t>Ontology</a:t>
            </a:r>
            <a:r>
              <a:rPr lang="en-US" sz="1800" dirty="0"/>
              <a:t> is:</a:t>
            </a:r>
          </a:p>
          <a:p>
            <a:pPr lvl="1"/>
            <a:r>
              <a:rPr lang="en-US" sz="1800" dirty="0"/>
              <a:t>“An explicit specification of a conceptualization” [Gruber93]</a:t>
            </a:r>
          </a:p>
          <a:p>
            <a:pPr lvl="1"/>
            <a:r>
              <a:rPr lang="en-US" sz="1800" dirty="0"/>
              <a:t>A </a:t>
            </a:r>
            <a:r>
              <a:rPr lang="en-US" sz="1800" u="sng" dirty="0"/>
              <a:t>formal specification </a:t>
            </a:r>
            <a:r>
              <a:rPr lang="en-US" sz="1800" dirty="0"/>
              <a:t>of a </a:t>
            </a:r>
            <a:r>
              <a:rPr lang="en-US" sz="1800" u="sng" dirty="0"/>
              <a:t>given</a:t>
            </a:r>
            <a:r>
              <a:rPr lang="en-US" sz="1800" dirty="0"/>
              <a:t> domain:</a:t>
            </a:r>
          </a:p>
          <a:p>
            <a:pPr lvl="2"/>
            <a:r>
              <a:rPr lang="en-US" sz="1600" dirty="0"/>
              <a:t>common understanding of a domain of interest</a:t>
            </a:r>
          </a:p>
          <a:p>
            <a:pPr lvl="2"/>
            <a:r>
              <a:rPr lang="en-US" sz="1600" dirty="0"/>
              <a:t>Formal and machine readable model of this domain</a:t>
            </a:r>
          </a:p>
          <a:p>
            <a:pPr lvl="1"/>
            <a:r>
              <a:rPr lang="en-US" sz="1800" dirty="0"/>
              <a:t>Different formalisms</a:t>
            </a:r>
          </a:p>
          <a:p>
            <a:pPr lvl="2"/>
            <a:r>
              <a:rPr lang="en-US" sz="1600" dirty="0"/>
              <a:t>OWL</a:t>
            </a:r>
          </a:p>
          <a:p>
            <a:pPr lvl="2"/>
            <a:r>
              <a:rPr lang="en-US" sz="1600" dirty="0"/>
              <a:t>F-Logic</a:t>
            </a:r>
          </a:p>
          <a:p>
            <a:pPr lvl="2"/>
            <a:r>
              <a:rPr lang="en-US" sz="1600" dirty="0"/>
              <a:t>Micro Concepts</a:t>
            </a:r>
          </a:p>
          <a:p>
            <a:pPr lvl="2"/>
            <a:r>
              <a:rPr lang="en-US" sz="1600" dirty="0"/>
              <a:t>etc.</a:t>
            </a:r>
          </a:p>
          <a:p>
            <a:pPr lvl="1"/>
            <a:endParaRPr lang="en-US" sz="1800" dirty="0"/>
          </a:p>
        </p:txBody>
      </p:sp>
      <p:sp>
        <p:nvSpPr>
          <p:cNvPr id="20" name="Rectangle 19"/>
          <p:cNvSpPr/>
          <p:nvPr/>
        </p:nvSpPr>
        <p:spPr bwMode="auto">
          <a:xfrm>
            <a:off x="3428992" y="3357562"/>
            <a:ext cx="1214446" cy="1428718"/>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a:defRPr/>
            </a:pPr>
            <a:r>
              <a:rPr lang="fr-FR" dirty="0"/>
              <a:t>OWL: Web </a:t>
            </a:r>
            <a:r>
              <a:rPr lang="fr-FR" dirty="0" err="1"/>
              <a:t>Ontology</a:t>
            </a:r>
            <a:r>
              <a:rPr lang="fr-FR" dirty="0"/>
              <a:t> </a:t>
            </a:r>
            <a:r>
              <a:rPr lang="fr-FR" dirty="0" err="1"/>
              <a:t>Language</a:t>
            </a:r>
            <a:endParaRPr lang="fr-FR" dirty="0"/>
          </a:p>
        </p:txBody>
      </p:sp>
      <p:sp>
        <p:nvSpPr>
          <p:cNvPr id="3" name="Espace réservé du contenu 2"/>
          <p:cNvSpPr>
            <a:spLocks noGrp="1"/>
          </p:cNvSpPr>
          <p:nvPr>
            <p:ph idx="1"/>
          </p:nvPr>
        </p:nvSpPr>
        <p:spPr>
          <a:xfrm>
            <a:off x="968375" y="1246178"/>
            <a:ext cx="7824788" cy="3468706"/>
          </a:xfrm>
        </p:spPr>
        <p:txBody>
          <a:bodyPr rtlCol="0">
            <a:noAutofit/>
          </a:bodyPr>
          <a:lstStyle/>
          <a:p>
            <a:pPr lvl="1">
              <a:defRPr/>
            </a:pPr>
            <a:r>
              <a:rPr lang="en-US" altLang="zh-CN" sz="2400" b="1" dirty="0"/>
              <a:t>OWL (2004) </a:t>
            </a:r>
          </a:p>
          <a:p>
            <a:pPr lvl="2">
              <a:defRPr/>
            </a:pPr>
            <a:r>
              <a:rPr lang="en-US" altLang="zh-CN" sz="2000" b="1" dirty="0"/>
              <a:t>Superseded OIL + DAML developed by DARPA</a:t>
            </a:r>
          </a:p>
          <a:p>
            <a:pPr lvl="2">
              <a:defRPr/>
            </a:pPr>
            <a:r>
              <a:rPr lang="en-US" altLang="zh-CN" sz="2000" b="1" dirty="0"/>
              <a:t>Standard language for ontology, defined on top of RDF</a:t>
            </a:r>
          </a:p>
          <a:p>
            <a:pPr lvl="1">
              <a:defRPr/>
            </a:pPr>
            <a:r>
              <a:rPr lang="en-US" altLang="zh-CN" sz="2400" b="1" dirty="0"/>
              <a:t>Represent structured knowledge</a:t>
            </a:r>
          </a:p>
          <a:p>
            <a:pPr lvl="1">
              <a:defRPr/>
            </a:pPr>
            <a:r>
              <a:rPr lang="en-US" altLang="zh-CN" sz="2400" b="1" dirty="0"/>
              <a:t>Defines rich semantics:</a:t>
            </a:r>
          </a:p>
          <a:p>
            <a:pPr lvl="2">
              <a:defRPr/>
            </a:pPr>
            <a:r>
              <a:rPr lang="en-US" altLang="zh-CN" sz="1600" dirty="0"/>
              <a:t>Define </a:t>
            </a:r>
            <a:r>
              <a:rPr lang="en-US" altLang="zh-CN" sz="1600" b="1" dirty="0"/>
              <a:t>rich relationships </a:t>
            </a:r>
            <a:r>
              <a:rPr lang="en-US" altLang="zh-CN" sz="1600" dirty="0"/>
              <a:t>(transitivity, symmetrical, etc)</a:t>
            </a:r>
          </a:p>
          <a:p>
            <a:pPr lvl="2">
              <a:defRPr/>
            </a:pPr>
            <a:r>
              <a:rPr lang="en-US" altLang="zh-CN" sz="1600" dirty="0"/>
              <a:t>Use </a:t>
            </a:r>
            <a:r>
              <a:rPr lang="en-US" altLang="zh-CN" sz="1600" b="1" dirty="0"/>
              <a:t>logical constructs </a:t>
            </a:r>
            <a:r>
              <a:rPr lang="en-US" altLang="zh-CN" sz="1600" dirty="0"/>
              <a:t>for class definitions (union, intersection, etc.)</a:t>
            </a:r>
          </a:p>
          <a:p>
            <a:pPr lvl="2">
              <a:defRPr/>
            </a:pPr>
            <a:r>
              <a:rPr lang="en-US" altLang="zh-CN" sz="1600" dirty="0"/>
              <a:t>Enable to create </a:t>
            </a:r>
            <a:r>
              <a:rPr lang="en-US" altLang="zh-CN" sz="1600" b="1" dirty="0"/>
              <a:t>dynamic categories </a:t>
            </a:r>
            <a:r>
              <a:rPr lang="en-US" altLang="zh-CN" sz="1600" dirty="0"/>
              <a:t>(restrictions based on description logics)</a:t>
            </a:r>
          </a:p>
          <a:p>
            <a:pPr lvl="1">
              <a:defRPr/>
            </a:pPr>
            <a:r>
              <a:rPr lang="en-US" altLang="zh-CN" sz="2400" b="1" dirty="0"/>
              <a:t>Three dialects:</a:t>
            </a:r>
          </a:p>
          <a:p>
            <a:pPr lvl="2">
              <a:defRPr/>
            </a:pPr>
            <a:r>
              <a:rPr lang="en-US" altLang="zh-CN" sz="1600" dirty="0"/>
              <a:t>OWL </a:t>
            </a:r>
            <a:r>
              <a:rPr lang="en-US" altLang="zh-CN" sz="1600" dirty="0" err="1"/>
              <a:t>Lite</a:t>
            </a:r>
            <a:r>
              <a:rPr lang="en-US" altLang="zh-CN" sz="1600" dirty="0"/>
              <a:t>: simplest OWL dialect</a:t>
            </a:r>
          </a:p>
          <a:p>
            <a:pPr lvl="2">
              <a:defRPr/>
            </a:pPr>
            <a:r>
              <a:rPr lang="en-US" altLang="zh-CN" sz="1600" dirty="0"/>
              <a:t>OWL DL (Description Logics): tractable fragment of First Order Logic.</a:t>
            </a:r>
          </a:p>
          <a:p>
            <a:pPr lvl="2">
              <a:defRPr/>
            </a:pPr>
            <a:r>
              <a:rPr lang="en-US" altLang="zh-CN" sz="1600" dirty="0"/>
              <a:t>OWL Full: roughly OWL DL with meta modeling</a:t>
            </a:r>
          </a:p>
          <a:p>
            <a:pPr fontAlgn="auto">
              <a:spcAft>
                <a:spcPts val="0"/>
              </a:spcAft>
              <a:buFont typeface="Arial" pitchFamily="34" charset="0"/>
              <a:buChar char="•"/>
              <a:defRPr/>
            </a:pPr>
            <a:endParaRPr lang="fr-F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57313" y="-214338"/>
            <a:ext cx="7329487" cy="1071562"/>
          </a:xfrm>
        </p:spPr>
        <p:txBody>
          <a:bodyPr/>
          <a:lstStyle/>
          <a:p>
            <a:r>
              <a:rPr lang="fr-FR" dirty="0"/>
              <a:t>New </a:t>
            </a:r>
            <a:r>
              <a:rPr lang="fr-FR" dirty="0" err="1"/>
              <a:t>Semantic</a:t>
            </a:r>
            <a:r>
              <a:rPr lang="fr-FR" dirty="0"/>
              <a:t> « layer cake »</a:t>
            </a:r>
          </a:p>
        </p:txBody>
      </p:sp>
      <p:pic>
        <p:nvPicPr>
          <p:cNvPr id="5" name="Picture 6"/>
          <p:cNvPicPr>
            <a:picLocks noChangeAspect="1" noChangeArrowheads="1"/>
          </p:cNvPicPr>
          <p:nvPr/>
        </p:nvPicPr>
        <p:blipFill>
          <a:blip r:embed="rId3"/>
          <a:srcRect/>
          <a:stretch>
            <a:fillRect/>
          </a:stretch>
        </p:blipFill>
        <p:spPr bwMode="auto">
          <a:xfrm>
            <a:off x="1428728" y="642918"/>
            <a:ext cx="5715000" cy="6000750"/>
          </a:xfrm>
          <a:prstGeom prst="rect">
            <a:avLst/>
          </a:prstGeom>
          <a:noFill/>
          <a:ln w="9525">
            <a:noFill/>
            <a:miter lim="800000"/>
            <a:headEnd/>
            <a:tailEnd/>
          </a:ln>
          <a:effectLst/>
        </p:spPr>
      </p:pic>
      <p:pic>
        <p:nvPicPr>
          <p:cNvPr id="6" name="Picture 2"/>
          <p:cNvPicPr>
            <a:picLocks noChangeAspect="1" noChangeArrowheads="1"/>
          </p:cNvPicPr>
          <p:nvPr/>
        </p:nvPicPr>
        <p:blipFill>
          <a:blip r:embed="rId4"/>
          <a:srcRect/>
          <a:stretch>
            <a:fillRect/>
          </a:stretch>
        </p:blipFill>
        <p:spPr bwMode="auto">
          <a:xfrm>
            <a:off x="1571604" y="1428736"/>
            <a:ext cx="685800" cy="1295400"/>
          </a:xfrm>
          <a:prstGeom prst="rect">
            <a:avLst/>
          </a:prstGeom>
          <a:noFill/>
          <a:ln w="9525">
            <a:noFill/>
            <a:miter lim="800000"/>
            <a:headEnd/>
            <a:tailEnd/>
          </a:ln>
          <a:effectLst/>
        </p:spPr>
      </p:pic>
      <p:pic>
        <p:nvPicPr>
          <p:cNvPr id="7" name="Picture 5"/>
          <p:cNvPicPr>
            <a:picLocks noChangeAspect="1" noChangeArrowheads="1"/>
          </p:cNvPicPr>
          <p:nvPr/>
        </p:nvPicPr>
        <p:blipFill>
          <a:blip r:embed="rId5"/>
          <a:srcRect/>
          <a:stretch>
            <a:fillRect/>
          </a:stretch>
        </p:blipFill>
        <p:spPr bwMode="auto">
          <a:xfrm>
            <a:off x="1714440" y="4500570"/>
            <a:ext cx="1143008" cy="214314"/>
          </a:xfrm>
          <a:prstGeom prst="rect">
            <a:avLst/>
          </a:prstGeom>
          <a:noFill/>
          <a:ln w="9525">
            <a:noFill/>
            <a:miter lim="800000"/>
            <a:headEnd/>
            <a:tailEnd/>
          </a:ln>
          <a:effectLst/>
        </p:spPr>
      </p:pic>
      <p:pic>
        <p:nvPicPr>
          <p:cNvPr id="8" name="Picture 4"/>
          <p:cNvPicPr>
            <a:picLocks noChangeAspect="1" noChangeArrowheads="1"/>
          </p:cNvPicPr>
          <p:nvPr/>
        </p:nvPicPr>
        <p:blipFill>
          <a:blip r:embed="rId6"/>
          <a:srcRect/>
          <a:stretch>
            <a:fillRect/>
          </a:stretch>
        </p:blipFill>
        <p:spPr bwMode="auto">
          <a:xfrm>
            <a:off x="2214506" y="5643578"/>
            <a:ext cx="1143008" cy="214314"/>
          </a:xfrm>
          <a:prstGeom prst="rect">
            <a:avLst/>
          </a:prstGeom>
          <a:noFill/>
          <a:ln w="9525">
            <a:noFill/>
            <a:miter lim="800000"/>
            <a:headEnd/>
            <a:tailEnd/>
          </a:ln>
          <a:effectLst/>
        </p:spPr>
      </p:pic>
      <p:pic>
        <p:nvPicPr>
          <p:cNvPr id="9" name="Picture 3"/>
          <p:cNvPicPr>
            <a:picLocks noChangeAspect="1" noChangeArrowheads="1"/>
          </p:cNvPicPr>
          <p:nvPr/>
        </p:nvPicPr>
        <p:blipFill>
          <a:blip r:embed="rId7"/>
          <a:srcRect/>
          <a:stretch>
            <a:fillRect/>
          </a:stretch>
        </p:blipFill>
        <p:spPr bwMode="auto">
          <a:xfrm>
            <a:off x="3357514" y="3929066"/>
            <a:ext cx="1143008" cy="214314"/>
          </a:xfrm>
          <a:prstGeom prst="rect">
            <a:avLst/>
          </a:prstGeom>
          <a:noFill/>
          <a:ln w="9525">
            <a:noFill/>
            <a:miter lim="800000"/>
            <a:headEnd/>
            <a:tailEnd/>
          </a:ln>
          <a:effectLst/>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OWL: </a:t>
            </a:r>
            <a:r>
              <a:rPr lang="fr-FR" dirty="0" err="1"/>
              <a:t>Example</a:t>
            </a:r>
            <a:r>
              <a:rPr lang="fr-FR" dirty="0"/>
              <a:t> of </a:t>
            </a:r>
            <a:r>
              <a:rPr lang="fr-FR" dirty="0" err="1"/>
              <a:t>ontology</a:t>
            </a:r>
            <a:endParaRPr lang="fr-FR" dirty="0"/>
          </a:p>
        </p:txBody>
      </p:sp>
      <p:sp>
        <p:nvSpPr>
          <p:cNvPr id="3" name="Espace réservé du contenu 2"/>
          <p:cNvSpPr>
            <a:spLocks noGrp="1"/>
          </p:cNvSpPr>
          <p:nvPr>
            <p:ph idx="1"/>
          </p:nvPr>
        </p:nvSpPr>
        <p:spPr>
          <a:xfrm>
            <a:off x="-396552" y="1412776"/>
            <a:ext cx="8143932" cy="3597278"/>
          </a:xfrm>
          <a:solidFill>
            <a:schemeClr val="bg1"/>
          </a:solidFill>
        </p:spPr>
        <p:txBody>
          <a:bodyPr/>
          <a:lstStyle/>
          <a:p>
            <a:pPr lvl="1"/>
            <a:r>
              <a:rPr lang="en-US" sz="2400" dirty="0"/>
              <a:t>Practically, it is composed of:</a:t>
            </a:r>
          </a:p>
          <a:p>
            <a:pPr lvl="2"/>
            <a:r>
              <a:rPr lang="en-US" sz="2000" b="1" u="sng" dirty="0"/>
              <a:t>Concepts</a:t>
            </a:r>
            <a:endParaRPr lang="en-US" sz="2000" dirty="0"/>
          </a:p>
          <a:p>
            <a:pPr lvl="3"/>
            <a:r>
              <a:rPr lang="en-US" sz="1800" dirty="0"/>
              <a:t>And their hierarchy</a:t>
            </a:r>
          </a:p>
          <a:p>
            <a:pPr lvl="2"/>
            <a:r>
              <a:rPr lang="en-US" sz="2000" b="1" dirty="0">
                <a:solidFill>
                  <a:schemeClr val="accent1"/>
                </a:solidFill>
              </a:rPr>
              <a:t>Properties</a:t>
            </a:r>
            <a:endParaRPr lang="en-US" sz="2000" b="1" i="1" dirty="0">
              <a:solidFill>
                <a:srgbClr val="92D050"/>
              </a:solidFill>
            </a:endParaRPr>
          </a:p>
          <a:p>
            <a:pPr lvl="2"/>
            <a:r>
              <a:rPr lang="en-US" sz="2000" b="1" i="1" dirty="0">
                <a:solidFill>
                  <a:srgbClr val="92D050"/>
                </a:solidFill>
              </a:rPr>
              <a:t>Relationships</a:t>
            </a:r>
          </a:p>
          <a:p>
            <a:pPr lvl="3"/>
            <a:r>
              <a:rPr lang="en-US" sz="1600" b="1" i="1" dirty="0">
                <a:solidFill>
                  <a:srgbClr val="FEA81C"/>
                </a:solidFill>
              </a:rPr>
              <a:t>Relationships on relationships</a:t>
            </a:r>
          </a:p>
          <a:p>
            <a:pPr lvl="2"/>
            <a:r>
              <a:rPr lang="en-US" sz="2000" b="1" i="1" dirty="0">
                <a:solidFill>
                  <a:srgbClr val="FF0000"/>
                </a:solidFill>
              </a:rPr>
              <a:t>Constraints and rules</a:t>
            </a:r>
            <a:endParaRPr lang="en-US" sz="2000" dirty="0"/>
          </a:p>
          <a:p>
            <a:pPr lvl="2"/>
            <a:r>
              <a:rPr lang="en-US" sz="2000" dirty="0"/>
              <a:t>Some </a:t>
            </a:r>
            <a:r>
              <a:rPr lang="en-US" sz="2000" kern="1200" dirty="0">
                <a:solidFill>
                  <a:schemeClr val="bg1">
                    <a:lumMod val="65000"/>
                  </a:schemeClr>
                </a:solidFill>
                <a:latin typeface="Arial" pitchFamily="34" charset="0"/>
                <a:ea typeface="+mn-ea"/>
                <a:cs typeface="Arial" pitchFamily="34" charset="0"/>
              </a:rPr>
              <a:t>instances</a:t>
            </a:r>
          </a:p>
          <a:p>
            <a:pPr lvl="1"/>
            <a:endParaRPr lang="en-US" sz="2400" kern="1200" dirty="0">
              <a:solidFill>
                <a:srgbClr val="003366"/>
              </a:solidFill>
              <a:latin typeface="Arial" pitchFamily="34" charset="0"/>
              <a:ea typeface="+mn-ea"/>
              <a:cs typeface="Arial" pitchFamily="34" charset="0"/>
            </a:endParaRPr>
          </a:p>
        </p:txBody>
      </p:sp>
      <p:sp>
        <p:nvSpPr>
          <p:cNvPr id="8" name="ZoneTexte 7"/>
          <p:cNvSpPr txBox="1"/>
          <p:nvPr/>
        </p:nvSpPr>
        <p:spPr>
          <a:xfrm>
            <a:off x="7215206" y="4812581"/>
            <a:ext cx="1500198" cy="400110"/>
          </a:xfrm>
          <a:prstGeom prst="rect">
            <a:avLst/>
          </a:prstGeom>
          <a:noFill/>
          <a:ln>
            <a:solidFill>
              <a:schemeClr val="tx2"/>
            </a:solidFill>
          </a:ln>
        </p:spPr>
        <p:txBody>
          <a:bodyPr wrap="square" rtlCol="0">
            <a:spAutoFit/>
          </a:bodyPr>
          <a:lstStyle/>
          <a:p>
            <a:pPr algn="ctr"/>
            <a:r>
              <a:rPr lang="fr-FR" b="1" u="sng" dirty="0" err="1">
                <a:solidFill>
                  <a:srgbClr val="336699"/>
                </a:solidFill>
                <a:latin typeface="+mn-lt"/>
                <a:cs typeface="+mn-cs"/>
              </a:rPr>
              <a:t>Employee</a:t>
            </a:r>
            <a:endParaRPr lang="fr-FR" b="1" u="sng" dirty="0">
              <a:solidFill>
                <a:srgbClr val="336699"/>
              </a:solidFill>
              <a:latin typeface="+mn-lt"/>
              <a:cs typeface="+mn-cs"/>
            </a:endParaRPr>
          </a:p>
        </p:txBody>
      </p:sp>
      <p:sp>
        <p:nvSpPr>
          <p:cNvPr id="10" name="ZoneTexte 9"/>
          <p:cNvSpPr txBox="1"/>
          <p:nvPr/>
        </p:nvSpPr>
        <p:spPr>
          <a:xfrm>
            <a:off x="6429388" y="3955325"/>
            <a:ext cx="1500198" cy="400110"/>
          </a:xfrm>
          <a:prstGeom prst="rect">
            <a:avLst/>
          </a:prstGeom>
          <a:noFill/>
          <a:ln>
            <a:solidFill>
              <a:schemeClr val="tx2"/>
            </a:solidFill>
          </a:ln>
        </p:spPr>
        <p:txBody>
          <a:bodyPr wrap="square" rtlCol="0">
            <a:spAutoFit/>
          </a:bodyPr>
          <a:lstStyle/>
          <a:p>
            <a:pPr algn="ctr"/>
            <a:r>
              <a:rPr lang="fr-FR" b="1" u="sng" dirty="0">
                <a:solidFill>
                  <a:srgbClr val="336699"/>
                </a:solidFill>
                <a:latin typeface="+mn-lt"/>
                <a:cs typeface="+mn-cs"/>
              </a:rPr>
              <a:t>Person</a:t>
            </a:r>
          </a:p>
        </p:txBody>
      </p:sp>
      <p:cxnSp>
        <p:nvCxnSpPr>
          <p:cNvPr id="12" name="Connecteur droit avec flèche 11"/>
          <p:cNvCxnSpPr>
            <a:stCxn id="8" idx="0"/>
            <a:endCxn id="10" idx="2"/>
          </p:cNvCxnSpPr>
          <p:nvPr/>
        </p:nvCxnSpPr>
        <p:spPr bwMode="auto">
          <a:xfrm rot="16200000" flipV="1">
            <a:off x="7343823" y="4191099"/>
            <a:ext cx="457146" cy="785818"/>
          </a:xfrm>
          <a:prstGeom prst="straightConnector1">
            <a:avLst/>
          </a:prstGeom>
          <a:noFill/>
          <a:ln w="9525" cap="flat" cmpd="sng" algn="ctr">
            <a:solidFill>
              <a:srgbClr val="A7C1DD"/>
            </a:solidFill>
            <a:prstDash val="solid"/>
            <a:round/>
            <a:headEnd type="none" w="med" len="med"/>
            <a:tailEnd type="arrow"/>
          </a:ln>
          <a:effectLst/>
        </p:spPr>
      </p:cxnSp>
      <p:sp>
        <p:nvSpPr>
          <p:cNvPr id="15" name="ZoneTexte 14"/>
          <p:cNvSpPr txBox="1"/>
          <p:nvPr/>
        </p:nvSpPr>
        <p:spPr>
          <a:xfrm>
            <a:off x="5429256" y="4812581"/>
            <a:ext cx="1500198" cy="400110"/>
          </a:xfrm>
          <a:prstGeom prst="rect">
            <a:avLst/>
          </a:prstGeom>
          <a:noFill/>
          <a:ln>
            <a:solidFill>
              <a:schemeClr val="tx2"/>
            </a:solidFill>
          </a:ln>
        </p:spPr>
        <p:txBody>
          <a:bodyPr wrap="square" rtlCol="0">
            <a:spAutoFit/>
          </a:bodyPr>
          <a:lstStyle/>
          <a:p>
            <a:pPr algn="ctr"/>
            <a:r>
              <a:rPr lang="fr-FR" b="1" u="sng" dirty="0">
                <a:solidFill>
                  <a:srgbClr val="336699"/>
                </a:solidFill>
                <a:latin typeface="+mn-lt"/>
                <a:cs typeface="+mn-cs"/>
              </a:rPr>
              <a:t>Parent</a:t>
            </a:r>
          </a:p>
        </p:txBody>
      </p:sp>
      <p:cxnSp>
        <p:nvCxnSpPr>
          <p:cNvPr id="17" name="Connecteur droit avec flèche 16"/>
          <p:cNvCxnSpPr>
            <a:stCxn id="15" idx="0"/>
            <a:endCxn id="10" idx="2"/>
          </p:cNvCxnSpPr>
          <p:nvPr/>
        </p:nvCxnSpPr>
        <p:spPr bwMode="auto">
          <a:xfrm rot="5400000" flipH="1" flipV="1">
            <a:off x="6450848" y="4083942"/>
            <a:ext cx="457146" cy="1000132"/>
          </a:xfrm>
          <a:prstGeom prst="straightConnector1">
            <a:avLst/>
          </a:prstGeom>
          <a:noFill/>
          <a:ln w="9525" cap="flat" cmpd="sng" algn="ctr">
            <a:solidFill>
              <a:srgbClr val="A7C1DD"/>
            </a:solidFill>
            <a:prstDash val="solid"/>
            <a:round/>
            <a:headEnd type="none" w="med" len="med"/>
            <a:tailEnd type="arrow"/>
          </a:ln>
          <a:effectLst/>
        </p:spPr>
      </p:cxnSp>
      <p:sp>
        <p:nvSpPr>
          <p:cNvPr id="18" name="ZoneTexte 17"/>
          <p:cNvSpPr txBox="1"/>
          <p:nvPr/>
        </p:nvSpPr>
        <p:spPr>
          <a:xfrm>
            <a:off x="4786314" y="5741275"/>
            <a:ext cx="2786082" cy="830997"/>
          </a:xfrm>
          <a:prstGeom prst="rect">
            <a:avLst/>
          </a:prstGeom>
          <a:noFill/>
        </p:spPr>
        <p:txBody>
          <a:bodyPr wrap="square" rtlCol="0">
            <a:spAutoFit/>
          </a:bodyPr>
          <a:lstStyle/>
          <a:p>
            <a:r>
              <a:rPr lang="en-US" sz="1600" i="1" dirty="0">
                <a:solidFill>
                  <a:srgbClr val="FF0000"/>
                </a:solidFill>
              </a:rPr>
              <a:t>onProperty :haschildren</a:t>
            </a:r>
          </a:p>
          <a:p>
            <a:r>
              <a:rPr lang="en-US" sz="1600" i="1" dirty="0">
                <a:solidFill>
                  <a:srgbClr val="FF0000"/>
                </a:solidFill>
              </a:rPr>
              <a:t>owl:cardinality &gt;1</a:t>
            </a:r>
            <a:endParaRPr lang="fr-FR" sz="1600" i="1" dirty="0">
              <a:solidFill>
                <a:srgbClr val="FF0000"/>
              </a:solidFill>
            </a:endParaRPr>
          </a:p>
          <a:p>
            <a:endParaRPr lang="fr-FR" sz="1600" dirty="0"/>
          </a:p>
        </p:txBody>
      </p:sp>
      <p:sp>
        <p:nvSpPr>
          <p:cNvPr id="19" name="ZoneTexte 18"/>
          <p:cNvSpPr txBox="1"/>
          <p:nvPr/>
        </p:nvSpPr>
        <p:spPr>
          <a:xfrm>
            <a:off x="5072066" y="4169639"/>
            <a:ext cx="1369286" cy="338554"/>
          </a:xfrm>
          <a:prstGeom prst="rect">
            <a:avLst/>
          </a:prstGeom>
          <a:noFill/>
        </p:spPr>
        <p:txBody>
          <a:bodyPr wrap="none" rtlCol="0">
            <a:spAutoFit/>
          </a:bodyPr>
          <a:lstStyle/>
          <a:p>
            <a:r>
              <a:rPr lang="fr-FR" sz="1600" b="1" i="1" dirty="0">
                <a:solidFill>
                  <a:srgbClr val="92D050"/>
                </a:solidFill>
                <a:latin typeface="+mn-lt"/>
                <a:cs typeface="+mn-cs"/>
              </a:rPr>
              <a:t>hasChildren</a:t>
            </a:r>
            <a:endParaRPr lang="fr-FR" b="1" i="1" dirty="0">
              <a:solidFill>
                <a:srgbClr val="92D050"/>
              </a:solidFill>
              <a:latin typeface="+mn-lt"/>
              <a:cs typeface="+mn-cs"/>
            </a:endParaRPr>
          </a:p>
        </p:txBody>
      </p:sp>
      <p:sp>
        <p:nvSpPr>
          <p:cNvPr id="23" name="ZoneTexte 22"/>
          <p:cNvSpPr txBox="1"/>
          <p:nvPr/>
        </p:nvSpPr>
        <p:spPr>
          <a:xfrm>
            <a:off x="7929586" y="3334408"/>
            <a:ext cx="2000264" cy="523220"/>
          </a:xfrm>
          <a:prstGeom prst="rect">
            <a:avLst/>
          </a:prstGeom>
          <a:noFill/>
        </p:spPr>
        <p:txBody>
          <a:bodyPr wrap="square" rtlCol="0">
            <a:spAutoFit/>
          </a:bodyPr>
          <a:lstStyle/>
          <a:p>
            <a:r>
              <a:rPr lang="fr-FR" sz="1400" b="1" dirty="0">
                <a:solidFill>
                  <a:schemeClr val="accent1"/>
                </a:solidFill>
                <a:latin typeface="+mn-lt"/>
                <a:cs typeface="+mn-cs"/>
              </a:rPr>
              <a:t>Name</a:t>
            </a:r>
            <a:endParaRPr lang="fr-FR" sz="1000" dirty="0"/>
          </a:p>
          <a:p>
            <a:r>
              <a:rPr lang="en-US" sz="1400" b="1" dirty="0" err="1">
                <a:solidFill>
                  <a:schemeClr val="accent1"/>
                </a:solidFill>
                <a:latin typeface="+mn-lt"/>
                <a:cs typeface="+mn-cs"/>
              </a:rPr>
              <a:t>Firstname</a:t>
            </a:r>
            <a:endParaRPr lang="fr-FR" sz="1400" b="1" dirty="0">
              <a:solidFill>
                <a:schemeClr val="accent1"/>
              </a:solidFill>
              <a:latin typeface="+mn-lt"/>
              <a:cs typeface="+mn-cs"/>
            </a:endParaRPr>
          </a:p>
        </p:txBody>
      </p:sp>
      <p:cxnSp>
        <p:nvCxnSpPr>
          <p:cNvPr id="25" name="Connecteur droit avec flèche 24"/>
          <p:cNvCxnSpPr>
            <a:endCxn id="8" idx="2"/>
          </p:cNvCxnSpPr>
          <p:nvPr/>
        </p:nvCxnSpPr>
        <p:spPr bwMode="auto">
          <a:xfrm rot="16200000" flipV="1">
            <a:off x="7790311" y="5387685"/>
            <a:ext cx="385708" cy="35719"/>
          </a:xfrm>
          <a:prstGeom prst="straightConnector1">
            <a:avLst/>
          </a:prstGeom>
          <a:noFill/>
          <a:ln w="9525" cap="flat" cmpd="sng" algn="ctr">
            <a:solidFill>
              <a:schemeClr val="bg1">
                <a:lumMod val="75000"/>
              </a:schemeClr>
            </a:solidFill>
            <a:prstDash val="solid"/>
            <a:round/>
            <a:headEnd type="none" w="med" len="med"/>
            <a:tailEnd type="arrow"/>
          </a:ln>
          <a:effectLst/>
        </p:spPr>
      </p:cxnSp>
      <p:sp>
        <p:nvSpPr>
          <p:cNvPr id="27" name="ZoneTexte 26"/>
          <p:cNvSpPr txBox="1"/>
          <p:nvPr/>
        </p:nvSpPr>
        <p:spPr>
          <a:xfrm>
            <a:off x="7572396" y="5526961"/>
            <a:ext cx="1357322" cy="400110"/>
          </a:xfrm>
          <a:prstGeom prst="rect">
            <a:avLst/>
          </a:prstGeom>
          <a:noFill/>
        </p:spPr>
        <p:txBody>
          <a:bodyPr wrap="square" rtlCol="0">
            <a:spAutoFit/>
          </a:bodyPr>
          <a:lstStyle/>
          <a:p>
            <a:pPr algn="ctr"/>
            <a:r>
              <a:rPr lang="fr-FR" dirty="0">
                <a:solidFill>
                  <a:schemeClr val="bg1">
                    <a:lumMod val="65000"/>
                  </a:schemeClr>
                </a:solidFill>
              </a:rPr>
              <a:t>John</a:t>
            </a:r>
          </a:p>
        </p:txBody>
      </p:sp>
      <p:sp>
        <p:nvSpPr>
          <p:cNvPr id="22" name="ZoneTexte 21"/>
          <p:cNvSpPr txBox="1"/>
          <p:nvPr/>
        </p:nvSpPr>
        <p:spPr>
          <a:xfrm>
            <a:off x="4786314" y="5241209"/>
            <a:ext cx="2786082" cy="830997"/>
          </a:xfrm>
          <a:prstGeom prst="rect">
            <a:avLst/>
          </a:prstGeom>
          <a:noFill/>
        </p:spPr>
        <p:txBody>
          <a:bodyPr wrap="square" rtlCol="0">
            <a:spAutoFit/>
          </a:bodyPr>
          <a:lstStyle/>
          <a:p>
            <a:r>
              <a:rPr lang="en-US" sz="1600" i="1" dirty="0">
                <a:solidFill>
                  <a:srgbClr val="FF0000"/>
                </a:solidFill>
              </a:rPr>
              <a:t>One parent is a Person who has at least one child</a:t>
            </a:r>
            <a:endParaRPr lang="fr-FR" sz="1600" i="1" dirty="0">
              <a:solidFill>
                <a:srgbClr val="FF0000"/>
              </a:solidFill>
            </a:endParaRPr>
          </a:p>
          <a:p>
            <a:endParaRPr lang="fr-FR" sz="1600" dirty="0"/>
          </a:p>
        </p:txBody>
      </p:sp>
      <p:cxnSp>
        <p:nvCxnSpPr>
          <p:cNvPr id="34" name="Connecteur droit avec flèche 33"/>
          <p:cNvCxnSpPr/>
          <p:nvPr/>
        </p:nvCxnSpPr>
        <p:spPr bwMode="auto">
          <a:xfrm>
            <a:off x="5214942" y="4169639"/>
            <a:ext cx="1214446" cy="1588"/>
          </a:xfrm>
          <a:prstGeom prst="straightConnector1">
            <a:avLst/>
          </a:prstGeom>
          <a:noFill/>
          <a:ln w="9525" cap="flat" cmpd="sng" algn="ctr">
            <a:solidFill>
              <a:srgbClr val="A7C1DD"/>
            </a:solidFill>
            <a:prstDash val="solid"/>
            <a:round/>
            <a:headEnd type="none" w="med" len="med"/>
            <a:tailEnd type="arrow"/>
          </a:ln>
          <a:effectLst/>
        </p:spPr>
      </p:cxnSp>
      <p:cxnSp>
        <p:nvCxnSpPr>
          <p:cNvPr id="36" name="Connecteur droit 35"/>
          <p:cNvCxnSpPr/>
          <p:nvPr/>
        </p:nvCxnSpPr>
        <p:spPr bwMode="auto">
          <a:xfrm rot="5400000">
            <a:off x="4786314" y="4598267"/>
            <a:ext cx="857256" cy="1588"/>
          </a:xfrm>
          <a:prstGeom prst="line">
            <a:avLst/>
          </a:prstGeom>
          <a:noFill/>
          <a:ln w="9525" cap="flat" cmpd="sng" algn="ctr">
            <a:solidFill>
              <a:srgbClr val="A7C1DD"/>
            </a:solidFill>
            <a:prstDash val="solid"/>
            <a:round/>
            <a:headEnd type="none" w="med" len="med"/>
            <a:tailEnd type="none" w="med" len="med"/>
          </a:ln>
          <a:effectLst/>
        </p:spPr>
      </p:cxnSp>
      <p:cxnSp>
        <p:nvCxnSpPr>
          <p:cNvPr id="38" name="Connecteur droit 37"/>
          <p:cNvCxnSpPr>
            <a:endCxn id="15" idx="1"/>
          </p:cNvCxnSpPr>
          <p:nvPr/>
        </p:nvCxnSpPr>
        <p:spPr bwMode="auto">
          <a:xfrm flipV="1">
            <a:off x="5214942" y="5012636"/>
            <a:ext cx="214314" cy="14259"/>
          </a:xfrm>
          <a:prstGeom prst="line">
            <a:avLst/>
          </a:prstGeom>
          <a:noFill/>
          <a:ln w="9525" cap="flat" cmpd="sng" algn="ctr">
            <a:solidFill>
              <a:srgbClr val="A7C1DD"/>
            </a:solidFill>
            <a:prstDash val="solid"/>
            <a:round/>
            <a:headEnd type="none" w="med" len="med"/>
            <a:tailEnd type="none" w="med" len="med"/>
          </a:ln>
          <a:effectLst/>
        </p:spPr>
      </p:cxnSp>
      <p:cxnSp>
        <p:nvCxnSpPr>
          <p:cNvPr id="42" name="Connecteur droit 41"/>
          <p:cNvCxnSpPr/>
          <p:nvPr/>
        </p:nvCxnSpPr>
        <p:spPr bwMode="auto">
          <a:xfrm rot="5400000" flipH="1" flipV="1">
            <a:off x="4357686" y="4598267"/>
            <a:ext cx="1143008" cy="1588"/>
          </a:xfrm>
          <a:prstGeom prst="line">
            <a:avLst/>
          </a:prstGeom>
          <a:noFill/>
          <a:ln w="9525" cap="flat" cmpd="sng" algn="ctr">
            <a:solidFill>
              <a:srgbClr val="A7C1DD"/>
            </a:solidFill>
            <a:prstDash val="solid"/>
            <a:round/>
            <a:headEnd type="none" w="med" len="med"/>
            <a:tailEnd type="none" w="med" len="med"/>
          </a:ln>
          <a:effectLst/>
        </p:spPr>
      </p:cxnSp>
      <p:cxnSp>
        <p:nvCxnSpPr>
          <p:cNvPr id="44" name="Connecteur droit 43"/>
          <p:cNvCxnSpPr/>
          <p:nvPr/>
        </p:nvCxnSpPr>
        <p:spPr bwMode="auto">
          <a:xfrm>
            <a:off x="4929190" y="4026763"/>
            <a:ext cx="1428760" cy="1588"/>
          </a:xfrm>
          <a:prstGeom prst="line">
            <a:avLst/>
          </a:prstGeom>
          <a:noFill/>
          <a:ln w="9525" cap="flat" cmpd="sng" algn="ctr">
            <a:solidFill>
              <a:srgbClr val="A7C1DD"/>
            </a:solidFill>
            <a:prstDash val="solid"/>
            <a:round/>
            <a:headEnd type="none" w="med" len="med"/>
            <a:tailEnd type="none" w="med" len="med"/>
          </a:ln>
          <a:effectLst/>
        </p:spPr>
      </p:cxnSp>
      <p:cxnSp>
        <p:nvCxnSpPr>
          <p:cNvPr id="50" name="Connecteur droit avec flèche 49"/>
          <p:cNvCxnSpPr/>
          <p:nvPr/>
        </p:nvCxnSpPr>
        <p:spPr bwMode="auto">
          <a:xfrm>
            <a:off x="4929190" y="5169771"/>
            <a:ext cx="500066" cy="1588"/>
          </a:xfrm>
          <a:prstGeom prst="straightConnector1">
            <a:avLst/>
          </a:prstGeom>
          <a:noFill/>
          <a:ln w="9525" cap="flat" cmpd="sng" algn="ctr">
            <a:solidFill>
              <a:srgbClr val="A7C1DD"/>
            </a:solidFill>
            <a:prstDash val="solid"/>
            <a:round/>
            <a:headEnd type="none" w="med" len="med"/>
            <a:tailEnd type="arrow"/>
          </a:ln>
          <a:effectLst/>
        </p:spPr>
      </p:cxnSp>
      <p:sp>
        <p:nvSpPr>
          <p:cNvPr id="54" name="ZoneTexte 53"/>
          <p:cNvSpPr txBox="1"/>
          <p:nvPr/>
        </p:nvSpPr>
        <p:spPr>
          <a:xfrm>
            <a:off x="5072066" y="3688209"/>
            <a:ext cx="1175322" cy="338554"/>
          </a:xfrm>
          <a:prstGeom prst="rect">
            <a:avLst/>
          </a:prstGeom>
          <a:noFill/>
        </p:spPr>
        <p:txBody>
          <a:bodyPr wrap="none" rtlCol="0">
            <a:spAutoFit/>
          </a:bodyPr>
          <a:lstStyle/>
          <a:p>
            <a:r>
              <a:rPr lang="fr-FR" sz="1600" b="1" i="1" dirty="0" err="1">
                <a:solidFill>
                  <a:srgbClr val="92D050"/>
                </a:solidFill>
                <a:latin typeface="+mn-lt"/>
                <a:cs typeface="+mn-cs"/>
              </a:rPr>
              <a:t>hasParent</a:t>
            </a:r>
            <a:endParaRPr lang="fr-FR" b="1" i="1" dirty="0">
              <a:solidFill>
                <a:srgbClr val="92D050"/>
              </a:solidFill>
              <a:latin typeface="+mn-lt"/>
              <a:cs typeface="+mn-cs"/>
            </a:endParaRPr>
          </a:p>
        </p:txBody>
      </p:sp>
      <p:sp>
        <p:nvSpPr>
          <p:cNvPr id="55" name="ZoneTexte 54"/>
          <p:cNvSpPr txBox="1"/>
          <p:nvPr/>
        </p:nvSpPr>
        <p:spPr>
          <a:xfrm>
            <a:off x="6429388" y="3513426"/>
            <a:ext cx="2786082" cy="584775"/>
          </a:xfrm>
          <a:prstGeom prst="rect">
            <a:avLst/>
          </a:prstGeom>
          <a:noFill/>
        </p:spPr>
        <p:txBody>
          <a:bodyPr wrap="square" rtlCol="0">
            <a:spAutoFit/>
          </a:bodyPr>
          <a:lstStyle/>
          <a:p>
            <a:r>
              <a:rPr lang="en-US" sz="1600" i="1" dirty="0">
                <a:solidFill>
                  <a:srgbClr val="FF0000"/>
                </a:solidFill>
              </a:rPr>
              <a:t>One person has 2 parents</a:t>
            </a:r>
            <a:endParaRPr lang="fr-FR" sz="1600" i="1" dirty="0">
              <a:solidFill>
                <a:srgbClr val="FF0000"/>
              </a:solidFill>
            </a:endParaRPr>
          </a:p>
          <a:p>
            <a:endParaRPr lang="fr-FR" sz="1600" dirty="0"/>
          </a:p>
        </p:txBody>
      </p:sp>
      <p:sp>
        <p:nvSpPr>
          <p:cNvPr id="56" name="ZoneTexte 55"/>
          <p:cNvSpPr txBox="1"/>
          <p:nvPr/>
        </p:nvSpPr>
        <p:spPr>
          <a:xfrm>
            <a:off x="6429388" y="4383953"/>
            <a:ext cx="1357322" cy="338554"/>
          </a:xfrm>
          <a:prstGeom prst="rect">
            <a:avLst/>
          </a:prstGeom>
          <a:noFill/>
        </p:spPr>
        <p:txBody>
          <a:bodyPr wrap="square" rtlCol="0">
            <a:spAutoFit/>
          </a:bodyPr>
          <a:lstStyle/>
          <a:p>
            <a:pPr algn="ctr"/>
            <a:r>
              <a:rPr lang="fr-FR" sz="1600" i="1" dirty="0" err="1">
                <a:solidFill>
                  <a:schemeClr val="tx1"/>
                </a:solidFill>
              </a:rPr>
              <a:t>Subclass</a:t>
            </a:r>
            <a:r>
              <a:rPr lang="fr-FR" sz="1600" i="1" dirty="0">
                <a:solidFill>
                  <a:schemeClr val="tx1"/>
                </a:solidFill>
              </a:rPr>
              <a:t> Of</a:t>
            </a:r>
          </a:p>
        </p:txBody>
      </p:sp>
      <p:cxnSp>
        <p:nvCxnSpPr>
          <p:cNvPr id="28" name="Connecteur droit 27"/>
          <p:cNvCxnSpPr>
            <a:stCxn id="54" idx="1"/>
            <a:endCxn id="19" idx="1"/>
          </p:cNvCxnSpPr>
          <p:nvPr/>
        </p:nvCxnSpPr>
        <p:spPr bwMode="auto">
          <a:xfrm rot="10800000" flipV="1">
            <a:off x="5072066" y="3857486"/>
            <a:ext cx="1588" cy="481430"/>
          </a:xfrm>
          <a:prstGeom prst="line">
            <a:avLst/>
          </a:prstGeom>
          <a:noFill/>
          <a:ln w="28575" cap="flat" cmpd="sng" algn="ctr">
            <a:solidFill>
              <a:srgbClr val="FFC000"/>
            </a:solidFill>
            <a:prstDash val="solid"/>
            <a:round/>
            <a:headEnd type="none" w="med" len="med"/>
            <a:tailEnd type="none" w="med" len="med"/>
          </a:ln>
          <a:effectLst/>
        </p:spPr>
      </p:cxnSp>
      <p:sp>
        <p:nvSpPr>
          <p:cNvPr id="31" name="ZoneTexte 30"/>
          <p:cNvSpPr txBox="1"/>
          <p:nvPr/>
        </p:nvSpPr>
        <p:spPr>
          <a:xfrm>
            <a:off x="4142701" y="3929066"/>
            <a:ext cx="857927" cy="338554"/>
          </a:xfrm>
          <a:prstGeom prst="rect">
            <a:avLst/>
          </a:prstGeom>
          <a:noFill/>
        </p:spPr>
        <p:txBody>
          <a:bodyPr wrap="none" rtlCol="0">
            <a:spAutoFit/>
          </a:bodyPr>
          <a:lstStyle/>
          <a:p>
            <a:r>
              <a:rPr lang="fr-FR" sz="1600" dirty="0">
                <a:solidFill>
                  <a:srgbClr val="FEA81C"/>
                </a:solidFill>
              </a:rPr>
              <a:t>Inverse</a:t>
            </a:r>
          </a:p>
        </p:txBody>
      </p:sp>
    </p:spTree>
    <p:extLst>
      <p:ext uri="{BB962C8B-B14F-4D97-AF65-F5344CB8AC3E}">
        <p14:creationId xmlns:p14="http://schemas.microsoft.com/office/powerpoint/2010/main" val="2698375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7" end="7"/>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5" grpId="0" animBg="1"/>
      <p:bldP spid="18" grpId="0"/>
      <p:bldP spid="19" grpId="0"/>
      <p:bldP spid="23" grpId="0"/>
      <p:bldP spid="27" grpId="0"/>
      <p:bldP spid="22" grpId="0"/>
      <p:bldP spid="54" grpId="0"/>
      <p:bldP spid="55" grpId="0"/>
      <p:bldP spid="56" grpId="0"/>
      <p:bldP spid="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l="12829" t="32392" r="64227" b="12167"/>
          <a:stretch>
            <a:fillRect/>
          </a:stretch>
        </p:blipFill>
        <p:spPr bwMode="auto">
          <a:xfrm>
            <a:off x="434158" y="1928778"/>
            <a:ext cx="4852190" cy="4643494"/>
          </a:xfrm>
          <a:prstGeom prst="rect">
            <a:avLst/>
          </a:prstGeom>
          <a:noFill/>
          <a:ln w="9525">
            <a:noFill/>
            <a:miter lim="800000"/>
            <a:headEnd/>
            <a:tailEnd/>
          </a:ln>
          <a:effectLst/>
        </p:spPr>
      </p:pic>
      <p:sp>
        <p:nvSpPr>
          <p:cNvPr id="7" name="Légende encadrée 1 6"/>
          <p:cNvSpPr/>
          <p:nvPr/>
        </p:nvSpPr>
        <p:spPr>
          <a:xfrm>
            <a:off x="5357786" y="6013445"/>
            <a:ext cx="3714776" cy="785818"/>
          </a:xfrm>
          <a:prstGeom prst="borderCallout1">
            <a:avLst>
              <a:gd name="adj1" fmla="val 47841"/>
              <a:gd name="adj2" fmla="val 334"/>
              <a:gd name="adj3" fmla="val 20864"/>
              <a:gd name="adj4" fmla="val -5807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dirty="0" err="1"/>
              <a:t>Rdfs:subClassOf</a:t>
            </a:r>
            <a:r>
              <a:rPr lang="fr-FR" sz="1400" dirty="0"/>
              <a:t>, </a:t>
            </a:r>
            <a:r>
              <a:rPr lang="fr-FR" sz="1400" dirty="0" err="1"/>
              <a:t>rdfs:subPropertyOf</a:t>
            </a:r>
            <a:r>
              <a:rPr lang="fr-FR" sz="1400" dirty="0"/>
              <a:t>, </a:t>
            </a:r>
            <a:r>
              <a:rPr lang="fr-FR" sz="1400" dirty="0" err="1"/>
              <a:t>rdfs:domain</a:t>
            </a:r>
            <a:r>
              <a:rPr lang="fr-FR" sz="1400" dirty="0"/>
              <a:t>, </a:t>
            </a:r>
            <a:r>
              <a:rPr lang="fr-FR" sz="1400" dirty="0" err="1"/>
              <a:t>rdfs:range</a:t>
            </a:r>
            <a:endParaRPr lang="fr-FR" sz="1400" dirty="0"/>
          </a:p>
        </p:txBody>
      </p:sp>
      <p:sp>
        <p:nvSpPr>
          <p:cNvPr id="9" name="Légende encadrée 1 8"/>
          <p:cNvSpPr/>
          <p:nvPr/>
        </p:nvSpPr>
        <p:spPr>
          <a:xfrm>
            <a:off x="5357786" y="3941743"/>
            <a:ext cx="3714776" cy="785818"/>
          </a:xfrm>
          <a:prstGeom prst="borderCallout1">
            <a:avLst>
              <a:gd name="adj1" fmla="val 49296"/>
              <a:gd name="adj2" fmla="val -795"/>
              <a:gd name="adj3" fmla="val 230479"/>
              <a:gd name="adj4" fmla="val -4339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b="1" dirty="0"/>
              <a:t>DLP: Intersection of DL and LP </a:t>
            </a:r>
            <a:r>
              <a:rPr lang="fr-FR" sz="1100" b="1" dirty="0">
                <a:solidFill>
                  <a:schemeClr val="accent1"/>
                </a:solidFill>
              </a:rPr>
              <a:t>(not in OWL Lite)</a:t>
            </a:r>
          </a:p>
          <a:p>
            <a:pPr algn="ctr"/>
            <a:r>
              <a:rPr lang="fr-FR" sz="1100" dirty="0" err="1"/>
              <a:t>OWL:UnionOf</a:t>
            </a:r>
            <a:endParaRPr lang="fr-FR" sz="1100" dirty="0"/>
          </a:p>
          <a:p>
            <a:pPr algn="ctr"/>
            <a:r>
              <a:rPr lang="fr-FR" sz="1100" dirty="0"/>
              <a:t>Class expression for </a:t>
            </a:r>
            <a:r>
              <a:rPr lang="fr-FR" sz="1100" dirty="0" err="1"/>
              <a:t>rdfs:SubclassOf</a:t>
            </a:r>
            <a:r>
              <a:rPr lang="fr-FR" sz="1100" dirty="0"/>
              <a:t> ,</a:t>
            </a:r>
            <a:r>
              <a:rPr lang="fr-FR" sz="1100" dirty="0" err="1"/>
              <a:t>OWL:equivalentclass</a:t>
            </a:r>
            <a:r>
              <a:rPr lang="fr-FR" sz="1100" dirty="0"/>
              <a:t>, </a:t>
            </a:r>
            <a:r>
              <a:rPr lang="fr-FR" sz="1100" dirty="0" err="1"/>
              <a:t>OWL:IntersectionOf</a:t>
            </a:r>
            <a:r>
              <a:rPr lang="fr-FR" sz="1100" dirty="0"/>
              <a:t>, </a:t>
            </a:r>
          </a:p>
        </p:txBody>
      </p:sp>
      <p:sp>
        <p:nvSpPr>
          <p:cNvPr id="10" name="Légende encadrée 1 9"/>
          <p:cNvSpPr/>
          <p:nvPr/>
        </p:nvSpPr>
        <p:spPr>
          <a:xfrm>
            <a:off x="5357786" y="2798735"/>
            <a:ext cx="3714776" cy="1000132"/>
          </a:xfrm>
          <a:prstGeom prst="borderCallout1">
            <a:avLst>
              <a:gd name="adj1" fmla="val 47841"/>
              <a:gd name="adj2" fmla="val 334"/>
              <a:gd name="adj3" fmla="val 116970"/>
              <a:gd name="adj4" fmla="val -3675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200" b="1" dirty="0"/>
              <a:t>OWL Lite: </a:t>
            </a:r>
            <a:r>
              <a:rPr lang="fr-FR" sz="1200" b="1" dirty="0" err="1"/>
              <a:t>add</a:t>
            </a:r>
            <a:r>
              <a:rPr lang="fr-FR" sz="1200" b="1" dirty="0"/>
              <a:t> </a:t>
            </a:r>
            <a:r>
              <a:rPr lang="fr-FR" sz="1200" b="1" dirty="0" err="1"/>
              <a:t>reasoning</a:t>
            </a:r>
            <a:r>
              <a:rPr lang="fr-FR" sz="1200" b="1" dirty="0"/>
              <a:t> on </a:t>
            </a:r>
            <a:r>
              <a:rPr lang="fr-FR" sz="1200" b="1" dirty="0" err="1"/>
              <a:t>individuals</a:t>
            </a:r>
            <a:endParaRPr lang="fr-FR" sz="1200" b="1" dirty="0"/>
          </a:p>
          <a:p>
            <a:pPr algn="ctr"/>
            <a:r>
              <a:rPr lang="fr-FR" sz="1200" dirty="0" err="1"/>
              <a:t>OWL:FunctionalProperty</a:t>
            </a:r>
            <a:r>
              <a:rPr lang="fr-FR" sz="1200" dirty="0"/>
              <a:t>, </a:t>
            </a:r>
            <a:r>
              <a:rPr lang="fr-FR" sz="1200" dirty="0" err="1"/>
              <a:t>OWL:sameAs,OWL:InverseFunctionalProperty</a:t>
            </a:r>
            <a:r>
              <a:rPr lang="fr-FR" sz="1200" dirty="0"/>
              <a:t>, </a:t>
            </a:r>
            <a:r>
              <a:rPr lang="fr-FR" sz="1200" dirty="0" err="1"/>
              <a:t>OWL:Cardinality</a:t>
            </a:r>
            <a:r>
              <a:rPr lang="fr-FR" sz="1200" dirty="0"/>
              <a:t> (0 or 1), </a:t>
            </a:r>
            <a:r>
              <a:rPr lang="fr-FR" sz="1200" dirty="0" err="1"/>
              <a:t>OWL:allDifferent</a:t>
            </a:r>
            <a:r>
              <a:rPr lang="fr-FR" sz="1200" dirty="0"/>
              <a:t>, </a:t>
            </a:r>
            <a:r>
              <a:rPr lang="fr-FR" sz="1200" dirty="0" err="1"/>
              <a:t>OWL:differentFrom</a:t>
            </a:r>
            <a:endParaRPr lang="fr-FR" sz="1200" dirty="0"/>
          </a:p>
        </p:txBody>
      </p:sp>
      <p:sp>
        <p:nvSpPr>
          <p:cNvPr id="11" name="Légende encadrée 1 10"/>
          <p:cNvSpPr/>
          <p:nvPr/>
        </p:nvSpPr>
        <p:spPr>
          <a:xfrm>
            <a:off x="5357786" y="4727561"/>
            <a:ext cx="3714776" cy="1143008"/>
          </a:xfrm>
          <a:prstGeom prst="borderCallout1">
            <a:avLst>
              <a:gd name="adj1" fmla="val 47841"/>
              <a:gd name="adj2" fmla="val 334"/>
              <a:gd name="adj3" fmla="val 97500"/>
              <a:gd name="adj4" fmla="val -4339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200" b="1" dirty="0"/>
              <a:t>DLP: Intersection of OWL Lite and LP</a:t>
            </a:r>
          </a:p>
          <a:p>
            <a:pPr algn="ctr"/>
            <a:r>
              <a:rPr lang="fr-FR" sz="1200" dirty="0" err="1"/>
              <a:t>OWL:ObjectProperty,OWL:inverseOf</a:t>
            </a:r>
            <a:r>
              <a:rPr lang="fr-FR" sz="1200" dirty="0"/>
              <a:t>, </a:t>
            </a:r>
            <a:r>
              <a:rPr lang="fr-FR" sz="1200" dirty="0" err="1"/>
              <a:t>OWL:DatatypeProperty</a:t>
            </a:r>
            <a:r>
              <a:rPr lang="fr-FR" sz="1200" dirty="0"/>
              <a:t>, </a:t>
            </a:r>
            <a:r>
              <a:rPr lang="fr-FR" sz="1200" dirty="0" err="1"/>
              <a:t>OWL:TransitiveProperty</a:t>
            </a:r>
            <a:r>
              <a:rPr lang="fr-FR" sz="1200" dirty="0"/>
              <a:t>, </a:t>
            </a:r>
            <a:r>
              <a:rPr lang="fr-FR" sz="1200" dirty="0" err="1"/>
              <a:t>OWL:SymmetricProperty</a:t>
            </a:r>
            <a:r>
              <a:rPr lang="fr-FR" sz="1200" dirty="0"/>
              <a:t>, </a:t>
            </a:r>
            <a:r>
              <a:rPr lang="fr-FR" sz="1200" dirty="0" err="1"/>
              <a:t>OWL:allValuesFrom</a:t>
            </a:r>
            <a:r>
              <a:rPr lang="fr-FR" sz="1200" dirty="0"/>
              <a:t>, </a:t>
            </a:r>
            <a:r>
              <a:rPr lang="fr-FR" sz="1200" dirty="0" err="1"/>
              <a:t>OWL:someValuesFrom</a:t>
            </a:r>
            <a:r>
              <a:rPr lang="fr-FR" sz="1200" dirty="0"/>
              <a:t>, </a:t>
            </a:r>
            <a:r>
              <a:rPr lang="fr-FR" sz="1200" dirty="0" err="1"/>
              <a:t>OWL:equivalentClass</a:t>
            </a:r>
            <a:r>
              <a:rPr lang="fr-FR" sz="1200" dirty="0"/>
              <a:t>, </a:t>
            </a:r>
            <a:r>
              <a:rPr lang="fr-FR" sz="1200" dirty="0" err="1"/>
              <a:t>OWL:equivalentProperty,OWL:intersectionOF</a:t>
            </a:r>
            <a:endParaRPr lang="fr-FR" sz="1200" dirty="0"/>
          </a:p>
        </p:txBody>
      </p:sp>
      <p:sp>
        <p:nvSpPr>
          <p:cNvPr id="14" name="Légende encadrée 1 13"/>
          <p:cNvSpPr/>
          <p:nvPr/>
        </p:nvSpPr>
        <p:spPr>
          <a:xfrm>
            <a:off x="5357786" y="1798603"/>
            <a:ext cx="3714776" cy="785818"/>
          </a:xfrm>
          <a:prstGeom prst="borderCallout1">
            <a:avLst>
              <a:gd name="adj1" fmla="val 47841"/>
              <a:gd name="adj2" fmla="val 334"/>
              <a:gd name="adj3" fmla="val 230414"/>
              <a:gd name="adj4" fmla="val -2338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200" b="1" dirty="0"/>
              <a:t>OWL DL: Description </a:t>
            </a:r>
            <a:r>
              <a:rPr lang="fr-FR" sz="1200" b="1" dirty="0" err="1"/>
              <a:t>Logics</a:t>
            </a:r>
            <a:endParaRPr lang="fr-FR" sz="1200" b="1" dirty="0"/>
          </a:p>
          <a:p>
            <a:pPr algn="ctr"/>
            <a:r>
              <a:rPr lang="fr-FR" sz="1200" dirty="0" err="1"/>
              <a:t>OWL:ComplementOf</a:t>
            </a:r>
            <a:r>
              <a:rPr lang="fr-FR" sz="1200" dirty="0"/>
              <a:t>, </a:t>
            </a:r>
            <a:r>
              <a:rPr lang="fr-FR" sz="1200" dirty="0" err="1"/>
              <a:t>OWL:OneOf</a:t>
            </a:r>
            <a:r>
              <a:rPr lang="fr-FR" sz="1200" dirty="0"/>
              <a:t>, </a:t>
            </a:r>
            <a:r>
              <a:rPr lang="fr-FR" sz="1200" dirty="0" err="1"/>
              <a:t>OWL:Cardinality</a:t>
            </a:r>
            <a:r>
              <a:rPr lang="fr-FR" sz="1200" dirty="0"/>
              <a:t>, </a:t>
            </a:r>
            <a:r>
              <a:rPr lang="fr-FR" sz="1200" dirty="0" err="1"/>
              <a:t>OWL:DisjointWith</a:t>
            </a:r>
            <a:r>
              <a:rPr lang="fr-FR" sz="1200" dirty="0"/>
              <a:t>, </a:t>
            </a:r>
            <a:r>
              <a:rPr lang="fr-FR" sz="1200" dirty="0" err="1"/>
              <a:t>OWL:HasValue</a:t>
            </a:r>
            <a:r>
              <a:rPr lang="fr-FR" sz="1200" dirty="0"/>
              <a:t>, </a:t>
            </a:r>
            <a:r>
              <a:rPr lang="fr-FR" sz="1200" dirty="0" err="1"/>
              <a:t>OWL:DataRange</a:t>
            </a:r>
            <a:endParaRPr lang="fr-FR" sz="1200" dirty="0"/>
          </a:p>
        </p:txBody>
      </p:sp>
      <p:sp>
        <p:nvSpPr>
          <p:cNvPr id="15" name="Légende encadrée 1 14"/>
          <p:cNvSpPr/>
          <p:nvPr/>
        </p:nvSpPr>
        <p:spPr>
          <a:xfrm>
            <a:off x="5357786" y="798471"/>
            <a:ext cx="3714776" cy="785818"/>
          </a:xfrm>
          <a:prstGeom prst="borderCallout1">
            <a:avLst>
              <a:gd name="adj1" fmla="val 47841"/>
              <a:gd name="adj2" fmla="val 334"/>
              <a:gd name="adj3" fmla="val 288273"/>
              <a:gd name="adj4" fmla="val -2003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200" b="1" dirty="0"/>
              <a:t>OWL Full:</a:t>
            </a:r>
            <a:r>
              <a:rPr lang="fr-FR" sz="1200" dirty="0"/>
              <a:t> </a:t>
            </a:r>
            <a:r>
              <a:rPr lang="fr-FR" sz="1200" dirty="0" err="1"/>
              <a:t>Mainly</a:t>
            </a:r>
            <a:r>
              <a:rPr lang="fr-FR" sz="1200" dirty="0"/>
              <a:t> </a:t>
            </a:r>
            <a:r>
              <a:rPr lang="fr-FR" sz="1200" dirty="0" err="1"/>
              <a:t>address</a:t>
            </a:r>
            <a:r>
              <a:rPr lang="fr-FR" sz="1200" dirty="0"/>
              <a:t> </a:t>
            </a:r>
            <a:r>
              <a:rPr lang="fr-FR" sz="1200" dirty="0" err="1"/>
              <a:t>meta</a:t>
            </a:r>
            <a:r>
              <a:rPr lang="fr-FR" sz="1200" dirty="0"/>
              <a:t>-</a:t>
            </a:r>
            <a:r>
              <a:rPr lang="fr-FR" sz="1200" dirty="0" err="1"/>
              <a:t>modeling</a:t>
            </a:r>
            <a:r>
              <a:rPr lang="fr-FR" sz="1200" dirty="0"/>
              <a:t> issues</a:t>
            </a:r>
          </a:p>
        </p:txBody>
      </p:sp>
      <p:sp>
        <p:nvSpPr>
          <p:cNvPr id="16" name="Rectangle 15"/>
          <p:cNvSpPr/>
          <p:nvPr/>
        </p:nvSpPr>
        <p:spPr>
          <a:xfrm>
            <a:off x="2357390" y="3857628"/>
            <a:ext cx="285752" cy="2857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itre 1"/>
          <p:cNvSpPr txBox="1">
            <a:spLocks/>
          </p:cNvSpPr>
          <p:nvPr/>
        </p:nvSpPr>
        <p:spPr>
          <a:xfrm>
            <a:off x="528606" y="715943"/>
            <a:ext cx="4186238" cy="101122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fr-FR"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ZoneTexte 11"/>
          <p:cNvSpPr txBox="1"/>
          <p:nvPr/>
        </p:nvSpPr>
        <p:spPr>
          <a:xfrm>
            <a:off x="285688" y="5942007"/>
            <a:ext cx="857256" cy="369332"/>
          </a:xfrm>
          <a:prstGeom prst="rect">
            <a:avLst/>
          </a:prstGeom>
          <a:noFill/>
        </p:spPr>
        <p:txBody>
          <a:bodyPr wrap="square" rtlCol="0">
            <a:spAutoFit/>
          </a:bodyPr>
          <a:lstStyle/>
          <a:p>
            <a:pPr algn="ctr"/>
            <a:r>
              <a:rPr lang="fr-FR" b="1" dirty="0">
                <a:solidFill>
                  <a:srgbClr val="FF0000"/>
                </a:solidFill>
              </a:rPr>
              <a:t>*</a:t>
            </a:r>
          </a:p>
        </p:txBody>
      </p:sp>
      <p:sp>
        <p:nvSpPr>
          <p:cNvPr id="13" name="ZoneTexte 12"/>
          <p:cNvSpPr txBox="1"/>
          <p:nvPr/>
        </p:nvSpPr>
        <p:spPr>
          <a:xfrm>
            <a:off x="285688" y="5584817"/>
            <a:ext cx="857256" cy="369332"/>
          </a:xfrm>
          <a:prstGeom prst="rect">
            <a:avLst/>
          </a:prstGeom>
          <a:noFill/>
        </p:spPr>
        <p:txBody>
          <a:bodyPr wrap="square" rtlCol="0">
            <a:spAutoFit/>
          </a:bodyPr>
          <a:lstStyle/>
          <a:p>
            <a:pPr algn="ctr"/>
            <a:r>
              <a:rPr lang="fr-FR" b="1" dirty="0">
                <a:solidFill>
                  <a:srgbClr val="FF0000"/>
                </a:solidFill>
              </a:rPr>
              <a:t>**</a:t>
            </a:r>
          </a:p>
        </p:txBody>
      </p:sp>
      <p:sp>
        <p:nvSpPr>
          <p:cNvPr id="18" name="ZoneTexte 17"/>
          <p:cNvSpPr txBox="1"/>
          <p:nvPr/>
        </p:nvSpPr>
        <p:spPr>
          <a:xfrm>
            <a:off x="285688" y="4798999"/>
            <a:ext cx="857256" cy="369332"/>
          </a:xfrm>
          <a:prstGeom prst="rect">
            <a:avLst/>
          </a:prstGeom>
          <a:noFill/>
        </p:spPr>
        <p:txBody>
          <a:bodyPr wrap="square" rtlCol="0">
            <a:spAutoFit/>
          </a:bodyPr>
          <a:lstStyle/>
          <a:p>
            <a:pPr algn="ctr"/>
            <a:r>
              <a:rPr lang="fr-FR" b="1" dirty="0">
                <a:solidFill>
                  <a:srgbClr val="FF0000"/>
                </a:solidFill>
              </a:rPr>
              <a:t>***</a:t>
            </a:r>
          </a:p>
        </p:txBody>
      </p:sp>
      <p:sp>
        <p:nvSpPr>
          <p:cNvPr id="19" name="ZoneTexte 18"/>
          <p:cNvSpPr txBox="1"/>
          <p:nvPr/>
        </p:nvSpPr>
        <p:spPr>
          <a:xfrm>
            <a:off x="285688" y="3727429"/>
            <a:ext cx="857256" cy="369332"/>
          </a:xfrm>
          <a:prstGeom prst="rect">
            <a:avLst/>
          </a:prstGeom>
          <a:noFill/>
        </p:spPr>
        <p:txBody>
          <a:bodyPr wrap="square" rtlCol="0">
            <a:spAutoFit/>
          </a:bodyPr>
          <a:lstStyle/>
          <a:p>
            <a:pPr algn="ctr"/>
            <a:r>
              <a:rPr lang="fr-FR" b="1" dirty="0">
                <a:solidFill>
                  <a:srgbClr val="FF0000"/>
                </a:solidFill>
              </a:rPr>
              <a:t>****</a:t>
            </a:r>
          </a:p>
        </p:txBody>
      </p:sp>
      <p:cxnSp>
        <p:nvCxnSpPr>
          <p:cNvPr id="21" name="Connecteur droit 20"/>
          <p:cNvCxnSpPr/>
          <p:nvPr/>
        </p:nvCxnSpPr>
        <p:spPr>
          <a:xfrm rot="10800000">
            <a:off x="357157" y="3584553"/>
            <a:ext cx="64291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rot="16200000">
            <a:off x="-346240" y="2716284"/>
            <a:ext cx="1428760" cy="307777"/>
          </a:xfrm>
          <a:prstGeom prst="rect">
            <a:avLst/>
          </a:prstGeom>
          <a:noFill/>
        </p:spPr>
        <p:txBody>
          <a:bodyPr wrap="square" rtlCol="0">
            <a:spAutoFit/>
          </a:bodyPr>
          <a:lstStyle/>
          <a:p>
            <a:r>
              <a:rPr lang="fr-FR" sz="1400" i="1" dirty="0" err="1">
                <a:solidFill>
                  <a:srgbClr val="FF0000"/>
                </a:solidFill>
              </a:rPr>
              <a:t>Undecidable</a:t>
            </a:r>
            <a:endParaRPr lang="fr-FR" sz="1400" i="1" dirty="0">
              <a:solidFill>
                <a:srgbClr val="FF0000"/>
              </a:solidFill>
            </a:endParaRPr>
          </a:p>
        </p:txBody>
      </p:sp>
      <p:sp>
        <p:nvSpPr>
          <p:cNvPr id="23" name="ZoneTexte 22"/>
          <p:cNvSpPr txBox="1"/>
          <p:nvPr/>
        </p:nvSpPr>
        <p:spPr>
          <a:xfrm rot="16200000">
            <a:off x="-346240" y="4216483"/>
            <a:ext cx="1428760" cy="307777"/>
          </a:xfrm>
          <a:prstGeom prst="rect">
            <a:avLst/>
          </a:prstGeom>
          <a:noFill/>
        </p:spPr>
        <p:txBody>
          <a:bodyPr wrap="square" rtlCol="0">
            <a:spAutoFit/>
          </a:bodyPr>
          <a:lstStyle/>
          <a:p>
            <a:r>
              <a:rPr lang="fr-FR" sz="1400" i="1" dirty="0" err="1">
                <a:solidFill>
                  <a:srgbClr val="FF0000"/>
                </a:solidFill>
              </a:rPr>
              <a:t>Decidable</a:t>
            </a:r>
            <a:endParaRPr lang="fr-FR" sz="1400" i="1" dirty="0">
              <a:solidFill>
                <a:srgbClr val="FF0000"/>
              </a:solidFill>
            </a:endParaRPr>
          </a:p>
        </p:txBody>
      </p:sp>
      <p:sp>
        <p:nvSpPr>
          <p:cNvPr id="25" name="ZoneTexte 24"/>
          <p:cNvSpPr txBox="1"/>
          <p:nvPr/>
        </p:nvSpPr>
        <p:spPr>
          <a:xfrm>
            <a:off x="857192" y="6524976"/>
            <a:ext cx="4071966" cy="261610"/>
          </a:xfrm>
          <a:prstGeom prst="rect">
            <a:avLst/>
          </a:prstGeom>
          <a:noFill/>
        </p:spPr>
        <p:txBody>
          <a:bodyPr wrap="square" rtlCol="0">
            <a:spAutoFit/>
          </a:bodyPr>
          <a:lstStyle/>
          <a:p>
            <a:r>
              <a:rPr lang="fr-FR" sz="1100" dirty="0"/>
              <a:t>[Illustration </a:t>
            </a:r>
            <a:r>
              <a:rPr lang="fr-FR" sz="1100" dirty="0" err="1"/>
              <a:t>from</a:t>
            </a:r>
            <a:r>
              <a:rPr lang="fr-FR" sz="1100" dirty="0"/>
              <a:t> </a:t>
            </a:r>
            <a:r>
              <a:rPr lang="fr-FR" sz="1100" dirty="0" err="1"/>
              <a:t>OntoText</a:t>
            </a:r>
            <a:r>
              <a:rPr lang="fr-FR" sz="1100" dirty="0"/>
              <a:t>, </a:t>
            </a:r>
            <a:r>
              <a:rPr lang="fr-FR" sz="1100" dirty="0" err="1"/>
              <a:t>with</a:t>
            </a:r>
            <a:r>
              <a:rPr lang="fr-FR" sz="1100" dirty="0"/>
              <a:t> </a:t>
            </a:r>
            <a:r>
              <a:rPr lang="fr-FR" sz="1100" dirty="0" err="1"/>
              <a:t>some</a:t>
            </a:r>
            <a:r>
              <a:rPr lang="fr-FR" sz="1100" dirty="0"/>
              <a:t> modifications]</a:t>
            </a:r>
          </a:p>
        </p:txBody>
      </p:sp>
      <p:sp>
        <p:nvSpPr>
          <p:cNvPr id="28" name="Titre 27"/>
          <p:cNvSpPr>
            <a:spLocks noGrp="1"/>
          </p:cNvSpPr>
          <p:nvPr>
            <p:ph type="title"/>
          </p:nvPr>
        </p:nvSpPr>
        <p:spPr>
          <a:xfrm>
            <a:off x="0" y="109815"/>
            <a:ext cx="8556625" cy="461665"/>
          </a:xfrm>
        </p:spPr>
        <p:txBody>
          <a:bodyPr/>
          <a:lstStyle/>
          <a:p>
            <a:r>
              <a:rPr sz="2400" dirty="0"/>
              <a:t>OWL</a:t>
            </a:r>
            <a:r>
              <a:rPr lang="fr-FR" sz="2400" dirty="0"/>
              <a:t> 1</a:t>
            </a:r>
            <a:r>
              <a:rPr sz="2400" dirty="0"/>
              <a:t>: D</a:t>
            </a:r>
            <a:r>
              <a:rPr lang="fr-FR" sz="2400" dirty="0" err="1"/>
              <a:t>escription</a:t>
            </a:r>
            <a:r>
              <a:rPr lang="fr-FR" sz="2400" dirty="0"/>
              <a:t> </a:t>
            </a:r>
            <a:r>
              <a:rPr sz="2400" dirty="0"/>
              <a:t>capabilities</a:t>
            </a:r>
            <a:endParaRPr lang="fr-FR" dirty="0"/>
          </a:p>
        </p:txBody>
      </p:sp>
    </p:spTree>
    <p:extLst>
      <p:ext uri="{BB962C8B-B14F-4D97-AF65-F5344CB8AC3E}">
        <p14:creationId xmlns:p14="http://schemas.microsoft.com/office/powerpoint/2010/main" val="322369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5" y="71438"/>
            <a:ext cx="8543956" cy="1071562"/>
          </a:xfrm>
        </p:spPr>
        <p:txBody>
          <a:bodyPr/>
          <a:lstStyle/>
          <a:p>
            <a:r>
              <a:rPr lang="fr-FR" sz="3200" dirty="0" err="1"/>
              <a:t>Example</a:t>
            </a:r>
            <a:r>
              <a:rPr lang="fr-FR" sz="3200" dirty="0"/>
              <a:t> of an OWL </a:t>
            </a:r>
            <a:r>
              <a:rPr lang="fr-FR" sz="3200" dirty="0" err="1"/>
              <a:t>Ontology</a:t>
            </a:r>
            <a:r>
              <a:rPr lang="fr-FR" sz="3200" dirty="0"/>
              <a:t> in RDF-S</a:t>
            </a:r>
          </a:p>
        </p:txBody>
      </p:sp>
      <p:sp>
        <p:nvSpPr>
          <p:cNvPr id="3" name="Espace réservé du contenu 2"/>
          <p:cNvSpPr>
            <a:spLocks noGrp="1"/>
          </p:cNvSpPr>
          <p:nvPr>
            <p:ph idx="1"/>
          </p:nvPr>
        </p:nvSpPr>
        <p:spPr/>
        <p:txBody>
          <a:bodyPr/>
          <a:lstStyle/>
          <a:p>
            <a:endParaRPr lang="fr-FR"/>
          </a:p>
        </p:txBody>
      </p:sp>
      <p:pic>
        <p:nvPicPr>
          <p:cNvPr id="2050" name="Picture 2"/>
          <p:cNvPicPr>
            <a:picLocks noChangeAspect="1" noChangeArrowheads="1"/>
          </p:cNvPicPr>
          <p:nvPr/>
        </p:nvPicPr>
        <p:blipFill>
          <a:blip r:embed="rId3"/>
          <a:srcRect l="2604" t="18334" r="35417" b="9999"/>
          <a:stretch>
            <a:fillRect/>
          </a:stretch>
        </p:blipFill>
        <p:spPr bwMode="auto">
          <a:xfrm>
            <a:off x="142844" y="1127375"/>
            <a:ext cx="7929586" cy="5730625"/>
          </a:xfrm>
          <a:prstGeom prst="rect">
            <a:avLst/>
          </a:prstGeom>
          <a:noFill/>
          <a:ln w="9525">
            <a:noFill/>
            <a:miter lim="800000"/>
            <a:headEnd/>
            <a:tailEnd/>
          </a:ln>
          <a:effectLst/>
        </p:spPr>
      </p:pic>
    </p:spTree>
    <p:extLst>
      <p:ext uri="{BB962C8B-B14F-4D97-AF65-F5344CB8AC3E}">
        <p14:creationId xmlns:p14="http://schemas.microsoft.com/office/powerpoint/2010/main" val="426266427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AutoShape 2"/>
          <p:cNvSpPr>
            <a:spLocks noChangeArrowheads="1"/>
          </p:cNvSpPr>
          <p:nvPr/>
        </p:nvSpPr>
        <p:spPr bwMode="auto">
          <a:xfrm>
            <a:off x="684213" y="1268760"/>
            <a:ext cx="8064500" cy="5400675"/>
          </a:xfrm>
          <a:prstGeom prst="foldedCorner">
            <a:avLst>
              <a:gd name="adj" fmla="val 12500"/>
            </a:avLst>
          </a:prstGeom>
          <a:solidFill>
            <a:srgbClr val="FFFF99"/>
          </a:solidFill>
          <a:ln w="9525">
            <a:solidFill>
              <a:schemeClr val="tx1"/>
            </a:solidFill>
            <a:round/>
            <a:headEnd/>
            <a:tailEnd/>
          </a:ln>
          <a:effectLst/>
        </p:spPr>
        <p:txBody>
          <a:bodyPr wrap="none" anchor="ctr">
            <a:prstTxWarp prst="textNoShape">
              <a:avLst/>
            </a:prstTxWarp>
          </a:bodyPr>
          <a:lstStyle/>
          <a:p>
            <a:endParaRPr lang="fr-FR"/>
          </a:p>
        </p:txBody>
      </p:sp>
      <p:sp>
        <p:nvSpPr>
          <p:cNvPr id="475139" name="Rectangle 3"/>
          <p:cNvSpPr>
            <a:spLocks noGrp="1" noChangeArrowheads="1"/>
          </p:cNvSpPr>
          <p:nvPr>
            <p:ph type="title"/>
          </p:nvPr>
        </p:nvSpPr>
        <p:spPr>
          <a:xfrm>
            <a:off x="0" y="188913"/>
            <a:ext cx="9144000" cy="792162"/>
          </a:xfrm>
        </p:spPr>
        <p:txBody>
          <a:bodyPr/>
          <a:lstStyle/>
          <a:p>
            <a:r>
              <a:rPr lang="fr-FR" sz="2400" dirty="0" err="1"/>
              <a:t>Example</a:t>
            </a:r>
            <a:r>
              <a:rPr lang="fr-FR" sz="2400" dirty="0"/>
              <a:t> of an OWL </a:t>
            </a:r>
            <a:r>
              <a:rPr lang="fr-FR" sz="2400" dirty="0" err="1"/>
              <a:t>Ontology</a:t>
            </a:r>
            <a:r>
              <a:rPr lang="fr-FR" sz="2400" dirty="0"/>
              <a:t> in RDF-S</a:t>
            </a:r>
            <a:endParaRPr lang="fr-FR" dirty="0">
              <a:solidFill>
                <a:schemeClr val="accent1"/>
              </a:solidFill>
            </a:endParaRPr>
          </a:p>
        </p:txBody>
      </p:sp>
      <p:sp>
        <p:nvSpPr>
          <p:cNvPr id="475140" name="Rectangle 4"/>
          <p:cNvSpPr>
            <a:spLocks noGrp="1" noChangeArrowheads="1"/>
          </p:cNvSpPr>
          <p:nvPr>
            <p:ph type="body" idx="1"/>
          </p:nvPr>
        </p:nvSpPr>
        <p:spPr>
          <a:xfrm>
            <a:off x="381000" y="1709811"/>
            <a:ext cx="8509000" cy="5535613"/>
          </a:xfrm>
        </p:spPr>
        <p:txBody>
          <a:bodyPr/>
          <a:lstStyle/>
          <a:p>
            <a:pPr marL="450850" lvl="1" indent="1588" defTabSz="762000">
              <a:lnSpc>
                <a:spcPct val="80000"/>
              </a:lnSpc>
              <a:buFontTx/>
              <a:buNone/>
            </a:pPr>
            <a:r>
              <a:rPr lang="fr-FR" sz="1700" dirty="0"/>
              <a:t> </a:t>
            </a:r>
            <a:r>
              <a:rPr lang="fr-FR" sz="1700" dirty="0">
                <a:solidFill>
                  <a:srgbClr val="800080"/>
                </a:solidFill>
              </a:rPr>
              <a:t>&lt;</a:t>
            </a:r>
            <a:r>
              <a:rPr lang="fr-FR" sz="1700" dirty="0" err="1">
                <a:solidFill>
                  <a:srgbClr val="800080"/>
                </a:solidFill>
              </a:rPr>
              <a:t>owl:Class</a:t>
            </a:r>
            <a:r>
              <a:rPr lang="fr-FR" sz="1700" dirty="0"/>
              <a:t> </a:t>
            </a:r>
            <a:r>
              <a:rPr lang="fr-FR" sz="1700" dirty="0" err="1"/>
              <a:t>rdf:ID</a:t>
            </a:r>
            <a:r>
              <a:rPr lang="fr-FR" sz="1700" dirty="0"/>
              <a:t>= "</a:t>
            </a:r>
            <a:r>
              <a:rPr lang="fr-FR" sz="1700" dirty="0">
                <a:solidFill>
                  <a:srgbClr val="990000"/>
                </a:solidFill>
              </a:rPr>
              <a:t>Latitude</a:t>
            </a:r>
            <a:r>
              <a:rPr lang="fr-FR" sz="1700" dirty="0"/>
              <a:t>"&gt; </a:t>
            </a:r>
          </a:p>
          <a:p>
            <a:pPr marL="1323975" lvl="2" indent="-350838" defTabSz="762000">
              <a:lnSpc>
                <a:spcPct val="80000"/>
              </a:lnSpc>
              <a:buFontTx/>
              <a:buNone/>
            </a:pPr>
            <a:r>
              <a:rPr lang="fr-FR" sz="1500" dirty="0"/>
              <a:t>&lt;</a:t>
            </a:r>
            <a:r>
              <a:rPr lang="fr-FR" sz="1600" dirty="0" err="1"/>
              <a:t>rdfs:subClassOf</a:t>
            </a:r>
            <a:r>
              <a:rPr lang="fr-FR" sz="1600" dirty="0"/>
              <a:t> </a:t>
            </a:r>
            <a:r>
              <a:rPr lang="fr-FR" sz="1600" dirty="0" err="1"/>
              <a:t>rdf:resource</a:t>
            </a:r>
            <a:r>
              <a:rPr lang="fr-FR" sz="1600" dirty="0">
                <a:solidFill>
                  <a:srgbClr val="990000"/>
                </a:solidFill>
              </a:rPr>
              <a:t>="#</a:t>
            </a:r>
            <a:r>
              <a:rPr lang="fr-FR" sz="1600" dirty="0" err="1">
                <a:solidFill>
                  <a:srgbClr val="990000"/>
                </a:solidFill>
              </a:rPr>
              <a:t>MesureGeo</a:t>
            </a:r>
            <a:r>
              <a:rPr lang="fr-FR" sz="1600" dirty="0"/>
              <a:t>" /&gt;</a:t>
            </a:r>
          </a:p>
          <a:p>
            <a:pPr marL="450850" lvl="1" indent="1588" defTabSz="762000">
              <a:lnSpc>
                <a:spcPct val="80000"/>
              </a:lnSpc>
              <a:buFontTx/>
              <a:buNone/>
            </a:pPr>
            <a:r>
              <a:rPr lang="fr-FR" sz="1700" dirty="0">
                <a:solidFill>
                  <a:srgbClr val="800080"/>
                </a:solidFill>
              </a:rPr>
              <a:t>&lt;/</a:t>
            </a:r>
            <a:r>
              <a:rPr lang="fr-FR" sz="1700" dirty="0" err="1">
                <a:solidFill>
                  <a:srgbClr val="800080"/>
                </a:solidFill>
              </a:rPr>
              <a:t>owl:Class</a:t>
            </a:r>
            <a:r>
              <a:rPr lang="fr-FR" sz="1700" dirty="0">
                <a:solidFill>
                  <a:srgbClr val="800080"/>
                </a:solidFill>
              </a:rPr>
              <a:t>&gt;</a:t>
            </a:r>
            <a:endParaRPr lang="fr-FR" sz="1200" dirty="0"/>
          </a:p>
          <a:p>
            <a:pPr marL="450850" lvl="1" indent="1588" defTabSz="762000">
              <a:lnSpc>
                <a:spcPct val="80000"/>
              </a:lnSpc>
              <a:buFontTx/>
              <a:buNone/>
            </a:pPr>
            <a:r>
              <a:rPr lang="fr-FR" sz="1700" dirty="0">
                <a:solidFill>
                  <a:srgbClr val="800080"/>
                </a:solidFill>
              </a:rPr>
              <a:t>&lt;</a:t>
            </a:r>
            <a:r>
              <a:rPr lang="fr-FR" sz="1700" dirty="0" err="1">
                <a:solidFill>
                  <a:srgbClr val="800080"/>
                </a:solidFill>
              </a:rPr>
              <a:t>owl:ObjectProperty</a:t>
            </a:r>
            <a:r>
              <a:rPr lang="fr-FR" sz="1700" dirty="0"/>
              <a:t> </a:t>
            </a:r>
            <a:r>
              <a:rPr lang="fr-FR" sz="1700" dirty="0" err="1"/>
              <a:t>rdf:ID</a:t>
            </a:r>
            <a:r>
              <a:rPr lang="fr-FR" sz="1700" dirty="0"/>
              <a:t>="</a:t>
            </a:r>
            <a:r>
              <a:rPr lang="fr-FR" sz="1700" dirty="0" err="1">
                <a:solidFill>
                  <a:srgbClr val="990000"/>
                </a:solidFill>
              </a:rPr>
              <a:t>aEstimation</a:t>
            </a:r>
            <a:r>
              <a:rPr lang="fr-FR" sz="1700" dirty="0"/>
              <a:t>"&gt; </a:t>
            </a:r>
          </a:p>
          <a:p>
            <a:pPr marL="450850" lvl="1" indent="1588" defTabSz="762000">
              <a:lnSpc>
                <a:spcPct val="80000"/>
              </a:lnSpc>
              <a:buFontTx/>
              <a:buNone/>
            </a:pPr>
            <a:r>
              <a:rPr lang="fr-FR" sz="1700" dirty="0"/>
              <a:t>	&lt;</a:t>
            </a:r>
            <a:r>
              <a:rPr lang="fr-FR" sz="1700" dirty="0" err="1"/>
              <a:t>rdf:type</a:t>
            </a:r>
            <a:r>
              <a:rPr lang="fr-FR" sz="1700" dirty="0"/>
              <a:t> </a:t>
            </a:r>
            <a:r>
              <a:rPr lang="fr-FR" sz="1700" dirty="0" err="1"/>
              <a:t>rdf:resource</a:t>
            </a:r>
            <a:r>
              <a:rPr lang="fr-FR" sz="1700" dirty="0"/>
              <a:t>="&amp;</a:t>
            </a:r>
            <a:r>
              <a:rPr lang="fr-FR" sz="1700" dirty="0" err="1"/>
              <a:t>owl;FunctionalProperty</a:t>
            </a:r>
            <a:r>
              <a:rPr lang="fr-FR" sz="1700" dirty="0"/>
              <a:t>" /&gt; </a:t>
            </a:r>
          </a:p>
          <a:p>
            <a:pPr marL="450850" lvl="1" indent="1588" defTabSz="762000">
              <a:lnSpc>
                <a:spcPct val="80000"/>
              </a:lnSpc>
              <a:buFontTx/>
              <a:buNone/>
            </a:pPr>
            <a:r>
              <a:rPr lang="fr-FR" sz="1700" dirty="0"/>
              <a:t>	&lt;</a:t>
            </a:r>
            <a:r>
              <a:rPr lang="fr-FR" sz="1700" dirty="0" err="1"/>
              <a:t>rdfs:domain</a:t>
            </a:r>
            <a:r>
              <a:rPr lang="fr-FR" sz="1700" dirty="0"/>
              <a:t> </a:t>
            </a:r>
            <a:r>
              <a:rPr lang="fr-FR" sz="1700" dirty="0" err="1"/>
              <a:t>rdf:resource</a:t>
            </a:r>
            <a:r>
              <a:rPr lang="fr-FR" sz="1700" dirty="0">
                <a:solidFill>
                  <a:srgbClr val="990000"/>
                </a:solidFill>
              </a:rPr>
              <a:t>="#</a:t>
            </a:r>
            <a:r>
              <a:rPr lang="fr-FR" sz="1700" dirty="0" err="1">
                <a:solidFill>
                  <a:srgbClr val="990000"/>
                </a:solidFill>
              </a:rPr>
              <a:t>LieuGeo</a:t>
            </a:r>
            <a:r>
              <a:rPr lang="fr-FR" sz="1700" dirty="0"/>
              <a:t>"/&gt; </a:t>
            </a:r>
          </a:p>
          <a:p>
            <a:pPr marL="450850" lvl="1" indent="1588" defTabSz="762000">
              <a:lnSpc>
                <a:spcPct val="80000"/>
              </a:lnSpc>
              <a:buFontTx/>
              <a:buNone/>
            </a:pPr>
            <a:r>
              <a:rPr lang="fr-FR" sz="1700" dirty="0"/>
              <a:t>	&lt;</a:t>
            </a:r>
            <a:r>
              <a:rPr lang="fr-FR" sz="1700" dirty="0" err="1"/>
              <a:t>rdfs:range</a:t>
            </a:r>
            <a:r>
              <a:rPr lang="fr-FR" sz="1700" dirty="0"/>
              <a:t> </a:t>
            </a:r>
            <a:r>
              <a:rPr lang="fr-FR" sz="1700" dirty="0" err="1"/>
              <a:t>rdf:resource</a:t>
            </a:r>
            <a:r>
              <a:rPr lang="fr-FR" sz="1700" dirty="0">
                <a:solidFill>
                  <a:srgbClr val="990000"/>
                </a:solidFill>
              </a:rPr>
              <a:t>="#</a:t>
            </a:r>
            <a:r>
              <a:rPr lang="fr-FR" sz="1700" dirty="0" err="1">
                <a:solidFill>
                  <a:srgbClr val="990000"/>
                </a:solidFill>
              </a:rPr>
              <a:t>EstimationDeCrise</a:t>
            </a:r>
            <a:r>
              <a:rPr lang="fr-FR" sz="1700" dirty="0"/>
              <a:t>"/&gt; </a:t>
            </a:r>
          </a:p>
          <a:p>
            <a:pPr marL="450850" lvl="1" indent="1588" defTabSz="762000">
              <a:lnSpc>
                <a:spcPct val="80000"/>
              </a:lnSpc>
              <a:buFontTx/>
              <a:buNone/>
            </a:pPr>
            <a:r>
              <a:rPr lang="fr-FR" sz="1700" dirty="0">
                <a:solidFill>
                  <a:srgbClr val="800080"/>
                </a:solidFill>
              </a:rPr>
              <a:t>&lt;/</a:t>
            </a:r>
            <a:r>
              <a:rPr lang="fr-FR" sz="1700" dirty="0" err="1">
                <a:solidFill>
                  <a:srgbClr val="800080"/>
                </a:solidFill>
              </a:rPr>
              <a:t>owl:ObjectProperty</a:t>
            </a:r>
            <a:r>
              <a:rPr lang="fr-FR" sz="1700" dirty="0">
                <a:solidFill>
                  <a:srgbClr val="800080"/>
                </a:solidFill>
              </a:rPr>
              <a:t>&gt; </a:t>
            </a:r>
          </a:p>
          <a:p>
            <a:pPr marL="450850" lvl="1" indent="1588" defTabSz="762000">
              <a:lnSpc>
                <a:spcPct val="80000"/>
              </a:lnSpc>
              <a:buFontTx/>
              <a:buNone/>
            </a:pPr>
            <a:endParaRPr lang="fr-FR" sz="1200" dirty="0">
              <a:solidFill>
                <a:srgbClr val="800080"/>
              </a:solidFill>
            </a:endParaRPr>
          </a:p>
          <a:p>
            <a:pPr marL="450850" lvl="1" indent="1588" defTabSz="762000">
              <a:lnSpc>
                <a:spcPct val="80000"/>
              </a:lnSpc>
              <a:buFontTx/>
              <a:buNone/>
            </a:pPr>
            <a:r>
              <a:rPr lang="fr-FR" sz="1700" dirty="0">
                <a:solidFill>
                  <a:srgbClr val="800080"/>
                </a:solidFill>
              </a:rPr>
              <a:t>&lt;</a:t>
            </a:r>
            <a:r>
              <a:rPr lang="fr-FR" sz="1700" dirty="0" err="1">
                <a:solidFill>
                  <a:srgbClr val="800080"/>
                </a:solidFill>
              </a:rPr>
              <a:t>owl:Class</a:t>
            </a:r>
            <a:r>
              <a:rPr lang="fr-FR" sz="1700" dirty="0"/>
              <a:t> </a:t>
            </a:r>
            <a:r>
              <a:rPr lang="fr-FR" sz="1700" dirty="0" err="1"/>
              <a:t>rdf:ID</a:t>
            </a:r>
            <a:r>
              <a:rPr lang="fr-FR" sz="1700" dirty="0"/>
              <a:t>=« </a:t>
            </a:r>
            <a:r>
              <a:rPr lang="fr-FR" sz="1700" dirty="0" err="1">
                <a:solidFill>
                  <a:srgbClr val="990000"/>
                </a:solidFill>
              </a:rPr>
              <a:t>VilleNormale</a:t>
            </a:r>
            <a:r>
              <a:rPr lang="fr-FR" sz="1700" dirty="0"/>
              <a:t>"&gt; </a:t>
            </a:r>
          </a:p>
          <a:p>
            <a:pPr marL="450850" lvl="1" indent="1588" defTabSz="762000">
              <a:lnSpc>
                <a:spcPct val="80000"/>
              </a:lnSpc>
              <a:buFontTx/>
              <a:buNone/>
            </a:pPr>
            <a:r>
              <a:rPr lang="fr-FR" sz="1700" dirty="0"/>
              <a:t>	&lt;</a:t>
            </a:r>
            <a:r>
              <a:rPr lang="fr-FR" sz="1700" dirty="0" err="1">
                <a:solidFill>
                  <a:srgbClr val="800080"/>
                </a:solidFill>
              </a:rPr>
              <a:t>owl:intersectionOf</a:t>
            </a:r>
            <a:r>
              <a:rPr lang="fr-FR" sz="1700" dirty="0"/>
              <a:t> </a:t>
            </a:r>
            <a:r>
              <a:rPr lang="fr-FR" sz="1700" dirty="0" err="1"/>
              <a:t>rdf:parseType</a:t>
            </a:r>
            <a:r>
              <a:rPr lang="fr-FR" sz="1700" dirty="0"/>
              <a:t>="Collection"&gt; </a:t>
            </a:r>
          </a:p>
          <a:p>
            <a:pPr marL="450850" lvl="1" indent="1588" defTabSz="762000">
              <a:lnSpc>
                <a:spcPct val="80000"/>
              </a:lnSpc>
              <a:buFontTx/>
              <a:buNone/>
            </a:pPr>
            <a:r>
              <a:rPr lang="fr-FR" sz="1700" dirty="0"/>
              <a:t>		&lt;</a:t>
            </a:r>
            <a:r>
              <a:rPr lang="fr-FR" sz="1700" dirty="0" err="1">
                <a:solidFill>
                  <a:srgbClr val="800080"/>
                </a:solidFill>
              </a:rPr>
              <a:t>owl:Class</a:t>
            </a:r>
            <a:r>
              <a:rPr lang="fr-FR" sz="1700" dirty="0"/>
              <a:t> </a:t>
            </a:r>
            <a:r>
              <a:rPr lang="fr-FR" sz="1700" dirty="0" err="1"/>
              <a:t>rdf:about</a:t>
            </a:r>
            <a:r>
              <a:rPr lang="fr-FR" sz="1700" dirty="0">
                <a:solidFill>
                  <a:srgbClr val="990000"/>
                </a:solidFill>
              </a:rPr>
              <a:t>="#Ville</a:t>
            </a:r>
            <a:r>
              <a:rPr lang="fr-FR" sz="1700" dirty="0"/>
              <a:t>" /&gt; </a:t>
            </a:r>
          </a:p>
          <a:p>
            <a:pPr marL="450850" lvl="1" indent="1588" defTabSz="762000">
              <a:lnSpc>
                <a:spcPct val="80000"/>
              </a:lnSpc>
              <a:buFontTx/>
              <a:buNone/>
            </a:pPr>
            <a:r>
              <a:rPr lang="fr-FR" sz="1700" dirty="0"/>
              <a:t>		&lt;</a:t>
            </a:r>
            <a:r>
              <a:rPr lang="fr-FR" sz="1700" dirty="0" err="1">
                <a:solidFill>
                  <a:srgbClr val="800080"/>
                </a:solidFill>
              </a:rPr>
              <a:t>owl:Restriction</a:t>
            </a:r>
            <a:r>
              <a:rPr lang="fr-FR" sz="1700" dirty="0"/>
              <a:t>&gt; </a:t>
            </a:r>
          </a:p>
          <a:p>
            <a:pPr marL="450850" lvl="1" indent="1588" defTabSz="762000">
              <a:lnSpc>
                <a:spcPct val="80000"/>
              </a:lnSpc>
              <a:buFontTx/>
              <a:buNone/>
            </a:pPr>
            <a:r>
              <a:rPr lang="fr-FR" sz="1700" dirty="0"/>
              <a:t>			&lt;</a:t>
            </a:r>
            <a:r>
              <a:rPr lang="fr-FR" sz="1700" dirty="0" err="1">
                <a:solidFill>
                  <a:srgbClr val="800080"/>
                </a:solidFill>
              </a:rPr>
              <a:t>owl:onProperty</a:t>
            </a:r>
            <a:r>
              <a:rPr lang="fr-FR" sz="1700" dirty="0">
                <a:solidFill>
                  <a:srgbClr val="800080"/>
                </a:solidFill>
              </a:rPr>
              <a:t> </a:t>
            </a:r>
            <a:r>
              <a:rPr lang="fr-FR" sz="1700" dirty="0" err="1"/>
              <a:t>rdf:resource</a:t>
            </a:r>
            <a:r>
              <a:rPr lang="fr-FR" sz="1700" dirty="0"/>
              <a:t>="#</a:t>
            </a:r>
            <a:r>
              <a:rPr lang="fr-FR" sz="1700" dirty="0" err="1">
                <a:solidFill>
                  <a:srgbClr val="990000"/>
                </a:solidFill>
              </a:rPr>
              <a:t>aEstimation</a:t>
            </a:r>
            <a:r>
              <a:rPr lang="fr-FR" sz="1700" dirty="0"/>
              <a:t>" /&gt; </a:t>
            </a:r>
          </a:p>
          <a:p>
            <a:pPr marL="450850" lvl="1" indent="1588" defTabSz="762000">
              <a:lnSpc>
                <a:spcPct val="80000"/>
              </a:lnSpc>
              <a:buFontTx/>
              <a:buNone/>
            </a:pPr>
            <a:r>
              <a:rPr lang="fr-FR" sz="1700" dirty="0"/>
              <a:t>			&lt;</a:t>
            </a:r>
            <a:r>
              <a:rPr lang="fr-FR" sz="1700" dirty="0" err="1">
                <a:solidFill>
                  <a:srgbClr val="800080"/>
                </a:solidFill>
              </a:rPr>
              <a:t>owl:hasValue</a:t>
            </a:r>
            <a:r>
              <a:rPr lang="fr-FR" sz="1700" dirty="0"/>
              <a:t> </a:t>
            </a:r>
            <a:r>
              <a:rPr lang="fr-FR" sz="1700" dirty="0" err="1"/>
              <a:t>rdf:resource</a:t>
            </a:r>
            <a:r>
              <a:rPr lang="fr-FR" sz="1700" dirty="0">
                <a:solidFill>
                  <a:srgbClr val="990000"/>
                </a:solidFill>
              </a:rPr>
              <a:t>="#normal</a:t>
            </a:r>
            <a:r>
              <a:rPr lang="fr-FR" sz="1700" dirty="0"/>
              <a:t>" /&gt; </a:t>
            </a:r>
          </a:p>
          <a:p>
            <a:pPr marL="450850" lvl="1" indent="1588" defTabSz="762000">
              <a:lnSpc>
                <a:spcPct val="80000"/>
              </a:lnSpc>
              <a:buFontTx/>
              <a:buNone/>
            </a:pPr>
            <a:r>
              <a:rPr lang="fr-FR" sz="1700" dirty="0"/>
              <a:t>		&lt;/</a:t>
            </a:r>
            <a:r>
              <a:rPr lang="fr-FR" sz="1700" dirty="0" err="1">
                <a:solidFill>
                  <a:srgbClr val="800080"/>
                </a:solidFill>
              </a:rPr>
              <a:t>owl:Restriction</a:t>
            </a:r>
            <a:r>
              <a:rPr lang="fr-FR" sz="1700" dirty="0"/>
              <a:t>&gt; </a:t>
            </a:r>
          </a:p>
          <a:p>
            <a:pPr marL="450850" lvl="1" indent="1588" defTabSz="762000">
              <a:lnSpc>
                <a:spcPct val="80000"/>
              </a:lnSpc>
              <a:buFontTx/>
              <a:buNone/>
            </a:pPr>
            <a:r>
              <a:rPr lang="fr-FR" sz="1700" dirty="0"/>
              <a:t>	</a:t>
            </a:r>
            <a:r>
              <a:rPr lang="fr-FR" sz="1700" dirty="0">
                <a:solidFill>
                  <a:srgbClr val="800080"/>
                </a:solidFill>
              </a:rPr>
              <a:t>&lt;/</a:t>
            </a:r>
            <a:r>
              <a:rPr lang="fr-FR" sz="1700" dirty="0" err="1">
                <a:solidFill>
                  <a:srgbClr val="800080"/>
                </a:solidFill>
              </a:rPr>
              <a:t>owl:intersectionOf</a:t>
            </a:r>
            <a:r>
              <a:rPr lang="fr-FR" sz="1700" dirty="0">
                <a:solidFill>
                  <a:srgbClr val="800080"/>
                </a:solidFill>
              </a:rPr>
              <a:t>&gt; </a:t>
            </a:r>
          </a:p>
          <a:p>
            <a:pPr marL="450850" lvl="1" indent="1588" defTabSz="762000">
              <a:lnSpc>
                <a:spcPct val="80000"/>
              </a:lnSpc>
              <a:buFontTx/>
              <a:buNone/>
            </a:pPr>
            <a:r>
              <a:rPr lang="fr-FR" sz="1700" dirty="0">
                <a:solidFill>
                  <a:srgbClr val="800080"/>
                </a:solidFill>
              </a:rPr>
              <a:t>&lt;/</a:t>
            </a:r>
            <a:r>
              <a:rPr lang="fr-FR" sz="1700" dirty="0" err="1">
                <a:solidFill>
                  <a:srgbClr val="800080"/>
                </a:solidFill>
              </a:rPr>
              <a:t>owl:Class</a:t>
            </a:r>
            <a:r>
              <a:rPr lang="fr-FR" sz="1700" dirty="0">
                <a:solidFill>
                  <a:srgbClr val="800080"/>
                </a:solidFill>
              </a:rPr>
              <a:t>&gt; </a:t>
            </a:r>
          </a:p>
        </p:txBody>
      </p:sp>
    </p:spTree>
    <p:extLst>
      <p:ext uri="{BB962C8B-B14F-4D97-AF65-F5344CB8AC3E}">
        <p14:creationId xmlns:p14="http://schemas.microsoft.com/office/powerpoint/2010/main" val="1313943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5"/>
          <p:cNvSpPr>
            <a:spLocks noGrp="1"/>
          </p:cNvSpPr>
          <p:nvPr>
            <p:ph type="ftr" sz="quarter" idx="4294967295"/>
          </p:nvPr>
        </p:nvSpPr>
        <p:spPr>
          <a:xfrm>
            <a:off x="3124200" y="6356350"/>
            <a:ext cx="2895600" cy="365125"/>
          </a:xfrm>
          <a:prstGeom prst="rect">
            <a:avLst/>
          </a:prstGeom>
        </p:spPr>
        <p:txBody>
          <a:bodyPr/>
          <a:lstStyle/>
          <a:p>
            <a:r>
              <a:rPr lang="fr-FR"/>
              <a:t>GG</a:t>
            </a:r>
          </a:p>
        </p:txBody>
      </p:sp>
      <p:sp>
        <p:nvSpPr>
          <p:cNvPr id="11" name="Slide Number Placeholder 6"/>
          <p:cNvSpPr>
            <a:spLocks noGrp="1"/>
          </p:cNvSpPr>
          <p:nvPr>
            <p:ph type="sldNum" sz="quarter" idx="4294967295"/>
          </p:nvPr>
        </p:nvSpPr>
        <p:spPr>
          <a:xfrm>
            <a:off x="6553200" y="6356350"/>
            <a:ext cx="2133600" cy="365125"/>
          </a:xfrm>
          <a:prstGeom prst="rect">
            <a:avLst/>
          </a:prstGeom>
        </p:spPr>
        <p:txBody>
          <a:bodyPr/>
          <a:lstStyle/>
          <a:p>
            <a:fld id="{3D7D670F-C64D-4A48-AAA3-53A446AE393F}" type="slidenum">
              <a:rPr lang="fr-FR"/>
              <a:pPr/>
              <a:t>24</a:t>
            </a:fld>
            <a:endParaRPr lang="fr-FR"/>
          </a:p>
        </p:txBody>
      </p:sp>
      <p:sp>
        <p:nvSpPr>
          <p:cNvPr id="57346" name="Rectangle 2"/>
          <p:cNvSpPr>
            <a:spLocks noGrp="1" noChangeArrowheads="1"/>
          </p:cNvSpPr>
          <p:nvPr>
            <p:ph type="title"/>
          </p:nvPr>
        </p:nvSpPr>
        <p:spPr/>
        <p:txBody>
          <a:bodyPr/>
          <a:lstStyle/>
          <a:p>
            <a:r>
              <a:rPr lang="en-US"/>
              <a:t>OWL Lite (1)</a:t>
            </a:r>
          </a:p>
        </p:txBody>
      </p:sp>
      <p:sp>
        <p:nvSpPr>
          <p:cNvPr id="57347" name="Rectangle 3"/>
          <p:cNvSpPr>
            <a:spLocks noGrp="1" noChangeArrowheads="1"/>
          </p:cNvSpPr>
          <p:nvPr>
            <p:ph type="body" sz="half" idx="1"/>
          </p:nvPr>
        </p:nvSpPr>
        <p:spPr>
          <a:xfrm>
            <a:off x="457200" y="1600200"/>
            <a:ext cx="4035425" cy="4530725"/>
          </a:xfrm>
        </p:spPr>
        <p:txBody>
          <a:bodyPr/>
          <a:lstStyle/>
          <a:p>
            <a:r>
              <a:rPr lang="en-US" sz="2500"/>
              <a:t>RDF Schema Features: </a:t>
            </a:r>
          </a:p>
          <a:p>
            <a:pPr lvl="1"/>
            <a:r>
              <a:rPr lang="en-US" sz="2100"/>
              <a:t>Class </a:t>
            </a:r>
          </a:p>
          <a:p>
            <a:pPr lvl="1"/>
            <a:r>
              <a:rPr lang="en-US" sz="2100"/>
              <a:t>rdf:Property </a:t>
            </a:r>
          </a:p>
          <a:p>
            <a:pPr lvl="1"/>
            <a:r>
              <a:rPr lang="en-US" sz="2100"/>
              <a:t>rdfs:subClassOf </a:t>
            </a:r>
          </a:p>
          <a:p>
            <a:pPr lvl="1"/>
            <a:r>
              <a:rPr lang="en-US" sz="2100"/>
              <a:t>rdfs:subPropertyOf </a:t>
            </a:r>
          </a:p>
          <a:p>
            <a:pPr lvl="1"/>
            <a:r>
              <a:rPr lang="en-US" sz="2100"/>
              <a:t>rdfs:domain </a:t>
            </a:r>
          </a:p>
          <a:p>
            <a:pPr lvl="1"/>
            <a:r>
              <a:rPr lang="en-US" sz="2100"/>
              <a:t>rdfs:range </a:t>
            </a:r>
          </a:p>
          <a:p>
            <a:pPr lvl="1"/>
            <a:r>
              <a:rPr lang="en-US" sz="2100"/>
              <a:t>Individual </a:t>
            </a:r>
          </a:p>
          <a:p>
            <a:endParaRPr lang="en-US" sz="2500"/>
          </a:p>
        </p:txBody>
      </p:sp>
      <p:sp>
        <p:nvSpPr>
          <p:cNvPr id="57348" name="Rectangle 4"/>
          <p:cNvSpPr>
            <a:spLocks noGrp="1" noChangeArrowheads="1"/>
          </p:cNvSpPr>
          <p:nvPr>
            <p:ph type="body" sz="half" idx="2"/>
          </p:nvPr>
        </p:nvSpPr>
        <p:spPr>
          <a:xfrm>
            <a:off x="4649788" y="1600200"/>
            <a:ext cx="4037012" cy="4530725"/>
          </a:xfrm>
        </p:spPr>
        <p:txBody>
          <a:bodyPr/>
          <a:lstStyle/>
          <a:p>
            <a:pPr>
              <a:lnSpc>
                <a:spcPct val="90000"/>
              </a:lnSpc>
            </a:pPr>
            <a:r>
              <a:rPr lang="en-US" sz="2100"/>
              <a:t>(In)Equality: </a:t>
            </a:r>
          </a:p>
          <a:p>
            <a:pPr lvl="1">
              <a:lnSpc>
                <a:spcPct val="90000"/>
              </a:lnSpc>
            </a:pPr>
            <a:r>
              <a:rPr lang="en-US" sz="1900"/>
              <a:t>equivalentClass </a:t>
            </a:r>
          </a:p>
          <a:p>
            <a:pPr lvl="1">
              <a:lnSpc>
                <a:spcPct val="90000"/>
              </a:lnSpc>
            </a:pPr>
            <a:r>
              <a:rPr lang="en-US" sz="1900"/>
              <a:t>equivalentProperty </a:t>
            </a:r>
          </a:p>
          <a:p>
            <a:pPr lvl="1">
              <a:lnSpc>
                <a:spcPct val="90000"/>
              </a:lnSpc>
            </a:pPr>
            <a:r>
              <a:rPr lang="en-US" sz="1900"/>
              <a:t>sameAs </a:t>
            </a:r>
          </a:p>
          <a:p>
            <a:pPr lvl="1">
              <a:lnSpc>
                <a:spcPct val="90000"/>
              </a:lnSpc>
            </a:pPr>
            <a:r>
              <a:rPr lang="en-US" sz="1900"/>
              <a:t>differentFrom </a:t>
            </a:r>
          </a:p>
          <a:p>
            <a:pPr lvl="1">
              <a:lnSpc>
                <a:spcPct val="90000"/>
              </a:lnSpc>
            </a:pPr>
            <a:r>
              <a:rPr lang="en-US" sz="1900"/>
              <a:t>allDifferent </a:t>
            </a:r>
          </a:p>
          <a:p>
            <a:pPr>
              <a:lnSpc>
                <a:spcPct val="90000"/>
              </a:lnSpc>
            </a:pPr>
            <a:r>
              <a:rPr lang="en-US" sz="2100"/>
              <a:t>Property Characteristics: </a:t>
            </a:r>
          </a:p>
          <a:p>
            <a:pPr lvl="1">
              <a:lnSpc>
                <a:spcPct val="90000"/>
              </a:lnSpc>
            </a:pPr>
            <a:r>
              <a:rPr lang="en-US" sz="1900"/>
              <a:t>inverseOf </a:t>
            </a:r>
          </a:p>
          <a:p>
            <a:pPr lvl="1">
              <a:lnSpc>
                <a:spcPct val="90000"/>
              </a:lnSpc>
            </a:pPr>
            <a:r>
              <a:rPr lang="en-US" sz="1900"/>
              <a:t>TransitiveProperty </a:t>
            </a:r>
          </a:p>
          <a:p>
            <a:pPr lvl="1">
              <a:lnSpc>
                <a:spcPct val="90000"/>
              </a:lnSpc>
            </a:pPr>
            <a:r>
              <a:rPr lang="en-US" sz="1900"/>
              <a:t>SymmetricProperty </a:t>
            </a:r>
          </a:p>
          <a:p>
            <a:pPr lvl="1">
              <a:lnSpc>
                <a:spcPct val="90000"/>
              </a:lnSpc>
            </a:pPr>
            <a:r>
              <a:rPr lang="en-US" sz="1900"/>
              <a:t>FunctionalProperty </a:t>
            </a:r>
          </a:p>
          <a:p>
            <a:pPr lvl="1">
              <a:lnSpc>
                <a:spcPct val="90000"/>
              </a:lnSpc>
            </a:pPr>
            <a:r>
              <a:rPr lang="en-US" sz="1900"/>
              <a:t>InverseFunctionalProperty</a:t>
            </a:r>
          </a:p>
          <a:p>
            <a:pPr>
              <a:lnSpc>
                <a:spcPct val="90000"/>
              </a:lnSpc>
            </a:pPr>
            <a:endParaRPr lang="en-US" sz="2100"/>
          </a:p>
        </p:txBody>
      </p:sp>
      <p:grpSp>
        <p:nvGrpSpPr>
          <p:cNvPr id="2" name="Group 5"/>
          <p:cNvGrpSpPr>
            <a:grpSpLocks/>
          </p:cNvGrpSpPr>
          <p:nvPr/>
        </p:nvGrpSpPr>
        <p:grpSpPr bwMode="auto">
          <a:xfrm>
            <a:off x="2205038" y="3259138"/>
            <a:ext cx="6535737" cy="2986087"/>
            <a:chOff x="0" y="0"/>
            <a:chExt cx="5758" cy="2588"/>
          </a:xfrm>
        </p:grpSpPr>
        <p:sp>
          <p:nvSpPr>
            <p:cNvPr id="57350" name="Rectangle 6"/>
            <p:cNvSpPr>
              <a:spLocks noChangeArrowheads="1"/>
            </p:cNvSpPr>
            <p:nvPr/>
          </p:nvSpPr>
          <p:spPr bwMode="auto">
            <a:xfrm>
              <a:off x="0" y="0"/>
              <a:ext cx="1839" cy="2588"/>
            </a:xfrm>
            <a:prstGeom prst="rect">
              <a:avLst/>
            </a:prstGeom>
            <a:noFill/>
            <a:ln w="12700">
              <a:noFill/>
              <a:miter lim="800000"/>
              <a:headEnd/>
              <a:tailEnd/>
            </a:ln>
            <a:effectLst/>
          </p:spPr>
          <p:txBody>
            <a:bodyPr>
              <a:prstTxWarp prst="textNoShape">
                <a:avLst/>
              </a:prstTxWarp>
            </a:bodyPr>
            <a:lstStyle/>
            <a:p>
              <a:pPr eaLnBrk="0" hangingPunct="0"/>
              <a:endParaRPr lang="en-US">
                <a:latin typeface="Times New Roman" charset="0"/>
              </a:endParaRPr>
            </a:p>
          </p:txBody>
        </p:sp>
        <p:sp>
          <p:nvSpPr>
            <p:cNvPr id="57351" name="Rectangle 7"/>
            <p:cNvSpPr>
              <a:spLocks noChangeArrowheads="1"/>
            </p:cNvSpPr>
            <p:nvPr/>
          </p:nvSpPr>
          <p:spPr bwMode="auto">
            <a:xfrm>
              <a:off x="1839" y="0"/>
              <a:ext cx="1722" cy="2588"/>
            </a:xfrm>
            <a:prstGeom prst="rect">
              <a:avLst/>
            </a:prstGeom>
            <a:noFill/>
            <a:ln w="12700">
              <a:noFill/>
              <a:miter lim="800000"/>
              <a:headEnd/>
              <a:tailEnd/>
            </a:ln>
            <a:effectLst/>
          </p:spPr>
          <p:txBody>
            <a:bodyPr>
              <a:prstTxWarp prst="textNoShape">
                <a:avLst/>
              </a:prstTxWarp>
            </a:bodyPr>
            <a:lstStyle/>
            <a:p>
              <a:pPr eaLnBrk="0" hangingPunct="0"/>
              <a:endParaRPr lang="en-US">
                <a:latin typeface="Times New Roman" charset="0"/>
              </a:endParaRPr>
            </a:p>
          </p:txBody>
        </p:sp>
        <p:sp>
          <p:nvSpPr>
            <p:cNvPr id="57352" name="Rectangle 8"/>
            <p:cNvSpPr>
              <a:spLocks noChangeArrowheads="1"/>
            </p:cNvSpPr>
            <p:nvPr/>
          </p:nvSpPr>
          <p:spPr bwMode="auto">
            <a:xfrm>
              <a:off x="3561" y="0"/>
              <a:ext cx="2197" cy="2588"/>
            </a:xfrm>
            <a:prstGeom prst="rect">
              <a:avLst/>
            </a:prstGeom>
            <a:noFill/>
            <a:ln w="12700">
              <a:noFill/>
              <a:miter lim="800000"/>
              <a:headEnd/>
              <a:tailEnd/>
            </a:ln>
            <a:effectLst/>
          </p:spPr>
          <p:txBody>
            <a:bodyPr>
              <a:prstTxWarp prst="textNoShape">
                <a:avLst/>
              </a:prstTxWarp>
            </a:bodyPr>
            <a:lstStyle/>
            <a:p>
              <a:pPr eaLnBrk="0" hangingPunct="0"/>
              <a:endParaRPr lang="en-US">
                <a:latin typeface="Times New Roman" charset="0"/>
              </a:endParaRPr>
            </a:p>
          </p:txBody>
        </p:sp>
      </p:grpSp>
    </p:spTree>
    <p:extLst>
      <p:ext uri="{BB962C8B-B14F-4D97-AF65-F5344CB8AC3E}">
        <p14:creationId xmlns:p14="http://schemas.microsoft.com/office/powerpoint/2010/main" val="1897385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3124200" y="6356350"/>
            <a:ext cx="2895600" cy="365125"/>
          </a:xfrm>
          <a:prstGeom prst="rect">
            <a:avLst/>
          </a:prstGeom>
        </p:spPr>
        <p:txBody>
          <a:bodyPr/>
          <a:lstStyle/>
          <a:p>
            <a:r>
              <a:rPr lang="fr-FR"/>
              <a:t>GG</a:t>
            </a:r>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6742DE86-8FA2-CB4E-A275-0CCA7BD6FDD0}" type="slidenum">
              <a:rPr lang="fr-FR"/>
              <a:pPr/>
              <a:t>25</a:t>
            </a:fld>
            <a:endParaRPr lang="fr-FR"/>
          </a:p>
        </p:txBody>
      </p:sp>
      <p:sp>
        <p:nvSpPr>
          <p:cNvPr id="58370" name="Rectangle 2"/>
          <p:cNvSpPr>
            <a:spLocks noGrp="1" noChangeArrowheads="1"/>
          </p:cNvSpPr>
          <p:nvPr>
            <p:ph type="title"/>
          </p:nvPr>
        </p:nvSpPr>
        <p:spPr/>
        <p:txBody>
          <a:bodyPr/>
          <a:lstStyle/>
          <a:p>
            <a:r>
              <a:rPr lang="en-US"/>
              <a:t>OWL Lite (2)</a:t>
            </a:r>
          </a:p>
        </p:txBody>
      </p:sp>
      <p:sp>
        <p:nvSpPr>
          <p:cNvPr id="58371" name="Rectangle 3"/>
          <p:cNvSpPr>
            <a:spLocks noGrp="1" noChangeArrowheads="1"/>
          </p:cNvSpPr>
          <p:nvPr>
            <p:ph type="body" idx="1"/>
          </p:nvPr>
        </p:nvSpPr>
        <p:spPr/>
        <p:txBody>
          <a:bodyPr/>
          <a:lstStyle/>
          <a:p>
            <a:pPr>
              <a:lnSpc>
                <a:spcPct val="90000"/>
              </a:lnSpc>
            </a:pPr>
            <a:r>
              <a:rPr lang="en-US" sz="2400"/>
              <a:t>Property Type Restrictions: </a:t>
            </a:r>
          </a:p>
          <a:p>
            <a:pPr lvl="1">
              <a:lnSpc>
                <a:spcPct val="90000"/>
              </a:lnSpc>
            </a:pPr>
            <a:r>
              <a:rPr lang="en-US" sz="2100"/>
              <a:t>allValuesFrom </a:t>
            </a:r>
          </a:p>
          <a:p>
            <a:pPr lvl="1">
              <a:lnSpc>
                <a:spcPct val="90000"/>
              </a:lnSpc>
            </a:pPr>
            <a:r>
              <a:rPr lang="en-US" sz="2100"/>
              <a:t>someValuesFrom </a:t>
            </a:r>
          </a:p>
          <a:p>
            <a:pPr>
              <a:lnSpc>
                <a:spcPct val="90000"/>
              </a:lnSpc>
            </a:pPr>
            <a:r>
              <a:rPr lang="en-US" sz="2400"/>
              <a:t>Restricted Cardinality: </a:t>
            </a:r>
          </a:p>
          <a:p>
            <a:pPr lvl="1">
              <a:lnSpc>
                <a:spcPct val="90000"/>
              </a:lnSpc>
            </a:pPr>
            <a:r>
              <a:rPr lang="en-US" sz="2100"/>
              <a:t>minCardinality (only 0 or 1) </a:t>
            </a:r>
          </a:p>
          <a:p>
            <a:pPr lvl="1">
              <a:lnSpc>
                <a:spcPct val="90000"/>
              </a:lnSpc>
            </a:pPr>
            <a:r>
              <a:rPr lang="en-US" sz="2100"/>
              <a:t>maxCardinality (only 0 or 1) </a:t>
            </a:r>
          </a:p>
          <a:p>
            <a:pPr lvl="1">
              <a:lnSpc>
                <a:spcPct val="90000"/>
              </a:lnSpc>
            </a:pPr>
            <a:r>
              <a:rPr lang="en-US" sz="2100"/>
              <a:t>cardinality (only 0 or 1) </a:t>
            </a:r>
          </a:p>
          <a:p>
            <a:pPr>
              <a:lnSpc>
                <a:spcPct val="90000"/>
              </a:lnSpc>
            </a:pPr>
            <a:r>
              <a:rPr lang="en-US" sz="2400"/>
              <a:t>Header Information: </a:t>
            </a:r>
          </a:p>
          <a:p>
            <a:pPr lvl="1">
              <a:lnSpc>
                <a:spcPct val="90000"/>
              </a:lnSpc>
            </a:pPr>
            <a:r>
              <a:rPr lang="en-US" sz="2100"/>
              <a:t>ontology </a:t>
            </a:r>
          </a:p>
          <a:p>
            <a:pPr lvl="1">
              <a:lnSpc>
                <a:spcPct val="90000"/>
              </a:lnSpc>
            </a:pPr>
            <a:r>
              <a:rPr lang="en-US" sz="2100"/>
              <a:t>imports</a:t>
            </a:r>
          </a:p>
        </p:txBody>
      </p:sp>
    </p:spTree>
    <p:extLst>
      <p:ext uri="{BB962C8B-B14F-4D97-AF65-F5344CB8AC3E}">
        <p14:creationId xmlns:p14="http://schemas.microsoft.com/office/powerpoint/2010/main" val="3986925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4294967295"/>
          </p:nvPr>
        </p:nvSpPr>
        <p:spPr>
          <a:xfrm>
            <a:off x="3124200" y="6356350"/>
            <a:ext cx="2895600" cy="365125"/>
          </a:xfrm>
          <a:prstGeom prst="rect">
            <a:avLst/>
          </a:prstGeom>
        </p:spPr>
        <p:txBody>
          <a:bodyPr/>
          <a:lstStyle/>
          <a:p>
            <a:r>
              <a:rPr lang="fr-FR"/>
              <a:t>GG</a:t>
            </a:r>
          </a:p>
        </p:txBody>
      </p:sp>
      <p:sp>
        <p:nvSpPr>
          <p:cNvPr id="7" name="Slide Number Placeholder 6"/>
          <p:cNvSpPr>
            <a:spLocks noGrp="1"/>
          </p:cNvSpPr>
          <p:nvPr>
            <p:ph type="sldNum" sz="quarter" idx="4294967295"/>
          </p:nvPr>
        </p:nvSpPr>
        <p:spPr>
          <a:xfrm>
            <a:off x="6553200" y="6356350"/>
            <a:ext cx="2133600" cy="365125"/>
          </a:xfrm>
          <a:prstGeom prst="rect">
            <a:avLst/>
          </a:prstGeom>
        </p:spPr>
        <p:txBody>
          <a:bodyPr/>
          <a:lstStyle/>
          <a:p>
            <a:fld id="{0D0E640E-3CFA-D241-A7BF-3F0B268CE9C5}" type="slidenum">
              <a:rPr lang="fr-FR"/>
              <a:pPr/>
              <a:t>26</a:t>
            </a:fld>
            <a:endParaRPr lang="fr-FR"/>
          </a:p>
        </p:txBody>
      </p:sp>
      <p:sp>
        <p:nvSpPr>
          <p:cNvPr id="59394" name="Rectangle 2"/>
          <p:cNvSpPr>
            <a:spLocks noGrp="1" noChangeArrowheads="1"/>
          </p:cNvSpPr>
          <p:nvPr>
            <p:ph type="title"/>
          </p:nvPr>
        </p:nvSpPr>
        <p:spPr/>
        <p:txBody>
          <a:bodyPr/>
          <a:lstStyle/>
          <a:p>
            <a:r>
              <a:rPr lang="en-US"/>
              <a:t>OWL Lite (3)</a:t>
            </a:r>
          </a:p>
        </p:txBody>
      </p:sp>
      <p:sp>
        <p:nvSpPr>
          <p:cNvPr id="59395" name="Rectangle 3"/>
          <p:cNvSpPr>
            <a:spLocks noGrp="1" noChangeArrowheads="1"/>
          </p:cNvSpPr>
          <p:nvPr>
            <p:ph type="body" sz="half" idx="1"/>
          </p:nvPr>
        </p:nvSpPr>
        <p:spPr>
          <a:xfrm>
            <a:off x="457200" y="1600200"/>
            <a:ext cx="4465638" cy="4530725"/>
          </a:xfrm>
        </p:spPr>
        <p:txBody>
          <a:bodyPr/>
          <a:lstStyle/>
          <a:p>
            <a:r>
              <a:rPr lang="en-US" sz="2500"/>
              <a:t>Class Intersection: </a:t>
            </a:r>
          </a:p>
          <a:p>
            <a:pPr lvl="1"/>
            <a:r>
              <a:rPr lang="en-US" sz="2100"/>
              <a:t>intersectionOf </a:t>
            </a:r>
          </a:p>
          <a:p>
            <a:r>
              <a:rPr lang="en-US" sz="2500"/>
              <a:t>Versioning: </a:t>
            </a:r>
          </a:p>
          <a:p>
            <a:pPr lvl="1"/>
            <a:r>
              <a:rPr lang="en-US" sz="2100"/>
              <a:t>versionInfo </a:t>
            </a:r>
          </a:p>
          <a:p>
            <a:pPr lvl="1"/>
            <a:r>
              <a:rPr lang="en-US" sz="2100"/>
              <a:t>priorVersion </a:t>
            </a:r>
          </a:p>
          <a:p>
            <a:pPr lvl="1"/>
            <a:r>
              <a:rPr lang="en-US" sz="2100"/>
              <a:t>backwardCompatibleWith </a:t>
            </a:r>
          </a:p>
          <a:p>
            <a:pPr lvl="1"/>
            <a:r>
              <a:rPr lang="en-US" sz="2100"/>
              <a:t>inCompatibleWith </a:t>
            </a:r>
          </a:p>
          <a:p>
            <a:pPr lvl="1"/>
            <a:r>
              <a:rPr lang="en-US" sz="2100"/>
              <a:t>DeprecatedClass </a:t>
            </a:r>
          </a:p>
          <a:p>
            <a:pPr lvl="1"/>
            <a:r>
              <a:rPr lang="en-US" sz="2100"/>
              <a:t>DeprecatedProperty </a:t>
            </a:r>
          </a:p>
          <a:p>
            <a:endParaRPr lang="en-US" sz="2500"/>
          </a:p>
        </p:txBody>
      </p:sp>
      <p:sp>
        <p:nvSpPr>
          <p:cNvPr id="59396" name="Rectangle 4"/>
          <p:cNvSpPr>
            <a:spLocks noGrp="1" noChangeArrowheads="1"/>
          </p:cNvSpPr>
          <p:nvPr>
            <p:ph type="body" sz="half" idx="2"/>
          </p:nvPr>
        </p:nvSpPr>
        <p:spPr>
          <a:xfrm>
            <a:off x="4649788" y="1600200"/>
            <a:ext cx="4037012" cy="4530725"/>
          </a:xfrm>
        </p:spPr>
        <p:txBody>
          <a:bodyPr/>
          <a:lstStyle/>
          <a:p>
            <a:r>
              <a:rPr lang="en-US" sz="2500"/>
              <a:t>Annotation Properties: </a:t>
            </a:r>
          </a:p>
          <a:p>
            <a:pPr lvl="1"/>
            <a:r>
              <a:rPr lang="en-US" sz="2100"/>
              <a:t>rdfs:label </a:t>
            </a:r>
          </a:p>
          <a:p>
            <a:pPr lvl="1"/>
            <a:r>
              <a:rPr lang="en-US" sz="2100"/>
              <a:t>rdfs:comment </a:t>
            </a:r>
          </a:p>
          <a:p>
            <a:pPr lvl="1"/>
            <a:r>
              <a:rPr lang="en-US" sz="2100"/>
              <a:t>rdfs:seeAlso </a:t>
            </a:r>
          </a:p>
          <a:p>
            <a:pPr lvl="1"/>
            <a:r>
              <a:rPr lang="en-US" sz="2100"/>
              <a:t>rdfs:isDefinedBy </a:t>
            </a:r>
          </a:p>
          <a:p>
            <a:r>
              <a:rPr lang="en-US" sz="2500"/>
              <a:t>Datatypes </a:t>
            </a:r>
          </a:p>
          <a:p>
            <a:pPr lvl="1"/>
            <a:r>
              <a:rPr lang="en-US" sz="2100"/>
              <a:t>DatatypeProperty </a:t>
            </a:r>
          </a:p>
          <a:p>
            <a:endParaRPr lang="en-US" sz="2500"/>
          </a:p>
        </p:txBody>
      </p:sp>
    </p:spTree>
    <p:extLst>
      <p:ext uri="{BB962C8B-B14F-4D97-AF65-F5344CB8AC3E}">
        <p14:creationId xmlns:p14="http://schemas.microsoft.com/office/powerpoint/2010/main" val="1487072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OWL 2</a:t>
            </a:r>
          </a:p>
        </p:txBody>
      </p:sp>
      <p:sp>
        <p:nvSpPr>
          <p:cNvPr id="3" name="Espace réservé du contenu 2"/>
          <p:cNvSpPr>
            <a:spLocks noGrp="1"/>
          </p:cNvSpPr>
          <p:nvPr>
            <p:ph idx="1"/>
          </p:nvPr>
        </p:nvSpPr>
        <p:spPr/>
        <p:txBody>
          <a:bodyPr/>
          <a:lstStyle/>
          <a:p>
            <a:pPr lvl="1"/>
            <a:r>
              <a:rPr lang="en-US" b="1" dirty="0"/>
              <a:t>OWL 2 </a:t>
            </a:r>
            <a:r>
              <a:rPr lang="en-US" dirty="0"/>
              <a:t>(previously known as OWL 1.1)</a:t>
            </a:r>
          </a:p>
          <a:p>
            <a:pPr lvl="2"/>
            <a:r>
              <a:rPr lang="en-US" dirty="0"/>
              <a:t>Evolutions of OWL 1 about to be standardized</a:t>
            </a:r>
          </a:p>
          <a:p>
            <a:pPr lvl="2"/>
            <a:r>
              <a:rPr lang="en-US" dirty="0"/>
              <a:t>More pragmatic fragments, with polynomial complexity</a:t>
            </a:r>
          </a:p>
          <a:p>
            <a:pPr lvl="3"/>
            <a:r>
              <a:rPr lang="en-US" b="1" dirty="0"/>
              <a:t>OWL EL</a:t>
            </a:r>
            <a:r>
              <a:rPr lang="en-US" dirty="0"/>
              <a:t>: for </a:t>
            </a:r>
            <a:r>
              <a:rPr lang="en-US" dirty="0" err="1"/>
              <a:t>ontologies</a:t>
            </a:r>
            <a:r>
              <a:rPr lang="en-US" dirty="0"/>
              <a:t> with many classes or properties</a:t>
            </a:r>
          </a:p>
          <a:p>
            <a:pPr lvl="3"/>
            <a:r>
              <a:rPr lang="en-US" b="1" dirty="0"/>
              <a:t>OWL QL</a:t>
            </a:r>
            <a:r>
              <a:rPr lang="en-US" dirty="0"/>
              <a:t>: for large volumes of data and queries, can run on database systems</a:t>
            </a:r>
          </a:p>
          <a:p>
            <a:pPr lvl="3"/>
            <a:r>
              <a:rPr lang="en-US" b="1" dirty="0"/>
              <a:t>OWL RL</a:t>
            </a:r>
            <a:r>
              <a:rPr lang="en-US" dirty="0"/>
              <a:t>: scalable reasoning without sacrificing too much expressive power, can be run on a rule engine</a:t>
            </a:r>
          </a:p>
          <a:p>
            <a:pPr lvl="4"/>
            <a:endParaRPr lang="en-US" dirty="0"/>
          </a:p>
          <a:p>
            <a:pPr lvl="2"/>
            <a:endParaRPr 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57313" y="-142900"/>
            <a:ext cx="7329487" cy="1071562"/>
          </a:xfrm>
        </p:spPr>
        <p:txBody>
          <a:bodyPr/>
          <a:lstStyle/>
          <a:p>
            <a:r>
              <a:rPr lang="fr-FR" dirty="0"/>
              <a:t>OWL: </a:t>
            </a:r>
            <a:r>
              <a:rPr lang="fr-FR" dirty="0" err="1"/>
              <a:t>Reasoning</a:t>
            </a:r>
            <a:endParaRPr lang="fr-FR" dirty="0"/>
          </a:p>
        </p:txBody>
      </p:sp>
      <p:sp>
        <p:nvSpPr>
          <p:cNvPr id="3" name="Espace réservé du contenu 2"/>
          <p:cNvSpPr>
            <a:spLocks noGrp="1"/>
          </p:cNvSpPr>
          <p:nvPr>
            <p:ph idx="1"/>
          </p:nvPr>
        </p:nvSpPr>
        <p:spPr>
          <a:xfrm>
            <a:off x="968375" y="571480"/>
            <a:ext cx="7824788" cy="3240088"/>
          </a:xfrm>
        </p:spPr>
        <p:txBody>
          <a:bodyPr/>
          <a:lstStyle/>
          <a:p>
            <a:pPr lvl="1"/>
            <a:r>
              <a:rPr lang="en-US" sz="2000" dirty="0"/>
              <a:t>Use the semantics of the language (e.g. OWL) to derive new facts from the data according the ontology</a:t>
            </a:r>
          </a:p>
          <a:p>
            <a:pPr lvl="1"/>
            <a:endParaRPr lang="en-US" sz="2000" dirty="0"/>
          </a:p>
        </p:txBody>
      </p:sp>
      <p:sp>
        <p:nvSpPr>
          <p:cNvPr id="34" name="ZoneTexte 33"/>
          <p:cNvSpPr txBox="1"/>
          <p:nvPr/>
        </p:nvSpPr>
        <p:spPr>
          <a:xfrm>
            <a:off x="5500694" y="2942205"/>
            <a:ext cx="1500198" cy="400110"/>
          </a:xfrm>
          <a:prstGeom prst="rect">
            <a:avLst/>
          </a:prstGeom>
          <a:noFill/>
          <a:ln>
            <a:solidFill>
              <a:schemeClr val="tx2"/>
            </a:solidFill>
          </a:ln>
        </p:spPr>
        <p:txBody>
          <a:bodyPr wrap="square" rtlCol="0">
            <a:spAutoFit/>
          </a:bodyPr>
          <a:lstStyle/>
          <a:p>
            <a:pPr algn="ctr"/>
            <a:r>
              <a:rPr lang="fr-FR" b="1" u="sng" dirty="0" err="1">
                <a:solidFill>
                  <a:srgbClr val="336699"/>
                </a:solidFill>
                <a:latin typeface="+mn-lt"/>
                <a:cs typeface="+mn-cs"/>
              </a:rPr>
              <a:t>Employee</a:t>
            </a:r>
            <a:endParaRPr lang="fr-FR" b="1" u="sng" dirty="0">
              <a:solidFill>
                <a:srgbClr val="336699"/>
              </a:solidFill>
              <a:latin typeface="+mn-lt"/>
              <a:cs typeface="+mn-cs"/>
            </a:endParaRPr>
          </a:p>
        </p:txBody>
      </p:sp>
      <p:sp>
        <p:nvSpPr>
          <p:cNvPr id="35" name="ZoneTexte 34"/>
          <p:cNvSpPr txBox="1"/>
          <p:nvPr/>
        </p:nvSpPr>
        <p:spPr>
          <a:xfrm>
            <a:off x="4714876" y="2084949"/>
            <a:ext cx="1500198" cy="400110"/>
          </a:xfrm>
          <a:prstGeom prst="rect">
            <a:avLst/>
          </a:prstGeom>
          <a:noFill/>
          <a:ln>
            <a:solidFill>
              <a:schemeClr val="tx2"/>
            </a:solidFill>
          </a:ln>
        </p:spPr>
        <p:txBody>
          <a:bodyPr wrap="square" rtlCol="0">
            <a:spAutoFit/>
          </a:bodyPr>
          <a:lstStyle/>
          <a:p>
            <a:pPr algn="ctr"/>
            <a:r>
              <a:rPr lang="fr-FR" b="1" u="sng" dirty="0">
                <a:solidFill>
                  <a:srgbClr val="336699"/>
                </a:solidFill>
                <a:latin typeface="+mn-lt"/>
                <a:cs typeface="+mn-cs"/>
              </a:rPr>
              <a:t>Person</a:t>
            </a:r>
          </a:p>
        </p:txBody>
      </p:sp>
      <p:cxnSp>
        <p:nvCxnSpPr>
          <p:cNvPr id="36" name="Connecteur droit avec flèche 35"/>
          <p:cNvCxnSpPr>
            <a:stCxn id="34" idx="0"/>
            <a:endCxn id="35" idx="2"/>
          </p:cNvCxnSpPr>
          <p:nvPr/>
        </p:nvCxnSpPr>
        <p:spPr bwMode="auto">
          <a:xfrm rot="16200000" flipV="1">
            <a:off x="5629311" y="2320723"/>
            <a:ext cx="457146" cy="785818"/>
          </a:xfrm>
          <a:prstGeom prst="straightConnector1">
            <a:avLst/>
          </a:prstGeom>
          <a:noFill/>
          <a:ln w="9525" cap="flat" cmpd="sng" algn="ctr">
            <a:solidFill>
              <a:srgbClr val="A7C1DD"/>
            </a:solidFill>
            <a:prstDash val="solid"/>
            <a:round/>
            <a:headEnd type="none" w="med" len="med"/>
            <a:tailEnd type="arrow"/>
          </a:ln>
          <a:effectLst/>
        </p:spPr>
      </p:cxnSp>
      <p:sp>
        <p:nvSpPr>
          <p:cNvPr id="37" name="ZoneTexte 36"/>
          <p:cNvSpPr txBox="1"/>
          <p:nvPr/>
        </p:nvSpPr>
        <p:spPr>
          <a:xfrm>
            <a:off x="3714744" y="2942205"/>
            <a:ext cx="1500198" cy="400110"/>
          </a:xfrm>
          <a:prstGeom prst="rect">
            <a:avLst/>
          </a:prstGeom>
          <a:noFill/>
          <a:ln>
            <a:solidFill>
              <a:schemeClr val="tx2"/>
            </a:solidFill>
          </a:ln>
        </p:spPr>
        <p:txBody>
          <a:bodyPr wrap="square" rtlCol="0">
            <a:spAutoFit/>
          </a:bodyPr>
          <a:lstStyle/>
          <a:p>
            <a:pPr algn="ctr"/>
            <a:r>
              <a:rPr lang="fr-FR" b="1" u="sng" dirty="0">
                <a:solidFill>
                  <a:srgbClr val="336699"/>
                </a:solidFill>
                <a:latin typeface="+mn-lt"/>
                <a:cs typeface="+mn-cs"/>
              </a:rPr>
              <a:t>Parent</a:t>
            </a:r>
          </a:p>
        </p:txBody>
      </p:sp>
      <p:cxnSp>
        <p:nvCxnSpPr>
          <p:cNvPr id="38" name="Connecteur droit avec flèche 37"/>
          <p:cNvCxnSpPr>
            <a:stCxn id="37" idx="0"/>
            <a:endCxn id="35" idx="2"/>
          </p:cNvCxnSpPr>
          <p:nvPr/>
        </p:nvCxnSpPr>
        <p:spPr bwMode="auto">
          <a:xfrm rot="5400000" flipH="1" flipV="1">
            <a:off x="4736336" y="2213566"/>
            <a:ext cx="457146" cy="1000132"/>
          </a:xfrm>
          <a:prstGeom prst="straightConnector1">
            <a:avLst/>
          </a:prstGeom>
          <a:noFill/>
          <a:ln w="9525" cap="flat" cmpd="sng" algn="ctr">
            <a:solidFill>
              <a:srgbClr val="A7C1DD"/>
            </a:solidFill>
            <a:prstDash val="solid"/>
            <a:round/>
            <a:headEnd type="none" w="med" len="med"/>
            <a:tailEnd type="arrow"/>
          </a:ln>
          <a:effectLst/>
        </p:spPr>
      </p:cxnSp>
      <p:sp>
        <p:nvSpPr>
          <p:cNvPr id="39" name="ZoneTexte 38"/>
          <p:cNvSpPr txBox="1"/>
          <p:nvPr/>
        </p:nvSpPr>
        <p:spPr>
          <a:xfrm>
            <a:off x="3357554" y="2299263"/>
            <a:ext cx="1369286" cy="338554"/>
          </a:xfrm>
          <a:prstGeom prst="rect">
            <a:avLst/>
          </a:prstGeom>
          <a:noFill/>
        </p:spPr>
        <p:txBody>
          <a:bodyPr wrap="none" rtlCol="0">
            <a:spAutoFit/>
          </a:bodyPr>
          <a:lstStyle/>
          <a:p>
            <a:r>
              <a:rPr lang="fr-FR" sz="1600" b="1" i="1" dirty="0">
                <a:solidFill>
                  <a:srgbClr val="92D050"/>
                </a:solidFill>
                <a:latin typeface="+mn-lt"/>
                <a:cs typeface="+mn-cs"/>
              </a:rPr>
              <a:t>hasChildren</a:t>
            </a:r>
            <a:endParaRPr lang="fr-FR" b="1" i="1" dirty="0">
              <a:solidFill>
                <a:srgbClr val="92D050"/>
              </a:solidFill>
              <a:latin typeface="+mn-lt"/>
              <a:cs typeface="+mn-cs"/>
            </a:endParaRPr>
          </a:p>
        </p:txBody>
      </p:sp>
      <p:sp>
        <p:nvSpPr>
          <p:cNvPr id="42" name="ZoneTexte 41"/>
          <p:cNvSpPr txBox="1"/>
          <p:nvPr/>
        </p:nvSpPr>
        <p:spPr>
          <a:xfrm>
            <a:off x="3071802" y="3370833"/>
            <a:ext cx="2786082" cy="830997"/>
          </a:xfrm>
          <a:prstGeom prst="rect">
            <a:avLst/>
          </a:prstGeom>
          <a:noFill/>
        </p:spPr>
        <p:txBody>
          <a:bodyPr wrap="square" rtlCol="0">
            <a:spAutoFit/>
          </a:bodyPr>
          <a:lstStyle/>
          <a:p>
            <a:r>
              <a:rPr lang="en-US" sz="1600" i="1" dirty="0">
                <a:solidFill>
                  <a:srgbClr val="FF0000"/>
                </a:solidFill>
              </a:rPr>
              <a:t>One parent is a Person who has at least one child</a:t>
            </a:r>
            <a:endParaRPr lang="fr-FR" sz="1600" i="1" dirty="0">
              <a:solidFill>
                <a:srgbClr val="FF0000"/>
              </a:solidFill>
            </a:endParaRPr>
          </a:p>
          <a:p>
            <a:endParaRPr lang="fr-FR" sz="1600" dirty="0"/>
          </a:p>
        </p:txBody>
      </p:sp>
      <p:cxnSp>
        <p:nvCxnSpPr>
          <p:cNvPr id="43" name="Connecteur droit avec flèche 42"/>
          <p:cNvCxnSpPr/>
          <p:nvPr/>
        </p:nvCxnSpPr>
        <p:spPr bwMode="auto">
          <a:xfrm>
            <a:off x="3500430" y="2299263"/>
            <a:ext cx="1214446" cy="1588"/>
          </a:xfrm>
          <a:prstGeom prst="straightConnector1">
            <a:avLst/>
          </a:prstGeom>
          <a:noFill/>
          <a:ln w="9525" cap="flat" cmpd="sng" algn="ctr">
            <a:solidFill>
              <a:srgbClr val="A7C1DD"/>
            </a:solidFill>
            <a:prstDash val="solid"/>
            <a:round/>
            <a:headEnd type="none" w="med" len="med"/>
            <a:tailEnd type="arrow"/>
          </a:ln>
          <a:effectLst/>
        </p:spPr>
      </p:cxnSp>
      <p:cxnSp>
        <p:nvCxnSpPr>
          <p:cNvPr id="44" name="Connecteur droit 43"/>
          <p:cNvCxnSpPr/>
          <p:nvPr/>
        </p:nvCxnSpPr>
        <p:spPr bwMode="auto">
          <a:xfrm rot="5400000">
            <a:off x="3071802" y="2727891"/>
            <a:ext cx="857256" cy="1588"/>
          </a:xfrm>
          <a:prstGeom prst="line">
            <a:avLst/>
          </a:prstGeom>
          <a:noFill/>
          <a:ln w="9525" cap="flat" cmpd="sng" algn="ctr">
            <a:solidFill>
              <a:srgbClr val="A7C1DD"/>
            </a:solidFill>
            <a:prstDash val="solid"/>
            <a:round/>
            <a:headEnd type="none" w="med" len="med"/>
            <a:tailEnd type="none" w="med" len="med"/>
          </a:ln>
          <a:effectLst/>
        </p:spPr>
      </p:cxnSp>
      <p:cxnSp>
        <p:nvCxnSpPr>
          <p:cNvPr id="45" name="Connecteur droit 44"/>
          <p:cNvCxnSpPr>
            <a:endCxn id="37" idx="1"/>
          </p:cNvCxnSpPr>
          <p:nvPr/>
        </p:nvCxnSpPr>
        <p:spPr bwMode="auto">
          <a:xfrm flipV="1">
            <a:off x="3500430" y="3142260"/>
            <a:ext cx="214314" cy="14259"/>
          </a:xfrm>
          <a:prstGeom prst="line">
            <a:avLst/>
          </a:prstGeom>
          <a:noFill/>
          <a:ln w="9525" cap="flat" cmpd="sng" algn="ctr">
            <a:solidFill>
              <a:srgbClr val="A7C1DD"/>
            </a:solidFill>
            <a:prstDash val="solid"/>
            <a:round/>
            <a:headEnd type="none" w="med" len="med"/>
            <a:tailEnd type="none" w="med" len="med"/>
          </a:ln>
          <a:effectLst/>
        </p:spPr>
      </p:cxnSp>
      <p:cxnSp>
        <p:nvCxnSpPr>
          <p:cNvPr id="46" name="Connecteur droit 45"/>
          <p:cNvCxnSpPr/>
          <p:nvPr/>
        </p:nvCxnSpPr>
        <p:spPr bwMode="auto">
          <a:xfrm rot="5400000" flipH="1" flipV="1">
            <a:off x="2643174" y="2727891"/>
            <a:ext cx="1143008" cy="1588"/>
          </a:xfrm>
          <a:prstGeom prst="line">
            <a:avLst/>
          </a:prstGeom>
          <a:noFill/>
          <a:ln w="9525" cap="flat" cmpd="sng" algn="ctr">
            <a:solidFill>
              <a:srgbClr val="A7C1DD"/>
            </a:solidFill>
            <a:prstDash val="solid"/>
            <a:round/>
            <a:headEnd type="none" w="med" len="med"/>
            <a:tailEnd type="none" w="med" len="med"/>
          </a:ln>
          <a:effectLst/>
        </p:spPr>
      </p:cxnSp>
      <p:cxnSp>
        <p:nvCxnSpPr>
          <p:cNvPr id="47" name="Connecteur droit 46"/>
          <p:cNvCxnSpPr/>
          <p:nvPr/>
        </p:nvCxnSpPr>
        <p:spPr bwMode="auto">
          <a:xfrm>
            <a:off x="3214678" y="2156387"/>
            <a:ext cx="1428760" cy="1588"/>
          </a:xfrm>
          <a:prstGeom prst="line">
            <a:avLst/>
          </a:prstGeom>
          <a:noFill/>
          <a:ln w="9525" cap="flat" cmpd="sng" algn="ctr">
            <a:solidFill>
              <a:srgbClr val="A7C1DD"/>
            </a:solidFill>
            <a:prstDash val="solid"/>
            <a:round/>
            <a:headEnd type="none" w="med" len="med"/>
            <a:tailEnd type="none" w="med" len="med"/>
          </a:ln>
          <a:effectLst/>
        </p:spPr>
      </p:cxnSp>
      <p:cxnSp>
        <p:nvCxnSpPr>
          <p:cNvPr id="48" name="Connecteur droit avec flèche 47"/>
          <p:cNvCxnSpPr/>
          <p:nvPr/>
        </p:nvCxnSpPr>
        <p:spPr bwMode="auto">
          <a:xfrm>
            <a:off x="3214678" y="3299395"/>
            <a:ext cx="500066" cy="1588"/>
          </a:xfrm>
          <a:prstGeom prst="straightConnector1">
            <a:avLst/>
          </a:prstGeom>
          <a:noFill/>
          <a:ln w="9525" cap="flat" cmpd="sng" algn="ctr">
            <a:solidFill>
              <a:srgbClr val="A7C1DD"/>
            </a:solidFill>
            <a:prstDash val="solid"/>
            <a:round/>
            <a:headEnd type="none" w="med" len="med"/>
            <a:tailEnd type="arrow"/>
          </a:ln>
          <a:effectLst/>
        </p:spPr>
      </p:cxnSp>
      <p:sp>
        <p:nvSpPr>
          <p:cNvPr id="49" name="ZoneTexte 48"/>
          <p:cNvSpPr txBox="1"/>
          <p:nvPr/>
        </p:nvSpPr>
        <p:spPr>
          <a:xfrm>
            <a:off x="3357554" y="1817833"/>
            <a:ext cx="1175322" cy="338554"/>
          </a:xfrm>
          <a:prstGeom prst="rect">
            <a:avLst/>
          </a:prstGeom>
          <a:noFill/>
        </p:spPr>
        <p:txBody>
          <a:bodyPr wrap="none" rtlCol="0">
            <a:spAutoFit/>
          </a:bodyPr>
          <a:lstStyle/>
          <a:p>
            <a:r>
              <a:rPr lang="fr-FR" sz="1600" b="1" i="1" dirty="0" err="1">
                <a:solidFill>
                  <a:srgbClr val="92D050"/>
                </a:solidFill>
                <a:latin typeface="+mn-lt"/>
                <a:cs typeface="+mn-cs"/>
              </a:rPr>
              <a:t>hasParent</a:t>
            </a:r>
            <a:endParaRPr lang="fr-FR" b="1" i="1" dirty="0">
              <a:solidFill>
                <a:srgbClr val="92D050"/>
              </a:solidFill>
              <a:latin typeface="+mn-lt"/>
              <a:cs typeface="+mn-cs"/>
            </a:endParaRPr>
          </a:p>
        </p:txBody>
      </p:sp>
      <p:sp>
        <p:nvSpPr>
          <p:cNvPr id="50" name="ZoneTexte 49"/>
          <p:cNvSpPr txBox="1"/>
          <p:nvPr/>
        </p:nvSpPr>
        <p:spPr>
          <a:xfrm>
            <a:off x="4714876" y="1643050"/>
            <a:ext cx="2786082" cy="584775"/>
          </a:xfrm>
          <a:prstGeom prst="rect">
            <a:avLst/>
          </a:prstGeom>
          <a:noFill/>
        </p:spPr>
        <p:txBody>
          <a:bodyPr wrap="square" rtlCol="0">
            <a:spAutoFit/>
          </a:bodyPr>
          <a:lstStyle/>
          <a:p>
            <a:r>
              <a:rPr lang="en-US" sz="1600" i="1" dirty="0">
                <a:solidFill>
                  <a:srgbClr val="FF0000"/>
                </a:solidFill>
              </a:rPr>
              <a:t>One person has 2 parents</a:t>
            </a:r>
            <a:endParaRPr lang="fr-FR" sz="1600" i="1" dirty="0">
              <a:solidFill>
                <a:srgbClr val="FF0000"/>
              </a:solidFill>
            </a:endParaRPr>
          </a:p>
          <a:p>
            <a:endParaRPr lang="fr-FR" sz="1600" dirty="0"/>
          </a:p>
        </p:txBody>
      </p:sp>
      <p:sp>
        <p:nvSpPr>
          <p:cNvPr id="51" name="ZoneTexte 50"/>
          <p:cNvSpPr txBox="1"/>
          <p:nvPr/>
        </p:nvSpPr>
        <p:spPr>
          <a:xfrm>
            <a:off x="4714876" y="2513577"/>
            <a:ext cx="1357322" cy="338554"/>
          </a:xfrm>
          <a:prstGeom prst="rect">
            <a:avLst/>
          </a:prstGeom>
          <a:noFill/>
        </p:spPr>
        <p:txBody>
          <a:bodyPr wrap="square" rtlCol="0">
            <a:spAutoFit/>
          </a:bodyPr>
          <a:lstStyle/>
          <a:p>
            <a:pPr algn="ctr"/>
            <a:r>
              <a:rPr lang="fr-FR" sz="1600" i="1" dirty="0" err="1">
                <a:solidFill>
                  <a:schemeClr val="tx1"/>
                </a:solidFill>
              </a:rPr>
              <a:t>Subclass</a:t>
            </a:r>
            <a:r>
              <a:rPr lang="fr-FR" sz="1600" i="1" dirty="0">
                <a:solidFill>
                  <a:schemeClr val="tx1"/>
                </a:solidFill>
              </a:rPr>
              <a:t> Of</a:t>
            </a:r>
          </a:p>
        </p:txBody>
      </p:sp>
      <p:cxnSp>
        <p:nvCxnSpPr>
          <p:cNvPr id="52" name="Connecteur droit 51"/>
          <p:cNvCxnSpPr>
            <a:stCxn id="49" idx="1"/>
            <a:endCxn id="39" idx="1"/>
          </p:cNvCxnSpPr>
          <p:nvPr/>
        </p:nvCxnSpPr>
        <p:spPr bwMode="auto">
          <a:xfrm rot="10800000" flipV="1">
            <a:off x="3357554" y="1987110"/>
            <a:ext cx="1588" cy="481430"/>
          </a:xfrm>
          <a:prstGeom prst="line">
            <a:avLst/>
          </a:prstGeom>
          <a:noFill/>
          <a:ln w="28575" cap="flat" cmpd="sng" algn="ctr">
            <a:solidFill>
              <a:srgbClr val="92D050"/>
            </a:solidFill>
            <a:prstDash val="solid"/>
            <a:round/>
            <a:headEnd type="none" w="med" len="med"/>
            <a:tailEnd type="none" w="med" len="med"/>
          </a:ln>
          <a:effectLst/>
        </p:spPr>
      </p:cxnSp>
      <p:sp>
        <p:nvSpPr>
          <p:cNvPr id="53" name="ZoneTexte 52"/>
          <p:cNvSpPr txBox="1"/>
          <p:nvPr/>
        </p:nvSpPr>
        <p:spPr>
          <a:xfrm>
            <a:off x="2356751" y="2071678"/>
            <a:ext cx="857927" cy="338554"/>
          </a:xfrm>
          <a:prstGeom prst="rect">
            <a:avLst/>
          </a:prstGeom>
          <a:noFill/>
        </p:spPr>
        <p:txBody>
          <a:bodyPr wrap="none" rtlCol="0">
            <a:spAutoFit/>
          </a:bodyPr>
          <a:lstStyle/>
          <a:p>
            <a:r>
              <a:rPr lang="fr-FR" sz="1600" dirty="0">
                <a:solidFill>
                  <a:srgbClr val="92D050"/>
                </a:solidFill>
              </a:rPr>
              <a:t>Inverse</a:t>
            </a:r>
          </a:p>
        </p:txBody>
      </p:sp>
      <p:sp>
        <p:nvSpPr>
          <p:cNvPr id="57" name="ZoneTexte 56"/>
          <p:cNvSpPr txBox="1"/>
          <p:nvPr/>
        </p:nvSpPr>
        <p:spPr>
          <a:xfrm>
            <a:off x="1714480" y="1500174"/>
            <a:ext cx="1971437" cy="369332"/>
          </a:xfrm>
          <a:prstGeom prst="rect">
            <a:avLst/>
          </a:prstGeom>
          <a:noFill/>
        </p:spPr>
        <p:txBody>
          <a:bodyPr wrap="none" rtlCol="0">
            <a:spAutoFit/>
          </a:bodyPr>
          <a:lstStyle/>
          <a:p>
            <a:pPr algn="ctr"/>
            <a:r>
              <a:rPr lang="en-US" sz="1800" b="1" dirty="0">
                <a:solidFill>
                  <a:schemeClr val="tx1"/>
                </a:solidFill>
              </a:rPr>
              <a:t>SCHEMA (</a:t>
            </a:r>
            <a:r>
              <a:rPr lang="en-US" sz="1800" b="1" dirty="0" err="1">
                <a:solidFill>
                  <a:schemeClr val="tx1"/>
                </a:solidFill>
              </a:rPr>
              <a:t>Tbox</a:t>
            </a:r>
            <a:r>
              <a:rPr lang="en-US" sz="1800" b="1" dirty="0">
                <a:solidFill>
                  <a:schemeClr val="tx1"/>
                </a:solidFill>
              </a:rPr>
              <a:t>)</a:t>
            </a:r>
            <a:endParaRPr lang="fr-FR" sz="1800" b="1" dirty="0">
              <a:solidFill>
                <a:schemeClr val="tx1"/>
              </a:solidFill>
            </a:endParaRPr>
          </a:p>
        </p:txBody>
      </p:sp>
      <p:sp>
        <p:nvSpPr>
          <p:cNvPr id="58" name="Organigramme : Alternative 57"/>
          <p:cNvSpPr/>
          <p:nvPr/>
        </p:nvSpPr>
        <p:spPr bwMode="auto">
          <a:xfrm>
            <a:off x="1500166" y="1500174"/>
            <a:ext cx="6072230" cy="2500330"/>
          </a:xfrm>
          <a:prstGeom prst="flowChartAlternateProcess">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grpSp>
        <p:nvGrpSpPr>
          <p:cNvPr id="4" name="Group 3">
            <a:extLst>
              <a:ext uri="{FF2B5EF4-FFF2-40B4-BE49-F238E27FC236}">
                <a16:creationId xmlns:a16="http://schemas.microsoft.com/office/drawing/2014/main" id="{9098FF69-F91F-A441-9BCA-8C0A2E95A20F}"/>
              </a:ext>
            </a:extLst>
          </p:cNvPr>
          <p:cNvGrpSpPr/>
          <p:nvPr/>
        </p:nvGrpSpPr>
        <p:grpSpPr>
          <a:xfrm>
            <a:off x="4071934" y="3342315"/>
            <a:ext cx="2671337" cy="1344051"/>
            <a:chOff x="4071934" y="3342315"/>
            <a:chExt cx="2671337" cy="1344051"/>
          </a:xfrm>
        </p:grpSpPr>
        <p:cxnSp>
          <p:nvCxnSpPr>
            <p:cNvPr id="40" name="Connecteur droit avec flèche 39"/>
            <p:cNvCxnSpPr>
              <a:endCxn id="34" idx="2"/>
            </p:cNvCxnSpPr>
            <p:nvPr/>
          </p:nvCxnSpPr>
          <p:spPr bwMode="auto">
            <a:xfrm rot="16200000" flipV="1">
              <a:off x="5832402" y="3760707"/>
              <a:ext cx="872503" cy="35719"/>
            </a:xfrm>
            <a:prstGeom prst="straightConnector1">
              <a:avLst/>
            </a:prstGeom>
            <a:noFill/>
            <a:ln w="9525" cap="flat" cmpd="sng" algn="ctr">
              <a:solidFill>
                <a:schemeClr val="bg1">
                  <a:lumMod val="75000"/>
                </a:schemeClr>
              </a:solidFill>
              <a:prstDash val="solid"/>
              <a:round/>
              <a:headEnd type="none" w="med" len="med"/>
              <a:tailEnd type="arrow"/>
            </a:ln>
            <a:effectLst/>
          </p:spPr>
        </p:cxnSp>
        <p:sp>
          <p:nvSpPr>
            <p:cNvPr id="41" name="ZoneTexte 40"/>
            <p:cNvSpPr txBox="1"/>
            <p:nvPr/>
          </p:nvSpPr>
          <p:spPr>
            <a:xfrm>
              <a:off x="4071934" y="4286256"/>
              <a:ext cx="1357322" cy="400110"/>
            </a:xfrm>
            <a:prstGeom prst="rect">
              <a:avLst/>
            </a:prstGeom>
            <a:noFill/>
          </p:spPr>
          <p:txBody>
            <a:bodyPr wrap="square" rtlCol="0">
              <a:spAutoFit/>
            </a:bodyPr>
            <a:lstStyle/>
            <a:p>
              <a:pPr algn="ctr"/>
              <a:r>
                <a:rPr lang="fr-FR" dirty="0">
                  <a:solidFill>
                    <a:schemeClr val="bg1">
                      <a:lumMod val="65000"/>
                    </a:schemeClr>
                  </a:solidFill>
                </a:rPr>
                <a:t>John</a:t>
              </a:r>
            </a:p>
          </p:txBody>
        </p:sp>
        <p:sp>
          <p:nvSpPr>
            <p:cNvPr id="54" name="ZoneTexte 53"/>
            <p:cNvSpPr txBox="1"/>
            <p:nvPr/>
          </p:nvSpPr>
          <p:spPr>
            <a:xfrm>
              <a:off x="6000760" y="4286256"/>
              <a:ext cx="742511" cy="400110"/>
            </a:xfrm>
            <a:prstGeom prst="rect">
              <a:avLst/>
            </a:prstGeom>
            <a:noFill/>
          </p:spPr>
          <p:txBody>
            <a:bodyPr wrap="none" rtlCol="0">
              <a:spAutoFit/>
            </a:bodyPr>
            <a:lstStyle/>
            <a:p>
              <a:r>
                <a:rPr lang="fr-FR" dirty="0">
                  <a:solidFill>
                    <a:schemeClr val="bg1">
                      <a:lumMod val="65000"/>
                    </a:schemeClr>
                  </a:solidFill>
                </a:rPr>
                <a:t>Alice</a:t>
              </a:r>
            </a:p>
          </p:txBody>
        </p:sp>
        <p:cxnSp>
          <p:nvCxnSpPr>
            <p:cNvPr id="56" name="Connecteur droit avec flèche 55"/>
            <p:cNvCxnSpPr/>
            <p:nvPr/>
          </p:nvCxnSpPr>
          <p:spPr bwMode="auto">
            <a:xfrm>
              <a:off x="5214942" y="4500570"/>
              <a:ext cx="714380" cy="1588"/>
            </a:xfrm>
            <a:prstGeom prst="straightConnector1">
              <a:avLst/>
            </a:prstGeom>
            <a:noFill/>
            <a:ln w="9525" cap="flat" cmpd="sng" algn="ctr">
              <a:solidFill>
                <a:schemeClr val="bg1">
                  <a:lumMod val="75000"/>
                </a:schemeClr>
              </a:solidFill>
              <a:prstDash val="solid"/>
              <a:round/>
              <a:headEnd type="none" w="med" len="med"/>
              <a:tailEnd type="arrow"/>
            </a:ln>
            <a:effectLst/>
          </p:spPr>
        </p:cxnSp>
        <p:sp>
          <p:nvSpPr>
            <p:cNvPr id="60" name="ZoneTexte 59"/>
            <p:cNvSpPr txBox="1"/>
            <p:nvPr/>
          </p:nvSpPr>
          <p:spPr>
            <a:xfrm>
              <a:off x="5000628" y="4143380"/>
              <a:ext cx="979755" cy="338554"/>
            </a:xfrm>
            <a:prstGeom prst="rect">
              <a:avLst/>
            </a:prstGeom>
            <a:noFill/>
          </p:spPr>
          <p:txBody>
            <a:bodyPr wrap="none" rtlCol="0">
              <a:spAutoFit/>
            </a:bodyPr>
            <a:lstStyle/>
            <a:p>
              <a:r>
                <a:rPr lang="fr-FR" sz="1600" i="1" dirty="0" err="1">
                  <a:solidFill>
                    <a:srgbClr val="92D050"/>
                  </a:solidFill>
                  <a:latin typeface="+mn-lt"/>
                  <a:cs typeface="+mn-cs"/>
                </a:rPr>
                <a:t>hasChild</a:t>
              </a:r>
              <a:endParaRPr lang="fr-FR" i="1" dirty="0">
                <a:solidFill>
                  <a:srgbClr val="92D050"/>
                </a:solidFill>
                <a:latin typeface="+mn-lt"/>
                <a:cs typeface="+mn-cs"/>
              </a:endParaRPr>
            </a:p>
          </p:txBody>
        </p:sp>
      </p:grpSp>
      <p:sp>
        <p:nvSpPr>
          <p:cNvPr id="61" name="Organigramme : Alternative 60"/>
          <p:cNvSpPr/>
          <p:nvPr/>
        </p:nvSpPr>
        <p:spPr bwMode="auto">
          <a:xfrm>
            <a:off x="1500166" y="4000504"/>
            <a:ext cx="6072230" cy="714380"/>
          </a:xfrm>
          <a:prstGeom prst="flowChartAlternateProcess">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62" name="ZoneTexte 61"/>
          <p:cNvSpPr txBox="1"/>
          <p:nvPr/>
        </p:nvSpPr>
        <p:spPr>
          <a:xfrm>
            <a:off x="1785918" y="4071942"/>
            <a:ext cx="2569934" cy="369332"/>
          </a:xfrm>
          <a:prstGeom prst="rect">
            <a:avLst/>
          </a:prstGeom>
          <a:noFill/>
        </p:spPr>
        <p:txBody>
          <a:bodyPr wrap="none" rtlCol="0">
            <a:spAutoFit/>
          </a:bodyPr>
          <a:lstStyle/>
          <a:p>
            <a:pPr algn="ctr"/>
            <a:r>
              <a:rPr lang="en-US" sz="1800" b="1" dirty="0">
                <a:solidFill>
                  <a:schemeClr val="tx1"/>
                </a:solidFill>
              </a:rPr>
              <a:t>Asserted facts (</a:t>
            </a:r>
            <a:r>
              <a:rPr lang="en-US" sz="1800" b="1" dirty="0" err="1">
                <a:solidFill>
                  <a:schemeClr val="tx1"/>
                </a:solidFill>
              </a:rPr>
              <a:t>Abox</a:t>
            </a:r>
            <a:r>
              <a:rPr lang="en-US" sz="1800" b="1" dirty="0">
                <a:solidFill>
                  <a:schemeClr val="tx1"/>
                </a:solidFill>
              </a:rPr>
              <a:t>)</a:t>
            </a:r>
            <a:endParaRPr lang="fr-FR" sz="1800" b="1" dirty="0">
              <a:solidFill>
                <a:schemeClr val="tx1"/>
              </a:solidFill>
            </a:endParaRPr>
          </a:p>
        </p:txBody>
      </p:sp>
      <p:sp>
        <p:nvSpPr>
          <p:cNvPr id="63" name="Organigramme : Alternative 62"/>
          <p:cNvSpPr/>
          <p:nvPr/>
        </p:nvSpPr>
        <p:spPr bwMode="auto">
          <a:xfrm>
            <a:off x="1500166" y="4714884"/>
            <a:ext cx="6072230" cy="1928826"/>
          </a:xfrm>
          <a:prstGeom prst="flowChartAlternateProcess">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64" name="ZoneTexte 63"/>
          <p:cNvSpPr txBox="1"/>
          <p:nvPr/>
        </p:nvSpPr>
        <p:spPr>
          <a:xfrm>
            <a:off x="1785918" y="4786322"/>
            <a:ext cx="6858048" cy="2339102"/>
          </a:xfrm>
          <a:prstGeom prst="rect">
            <a:avLst/>
          </a:prstGeom>
          <a:noFill/>
        </p:spPr>
        <p:txBody>
          <a:bodyPr wrap="square" rtlCol="0">
            <a:spAutoFit/>
          </a:bodyPr>
          <a:lstStyle/>
          <a:p>
            <a:pPr algn="ctr"/>
            <a:r>
              <a:rPr lang="en-US" sz="1800" b="1" dirty="0" err="1">
                <a:solidFill>
                  <a:schemeClr val="tx1"/>
                </a:solidFill>
              </a:rPr>
              <a:t>Infered</a:t>
            </a:r>
            <a:r>
              <a:rPr lang="en-US" sz="1800" b="1" dirty="0">
                <a:solidFill>
                  <a:schemeClr val="tx1"/>
                </a:solidFill>
              </a:rPr>
              <a:t> facts (</a:t>
            </a:r>
            <a:r>
              <a:rPr lang="en-US" sz="1800" b="1" dirty="0" err="1">
                <a:solidFill>
                  <a:schemeClr val="tx1"/>
                </a:solidFill>
              </a:rPr>
              <a:t>Abox</a:t>
            </a:r>
            <a:r>
              <a:rPr lang="en-US" sz="1800" b="1" dirty="0">
                <a:solidFill>
                  <a:schemeClr val="tx1"/>
                </a:solidFill>
              </a:rPr>
              <a:t>)</a:t>
            </a:r>
          </a:p>
          <a:p>
            <a:r>
              <a:rPr lang="en-US" sz="1600" b="1" dirty="0"/>
              <a:t>John	</a:t>
            </a:r>
            <a:r>
              <a:rPr lang="en-US" sz="1600" b="1" dirty="0" err="1"/>
              <a:t>is_a</a:t>
            </a:r>
            <a:r>
              <a:rPr lang="en-US" sz="1600" b="1" dirty="0"/>
              <a:t>	   Parent </a:t>
            </a:r>
            <a:r>
              <a:rPr lang="en-US" sz="1600" dirty="0"/>
              <a:t>(because he has one Child)</a:t>
            </a:r>
          </a:p>
          <a:p>
            <a:r>
              <a:rPr lang="en-US" sz="1600" b="1" dirty="0"/>
              <a:t>John 	</a:t>
            </a:r>
            <a:r>
              <a:rPr lang="en-US" sz="1600" b="1" dirty="0" err="1"/>
              <a:t>is_a</a:t>
            </a:r>
            <a:r>
              <a:rPr lang="en-US" sz="1600" b="1" dirty="0"/>
              <a:t>	   Person </a:t>
            </a:r>
            <a:r>
              <a:rPr lang="en-US" sz="1600" dirty="0"/>
              <a:t>(because he is a Parent)</a:t>
            </a:r>
          </a:p>
          <a:p>
            <a:r>
              <a:rPr lang="en-US" sz="1600" b="1" dirty="0"/>
              <a:t>Alice	</a:t>
            </a:r>
            <a:r>
              <a:rPr lang="en-US" sz="1600" b="1" dirty="0" err="1"/>
              <a:t>is_a</a:t>
            </a:r>
            <a:r>
              <a:rPr lang="en-US" sz="1600" b="1" dirty="0"/>
              <a:t>	   Person </a:t>
            </a:r>
            <a:r>
              <a:rPr lang="en-US" sz="1600" dirty="0"/>
              <a:t>(because she is a Child </a:t>
            </a:r>
          </a:p>
          <a:p>
            <a:r>
              <a:rPr lang="en-US" sz="1600" dirty="0"/>
              <a:t>		   but also because she is an Employee)</a:t>
            </a:r>
          </a:p>
          <a:p>
            <a:r>
              <a:rPr lang="en-US" sz="1600" b="1" dirty="0"/>
              <a:t>Alice	</a:t>
            </a:r>
            <a:r>
              <a:rPr lang="en-US" sz="1600" b="1" dirty="0" err="1"/>
              <a:t>hasParent</a:t>
            </a:r>
            <a:r>
              <a:rPr lang="en-US" sz="1600" b="1" dirty="0"/>
              <a:t>  John </a:t>
            </a:r>
            <a:r>
              <a:rPr lang="en-US" sz="1600" dirty="0"/>
              <a:t>(because </a:t>
            </a:r>
            <a:r>
              <a:rPr lang="en-US" sz="1600" dirty="0" err="1"/>
              <a:t>hasParent</a:t>
            </a:r>
            <a:r>
              <a:rPr lang="en-US" sz="1600" dirty="0"/>
              <a:t> is inverse of 			    </a:t>
            </a:r>
            <a:r>
              <a:rPr lang="en-US" sz="1600" dirty="0" err="1"/>
              <a:t>hasChildren</a:t>
            </a:r>
            <a:r>
              <a:rPr lang="en-US" sz="1600" dirty="0"/>
              <a:t>)</a:t>
            </a:r>
          </a:p>
          <a:p>
            <a:endParaRPr lang="en-US" sz="1600" dirty="0"/>
          </a:p>
          <a:p>
            <a:endParaRPr lang="fr-FR" sz="1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t>Protégé Ontology Editor (screenshot 1/2)</a:t>
            </a:r>
          </a:p>
        </p:txBody>
      </p:sp>
      <p:sp>
        <p:nvSpPr>
          <p:cNvPr id="3" name="Espace réservé du contenu 2"/>
          <p:cNvSpPr>
            <a:spLocks noGrp="1"/>
          </p:cNvSpPr>
          <p:nvPr>
            <p:ph idx="1"/>
          </p:nvPr>
        </p:nvSpPr>
        <p:spPr/>
        <p:txBody>
          <a:bodyPr/>
          <a:lstStyle/>
          <a:p>
            <a:endParaRPr lang="fr-FR"/>
          </a:p>
        </p:txBody>
      </p:sp>
      <p:pic>
        <p:nvPicPr>
          <p:cNvPr id="3074" name="Picture 2"/>
          <p:cNvPicPr>
            <a:picLocks noChangeAspect="1" noChangeArrowheads="1"/>
          </p:cNvPicPr>
          <p:nvPr/>
        </p:nvPicPr>
        <p:blipFill>
          <a:blip r:embed="rId3"/>
          <a:srcRect/>
          <a:stretch>
            <a:fillRect/>
          </a:stretch>
        </p:blipFill>
        <p:spPr bwMode="auto">
          <a:xfrm>
            <a:off x="785786" y="603144"/>
            <a:ext cx="8286749" cy="6254856"/>
          </a:xfrm>
          <a:prstGeom prst="rect">
            <a:avLst/>
          </a:prstGeom>
          <a:noFill/>
          <a:ln w="9525">
            <a:noFill/>
            <a:miter lim="800000"/>
            <a:headEnd/>
            <a:tailEnd/>
          </a:ln>
          <a:effec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14414" y="-214330"/>
            <a:ext cx="7329487" cy="1071562"/>
          </a:xfrm>
        </p:spPr>
        <p:txBody>
          <a:bodyPr/>
          <a:lstStyle/>
          <a:p>
            <a:r>
              <a:rPr lang="fr-FR" dirty="0"/>
              <a:t>Base Layer</a:t>
            </a:r>
          </a:p>
        </p:txBody>
      </p:sp>
      <p:pic>
        <p:nvPicPr>
          <p:cNvPr id="5" name="Picture 6"/>
          <p:cNvPicPr>
            <a:picLocks noChangeAspect="1" noChangeArrowheads="1"/>
          </p:cNvPicPr>
          <p:nvPr/>
        </p:nvPicPr>
        <p:blipFill>
          <a:blip r:embed="rId3"/>
          <a:srcRect/>
          <a:stretch>
            <a:fillRect/>
          </a:stretch>
        </p:blipFill>
        <p:spPr bwMode="auto">
          <a:xfrm>
            <a:off x="-32" y="632327"/>
            <a:ext cx="5715000" cy="6000750"/>
          </a:xfrm>
          <a:prstGeom prst="rect">
            <a:avLst/>
          </a:prstGeom>
          <a:noFill/>
          <a:ln w="9525">
            <a:noFill/>
            <a:miter lim="800000"/>
            <a:headEnd/>
            <a:tailEnd/>
          </a:ln>
          <a:effectLst/>
        </p:spPr>
      </p:pic>
      <p:pic>
        <p:nvPicPr>
          <p:cNvPr id="6" name="Picture 2"/>
          <p:cNvPicPr>
            <a:picLocks noChangeAspect="1" noChangeArrowheads="1"/>
          </p:cNvPicPr>
          <p:nvPr/>
        </p:nvPicPr>
        <p:blipFill>
          <a:blip r:embed="rId4"/>
          <a:srcRect/>
          <a:stretch>
            <a:fillRect/>
          </a:stretch>
        </p:blipFill>
        <p:spPr bwMode="auto">
          <a:xfrm>
            <a:off x="142844" y="1418145"/>
            <a:ext cx="685800" cy="1295400"/>
          </a:xfrm>
          <a:prstGeom prst="rect">
            <a:avLst/>
          </a:prstGeom>
          <a:noFill/>
          <a:ln w="9525">
            <a:noFill/>
            <a:miter lim="800000"/>
            <a:headEnd/>
            <a:tailEnd/>
          </a:ln>
          <a:effectLst/>
        </p:spPr>
      </p:pic>
      <p:pic>
        <p:nvPicPr>
          <p:cNvPr id="7" name="Picture 5"/>
          <p:cNvPicPr>
            <a:picLocks noChangeAspect="1" noChangeArrowheads="1"/>
          </p:cNvPicPr>
          <p:nvPr/>
        </p:nvPicPr>
        <p:blipFill>
          <a:blip r:embed="rId5"/>
          <a:srcRect/>
          <a:stretch>
            <a:fillRect/>
          </a:stretch>
        </p:blipFill>
        <p:spPr bwMode="auto">
          <a:xfrm>
            <a:off x="285680" y="4489979"/>
            <a:ext cx="1143008" cy="214314"/>
          </a:xfrm>
          <a:prstGeom prst="rect">
            <a:avLst/>
          </a:prstGeom>
          <a:noFill/>
          <a:ln w="9525">
            <a:noFill/>
            <a:miter lim="800000"/>
            <a:headEnd/>
            <a:tailEnd/>
          </a:ln>
          <a:effectLst/>
        </p:spPr>
      </p:pic>
      <p:pic>
        <p:nvPicPr>
          <p:cNvPr id="8" name="Picture 4"/>
          <p:cNvPicPr>
            <a:picLocks noChangeAspect="1" noChangeArrowheads="1"/>
          </p:cNvPicPr>
          <p:nvPr/>
        </p:nvPicPr>
        <p:blipFill>
          <a:blip r:embed="rId6"/>
          <a:srcRect/>
          <a:stretch>
            <a:fillRect/>
          </a:stretch>
        </p:blipFill>
        <p:spPr bwMode="auto">
          <a:xfrm>
            <a:off x="785746" y="5632987"/>
            <a:ext cx="1143008" cy="214314"/>
          </a:xfrm>
          <a:prstGeom prst="rect">
            <a:avLst/>
          </a:prstGeom>
          <a:noFill/>
          <a:ln w="9525">
            <a:noFill/>
            <a:miter lim="800000"/>
            <a:headEnd/>
            <a:tailEnd/>
          </a:ln>
          <a:effectLst/>
        </p:spPr>
      </p:pic>
      <p:pic>
        <p:nvPicPr>
          <p:cNvPr id="9" name="Picture 3"/>
          <p:cNvPicPr>
            <a:picLocks noChangeAspect="1" noChangeArrowheads="1"/>
          </p:cNvPicPr>
          <p:nvPr/>
        </p:nvPicPr>
        <p:blipFill>
          <a:blip r:embed="rId7"/>
          <a:srcRect/>
          <a:stretch>
            <a:fillRect/>
          </a:stretch>
        </p:blipFill>
        <p:spPr bwMode="auto">
          <a:xfrm>
            <a:off x="1928754" y="3918475"/>
            <a:ext cx="1143008" cy="214314"/>
          </a:xfrm>
          <a:prstGeom prst="rect">
            <a:avLst/>
          </a:prstGeom>
          <a:noFill/>
          <a:ln w="9525">
            <a:noFill/>
            <a:miter lim="800000"/>
            <a:headEnd/>
            <a:tailEnd/>
          </a:ln>
          <a:effectLst/>
        </p:spPr>
      </p:pic>
      <p:sp>
        <p:nvSpPr>
          <p:cNvPr id="10" name="Rectangle 9"/>
          <p:cNvSpPr/>
          <p:nvPr/>
        </p:nvSpPr>
        <p:spPr bwMode="auto">
          <a:xfrm>
            <a:off x="71406" y="632327"/>
            <a:ext cx="2500330" cy="5357850"/>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11" name="Rectangle 10"/>
          <p:cNvSpPr/>
          <p:nvPr/>
        </p:nvSpPr>
        <p:spPr bwMode="auto">
          <a:xfrm>
            <a:off x="2571736" y="632327"/>
            <a:ext cx="2143140" cy="4714908"/>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12" name="Rectangle 11"/>
          <p:cNvSpPr/>
          <p:nvPr/>
        </p:nvSpPr>
        <p:spPr bwMode="auto">
          <a:xfrm>
            <a:off x="4714876" y="632285"/>
            <a:ext cx="1000132" cy="1357322"/>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13" name="Espace réservé du contenu 12"/>
          <p:cNvSpPr>
            <a:spLocks noGrp="1"/>
          </p:cNvSpPr>
          <p:nvPr>
            <p:ph idx="1"/>
          </p:nvPr>
        </p:nvSpPr>
        <p:spPr>
          <a:xfrm>
            <a:off x="5572132" y="785794"/>
            <a:ext cx="3571868" cy="3240088"/>
          </a:xfrm>
        </p:spPr>
        <p:txBody>
          <a:bodyPr/>
          <a:lstStyle/>
          <a:p>
            <a:pPr lvl="1"/>
            <a:r>
              <a:rPr lang="fr-FR" b="1" dirty="0"/>
              <a:t>Base Layer</a:t>
            </a:r>
          </a:p>
          <a:p>
            <a:pPr lvl="2"/>
            <a:r>
              <a:rPr lang="en-US" sz="1800" b="1" dirty="0"/>
              <a:t>Unicode</a:t>
            </a:r>
            <a:r>
              <a:rPr lang="en-US" sz="1800" dirty="0"/>
              <a:t> to represent characters</a:t>
            </a:r>
            <a:endParaRPr lang="fr-FR" sz="1800" b="1" dirty="0"/>
          </a:p>
          <a:p>
            <a:pPr lvl="2"/>
            <a:r>
              <a:rPr lang="en-US" sz="1800" b="1" dirty="0"/>
              <a:t>XML </a:t>
            </a:r>
            <a:r>
              <a:rPr lang="en-US" sz="1800" dirty="0"/>
              <a:t>defined in 1998 (syntactic interoperability) and related technologies, such as NS (Name Spaces) and XML Schema </a:t>
            </a:r>
          </a:p>
          <a:p>
            <a:pPr lvl="2"/>
            <a:r>
              <a:rPr lang="en-US" sz="1800" b="1" dirty="0"/>
              <a:t>URI </a:t>
            </a:r>
            <a:r>
              <a:rPr lang="en-US" sz="1800" dirty="0"/>
              <a:t>(Uniform  Resource Identifier):  Identification of resources, generalization of URL</a:t>
            </a:r>
          </a:p>
          <a:p>
            <a:pPr lvl="2"/>
            <a:r>
              <a:rPr lang="en-US" sz="1800" b="1" dirty="0"/>
              <a:t>Crypto</a:t>
            </a:r>
            <a:r>
              <a:rPr lang="en-US" sz="1800" dirty="0"/>
              <a:t> and security layers (HTTPS, etc.)</a:t>
            </a:r>
          </a:p>
          <a:p>
            <a:pPr lvl="1"/>
            <a:endParaRPr lang="fr-FR"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t>Protégé Ontology Editor (screenshot 2/2)</a:t>
            </a:r>
          </a:p>
        </p:txBody>
      </p:sp>
      <p:sp>
        <p:nvSpPr>
          <p:cNvPr id="3" name="Espace réservé du contenu 2"/>
          <p:cNvSpPr>
            <a:spLocks noGrp="1"/>
          </p:cNvSpPr>
          <p:nvPr>
            <p:ph idx="1"/>
          </p:nvPr>
        </p:nvSpPr>
        <p:spPr/>
        <p:txBody>
          <a:bodyPr/>
          <a:lstStyle/>
          <a:p>
            <a:endParaRPr lang="fr-FR"/>
          </a:p>
        </p:txBody>
      </p:sp>
      <p:pic>
        <p:nvPicPr>
          <p:cNvPr id="4098" name="Picture 2"/>
          <p:cNvPicPr>
            <a:picLocks noChangeAspect="1" noChangeArrowheads="1"/>
          </p:cNvPicPr>
          <p:nvPr/>
        </p:nvPicPr>
        <p:blipFill>
          <a:blip r:embed="rId3"/>
          <a:srcRect/>
          <a:stretch>
            <a:fillRect/>
          </a:stretch>
        </p:blipFill>
        <p:spPr bwMode="auto">
          <a:xfrm>
            <a:off x="714348" y="603098"/>
            <a:ext cx="8286808" cy="6254901"/>
          </a:xfrm>
          <a:prstGeom prst="rect">
            <a:avLst/>
          </a:prstGeom>
          <a:noFill/>
          <a:ln w="9525">
            <a:noFill/>
            <a:miter lim="800000"/>
            <a:headEnd/>
            <a:tailEnd/>
          </a:ln>
          <a:effec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57313" y="-214338"/>
            <a:ext cx="7329487" cy="1071562"/>
          </a:xfrm>
        </p:spPr>
        <p:txBody>
          <a:bodyPr/>
          <a:lstStyle/>
          <a:p>
            <a:r>
              <a:rPr lang="fr-FR" dirty="0" err="1"/>
              <a:t>Rules</a:t>
            </a:r>
            <a:r>
              <a:rPr lang="fr-FR" dirty="0"/>
              <a:t> Layer</a:t>
            </a:r>
          </a:p>
        </p:txBody>
      </p:sp>
      <p:sp>
        <p:nvSpPr>
          <p:cNvPr id="19" name="Espace réservé du contenu 18"/>
          <p:cNvSpPr>
            <a:spLocks noGrp="1"/>
          </p:cNvSpPr>
          <p:nvPr>
            <p:ph idx="1"/>
          </p:nvPr>
        </p:nvSpPr>
        <p:spPr>
          <a:xfrm>
            <a:off x="5994150" y="247296"/>
            <a:ext cx="2792403" cy="3240088"/>
          </a:xfrm>
        </p:spPr>
        <p:txBody>
          <a:bodyPr/>
          <a:lstStyle/>
          <a:p>
            <a:pPr lvl="1"/>
            <a:r>
              <a:rPr lang="fr-FR" sz="1800" dirty="0"/>
              <a:t>Concepts= Person</a:t>
            </a:r>
          </a:p>
          <a:p>
            <a:pPr lvl="1"/>
            <a:r>
              <a:rPr lang="fr-FR" sz="1800" dirty="0"/>
              <a:t>O. pro = </a:t>
            </a:r>
            <a:r>
              <a:rPr lang="fr-FR" sz="1800" dirty="0" err="1"/>
              <a:t>isancestor</a:t>
            </a:r>
            <a:endParaRPr lang="fr-FR" sz="1800" dirty="0"/>
          </a:p>
          <a:p>
            <a:pPr lvl="1"/>
            <a:r>
              <a:rPr lang="fr-FR" sz="1800" dirty="0"/>
              <a:t>Instance Person(x), Person(y), Person(z)</a:t>
            </a:r>
          </a:p>
          <a:p>
            <a:pPr lvl="1"/>
            <a:r>
              <a:rPr lang="fr-FR" sz="1800" dirty="0" err="1"/>
              <a:t>Rules</a:t>
            </a:r>
            <a:r>
              <a:rPr lang="fr-FR" sz="1800" dirty="0"/>
              <a:t> </a:t>
            </a:r>
          </a:p>
          <a:p>
            <a:pPr lvl="1">
              <a:buNone/>
            </a:pPr>
            <a:r>
              <a:rPr lang="fr-FR" sz="1800" dirty="0" err="1"/>
              <a:t>isancestor</a:t>
            </a:r>
            <a:r>
              <a:rPr lang="fr-FR" sz="1800" dirty="0"/>
              <a:t> (</a:t>
            </a:r>
            <a:r>
              <a:rPr lang="fr-FR" sz="1800" dirty="0" err="1"/>
              <a:t>x,y</a:t>
            </a:r>
            <a:r>
              <a:rPr lang="fr-FR" sz="1800" dirty="0"/>
              <a:t>)</a:t>
            </a:r>
          </a:p>
          <a:p>
            <a:pPr lvl="1">
              <a:buNone/>
            </a:pPr>
            <a:r>
              <a:rPr lang="fr-FR" sz="1800" dirty="0"/>
              <a:t>and</a:t>
            </a:r>
          </a:p>
          <a:p>
            <a:pPr lvl="1">
              <a:buNone/>
            </a:pPr>
            <a:r>
              <a:rPr lang="fr-FR" sz="1800" dirty="0" err="1"/>
              <a:t>isancestor</a:t>
            </a:r>
            <a:r>
              <a:rPr lang="fr-FR" sz="1800" dirty="0"/>
              <a:t>(</a:t>
            </a:r>
            <a:r>
              <a:rPr lang="fr-FR" sz="1800" dirty="0" err="1"/>
              <a:t>y,z</a:t>
            </a:r>
            <a:r>
              <a:rPr lang="fr-FR" sz="1800" dirty="0"/>
              <a:t>)</a:t>
            </a:r>
          </a:p>
          <a:p>
            <a:pPr lvl="1">
              <a:buNone/>
            </a:pPr>
            <a:r>
              <a:rPr lang="fr-FR" sz="1800" dirty="0"/>
              <a:t>-&gt;</a:t>
            </a:r>
          </a:p>
          <a:p>
            <a:pPr lvl="1">
              <a:buNone/>
            </a:pPr>
            <a:r>
              <a:rPr lang="fr-FR" sz="1800" dirty="0" err="1"/>
              <a:t>isancestor</a:t>
            </a:r>
            <a:r>
              <a:rPr lang="fr-FR" sz="1800" dirty="0"/>
              <a:t>(</a:t>
            </a:r>
            <a:r>
              <a:rPr lang="fr-FR" sz="1800" dirty="0" err="1"/>
              <a:t>x,z</a:t>
            </a:r>
            <a:r>
              <a:rPr lang="fr-FR" sz="1800" dirty="0"/>
              <a:t>)</a:t>
            </a:r>
          </a:p>
          <a:p>
            <a:pPr lvl="1">
              <a:buNone/>
            </a:pPr>
            <a:endParaRPr lang="fr-FR" sz="1800" dirty="0"/>
          </a:p>
        </p:txBody>
      </p:sp>
      <p:pic>
        <p:nvPicPr>
          <p:cNvPr id="5" name="Picture 6"/>
          <p:cNvPicPr>
            <a:picLocks noChangeAspect="1" noChangeArrowheads="1"/>
          </p:cNvPicPr>
          <p:nvPr/>
        </p:nvPicPr>
        <p:blipFill>
          <a:blip r:embed="rId3"/>
          <a:srcRect/>
          <a:stretch>
            <a:fillRect/>
          </a:stretch>
        </p:blipFill>
        <p:spPr bwMode="auto">
          <a:xfrm>
            <a:off x="-32" y="714398"/>
            <a:ext cx="5715000" cy="6000750"/>
          </a:xfrm>
          <a:prstGeom prst="rect">
            <a:avLst/>
          </a:prstGeom>
          <a:noFill/>
          <a:ln w="9525">
            <a:noFill/>
            <a:miter lim="800000"/>
            <a:headEnd/>
            <a:tailEnd/>
          </a:ln>
          <a:effectLst/>
        </p:spPr>
      </p:pic>
      <p:pic>
        <p:nvPicPr>
          <p:cNvPr id="6" name="Picture 2"/>
          <p:cNvPicPr>
            <a:picLocks noChangeAspect="1" noChangeArrowheads="1"/>
          </p:cNvPicPr>
          <p:nvPr/>
        </p:nvPicPr>
        <p:blipFill>
          <a:blip r:embed="rId4"/>
          <a:srcRect/>
          <a:stretch>
            <a:fillRect/>
          </a:stretch>
        </p:blipFill>
        <p:spPr bwMode="auto">
          <a:xfrm>
            <a:off x="142844" y="1500216"/>
            <a:ext cx="685800" cy="1295400"/>
          </a:xfrm>
          <a:prstGeom prst="rect">
            <a:avLst/>
          </a:prstGeom>
          <a:noFill/>
          <a:ln w="9525">
            <a:noFill/>
            <a:miter lim="800000"/>
            <a:headEnd/>
            <a:tailEnd/>
          </a:ln>
          <a:effectLst/>
        </p:spPr>
      </p:pic>
      <p:pic>
        <p:nvPicPr>
          <p:cNvPr id="7" name="Picture 5"/>
          <p:cNvPicPr>
            <a:picLocks noChangeAspect="1" noChangeArrowheads="1"/>
          </p:cNvPicPr>
          <p:nvPr/>
        </p:nvPicPr>
        <p:blipFill>
          <a:blip r:embed="rId5"/>
          <a:srcRect/>
          <a:stretch>
            <a:fillRect/>
          </a:stretch>
        </p:blipFill>
        <p:spPr bwMode="auto">
          <a:xfrm>
            <a:off x="285680" y="4572050"/>
            <a:ext cx="1143008" cy="214314"/>
          </a:xfrm>
          <a:prstGeom prst="rect">
            <a:avLst/>
          </a:prstGeom>
          <a:noFill/>
          <a:ln w="9525">
            <a:noFill/>
            <a:miter lim="800000"/>
            <a:headEnd/>
            <a:tailEnd/>
          </a:ln>
          <a:effectLst/>
        </p:spPr>
      </p:pic>
      <p:pic>
        <p:nvPicPr>
          <p:cNvPr id="8" name="Picture 4"/>
          <p:cNvPicPr>
            <a:picLocks noChangeAspect="1" noChangeArrowheads="1"/>
          </p:cNvPicPr>
          <p:nvPr/>
        </p:nvPicPr>
        <p:blipFill>
          <a:blip r:embed="rId6"/>
          <a:srcRect/>
          <a:stretch>
            <a:fillRect/>
          </a:stretch>
        </p:blipFill>
        <p:spPr bwMode="auto">
          <a:xfrm>
            <a:off x="785746" y="5715058"/>
            <a:ext cx="1143008" cy="214314"/>
          </a:xfrm>
          <a:prstGeom prst="rect">
            <a:avLst/>
          </a:prstGeom>
          <a:noFill/>
          <a:ln w="9525">
            <a:noFill/>
            <a:miter lim="800000"/>
            <a:headEnd/>
            <a:tailEnd/>
          </a:ln>
          <a:effectLst/>
        </p:spPr>
      </p:pic>
      <p:pic>
        <p:nvPicPr>
          <p:cNvPr id="9" name="Picture 3"/>
          <p:cNvPicPr>
            <a:picLocks noChangeAspect="1" noChangeArrowheads="1"/>
          </p:cNvPicPr>
          <p:nvPr/>
        </p:nvPicPr>
        <p:blipFill>
          <a:blip r:embed="rId7"/>
          <a:srcRect/>
          <a:stretch>
            <a:fillRect/>
          </a:stretch>
        </p:blipFill>
        <p:spPr bwMode="auto">
          <a:xfrm>
            <a:off x="1928754" y="4000546"/>
            <a:ext cx="1143008" cy="214314"/>
          </a:xfrm>
          <a:prstGeom prst="rect">
            <a:avLst/>
          </a:prstGeom>
          <a:noFill/>
          <a:ln w="9525">
            <a:noFill/>
            <a:miter lim="800000"/>
            <a:headEnd/>
            <a:tailEnd/>
          </a:ln>
          <a:effectLst/>
        </p:spPr>
      </p:pic>
      <p:sp>
        <p:nvSpPr>
          <p:cNvPr id="10" name="Rectangle 9"/>
          <p:cNvSpPr/>
          <p:nvPr/>
        </p:nvSpPr>
        <p:spPr bwMode="auto">
          <a:xfrm>
            <a:off x="0" y="4786322"/>
            <a:ext cx="5643570" cy="1785992"/>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11" name="Rectangle 10"/>
          <p:cNvSpPr/>
          <p:nvPr/>
        </p:nvSpPr>
        <p:spPr bwMode="auto">
          <a:xfrm>
            <a:off x="142844" y="3357562"/>
            <a:ext cx="1357322" cy="1500240"/>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12" name="Rectangle 11"/>
          <p:cNvSpPr/>
          <p:nvPr/>
        </p:nvSpPr>
        <p:spPr bwMode="auto">
          <a:xfrm>
            <a:off x="1571604" y="785836"/>
            <a:ext cx="1857388" cy="2071660"/>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14" name="Rectangle 13"/>
          <p:cNvSpPr/>
          <p:nvPr/>
        </p:nvSpPr>
        <p:spPr bwMode="auto">
          <a:xfrm>
            <a:off x="3428992" y="785836"/>
            <a:ext cx="1214446" cy="2071660"/>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15" name="Rectangle 14"/>
          <p:cNvSpPr/>
          <p:nvPr/>
        </p:nvSpPr>
        <p:spPr bwMode="auto">
          <a:xfrm>
            <a:off x="4643438" y="785794"/>
            <a:ext cx="1500198" cy="4000528"/>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16" name="Rectangle 15"/>
          <p:cNvSpPr/>
          <p:nvPr/>
        </p:nvSpPr>
        <p:spPr bwMode="auto">
          <a:xfrm>
            <a:off x="1571604" y="3357562"/>
            <a:ext cx="1857388" cy="1500198"/>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17" name="Rectangle 16"/>
          <p:cNvSpPr/>
          <p:nvPr/>
        </p:nvSpPr>
        <p:spPr bwMode="auto">
          <a:xfrm>
            <a:off x="857224" y="2857496"/>
            <a:ext cx="3857652" cy="500066"/>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18" name="Rectangle 17"/>
          <p:cNvSpPr/>
          <p:nvPr/>
        </p:nvSpPr>
        <p:spPr bwMode="auto">
          <a:xfrm>
            <a:off x="0" y="714356"/>
            <a:ext cx="1571604" cy="2143140"/>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20" name="ZoneTexte 19"/>
          <p:cNvSpPr txBox="1"/>
          <p:nvPr/>
        </p:nvSpPr>
        <p:spPr>
          <a:xfrm>
            <a:off x="6072198" y="4714884"/>
            <a:ext cx="571504" cy="369332"/>
          </a:xfrm>
          <a:prstGeom prst="rect">
            <a:avLst/>
          </a:prstGeom>
          <a:noFill/>
          <a:ln>
            <a:solidFill>
              <a:schemeClr val="bg2">
                <a:lumMod val="40000"/>
                <a:lumOff val="60000"/>
              </a:schemeClr>
            </a:solidFill>
          </a:ln>
        </p:spPr>
        <p:txBody>
          <a:bodyPr wrap="square" rtlCol="0">
            <a:spAutoFit/>
          </a:bodyPr>
          <a:lstStyle/>
          <a:p>
            <a:pPr algn="ctr"/>
            <a:r>
              <a:rPr lang="fr-FR" dirty="0"/>
              <a:t>y</a:t>
            </a:r>
          </a:p>
        </p:txBody>
      </p:sp>
      <p:sp>
        <p:nvSpPr>
          <p:cNvPr id="21" name="ZoneTexte 20"/>
          <p:cNvSpPr txBox="1"/>
          <p:nvPr/>
        </p:nvSpPr>
        <p:spPr>
          <a:xfrm>
            <a:off x="7286644" y="4714884"/>
            <a:ext cx="571504" cy="369332"/>
          </a:xfrm>
          <a:prstGeom prst="rect">
            <a:avLst/>
          </a:prstGeom>
          <a:noFill/>
          <a:ln>
            <a:solidFill>
              <a:schemeClr val="bg2">
                <a:lumMod val="40000"/>
                <a:lumOff val="60000"/>
              </a:schemeClr>
            </a:solidFill>
          </a:ln>
        </p:spPr>
        <p:txBody>
          <a:bodyPr wrap="square" rtlCol="0">
            <a:spAutoFit/>
          </a:bodyPr>
          <a:lstStyle/>
          <a:p>
            <a:pPr algn="ctr"/>
            <a:r>
              <a:rPr lang="fr-FR" dirty="0"/>
              <a:t>x</a:t>
            </a:r>
          </a:p>
        </p:txBody>
      </p:sp>
      <p:sp>
        <p:nvSpPr>
          <p:cNvPr id="22" name="ZoneTexte 21"/>
          <p:cNvSpPr txBox="1"/>
          <p:nvPr/>
        </p:nvSpPr>
        <p:spPr>
          <a:xfrm>
            <a:off x="6072198" y="5715016"/>
            <a:ext cx="571504" cy="369332"/>
          </a:xfrm>
          <a:prstGeom prst="rect">
            <a:avLst/>
          </a:prstGeom>
          <a:noFill/>
          <a:ln>
            <a:solidFill>
              <a:schemeClr val="bg2">
                <a:lumMod val="40000"/>
                <a:lumOff val="60000"/>
              </a:schemeClr>
            </a:solidFill>
          </a:ln>
        </p:spPr>
        <p:txBody>
          <a:bodyPr wrap="square" rtlCol="0">
            <a:spAutoFit/>
          </a:bodyPr>
          <a:lstStyle/>
          <a:p>
            <a:pPr algn="ctr"/>
            <a:r>
              <a:rPr lang="fr-FR" dirty="0"/>
              <a:t>z</a:t>
            </a:r>
          </a:p>
        </p:txBody>
      </p:sp>
      <p:cxnSp>
        <p:nvCxnSpPr>
          <p:cNvPr id="24" name="Connecteur droit avec flèche 23"/>
          <p:cNvCxnSpPr>
            <a:stCxn id="20" idx="2"/>
            <a:endCxn id="22" idx="0"/>
          </p:cNvCxnSpPr>
          <p:nvPr/>
        </p:nvCxnSpPr>
        <p:spPr bwMode="auto">
          <a:xfrm>
            <a:off x="6357950" y="5084216"/>
            <a:ext cx="0" cy="630800"/>
          </a:xfrm>
          <a:prstGeom prst="straightConnector1">
            <a:avLst/>
          </a:prstGeom>
          <a:noFill/>
          <a:ln w="9525" cap="flat" cmpd="sng" algn="ctr">
            <a:solidFill>
              <a:srgbClr val="A7C1DD"/>
            </a:solidFill>
            <a:prstDash val="solid"/>
            <a:round/>
            <a:headEnd type="none" w="med" len="med"/>
            <a:tailEnd type="arrow"/>
          </a:ln>
          <a:effectLst/>
        </p:spPr>
      </p:cxnSp>
      <p:cxnSp>
        <p:nvCxnSpPr>
          <p:cNvPr id="26" name="Connecteur droit avec flèche 25"/>
          <p:cNvCxnSpPr>
            <a:stCxn id="21" idx="2"/>
            <a:endCxn id="22" idx="3"/>
          </p:cNvCxnSpPr>
          <p:nvPr/>
        </p:nvCxnSpPr>
        <p:spPr bwMode="auto">
          <a:xfrm flipH="1">
            <a:off x="6643702" y="5084216"/>
            <a:ext cx="928694" cy="815466"/>
          </a:xfrm>
          <a:prstGeom prst="straightConnector1">
            <a:avLst/>
          </a:prstGeom>
          <a:noFill/>
          <a:ln w="9525" cap="flat" cmpd="sng" algn="ctr">
            <a:solidFill>
              <a:srgbClr val="C00000"/>
            </a:solidFill>
            <a:prstDash val="solid"/>
            <a:round/>
            <a:headEnd type="none" w="med" len="med"/>
            <a:tailEnd type="arrow"/>
          </a:ln>
          <a:effectLst/>
        </p:spPr>
      </p:cxnSp>
      <p:cxnSp>
        <p:nvCxnSpPr>
          <p:cNvPr id="28" name="Connecteur droit 27"/>
          <p:cNvCxnSpPr>
            <a:stCxn id="20" idx="3"/>
            <a:endCxn id="21" idx="1"/>
          </p:cNvCxnSpPr>
          <p:nvPr/>
        </p:nvCxnSpPr>
        <p:spPr bwMode="auto">
          <a:xfrm>
            <a:off x="6643702" y="4899550"/>
            <a:ext cx="642942" cy="0"/>
          </a:xfrm>
          <a:prstGeom prst="line">
            <a:avLst/>
          </a:prstGeom>
          <a:noFill/>
          <a:ln w="9525" cap="flat" cmpd="sng" algn="ctr">
            <a:solidFill>
              <a:srgbClr val="A7C1DD"/>
            </a:solidFill>
            <a:prstDash val="solid"/>
            <a:round/>
            <a:headEnd type="none" w="med" len="med"/>
            <a:tailEnd type="none" w="med" len="med"/>
          </a:ln>
          <a:effectLst/>
        </p:spPr>
      </p:cxnSp>
      <p:sp>
        <p:nvSpPr>
          <p:cNvPr id="29" name="ZoneTexte 28"/>
          <p:cNvSpPr txBox="1"/>
          <p:nvPr/>
        </p:nvSpPr>
        <p:spPr>
          <a:xfrm>
            <a:off x="7072330" y="5500702"/>
            <a:ext cx="1120820" cy="338554"/>
          </a:xfrm>
          <a:prstGeom prst="rect">
            <a:avLst/>
          </a:prstGeom>
          <a:noFill/>
        </p:spPr>
        <p:txBody>
          <a:bodyPr wrap="none" rtlCol="0">
            <a:spAutoFit/>
          </a:bodyPr>
          <a:lstStyle/>
          <a:p>
            <a:r>
              <a:rPr lang="fr-FR" sz="1600" dirty="0" err="1"/>
              <a:t>isancestor</a:t>
            </a:r>
            <a:endParaRPr lang="fr-FR" sz="1600" dirty="0"/>
          </a:p>
        </p:txBody>
      </p:sp>
      <p:sp>
        <p:nvSpPr>
          <p:cNvPr id="30" name="ZoneTexte 29"/>
          <p:cNvSpPr txBox="1"/>
          <p:nvPr/>
        </p:nvSpPr>
        <p:spPr>
          <a:xfrm>
            <a:off x="5843203" y="5233586"/>
            <a:ext cx="1119217" cy="338554"/>
          </a:xfrm>
          <a:prstGeom prst="rect">
            <a:avLst/>
          </a:prstGeom>
          <a:noFill/>
        </p:spPr>
        <p:txBody>
          <a:bodyPr wrap="none" rtlCol="0">
            <a:spAutoFit/>
          </a:bodyPr>
          <a:lstStyle/>
          <a:p>
            <a:r>
              <a:rPr lang="fr-FR" sz="1600" dirty="0" err="1"/>
              <a:t>isancestor</a:t>
            </a:r>
            <a:endParaRPr lang="fr-FR" sz="1600" dirty="0"/>
          </a:p>
        </p:txBody>
      </p:sp>
      <p:sp>
        <p:nvSpPr>
          <p:cNvPr id="32" name="ZoneTexte 31"/>
          <p:cNvSpPr txBox="1"/>
          <p:nvPr/>
        </p:nvSpPr>
        <p:spPr>
          <a:xfrm>
            <a:off x="6447464" y="4357694"/>
            <a:ext cx="1119217" cy="338554"/>
          </a:xfrm>
          <a:prstGeom prst="rect">
            <a:avLst/>
          </a:prstGeom>
          <a:noFill/>
        </p:spPr>
        <p:txBody>
          <a:bodyPr wrap="none" rtlCol="0">
            <a:spAutoFit/>
          </a:bodyPr>
          <a:lstStyle/>
          <a:p>
            <a:r>
              <a:rPr lang="fr-FR" sz="1600" dirty="0" err="1"/>
              <a:t>isancestor</a:t>
            </a:r>
            <a:endParaRPr lang="fr-FR" sz="1600" dirty="0"/>
          </a:p>
        </p:txBody>
      </p:sp>
      <p:sp>
        <p:nvSpPr>
          <p:cNvPr id="27" name="Flèche vers la gauche 26">
            <a:extLst>
              <a:ext uri="{FF2B5EF4-FFF2-40B4-BE49-F238E27FC236}">
                <a16:creationId xmlns:a16="http://schemas.microsoft.com/office/drawing/2014/main" id="{ED983212-2C1C-984F-875B-AAB12F62BFCB}"/>
              </a:ext>
            </a:extLst>
          </p:cNvPr>
          <p:cNvSpPr/>
          <p:nvPr/>
        </p:nvSpPr>
        <p:spPr>
          <a:xfrm>
            <a:off x="6643702" y="4857760"/>
            <a:ext cx="642942" cy="1554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Flèche vers la gauche 30">
            <a:extLst>
              <a:ext uri="{FF2B5EF4-FFF2-40B4-BE49-F238E27FC236}">
                <a16:creationId xmlns:a16="http://schemas.microsoft.com/office/drawing/2014/main" id="{44418348-98DA-934B-A2E9-287E84EA6A58}"/>
              </a:ext>
            </a:extLst>
          </p:cNvPr>
          <p:cNvSpPr/>
          <p:nvPr/>
        </p:nvSpPr>
        <p:spPr>
          <a:xfrm rot="16200000">
            <a:off x="6059632" y="5327979"/>
            <a:ext cx="642942" cy="1554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6009417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57313" y="-214338"/>
            <a:ext cx="7329487" cy="1071562"/>
          </a:xfrm>
        </p:spPr>
        <p:txBody>
          <a:bodyPr/>
          <a:lstStyle/>
          <a:p>
            <a:r>
              <a:rPr lang="fr-FR" dirty="0" err="1"/>
              <a:t>Rules</a:t>
            </a:r>
            <a:r>
              <a:rPr lang="fr-FR" dirty="0"/>
              <a:t> Layer</a:t>
            </a:r>
          </a:p>
        </p:txBody>
      </p:sp>
      <p:sp>
        <p:nvSpPr>
          <p:cNvPr id="19" name="Espace réservé du contenu 18"/>
          <p:cNvSpPr>
            <a:spLocks noGrp="1"/>
          </p:cNvSpPr>
          <p:nvPr>
            <p:ph idx="1"/>
          </p:nvPr>
        </p:nvSpPr>
        <p:spPr>
          <a:xfrm>
            <a:off x="6137315" y="1331920"/>
            <a:ext cx="2792403" cy="3240088"/>
          </a:xfrm>
        </p:spPr>
        <p:txBody>
          <a:bodyPr/>
          <a:lstStyle/>
          <a:p>
            <a:pPr lvl="1"/>
            <a:r>
              <a:rPr lang="fr-FR" sz="1800" dirty="0" err="1"/>
              <a:t>Rules</a:t>
            </a:r>
            <a:r>
              <a:rPr lang="fr-FR" sz="1800" dirty="0"/>
              <a:t> </a:t>
            </a:r>
          </a:p>
          <a:p>
            <a:pPr lvl="1"/>
            <a:endParaRPr lang="fr-FR" sz="1800" dirty="0"/>
          </a:p>
          <a:p>
            <a:pPr lvl="1">
              <a:buNone/>
            </a:pPr>
            <a:r>
              <a:rPr lang="fr-FR" sz="1800" dirty="0" err="1"/>
              <a:t>father</a:t>
            </a:r>
            <a:r>
              <a:rPr lang="fr-FR" sz="1800" dirty="0"/>
              <a:t> (</a:t>
            </a:r>
            <a:r>
              <a:rPr lang="fr-FR" sz="1800" dirty="0" err="1"/>
              <a:t>x,y</a:t>
            </a:r>
            <a:r>
              <a:rPr lang="fr-FR" sz="1800" dirty="0"/>
              <a:t>)</a:t>
            </a:r>
          </a:p>
          <a:p>
            <a:pPr lvl="1">
              <a:buNone/>
            </a:pPr>
            <a:r>
              <a:rPr lang="fr-FR" sz="1800" dirty="0"/>
              <a:t>and</a:t>
            </a:r>
          </a:p>
          <a:p>
            <a:pPr lvl="1">
              <a:buNone/>
            </a:pPr>
            <a:r>
              <a:rPr lang="fr-FR" sz="1800" dirty="0" err="1"/>
              <a:t>brother</a:t>
            </a:r>
            <a:r>
              <a:rPr lang="fr-FR" sz="1800" dirty="0"/>
              <a:t>(</a:t>
            </a:r>
            <a:r>
              <a:rPr lang="fr-FR" sz="1800" dirty="0" err="1"/>
              <a:t>z,x</a:t>
            </a:r>
            <a:r>
              <a:rPr lang="fr-FR" sz="1800" dirty="0"/>
              <a:t>)</a:t>
            </a:r>
          </a:p>
          <a:p>
            <a:pPr lvl="1">
              <a:buNone/>
            </a:pPr>
            <a:r>
              <a:rPr lang="fr-FR" sz="1800" dirty="0"/>
              <a:t>-&gt;</a:t>
            </a:r>
          </a:p>
          <a:p>
            <a:pPr lvl="1">
              <a:buNone/>
            </a:pPr>
            <a:r>
              <a:rPr lang="fr-FR" sz="1800" dirty="0" err="1"/>
              <a:t>uncle</a:t>
            </a:r>
            <a:r>
              <a:rPr lang="fr-FR" sz="1800" dirty="0"/>
              <a:t>(</a:t>
            </a:r>
            <a:r>
              <a:rPr lang="fr-FR" sz="1800" dirty="0" err="1"/>
              <a:t>z,y</a:t>
            </a:r>
            <a:r>
              <a:rPr lang="fr-FR" sz="1800" dirty="0"/>
              <a:t>)</a:t>
            </a:r>
          </a:p>
          <a:p>
            <a:pPr lvl="1">
              <a:buNone/>
            </a:pPr>
            <a:endParaRPr lang="fr-FR" sz="1800" dirty="0"/>
          </a:p>
        </p:txBody>
      </p:sp>
      <p:pic>
        <p:nvPicPr>
          <p:cNvPr id="5" name="Picture 6"/>
          <p:cNvPicPr>
            <a:picLocks noChangeAspect="1" noChangeArrowheads="1"/>
          </p:cNvPicPr>
          <p:nvPr/>
        </p:nvPicPr>
        <p:blipFill>
          <a:blip r:embed="rId3"/>
          <a:srcRect/>
          <a:stretch>
            <a:fillRect/>
          </a:stretch>
        </p:blipFill>
        <p:spPr bwMode="auto">
          <a:xfrm>
            <a:off x="-32" y="714398"/>
            <a:ext cx="5715000" cy="6000750"/>
          </a:xfrm>
          <a:prstGeom prst="rect">
            <a:avLst/>
          </a:prstGeom>
          <a:noFill/>
          <a:ln w="9525">
            <a:noFill/>
            <a:miter lim="800000"/>
            <a:headEnd/>
            <a:tailEnd/>
          </a:ln>
          <a:effectLst/>
        </p:spPr>
      </p:pic>
      <p:pic>
        <p:nvPicPr>
          <p:cNvPr id="6" name="Picture 2"/>
          <p:cNvPicPr>
            <a:picLocks noChangeAspect="1" noChangeArrowheads="1"/>
          </p:cNvPicPr>
          <p:nvPr/>
        </p:nvPicPr>
        <p:blipFill>
          <a:blip r:embed="rId4"/>
          <a:srcRect/>
          <a:stretch>
            <a:fillRect/>
          </a:stretch>
        </p:blipFill>
        <p:spPr bwMode="auto">
          <a:xfrm>
            <a:off x="142844" y="1500216"/>
            <a:ext cx="685800" cy="1295400"/>
          </a:xfrm>
          <a:prstGeom prst="rect">
            <a:avLst/>
          </a:prstGeom>
          <a:noFill/>
          <a:ln w="9525">
            <a:noFill/>
            <a:miter lim="800000"/>
            <a:headEnd/>
            <a:tailEnd/>
          </a:ln>
          <a:effectLst/>
        </p:spPr>
      </p:pic>
      <p:pic>
        <p:nvPicPr>
          <p:cNvPr id="7" name="Picture 5"/>
          <p:cNvPicPr>
            <a:picLocks noChangeAspect="1" noChangeArrowheads="1"/>
          </p:cNvPicPr>
          <p:nvPr/>
        </p:nvPicPr>
        <p:blipFill>
          <a:blip r:embed="rId5"/>
          <a:srcRect/>
          <a:stretch>
            <a:fillRect/>
          </a:stretch>
        </p:blipFill>
        <p:spPr bwMode="auto">
          <a:xfrm>
            <a:off x="285680" y="4572050"/>
            <a:ext cx="1143008" cy="214314"/>
          </a:xfrm>
          <a:prstGeom prst="rect">
            <a:avLst/>
          </a:prstGeom>
          <a:noFill/>
          <a:ln w="9525">
            <a:noFill/>
            <a:miter lim="800000"/>
            <a:headEnd/>
            <a:tailEnd/>
          </a:ln>
          <a:effectLst/>
        </p:spPr>
      </p:pic>
      <p:pic>
        <p:nvPicPr>
          <p:cNvPr id="8" name="Picture 4"/>
          <p:cNvPicPr>
            <a:picLocks noChangeAspect="1" noChangeArrowheads="1"/>
          </p:cNvPicPr>
          <p:nvPr/>
        </p:nvPicPr>
        <p:blipFill>
          <a:blip r:embed="rId6"/>
          <a:srcRect/>
          <a:stretch>
            <a:fillRect/>
          </a:stretch>
        </p:blipFill>
        <p:spPr bwMode="auto">
          <a:xfrm>
            <a:off x="785746" y="5715058"/>
            <a:ext cx="1143008" cy="214314"/>
          </a:xfrm>
          <a:prstGeom prst="rect">
            <a:avLst/>
          </a:prstGeom>
          <a:noFill/>
          <a:ln w="9525">
            <a:noFill/>
            <a:miter lim="800000"/>
            <a:headEnd/>
            <a:tailEnd/>
          </a:ln>
          <a:effectLst/>
        </p:spPr>
      </p:pic>
      <p:pic>
        <p:nvPicPr>
          <p:cNvPr id="9" name="Picture 3"/>
          <p:cNvPicPr>
            <a:picLocks noChangeAspect="1" noChangeArrowheads="1"/>
          </p:cNvPicPr>
          <p:nvPr/>
        </p:nvPicPr>
        <p:blipFill>
          <a:blip r:embed="rId7"/>
          <a:srcRect/>
          <a:stretch>
            <a:fillRect/>
          </a:stretch>
        </p:blipFill>
        <p:spPr bwMode="auto">
          <a:xfrm>
            <a:off x="1928754" y="4000546"/>
            <a:ext cx="1143008" cy="214314"/>
          </a:xfrm>
          <a:prstGeom prst="rect">
            <a:avLst/>
          </a:prstGeom>
          <a:noFill/>
          <a:ln w="9525">
            <a:noFill/>
            <a:miter lim="800000"/>
            <a:headEnd/>
            <a:tailEnd/>
          </a:ln>
          <a:effectLst/>
        </p:spPr>
      </p:pic>
      <p:sp>
        <p:nvSpPr>
          <p:cNvPr id="10" name="Rectangle 9"/>
          <p:cNvSpPr/>
          <p:nvPr/>
        </p:nvSpPr>
        <p:spPr bwMode="auto">
          <a:xfrm>
            <a:off x="0" y="4786322"/>
            <a:ext cx="5643570" cy="1785992"/>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11" name="Rectangle 10"/>
          <p:cNvSpPr/>
          <p:nvPr/>
        </p:nvSpPr>
        <p:spPr bwMode="auto">
          <a:xfrm>
            <a:off x="142844" y="3357562"/>
            <a:ext cx="1357322" cy="1500240"/>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12" name="Rectangle 11"/>
          <p:cNvSpPr/>
          <p:nvPr/>
        </p:nvSpPr>
        <p:spPr bwMode="auto">
          <a:xfrm>
            <a:off x="1571604" y="785836"/>
            <a:ext cx="1857388" cy="2071660"/>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14" name="Rectangle 13"/>
          <p:cNvSpPr/>
          <p:nvPr/>
        </p:nvSpPr>
        <p:spPr bwMode="auto">
          <a:xfrm>
            <a:off x="3428992" y="785836"/>
            <a:ext cx="1214446" cy="2071660"/>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15" name="Rectangle 14"/>
          <p:cNvSpPr/>
          <p:nvPr/>
        </p:nvSpPr>
        <p:spPr bwMode="auto">
          <a:xfrm>
            <a:off x="4643438" y="785794"/>
            <a:ext cx="1500198" cy="4000528"/>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16" name="Rectangle 15"/>
          <p:cNvSpPr/>
          <p:nvPr/>
        </p:nvSpPr>
        <p:spPr bwMode="auto">
          <a:xfrm>
            <a:off x="1571604" y="3357562"/>
            <a:ext cx="1857388" cy="1500198"/>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17" name="Rectangle 16"/>
          <p:cNvSpPr/>
          <p:nvPr/>
        </p:nvSpPr>
        <p:spPr bwMode="auto">
          <a:xfrm>
            <a:off x="857224" y="2857496"/>
            <a:ext cx="3857652" cy="500066"/>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18" name="Rectangle 17"/>
          <p:cNvSpPr/>
          <p:nvPr/>
        </p:nvSpPr>
        <p:spPr bwMode="auto">
          <a:xfrm>
            <a:off x="0" y="714356"/>
            <a:ext cx="1571604" cy="2143140"/>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20" name="ZoneTexte 19"/>
          <p:cNvSpPr txBox="1"/>
          <p:nvPr/>
        </p:nvSpPr>
        <p:spPr>
          <a:xfrm>
            <a:off x="6072198" y="4714884"/>
            <a:ext cx="571504" cy="400110"/>
          </a:xfrm>
          <a:prstGeom prst="rect">
            <a:avLst/>
          </a:prstGeom>
          <a:noFill/>
          <a:ln>
            <a:solidFill>
              <a:schemeClr val="bg2">
                <a:lumMod val="40000"/>
                <a:lumOff val="60000"/>
              </a:schemeClr>
            </a:solidFill>
          </a:ln>
        </p:spPr>
        <p:txBody>
          <a:bodyPr wrap="square" rtlCol="0">
            <a:spAutoFit/>
          </a:bodyPr>
          <a:lstStyle/>
          <a:p>
            <a:pPr algn="ctr"/>
            <a:r>
              <a:rPr lang="fr-FR" dirty="0"/>
              <a:t>x</a:t>
            </a:r>
          </a:p>
        </p:txBody>
      </p:sp>
      <p:sp>
        <p:nvSpPr>
          <p:cNvPr id="21" name="ZoneTexte 20"/>
          <p:cNvSpPr txBox="1"/>
          <p:nvPr/>
        </p:nvSpPr>
        <p:spPr>
          <a:xfrm>
            <a:off x="7286644" y="4714884"/>
            <a:ext cx="571504" cy="400110"/>
          </a:xfrm>
          <a:prstGeom prst="rect">
            <a:avLst/>
          </a:prstGeom>
          <a:noFill/>
          <a:ln>
            <a:solidFill>
              <a:schemeClr val="bg2">
                <a:lumMod val="40000"/>
                <a:lumOff val="60000"/>
              </a:schemeClr>
            </a:solidFill>
          </a:ln>
        </p:spPr>
        <p:txBody>
          <a:bodyPr wrap="square" rtlCol="0">
            <a:spAutoFit/>
          </a:bodyPr>
          <a:lstStyle/>
          <a:p>
            <a:pPr algn="ctr"/>
            <a:r>
              <a:rPr lang="fr-FR" dirty="0"/>
              <a:t>z</a:t>
            </a:r>
          </a:p>
        </p:txBody>
      </p:sp>
      <p:sp>
        <p:nvSpPr>
          <p:cNvPr id="22" name="ZoneTexte 21"/>
          <p:cNvSpPr txBox="1"/>
          <p:nvPr/>
        </p:nvSpPr>
        <p:spPr>
          <a:xfrm>
            <a:off x="6072198" y="5715016"/>
            <a:ext cx="571504" cy="400110"/>
          </a:xfrm>
          <a:prstGeom prst="rect">
            <a:avLst/>
          </a:prstGeom>
          <a:noFill/>
          <a:ln>
            <a:solidFill>
              <a:schemeClr val="bg2">
                <a:lumMod val="40000"/>
                <a:lumOff val="60000"/>
              </a:schemeClr>
            </a:solidFill>
          </a:ln>
        </p:spPr>
        <p:txBody>
          <a:bodyPr wrap="square" rtlCol="0">
            <a:spAutoFit/>
          </a:bodyPr>
          <a:lstStyle/>
          <a:p>
            <a:pPr algn="ctr"/>
            <a:r>
              <a:rPr lang="fr-FR" dirty="0"/>
              <a:t>y</a:t>
            </a:r>
          </a:p>
        </p:txBody>
      </p:sp>
      <p:cxnSp>
        <p:nvCxnSpPr>
          <p:cNvPr id="24" name="Connecteur droit avec flèche 23"/>
          <p:cNvCxnSpPr>
            <a:stCxn id="20" idx="2"/>
            <a:endCxn id="22" idx="0"/>
          </p:cNvCxnSpPr>
          <p:nvPr/>
        </p:nvCxnSpPr>
        <p:spPr bwMode="auto">
          <a:xfrm rot="5400000">
            <a:off x="6057939" y="5415005"/>
            <a:ext cx="600022" cy="1588"/>
          </a:xfrm>
          <a:prstGeom prst="straightConnector1">
            <a:avLst/>
          </a:prstGeom>
          <a:noFill/>
          <a:ln w="9525" cap="flat" cmpd="sng" algn="ctr">
            <a:solidFill>
              <a:srgbClr val="A7C1DD"/>
            </a:solidFill>
            <a:prstDash val="solid"/>
            <a:round/>
            <a:headEnd type="none" w="med" len="med"/>
            <a:tailEnd type="arrow"/>
          </a:ln>
          <a:effectLst/>
        </p:spPr>
      </p:cxnSp>
      <p:cxnSp>
        <p:nvCxnSpPr>
          <p:cNvPr id="26" name="Connecteur droit avec flèche 25"/>
          <p:cNvCxnSpPr>
            <a:stCxn id="21" idx="2"/>
            <a:endCxn id="22" idx="3"/>
          </p:cNvCxnSpPr>
          <p:nvPr/>
        </p:nvCxnSpPr>
        <p:spPr bwMode="auto">
          <a:xfrm rot="5400000">
            <a:off x="6708011" y="5050685"/>
            <a:ext cx="800077" cy="928694"/>
          </a:xfrm>
          <a:prstGeom prst="straightConnector1">
            <a:avLst/>
          </a:prstGeom>
          <a:noFill/>
          <a:ln w="9525" cap="flat" cmpd="sng" algn="ctr">
            <a:solidFill>
              <a:srgbClr val="C00000"/>
            </a:solidFill>
            <a:prstDash val="solid"/>
            <a:round/>
            <a:headEnd type="none" w="med" len="med"/>
            <a:tailEnd type="arrow"/>
          </a:ln>
          <a:effectLst/>
        </p:spPr>
      </p:cxnSp>
      <p:cxnSp>
        <p:nvCxnSpPr>
          <p:cNvPr id="28" name="Connecteur droit 27"/>
          <p:cNvCxnSpPr>
            <a:stCxn id="20" idx="3"/>
            <a:endCxn id="21" idx="1"/>
          </p:cNvCxnSpPr>
          <p:nvPr/>
        </p:nvCxnSpPr>
        <p:spPr bwMode="auto">
          <a:xfrm>
            <a:off x="6643702" y="4914939"/>
            <a:ext cx="642942" cy="1588"/>
          </a:xfrm>
          <a:prstGeom prst="line">
            <a:avLst/>
          </a:prstGeom>
          <a:noFill/>
          <a:ln w="9525" cap="flat" cmpd="sng" algn="ctr">
            <a:solidFill>
              <a:srgbClr val="A7C1DD"/>
            </a:solidFill>
            <a:prstDash val="solid"/>
            <a:round/>
            <a:headEnd type="none" w="med" len="med"/>
            <a:tailEnd type="none" w="med" len="med"/>
          </a:ln>
          <a:effectLst/>
        </p:spPr>
      </p:cxnSp>
      <p:sp>
        <p:nvSpPr>
          <p:cNvPr id="29" name="ZoneTexte 28"/>
          <p:cNvSpPr txBox="1"/>
          <p:nvPr/>
        </p:nvSpPr>
        <p:spPr>
          <a:xfrm>
            <a:off x="7072330" y="5500702"/>
            <a:ext cx="1120820" cy="338554"/>
          </a:xfrm>
          <a:prstGeom prst="rect">
            <a:avLst/>
          </a:prstGeom>
          <a:noFill/>
        </p:spPr>
        <p:txBody>
          <a:bodyPr wrap="none" rtlCol="0">
            <a:spAutoFit/>
          </a:bodyPr>
          <a:lstStyle/>
          <a:p>
            <a:r>
              <a:rPr lang="fr-FR" sz="1600" dirty="0"/>
              <a:t>Is </a:t>
            </a:r>
            <a:r>
              <a:rPr lang="fr-FR" sz="1600" dirty="0" err="1"/>
              <a:t>uncle</a:t>
            </a:r>
            <a:r>
              <a:rPr lang="fr-FR" sz="1600" dirty="0"/>
              <a:t> of</a:t>
            </a:r>
          </a:p>
        </p:txBody>
      </p:sp>
      <p:sp>
        <p:nvSpPr>
          <p:cNvPr id="30" name="ZoneTexte 29"/>
          <p:cNvSpPr txBox="1"/>
          <p:nvPr/>
        </p:nvSpPr>
        <p:spPr>
          <a:xfrm>
            <a:off x="5843203" y="5233586"/>
            <a:ext cx="1157689" cy="338554"/>
          </a:xfrm>
          <a:prstGeom prst="rect">
            <a:avLst/>
          </a:prstGeom>
          <a:noFill/>
        </p:spPr>
        <p:txBody>
          <a:bodyPr wrap="none" rtlCol="0">
            <a:spAutoFit/>
          </a:bodyPr>
          <a:lstStyle/>
          <a:p>
            <a:r>
              <a:rPr lang="fr-FR" sz="1600" dirty="0"/>
              <a:t>Is </a:t>
            </a:r>
            <a:r>
              <a:rPr lang="fr-FR" sz="1600" dirty="0" err="1"/>
              <a:t>father</a:t>
            </a:r>
            <a:r>
              <a:rPr lang="fr-FR" sz="1600" dirty="0"/>
              <a:t> of</a:t>
            </a:r>
          </a:p>
        </p:txBody>
      </p:sp>
      <p:sp>
        <p:nvSpPr>
          <p:cNvPr id="32" name="ZoneTexte 31"/>
          <p:cNvSpPr txBox="1"/>
          <p:nvPr/>
        </p:nvSpPr>
        <p:spPr>
          <a:xfrm>
            <a:off x="6447464" y="4357694"/>
            <a:ext cx="1053494" cy="338554"/>
          </a:xfrm>
          <a:prstGeom prst="rect">
            <a:avLst/>
          </a:prstGeom>
          <a:noFill/>
        </p:spPr>
        <p:txBody>
          <a:bodyPr wrap="none" rtlCol="0">
            <a:spAutoFit/>
          </a:bodyPr>
          <a:lstStyle/>
          <a:p>
            <a:r>
              <a:rPr lang="fr-FR" sz="1600" dirty="0"/>
              <a:t>Is </a:t>
            </a:r>
            <a:r>
              <a:rPr lang="fr-FR" sz="1600" dirty="0" err="1"/>
              <a:t>brother</a:t>
            </a:r>
            <a:endParaRPr lang="fr-FR" sz="1600" dirty="0"/>
          </a:p>
        </p:txBody>
      </p:sp>
      <p:sp>
        <p:nvSpPr>
          <p:cNvPr id="3" name="Flèche vers la gauche 2">
            <a:extLst>
              <a:ext uri="{FF2B5EF4-FFF2-40B4-BE49-F238E27FC236}">
                <a16:creationId xmlns:a16="http://schemas.microsoft.com/office/drawing/2014/main" id="{C39C6DA8-0091-484A-89EA-6EFEE07D9756}"/>
              </a:ext>
            </a:extLst>
          </p:cNvPr>
          <p:cNvSpPr/>
          <p:nvPr/>
        </p:nvSpPr>
        <p:spPr>
          <a:xfrm rot="10800000">
            <a:off x="6643702" y="4857760"/>
            <a:ext cx="642942" cy="1554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lèche vers la gauche 26">
            <a:extLst>
              <a:ext uri="{FF2B5EF4-FFF2-40B4-BE49-F238E27FC236}">
                <a16:creationId xmlns:a16="http://schemas.microsoft.com/office/drawing/2014/main" id="{06195606-9746-2A4D-9924-060509C63C7A}"/>
              </a:ext>
            </a:extLst>
          </p:cNvPr>
          <p:cNvSpPr/>
          <p:nvPr/>
        </p:nvSpPr>
        <p:spPr>
          <a:xfrm rot="16200000">
            <a:off x="6048285" y="5338091"/>
            <a:ext cx="642942" cy="1554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2D4027-65A8-6E4E-9D81-B836C41EA0AB}"/>
              </a:ext>
            </a:extLst>
          </p:cNvPr>
          <p:cNvSpPr>
            <a:spLocks noGrp="1"/>
          </p:cNvSpPr>
          <p:nvPr>
            <p:ph type="title"/>
          </p:nvPr>
        </p:nvSpPr>
        <p:spPr/>
        <p:txBody>
          <a:bodyPr/>
          <a:lstStyle/>
          <a:p>
            <a:r>
              <a:rPr lang="fr-FR" dirty="0" err="1"/>
              <a:t>Derivative</a:t>
            </a:r>
            <a:r>
              <a:rPr lang="fr-FR" dirty="0"/>
              <a:t> </a:t>
            </a:r>
            <a:r>
              <a:rPr lang="fr-FR" dirty="0" err="1"/>
              <a:t>Rules</a:t>
            </a:r>
            <a:r>
              <a:rPr lang="fr-FR" dirty="0"/>
              <a:t> in OWL</a:t>
            </a:r>
          </a:p>
        </p:txBody>
      </p:sp>
      <p:sp>
        <p:nvSpPr>
          <p:cNvPr id="6" name="Espace réservé du contenu 5">
            <a:extLst>
              <a:ext uri="{FF2B5EF4-FFF2-40B4-BE49-F238E27FC236}">
                <a16:creationId xmlns:a16="http://schemas.microsoft.com/office/drawing/2014/main" id="{0C4E51AE-AF01-0B4A-A3BD-D6DA79B85823}"/>
              </a:ext>
            </a:extLst>
          </p:cNvPr>
          <p:cNvSpPr>
            <a:spLocks noGrp="1"/>
          </p:cNvSpPr>
          <p:nvPr>
            <p:ph sz="half" idx="1"/>
          </p:nvPr>
        </p:nvSpPr>
        <p:spPr>
          <a:xfrm>
            <a:off x="457200" y="1600200"/>
            <a:ext cx="7787208" cy="4525963"/>
          </a:xfrm>
        </p:spPr>
        <p:txBody>
          <a:bodyPr/>
          <a:lstStyle/>
          <a:p>
            <a:r>
              <a:rPr lang="fr-FR" dirty="0" err="1"/>
              <a:t>Inference</a:t>
            </a:r>
            <a:r>
              <a:rPr lang="fr-FR" dirty="0"/>
              <a:t> of new relations </a:t>
            </a:r>
          </a:p>
          <a:p>
            <a:pPr lvl="1"/>
            <a:r>
              <a:rPr lang="fr-FR" dirty="0" err="1"/>
              <a:t>relA</a:t>
            </a:r>
            <a:r>
              <a:rPr lang="fr-FR" dirty="0"/>
              <a:t>(?</a:t>
            </a:r>
            <a:r>
              <a:rPr lang="fr-FR" dirty="0" err="1"/>
              <a:t>x,?y</a:t>
            </a:r>
            <a:r>
              <a:rPr lang="fr-FR" dirty="0"/>
              <a:t>) et </a:t>
            </a:r>
            <a:r>
              <a:rPr lang="fr-FR" dirty="0" err="1"/>
              <a:t>relB</a:t>
            </a:r>
            <a:r>
              <a:rPr lang="fr-FR" dirty="0"/>
              <a:t>(?</a:t>
            </a:r>
            <a:r>
              <a:rPr lang="fr-FR" dirty="0" err="1"/>
              <a:t>i,?j</a:t>
            </a:r>
            <a:r>
              <a:rPr lang="fr-FR" dirty="0"/>
              <a:t>) et </a:t>
            </a:r>
            <a:r>
              <a:rPr lang="fr-FR" dirty="0" err="1"/>
              <a:t>relC</a:t>
            </a:r>
            <a:r>
              <a:rPr lang="fr-FR" dirty="0"/>
              <a:t> (?</a:t>
            </a:r>
            <a:r>
              <a:rPr lang="fr-FR" dirty="0" err="1"/>
              <a:t>k,?y</a:t>
            </a:r>
            <a:r>
              <a:rPr lang="fr-FR" dirty="0"/>
              <a:t>) </a:t>
            </a:r>
            <a:r>
              <a:rPr lang="fr-FR" dirty="0">
                <a:sym typeface="Wingdings" pitchFamily="2" charset="2"/>
              </a:rPr>
              <a:t> </a:t>
            </a:r>
            <a:r>
              <a:rPr lang="fr-FR" dirty="0" err="1">
                <a:sym typeface="Wingdings" pitchFamily="2" charset="2"/>
              </a:rPr>
              <a:t>relD</a:t>
            </a:r>
            <a:r>
              <a:rPr lang="fr-FR" dirty="0">
                <a:sym typeface="Wingdings" pitchFamily="2" charset="2"/>
              </a:rPr>
              <a:t>(?</a:t>
            </a:r>
            <a:r>
              <a:rPr lang="fr-FR" dirty="0" err="1">
                <a:sym typeface="Wingdings" pitchFamily="2" charset="2"/>
              </a:rPr>
              <a:t>x,?j</a:t>
            </a:r>
            <a:r>
              <a:rPr lang="fr-FR" dirty="0">
                <a:sym typeface="Wingdings" pitchFamily="2" charset="2"/>
              </a:rPr>
              <a:t>) et </a:t>
            </a:r>
            <a:r>
              <a:rPr lang="fr-FR" dirty="0" err="1">
                <a:sym typeface="Wingdings" pitchFamily="2" charset="2"/>
              </a:rPr>
              <a:t>relF</a:t>
            </a:r>
            <a:r>
              <a:rPr lang="fr-FR" dirty="0">
                <a:sym typeface="Wingdings" pitchFamily="2" charset="2"/>
              </a:rPr>
              <a:t>(?</a:t>
            </a:r>
            <a:r>
              <a:rPr lang="fr-FR" dirty="0" err="1">
                <a:sym typeface="Wingdings" pitchFamily="2" charset="2"/>
              </a:rPr>
              <a:t>y,?i</a:t>
            </a:r>
            <a:r>
              <a:rPr lang="fr-FR" dirty="0">
                <a:sym typeface="Wingdings" pitchFamily="2" charset="2"/>
              </a:rPr>
              <a:t>)</a:t>
            </a:r>
            <a:endParaRPr lang="fr-FR" dirty="0"/>
          </a:p>
        </p:txBody>
      </p:sp>
      <p:sp>
        <p:nvSpPr>
          <p:cNvPr id="4" name="Rectangle 3">
            <a:extLst>
              <a:ext uri="{FF2B5EF4-FFF2-40B4-BE49-F238E27FC236}">
                <a16:creationId xmlns:a16="http://schemas.microsoft.com/office/drawing/2014/main" id="{652390F4-FA72-834E-B078-057C0A861425}"/>
              </a:ext>
            </a:extLst>
          </p:cNvPr>
          <p:cNvSpPr/>
          <p:nvPr/>
        </p:nvSpPr>
        <p:spPr>
          <a:xfrm>
            <a:off x="3150096" y="4249970"/>
            <a:ext cx="5742384" cy="2031325"/>
          </a:xfrm>
          <a:prstGeom prst="rect">
            <a:avLst/>
          </a:prstGeom>
        </p:spPr>
        <p:txBody>
          <a:bodyPr wrap="square">
            <a:spAutoFit/>
          </a:bodyPr>
          <a:lstStyle/>
          <a:p>
            <a:r>
              <a:rPr lang="fr-FR" dirty="0" err="1">
                <a:solidFill>
                  <a:srgbClr val="C00000"/>
                </a:solidFill>
              </a:rPr>
              <a:t>Implies</a:t>
            </a:r>
            <a:r>
              <a:rPr lang="fr-FR" dirty="0">
                <a:solidFill>
                  <a:srgbClr val="C00000"/>
                </a:solidFill>
              </a:rPr>
              <a:t>(</a:t>
            </a:r>
            <a:r>
              <a:rPr lang="fr-FR" dirty="0" err="1">
                <a:solidFill>
                  <a:srgbClr val="C00000"/>
                </a:solidFill>
              </a:rPr>
              <a:t>Antecedent</a:t>
            </a:r>
            <a:endParaRPr lang="fr-FR" dirty="0">
              <a:solidFill>
                <a:srgbClr val="C00000"/>
              </a:solidFill>
            </a:endParaRPr>
          </a:p>
          <a:p>
            <a:r>
              <a:rPr lang="fr-FR" dirty="0"/>
              <a:t>(</a:t>
            </a:r>
            <a:r>
              <a:rPr lang="fr-FR" dirty="0" err="1"/>
              <a:t>hasParent</a:t>
            </a:r>
            <a:endParaRPr lang="fr-FR" dirty="0"/>
          </a:p>
          <a:p>
            <a:r>
              <a:rPr lang="fr-FR" dirty="0"/>
              <a:t>(</a:t>
            </a:r>
            <a:r>
              <a:rPr lang="fr-FR" dirty="0" err="1"/>
              <a:t>I-variable</a:t>
            </a:r>
            <a:r>
              <a:rPr lang="fr-FR" dirty="0"/>
              <a:t>(x1) </a:t>
            </a:r>
            <a:r>
              <a:rPr lang="fr-FR" dirty="0" err="1"/>
              <a:t>I-variable</a:t>
            </a:r>
            <a:r>
              <a:rPr lang="fr-FR" dirty="0"/>
              <a:t>(x2)) </a:t>
            </a:r>
          </a:p>
          <a:p>
            <a:r>
              <a:rPr lang="fr-FR" dirty="0" err="1"/>
              <a:t>hasBrother</a:t>
            </a:r>
            <a:r>
              <a:rPr lang="fr-FR" dirty="0"/>
              <a:t> (</a:t>
            </a:r>
            <a:r>
              <a:rPr lang="fr-FR" dirty="0" err="1"/>
              <a:t>I-variable</a:t>
            </a:r>
            <a:r>
              <a:rPr lang="fr-FR" dirty="0"/>
              <a:t>(x2) </a:t>
            </a:r>
            <a:r>
              <a:rPr lang="fr-FR" dirty="0" err="1"/>
              <a:t>I-variable</a:t>
            </a:r>
            <a:r>
              <a:rPr lang="fr-FR" dirty="0"/>
              <a:t>(x3))</a:t>
            </a:r>
          </a:p>
          <a:p>
            <a:r>
              <a:rPr lang="fr-FR" dirty="0"/>
              <a:t>) </a:t>
            </a:r>
          </a:p>
          <a:p>
            <a:r>
              <a:rPr lang="fr-FR" dirty="0" err="1">
                <a:solidFill>
                  <a:srgbClr val="C00000"/>
                </a:solidFill>
              </a:rPr>
              <a:t>Consequent</a:t>
            </a:r>
            <a:r>
              <a:rPr lang="fr-FR" dirty="0">
                <a:solidFill>
                  <a:srgbClr val="C00000"/>
                </a:solidFill>
              </a:rPr>
              <a:t>(</a:t>
            </a:r>
          </a:p>
          <a:p>
            <a:r>
              <a:rPr lang="fr-FR" dirty="0" err="1"/>
              <a:t>hasUncle</a:t>
            </a:r>
            <a:r>
              <a:rPr lang="fr-FR" dirty="0"/>
              <a:t>(</a:t>
            </a:r>
            <a:r>
              <a:rPr lang="fr-FR" dirty="0" err="1"/>
              <a:t>I-variable</a:t>
            </a:r>
            <a:r>
              <a:rPr lang="fr-FR" dirty="0"/>
              <a:t>(x1) </a:t>
            </a:r>
            <a:r>
              <a:rPr lang="fr-FR" dirty="0" err="1"/>
              <a:t>I-variable</a:t>
            </a:r>
            <a:r>
              <a:rPr lang="fr-FR" dirty="0"/>
              <a:t>(x3))))</a:t>
            </a:r>
          </a:p>
        </p:txBody>
      </p:sp>
      <p:sp>
        <p:nvSpPr>
          <p:cNvPr id="5" name="Rectangle 4">
            <a:extLst>
              <a:ext uri="{FF2B5EF4-FFF2-40B4-BE49-F238E27FC236}">
                <a16:creationId xmlns:a16="http://schemas.microsoft.com/office/drawing/2014/main" id="{8B0C5362-B7B5-154A-8769-7AF1FC2D6B67}"/>
              </a:ext>
            </a:extLst>
          </p:cNvPr>
          <p:cNvSpPr/>
          <p:nvPr/>
        </p:nvSpPr>
        <p:spPr>
          <a:xfrm>
            <a:off x="1547664" y="3188434"/>
            <a:ext cx="4572000" cy="923330"/>
          </a:xfrm>
          <a:prstGeom prst="rect">
            <a:avLst/>
          </a:prstGeom>
        </p:spPr>
        <p:txBody>
          <a:bodyPr>
            <a:spAutoFit/>
          </a:bodyPr>
          <a:lstStyle/>
          <a:p>
            <a:r>
              <a:rPr lang="fr-FR" dirty="0" err="1"/>
              <a:t>hasParent</a:t>
            </a:r>
            <a:r>
              <a:rPr lang="fr-FR" dirty="0"/>
              <a:t>(?x1,?x2) ∧ </a:t>
            </a:r>
            <a:r>
              <a:rPr lang="fr-FR" dirty="0" err="1"/>
              <a:t>hasBrother</a:t>
            </a:r>
            <a:r>
              <a:rPr lang="fr-FR" dirty="0"/>
              <a:t>(?x2,?x3) ⇒ </a:t>
            </a:r>
            <a:r>
              <a:rPr lang="fr-FR" dirty="0" err="1"/>
              <a:t>hasUncle</a:t>
            </a:r>
            <a:r>
              <a:rPr lang="fr-FR" dirty="0"/>
              <a:t>(?x1,?x3) </a:t>
            </a:r>
            <a:br>
              <a:rPr lang="fr-FR" dirty="0"/>
            </a:br>
            <a:endParaRPr lang="fr-FR" dirty="0"/>
          </a:p>
        </p:txBody>
      </p:sp>
    </p:spTree>
    <p:extLst>
      <p:ext uri="{BB962C8B-B14F-4D97-AF65-F5344CB8AC3E}">
        <p14:creationId xmlns:p14="http://schemas.microsoft.com/office/powerpoint/2010/main" val="3450783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03AAB-36BC-A54F-A3FB-0B954244927D}"/>
              </a:ext>
            </a:extLst>
          </p:cNvPr>
          <p:cNvSpPr>
            <a:spLocks noGrp="1"/>
          </p:cNvSpPr>
          <p:nvPr>
            <p:ph type="title"/>
          </p:nvPr>
        </p:nvSpPr>
        <p:spPr>
          <a:xfrm>
            <a:off x="683569" y="71438"/>
            <a:ext cx="8003232" cy="1071562"/>
          </a:xfrm>
        </p:spPr>
        <p:txBody>
          <a:bodyPr/>
          <a:lstStyle/>
          <a:p>
            <a:r>
              <a:rPr lang="fr-FR" dirty="0" err="1"/>
              <a:t>Semantic</a:t>
            </a:r>
            <a:r>
              <a:rPr lang="fr-FR" dirty="0"/>
              <a:t> Web </a:t>
            </a:r>
            <a:r>
              <a:rPr lang="fr-FR" dirty="0" err="1"/>
              <a:t>Rule</a:t>
            </a:r>
            <a:r>
              <a:rPr lang="fr-FR" dirty="0"/>
              <a:t> </a:t>
            </a:r>
            <a:r>
              <a:rPr lang="fr-FR" dirty="0" err="1"/>
              <a:t>Language</a:t>
            </a:r>
            <a:r>
              <a:rPr lang="fr-FR" dirty="0"/>
              <a:t> (SWRL)</a:t>
            </a:r>
          </a:p>
        </p:txBody>
      </p:sp>
      <p:sp>
        <p:nvSpPr>
          <p:cNvPr id="3" name="Espace réservé du contenu 2">
            <a:extLst>
              <a:ext uri="{FF2B5EF4-FFF2-40B4-BE49-F238E27FC236}">
                <a16:creationId xmlns:a16="http://schemas.microsoft.com/office/drawing/2014/main" id="{EF7DED75-CD62-3E4B-B59F-5E723AF6A320}"/>
              </a:ext>
            </a:extLst>
          </p:cNvPr>
          <p:cNvSpPr>
            <a:spLocks noGrp="1"/>
          </p:cNvSpPr>
          <p:nvPr>
            <p:ph sz="half" idx="1"/>
          </p:nvPr>
        </p:nvSpPr>
        <p:spPr>
          <a:xfrm>
            <a:off x="457200" y="1600200"/>
            <a:ext cx="8003232" cy="4525963"/>
          </a:xfrm>
        </p:spPr>
        <p:txBody>
          <a:bodyPr/>
          <a:lstStyle/>
          <a:p>
            <a:r>
              <a:rPr lang="fr-FR" dirty="0"/>
              <a:t>SWRL </a:t>
            </a:r>
            <a:r>
              <a:rPr lang="fr-FR" dirty="0" err="1"/>
              <a:t>is</a:t>
            </a:r>
            <a:r>
              <a:rPr lang="fr-FR" dirty="0"/>
              <a:t> </a:t>
            </a:r>
            <a:r>
              <a:rPr lang="fr-FR" dirty="0" err="1"/>
              <a:t>based</a:t>
            </a:r>
            <a:r>
              <a:rPr lang="fr-FR" dirty="0"/>
              <a:t> on a </a:t>
            </a:r>
            <a:r>
              <a:rPr lang="fr-FR" dirty="0" err="1"/>
              <a:t>combination</a:t>
            </a:r>
            <a:r>
              <a:rPr lang="fr-FR" dirty="0"/>
              <a:t> of the OWL DL and OWL Lite </a:t>
            </a:r>
            <a:r>
              <a:rPr lang="fr-FR" dirty="0" err="1"/>
              <a:t>sublanguages</a:t>
            </a:r>
            <a:r>
              <a:rPr lang="fr-FR" dirty="0"/>
              <a:t> of the </a:t>
            </a:r>
            <a:r>
              <a:rPr lang="fr-FR" dirty="0">
                <a:hlinkClick r:id="rId2"/>
              </a:rPr>
              <a:t>OWL Web Ontology Language</a:t>
            </a:r>
            <a:r>
              <a:rPr lang="fr-FR" dirty="0"/>
              <a:t> </a:t>
            </a:r>
            <a:r>
              <a:rPr lang="fr-FR" dirty="0" err="1"/>
              <a:t>with</a:t>
            </a:r>
            <a:r>
              <a:rPr lang="fr-FR" dirty="0"/>
              <a:t> the </a:t>
            </a:r>
            <a:r>
              <a:rPr lang="fr-FR" dirty="0" err="1"/>
              <a:t>Unary</a:t>
            </a:r>
            <a:r>
              <a:rPr lang="fr-FR" dirty="0"/>
              <a:t>/</a:t>
            </a:r>
            <a:r>
              <a:rPr lang="fr-FR" dirty="0" err="1"/>
              <a:t>Binary</a:t>
            </a:r>
            <a:r>
              <a:rPr lang="fr-FR" dirty="0"/>
              <a:t> </a:t>
            </a:r>
            <a:r>
              <a:rPr lang="fr-FR" dirty="0" err="1"/>
              <a:t>Datalog</a:t>
            </a:r>
            <a:r>
              <a:rPr lang="fr-FR" dirty="0"/>
              <a:t> </a:t>
            </a:r>
            <a:r>
              <a:rPr lang="fr-FR" dirty="0" err="1"/>
              <a:t>RuleML</a:t>
            </a:r>
            <a:r>
              <a:rPr lang="fr-FR" dirty="0"/>
              <a:t> </a:t>
            </a:r>
            <a:r>
              <a:rPr lang="fr-FR" dirty="0" err="1"/>
              <a:t>sublanguages</a:t>
            </a:r>
            <a:r>
              <a:rPr lang="fr-FR" dirty="0"/>
              <a:t> of the </a:t>
            </a:r>
            <a:r>
              <a:rPr lang="fr-FR" dirty="0">
                <a:hlinkClick r:id="rId3"/>
              </a:rPr>
              <a:t>Rule Markup Language</a:t>
            </a:r>
            <a:r>
              <a:rPr lang="fr-FR" dirty="0"/>
              <a:t>.</a:t>
            </a:r>
          </a:p>
          <a:p>
            <a:r>
              <a:rPr lang="fr-FR" dirty="0" err="1"/>
              <a:t>rules</a:t>
            </a:r>
            <a:r>
              <a:rPr lang="fr-FR" dirty="0"/>
              <a:t> are of the </a:t>
            </a:r>
            <a:r>
              <a:rPr lang="fr-FR" dirty="0" err="1"/>
              <a:t>form</a:t>
            </a:r>
            <a:r>
              <a:rPr lang="fr-FR" dirty="0"/>
              <a:t> of an implication </a:t>
            </a:r>
            <a:r>
              <a:rPr lang="fr-FR" dirty="0" err="1"/>
              <a:t>between</a:t>
            </a:r>
            <a:r>
              <a:rPr lang="fr-FR" dirty="0"/>
              <a:t> an </a:t>
            </a:r>
            <a:r>
              <a:rPr lang="fr-FR" dirty="0" err="1"/>
              <a:t>antecedent</a:t>
            </a:r>
            <a:r>
              <a:rPr lang="fr-FR" dirty="0"/>
              <a:t> (body) and </a:t>
            </a:r>
            <a:r>
              <a:rPr lang="fr-FR" dirty="0" err="1"/>
              <a:t>consequent</a:t>
            </a:r>
            <a:r>
              <a:rPr lang="fr-FR" dirty="0"/>
              <a:t> (</a:t>
            </a:r>
            <a:r>
              <a:rPr lang="fr-FR" dirty="0" err="1"/>
              <a:t>head</a:t>
            </a:r>
            <a:r>
              <a:rPr lang="fr-FR" dirty="0"/>
              <a:t>). </a:t>
            </a:r>
          </a:p>
          <a:p>
            <a:r>
              <a:rPr lang="fr-FR" dirty="0"/>
              <a:t>The </a:t>
            </a:r>
            <a:r>
              <a:rPr lang="fr-FR" dirty="0" err="1"/>
              <a:t>intended</a:t>
            </a:r>
            <a:r>
              <a:rPr lang="fr-FR" dirty="0"/>
              <a:t> </a:t>
            </a:r>
            <a:r>
              <a:rPr lang="fr-FR" dirty="0" err="1"/>
              <a:t>meaning</a:t>
            </a:r>
            <a:r>
              <a:rPr lang="fr-FR" dirty="0"/>
              <a:t> </a:t>
            </a:r>
            <a:r>
              <a:rPr lang="fr-FR" dirty="0" err="1"/>
              <a:t>can</a:t>
            </a:r>
            <a:r>
              <a:rPr lang="fr-FR" dirty="0"/>
              <a:t> </a:t>
            </a:r>
            <a:r>
              <a:rPr lang="fr-FR" dirty="0" err="1"/>
              <a:t>be</a:t>
            </a:r>
            <a:r>
              <a:rPr lang="fr-FR" dirty="0"/>
              <a:t> </a:t>
            </a:r>
            <a:r>
              <a:rPr lang="fr-FR" dirty="0" err="1"/>
              <a:t>read</a:t>
            </a:r>
            <a:r>
              <a:rPr lang="fr-FR" dirty="0"/>
              <a:t> as: </a:t>
            </a:r>
            <a:r>
              <a:rPr lang="fr-FR" dirty="0" err="1"/>
              <a:t>whenever</a:t>
            </a:r>
            <a:r>
              <a:rPr lang="fr-FR" dirty="0"/>
              <a:t> the conditions </a:t>
            </a:r>
            <a:r>
              <a:rPr lang="fr-FR" dirty="0" err="1"/>
              <a:t>specified</a:t>
            </a:r>
            <a:r>
              <a:rPr lang="fr-FR" dirty="0"/>
              <a:t> in the </a:t>
            </a:r>
            <a:r>
              <a:rPr lang="fr-FR" dirty="0" err="1"/>
              <a:t>antecedent</a:t>
            </a:r>
            <a:r>
              <a:rPr lang="fr-FR" dirty="0"/>
              <a:t> </a:t>
            </a:r>
            <a:r>
              <a:rPr lang="fr-FR" dirty="0" err="1"/>
              <a:t>hold</a:t>
            </a:r>
            <a:r>
              <a:rPr lang="fr-FR" dirty="0"/>
              <a:t>, </a:t>
            </a:r>
            <a:r>
              <a:rPr lang="fr-FR" dirty="0" err="1"/>
              <a:t>then</a:t>
            </a:r>
            <a:r>
              <a:rPr lang="fr-FR" dirty="0"/>
              <a:t> the conditions </a:t>
            </a:r>
            <a:r>
              <a:rPr lang="fr-FR" dirty="0" err="1"/>
              <a:t>specified</a:t>
            </a:r>
            <a:r>
              <a:rPr lang="fr-FR" dirty="0"/>
              <a:t> in the </a:t>
            </a:r>
            <a:r>
              <a:rPr lang="fr-FR" dirty="0" err="1"/>
              <a:t>consequent</a:t>
            </a:r>
            <a:r>
              <a:rPr lang="fr-FR" dirty="0"/>
              <a:t> must </a:t>
            </a:r>
            <a:r>
              <a:rPr lang="fr-FR" dirty="0" err="1"/>
              <a:t>also</a:t>
            </a:r>
            <a:r>
              <a:rPr lang="fr-FR" dirty="0"/>
              <a:t> </a:t>
            </a:r>
            <a:r>
              <a:rPr lang="fr-FR" dirty="0" err="1"/>
              <a:t>hold</a:t>
            </a:r>
            <a:r>
              <a:rPr lang="fr-FR" dirty="0"/>
              <a:t>.</a:t>
            </a:r>
          </a:p>
        </p:txBody>
      </p:sp>
    </p:spTree>
    <p:extLst>
      <p:ext uri="{BB962C8B-B14F-4D97-AF65-F5344CB8AC3E}">
        <p14:creationId xmlns:p14="http://schemas.microsoft.com/office/powerpoint/2010/main" val="1181828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06D8A3-670A-3A43-9EE8-9D658FD8E111}"/>
              </a:ext>
            </a:extLst>
          </p:cNvPr>
          <p:cNvSpPr>
            <a:spLocks noGrp="1"/>
          </p:cNvSpPr>
          <p:nvPr>
            <p:ph type="title"/>
          </p:nvPr>
        </p:nvSpPr>
        <p:spPr/>
        <p:txBody>
          <a:bodyPr/>
          <a:lstStyle/>
          <a:p>
            <a:r>
              <a:rPr lang="fr-FR" dirty="0" err="1"/>
              <a:t>Semantic</a:t>
            </a:r>
            <a:r>
              <a:rPr lang="fr-FR" dirty="0"/>
              <a:t> Web </a:t>
            </a:r>
            <a:r>
              <a:rPr lang="fr-FR" dirty="0" err="1"/>
              <a:t>Rule</a:t>
            </a:r>
            <a:r>
              <a:rPr lang="fr-FR" dirty="0"/>
              <a:t> </a:t>
            </a:r>
            <a:r>
              <a:rPr lang="fr-FR" dirty="0" err="1"/>
              <a:t>Language</a:t>
            </a:r>
            <a:r>
              <a:rPr lang="fr-FR" dirty="0"/>
              <a:t> (SWRL)</a:t>
            </a:r>
          </a:p>
        </p:txBody>
      </p:sp>
      <p:sp>
        <p:nvSpPr>
          <p:cNvPr id="3" name="Espace réservé du contenu 2">
            <a:extLst>
              <a:ext uri="{FF2B5EF4-FFF2-40B4-BE49-F238E27FC236}">
                <a16:creationId xmlns:a16="http://schemas.microsoft.com/office/drawing/2014/main" id="{74691CC0-049B-C040-89AE-E3E69BB1F515}"/>
              </a:ext>
            </a:extLst>
          </p:cNvPr>
          <p:cNvSpPr>
            <a:spLocks noGrp="1"/>
          </p:cNvSpPr>
          <p:nvPr>
            <p:ph sz="half" idx="1"/>
          </p:nvPr>
        </p:nvSpPr>
        <p:spPr>
          <a:xfrm>
            <a:off x="457200" y="1600200"/>
            <a:ext cx="8229600" cy="4525963"/>
          </a:xfrm>
        </p:spPr>
        <p:txBody>
          <a:bodyPr/>
          <a:lstStyle/>
          <a:p>
            <a:r>
              <a:rPr lang="fr-FR" dirty="0" err="1"/>
              <a:t>Atoms</a:t>
            </a:r>
            <a:r>
              <a:rPr lang="fr-FR" dirty="0"/>
              <a:t> in SWRL </a:t>
            </a:r>
            <a:r>
              <a:rPr lang="fr-FR" dirty="0" err="1"/>
              <a:t>rules</a:t>
            </a:r>
            <a:r>
              <a:rPr lang="fr-FR" dirty="0"/>
              <a:t> </a:t>
            </a:r>
            <a:r>
              <a:rPr lang="fr-FR" dirty="0" err="1"/>
              <a:t>can</a:t>
            </a:r>
            <a:r>
              <a:rPr lang="fr-FR" dirty="0"/>
              <a:t> </a:t>
            </a:r>
            <a:r>
              <a:rPr lang="fr-FR" dirty="0" err="1"/>
              <a:t>be</a:t>
            </a:r>
            <a:r>
              <a:rPr lang="fr-FR" dirty="0"/>
              <a:t> of the </a:t>
            </a:r>
            <a:r>
              <a:rPr lang="fr-FR" dirty="0" err="1"/>
              <a:t>form</a:t>
            </a:r>
            <a:r>
              <a:rPr lang="fr-FR" dirty="0"/>
              <a:t> C(x), P(</a:t>
            </a:r>
            <a:r>
              <a:rPr lang="fr-FR" dirty="0" err="1"/>
              <a:t>x,y</a:t>
            </a:r>
            <a:r>
              <a:rPr lang="fr-FR" dirty="0"/>
              <a:t>), </a:t>
            </a:r>
            <a:r>
              <a:rPr lang="fr-FR" dirty="0" err="1"/>
              <a:t>sameAs</a:t>
            </a:r>
            <a:r>
              <a:rPr lang="fr-FR" dirty="0"/>
              <a:t>(</a:t>
            </a:r>
            <a:r>
              <a:rPr lang="fr-FR" dirty="0" err="1"/>
              <a:t>x,y</a:t>
            </a:r>
            <a:r>
              <a:rPr lang="fr-FR" dirty="0"/>
              <a:t>) or </a:t>
            </a:r>
            <a:r>
              <a:rPr lang="fr-FR" dirty="0" err="1"/>
              <a:t>differentFrom</a:t>
            </a:r>
            <a:r>
              <a:rPr lang="fr-FR" dirty="0"/>
              <a:t>(</a:t>
            </a:r>
            <a:r>
              <a:rPr lang="fr-FR" dirty="0" err="1"/>
              <a:t>x,y</a:t>
            </a:r>
            <a:r>
              <a:rPr lang="fr-FR" dirty="0"/>
              <a:t>), </a:t>
            </a:r>
          </a:p>
          <a:p>
            <a:pPr lvl="1"/>
            <a:r>
              <a:rPr lang="fr-FR" dirty="0" err="1"/>
              <a:t>where</a:t>
            </a:r>
            <a:r>
              <a:rPr lang="fr-FR" dirty="0"/>
              <a:t> C </a:t>
            </a:r>
            <a:r>
              <a:rPr lang="fr-FR" dirty="0" err="1"/>
              <a:t>is</a:t>
            </a:r>
            <a:r>
              <a:rPr lang="fr-FR" dirty="0"/>
              <a:t> an OWL description, P </a:t>
            </a:r>
            <a:r>
              <a:rPr lang="fr-FR" dirty="0" err="1"/>
              <a:t>is</a:t>
            </a:r>
            <a:r>
              <a:rPr lang="fr-FR" dirty="0"/>
              <a:t> an OWL </a:t>
            </a:r>
            <a:r>
              <a:rPr lang="fr-FR" dirty="0" err="1"/>
              <a:t>property</a:t>
            </a:r>
            <a:r>
              <a:rPr lang="fr-FR" dirty="0"/>
              <a:t>, and </a:t>
            </a:r>
            <a:r>
              <a:rPr lang="fr-FR" dirty="0" err="1"/>
              <a:t>x,y</a:t>
            </a:r>
            <a:r>
              <a:rPr lang="fr-FR" dirty="0"/>
              <a:t> are </a:t>
            </a:r>
            <a:r>
              <a:rPr lang="fr-FR" dirty="0" err="1"/>
              <a:t>either</a:t>
            </a:r>
            <a:r>
              <a:rPr lang="fr-FR" dirty="0"/>
              <a:t> variables, OWL </a:t>
            </a:r>
            <a:r>
              <a:rPr lang="fr-FR" dirty="0" err="1"/>
              <a:t>individuals</a:t>
            </a:r>
            <a:r>
              <a:rPr lang="fr-FR" dirty="0"/>
              <a:t> or OWL data values. </a:t>
            </a:r>
          </a:p>
          <a:p>
            <a:r>
              <a:rPr lang="fr-FR" dirty="0"/>
              <a:t>https://www.w3.org/</a:t>
            </a:r>
            <a:r>
              <a:rPr lang="fr-FR" dirty="0" err="1"/>
              <a:t>Submission</a:t>
            </a:r>
            <a:r>
              <a:rPr lang="fr-FR" dirty="0"/>
              <a:t>/SWRL/</a:t>
            </a:r>
          </a:p>
        </p:txBody>
      </p:sp>
    </p:spTree>
    <p:extLst>
      <p:ext uri="{BB962C8B-B14F-4D97-AF65-F5344CB8AC3E}">
        <p14:creationId xmlns:p14="http://schemas.microsoft.com/office/powerpoint/2010/main" val="142026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3093" y="426345"/>
            <a:ext cx="8556625" cy="430887"/>
          </a:xfrm>
        </p:spPr>
        <p:txBody>
          <a:bodyPr/>
          <a:lstStyle/>
          <a:p>
            <a:pPr lvl="2">
              <a:defRPr/>
            </a:pPr>
            <a:r>
              <a:rPr lang="fr-FR" sz="3600" kern="1200" dirty="0" err="1">
                <a:ea typeface="+mj-ea"/>
              </a:rPr>
              <a:t>Semantic</a:t>
            </a:r>
            <a:r>
              <a:rPr lang="fr-FR" sz="3600" kern="1200" dirty="0">
                <a:ea typeface="+mj-ea"/>
              </a:rPr>
              <a:t> Web vs. Enterprise DB technologies</a:t>
            </a:r>
          </a:p>
        </p:txBody>
      </p:sp>
      <p:sp>
        <p:nvSpPr>
          <p:cNvPr id="3" name="Espace réservé du contenu 2"/>
          <p:cNvSpPr>
            <a:spLocks noGrp="1"/>
          </p:cNvSpPr>
          <p:nvPr>
            <p:ph idx="1"/>
          </p:nvPr>
        </p:nvSpPr>
        <p:spPr/>
        <p:txBody>
          <a:bodyPr/>
          <a:lstStyle/>
          <a:p>
            <a:pPr lvl="1"/>
            <a:r>
              <a:rPr lang="en-US" sz="2400" b="1" dirty="0"/>
              <a:t>The main differences: </a:t>
            </a:r>
          </a:p>
          <a:p>
            <a:pPr lvl="2"/>
            <a:r>
              <a:rPr lang="en-US" sz="2000" b="1" dirty="0"/>
              <a:t>Semantic Web </a:t>
            </a:r>
            <a:r>
              <a:rPr lang="en-US" sz="2000" dirty="0"/>
              <a:t>is designed for the Web</a:t>
            </a:r>
          </a:p>
          <a:p>
            <a:pPr lvl="3"/>
            <a:r>
              <a:rPr lang="en-US" sz="1800" dirty="0"/>
              <a:t>Based on</a:t>
            </a:r>
            <a:r>
              <a:rPr lang="en-US" sz="1800" b="1" dirty="0"/>
              <a:t> Open World Assumption (OWA)</a:t>
            </a:r>
          </a:p>
          <a:p>
            <a:pPr lvl="3"/>
            <a:r>
              <a:rPr lang="en-US" sz="1800" dirty="0"/>
              <a:t>Everything is possible until the contrary is specified</a:t>
            </a:r>
          </a:p>
          <a:p>
            <a:pPr lvl="3"/>
            <a:r>
              <a:rPr lang="en-US" sz="1800" dirty="0"/>
              <a:t>OWA takes incomplete information as default</a:t>
            </a:r>
          </a:p>
          <a:p>
            <a:pPr lvl="3"/>
            <a:r>
              <a:rPr lang="en-US" sz="1800" dirty="0"/>
              <a:t>Unique name assumption is not the default case: i.e. two different instances can refer to the same object</a:t>
            </a:r>
          </a:p>
          <a:p>
            <a:pPr lvl="2"/>
            <a:r>
              <a:rPr lang="en-US" sz="2000" b="1" dirty="0"/>
              <a:t>Enterprise </a:t>
            </a:r>
            <a:r>
              <a:rPr lang="en-US" sz="2000" dirty="0"/>
              <a:t>data usually use </a:t>
            </a:r>
            <a:r>
              <a:rPr lang="en-US" sz="2000" b="1" dirty="0"/>
              <a:t>close world assumption (inherited from DB-World)</a:t>
            </a:r>
          </a:p>
          <a:p>
            <a:pPr lvl="3"/>
            <a:r>
              <a:rPr lang="en-US" sz="1800" dirty="0"/>
              <a:t>If a fact is not asserted, it is then false</a:t>
            </a:r>
          </a:p>
          <a:p>
            <a:pPr lvl="3"/>
            <a:r>
              <a:rPr lang="en-US" sz="1800" dirty="0"/>
              <a:t>Unique name assumption is the default, constraints can be checked before addition for consistency</a:t>
            </a:r>
          </a:p>
          <a:p>
            <a:pPr lvl="1"/>
            <a:r>
              <a:rPr lang="en-US" sz="2400" b="1" dirty="0"/>
              <a:t>Semantic Web technologies can be used in the enterprise keeping in mind this difference</a:t>
            </a:r>
          </a:p>
          <a:p>
            <a:pPr lvl="3">
              <a:buFont typeface="Symbol"/>
              <a:buChar char="Þ"/>
            </a:pPr>
            <a:endParaRPr lang="en-US" sz="1800"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1357313" y="142852"/>
            <a:ext cx="7329487" cy="1071562"/>
          </a:xfrm>
        </p:spPr>
        <p:txBody>
          <a:bodyPr/>
          <a:lstStyle/>
          <a:p>
            <a:r>
              <a:rPr sz="3600"/>
              <a:t>DL Reasoning: General case (OWA, without UNA)</a:t>
            </a:r>
            <a:endParaRPr lang="fr-FR" sz="3600" dirty="0"/>
          </a:p>
        </p:txBody>
      </p:sp>
      <p:sp>
        <p:nvSpPr>
          <p:cNvPr id="8" name="ZoneTexte 7"/>
          <p:cNvSpPr txBox="1"/>
          <p:nvPr/>
        </p:nvSpPr>
        <p:spPr>
          <a:xfrm>
            <a:off x="2786844" y="2743138"/>
            <a:ext cx="1500198" cy="400110"/>
          </a:xfrm>
          <a:prstGeom prst="rect">
            <a:avLst/>
          </a:prstGeom>
          <a:noFill/>
          <a:ln>
            <a:solidFill>
              <a:schemeClr val="tx2"/>
            </a:solidFill>
          </a:ln>
        </p:spPr>
        <p:txBody>
          <a:bodyPr wrap="square" rtlCol="0">
            <a:spAutoFit/>
          </a:bodyPr>
          <a:lstStyle/>
          <a:p>
            <a:pPr algn="ctr"/>
            <a:r>
              <a:rPr lang="fr-FR" b="1" u="sng" dirty="0" err="1">
                <a:solidFill>
                  <a:srgbClr val="336699"/>
                </a:solidFill>
                <a:latin typeface="+mn-lt"/>
                <a:cs typeface="+mn-cs"/>
              </a:rPr>
              <a:t>Employee</a:t>
            </a:r>
            <a:endParaRPr lang="fr-FR" b="1" u="sng" dirty="0">
              <a:solidFill>
                <a:srgbClr val="336699"/>
              </a:solidFill>
              <a:latin typeface="+mn-lt"/>
              <a:cs typeface="+mn-cs"/>
            </a:endParaRPr>
          </a:p>
        </p:txBody>
      </p:sp>
      <p:sp>
        <p:nvSpPr>
          <p:cNvPr id="9" name="ZoneTexte 8"/>
          <p:cNvSpPr txBox="1"/>
          <p:nvPr/>
        </p:nvSpPr>
        <p:spPr>
          <a:xfrm>
            <a:off x="3786182" y="1925412"/>
            <a:ext cx="1500198" cy="400110"/>
          </a:xfrm>
          <a:prstGeom prst="rect">
            <a:avLst/>
          </a:prstGeom>
          <a:noFill/>
          <a:ln>
            <a:solidFill>
              <a:schemeClr val="tx2"/>
            </a:solidFill>
          </a:ln>
        </p:spPr>
        <p:txBody>
          <a:bodyPr wrap="square" rtlCol="0">
            <a:spAutoFit/>
          </a:bodyPr>
          <a:lstStyle/>
          <a:p>
            <a:pPr algn="ctr"/>
            <a:r>
              <a:rPr lang="fr-FR" b="1" u="sng" dirty="0">
                <a:solidFill>
                  <a:srgbClr val="336699"/>
                </a:solidFill>
                <a:latin typeface="+mn-lt"/>
                <a:cs typeface="+mn-cs"/>
              </a:rPr>
              <a:t>Person</a:t>
            </a:r>
          </a:p>
        </p:txBody>
      </p:sp>
      <p:cxnSp>
        <p:nvCxnSpPr>
          <p:cNvPr id="10" name="Connecteur droit avec flèche 9"/>
          <p:cNvCxnSpPr>
            <a:stCxn id="8" idx="0"/>
            <a:endCxn id="9" idx="2"/>
          </p:cNvCxnSpPr>
          <p:nvPr/>
        </p:nvCxnSpPr>
        <p:spPr bwMode="auto">
          <a:xfrm rot="5400000" flipH="1" flipV="1">
            <a:off x="3827804" y="2034661"/>
            <a:ext cx="417616" cy="999338"/>
          </a:xfrm>
          <a:prstGeom prst="straightConnector1">
            <a:avLst/>
          </a:prstGeom>
          <a:noFill/>
          <a:ln w="9525" cap="flat" cmpd="sng" algn="ctr">
            <a:solidFill>
              <a:srgbClr val="A7C1DD"/>
            </a:solidFill>
            <a:prstDash val="solid"/>
            <a:round/>
            <a:headEnd type="none" w="med" len="med"/>
            <a:tailEnd type="triangle" w="med" len="med"/>
          </a:ln>
          <a:effectLst/>
        </p:spPr>
      </p:cxnSp>
      <p:sp>
        <p:nvSpPr>
          <p:cNvPr id="11" name="ZoneTexte 10"/>
          <p:cNvSpPr txBox="1"/>
          <p:nvPr/>
        </p:nvSpPr>
        <p:spPr>
          <a:xfrm>
            <a:off x="1000894" y="2743138"/>
            <a:ext cx="1500198" cy="400110"/>
          </a:xfrm>
          <a:prstGeom prst="rect">
            <a:avLst/>
          </a:prstGeom>
          <a:noFill/>
          <a:ln>
            <a:solidFill>
              <a:schemeClr val="tx2"/>
            </a:solidFill>
          </a:ln>
        </p:spPr>
        <p:txBody>
          <a:bodyPr wrap="square" rtlCol="0">
            <a:spAutoFit/>
          </a:bodyPr>
          <a:lstStyle/>
          <a:p>
            <a:pPr algn="ctr"/>
            <a:r>
              <a:rPr lang="fr-FR" b="1" u="sng" dirty="0">
                <a:solidFill>
                  <a:srgbClr val="336699"/>
                </a:solidFill>
                <a:latin typeface="+mn-lt"/>
                <a:cs typeface="+mn-cs"/>
              </a:rPr>
              <a:t>Parent</a:t>
            </a:r>
          </a:p>
        </p:txBody>
      </p:sp>
      <p:cxnSp>
        <p:nvCxnSpPr>
          <p:cNvPr id="12" name="Connecteur droit avec flèche 11"/>
          <p:cNvCxnSpPr>
            <a:stCxn id="11" idx="0"/>
          </p:cNvCxnSpPr>
          <p:nvPr/>
        </p:nvCxnSpPr>
        <p:spPr bwMode="auto">
          <a:xfrm rot="5400000" flipH="1" flipV="1">
            <a:off x="2554274" y="1511229"/>
            <a:ext cx="428628" cy="2035191"/>
          </a:xfrm>
          <a:prstGeom prst="straightConnector1">
            <a:avLst/>
          </a:prstGeom>
          <a:noFill/>
          <a:ln w="9525" cap="flat" cmpd="sng" algn="ctr">
            <a:solidFill>
              <a:srgbClr val="A7C1DD"/>
            </a:solidFill>
            <a:prstDash val="solid"/>
            <a:round/>
            <a:headEnd type="none" w="med" len="med"/>
            <a:tailEnd type="triangle" w="med" len="med"/>
          </a:ln>
          <a:effectLst/>
        </p:spPr>
      </p:cxnSp>
      <p:sp>
        <p:nvSpPr>
          <p:cNvPr id="13" name="ZoneTexte 12"/>
          <p:cNvSpPr txBox="1"/>
          <p:nvPr/>
        </p:nvSpPr>
        <p:spPr>
          <a:xfrm>
            <a:off x="785786" y="2171634"/>
            <a:ext cx="1369286" cy="338554"/>
          </a:xfrm>
          <a:prstGeom prst="rect">
            <a:avLst/>
          </a:prstGeom>
          <a:noFill/>
        </p:spPr>
        <p:txBody>
          <a:bodyPr wrap="none" rtlCol="0">
            <a:spAutoFit/>
          </a:bodyPr>
          <a:lstStyle/>
          <a:p>
            <a:r>
              <a:rPr lang="fr-FR" sz="1600" b="1" i="1" dirty="0">
                <a:solidFill>
                  <a:srgbClr val="92D050"/>
                </a:solidFill>
                <a:latin typeface="+mn-lt"/>
                <a:cs typeface="+mn-cs"/>
              </a:rPr>
              <a:t>hasChildren</a:t>
            </a:r>
            <a:endParaRPr lang="fr-FR" b="1" i="1" dirty="0">
              <a:solidFill>
                <a:srgbClr val="92D050"/>
              </a:solidFill>
              <a:latin typeface="+mn-lt"/>
              <a:cs typeface="+mn-cs"/>
            </a:endParaRPr>
          </a:p>
        </p:txBody>
      </p:sp>
      <p:sp>
        <p:nvSpPr>
          <p:cNvPr id="16" name="ZoneTexte 15"/>
          <p:cNvSpPr txBox="1"/>
          <p:nvPr/>
        </p:nvSpPr>
        <p:spPr>
          <a:xfrm>
            <a:off x="928662" y="3198025"/>
            <a:ext cx="2786082" cy="830997"/>
          </a:xfrm>
          <a:prstGeom prst="rect">
            <a:avLst/>
          </a:prstGeom>
          <a:noFill/>
          <a:ln>
            <a:noFill/>
          </a:ln>
        </p:spPr>
        <p:txBody>
          <a:bodyPr wrap="square" rtlCol="0">
            <a:spAutoFit/>
          </a:bodyPr>
          <a:lstStyle/>
          <a:p>
            <a:r>
              <a:rPr lang="en-US" sz="1600" i="1" dirty="0">
                <a:solidFill>
                  <a:srgbClr val="FF0000"/>
                </a:solidFill>
              </a:rPr>
              <a:t>One parent is a Person who has at least one child</a:t>
            </a:r>
            <a:endParaRPr lang="fr-FR" sz="1600" i="1" dirty="0">
              <a:solidFill>
                <a:srgbClr val="FF0000"/>
              </a:solidFill>
            </a:endParaRPr>
          </a:p>
          <a:p>
            <a:endParaRPr lang="fr-FR" sz="1600" dirty="0">
              <a:solidFill>
                <a:srgbClr val="FF0000"/>
              </a:solidFill>
            </a:endParaRPr>
          </a:p>
        </p:txBody>
      </p:sp>
      <p:cxnSp>
        <p:nvCxnSpPr>
          <p:cNvPr id="17" name="Connecteur droit avec flèche 16"/>
          <p:cNvCxnSpPr>
            <a:endCxn id="9" idx="1"/>
          </p:cNvCxnSpPr>
          <p:nvPr/>
        </p:nvCxnSpPr>
        <p:spPr bwMode="auto">
          <a:xfrm flipV="1">
            <a:off x="786580" y="2125467"/>
            <a:ext cx="2999602" cy="14259"/>
          </a:xfrm>
          <a:prstGeom prst="straightConnector1">
            <a:avLst/>
          </a:prstGeom>
          <a:noFill/>
          <a:ln w="9525" cap="flat" cmpd="sng" algn="ctr">
            <a:solidFill>
              <a:schemeClr val="accent5">
                <a:lumMod val="75000"/>
              </a:schemeClr>
            </a:solidFill>
            <a:prstDash val="solid"/>
            <a:round/>
            <a:headEnd type="none" w="med" len="med"/>
            <a:tailEnd type="arrow"/>
          </a:ln>
          <a:effectLst/>
        </p:spPr>
      </p:cxnSp>
      <p:cxnSp>
        <p:nvCxnSpPr>
          <p:cNvPr id="18" name="Connecteur droit 17"/>
          <p:cNvCxnSpPr/>
          <p:nvPr/>
        </p:nvCxnSpPr>
        <p:spPr bwMode="auto">
          <a:xfrm rot="5400000">
            <a:off x="413833" y="2512473"/>
            <a:ext cx="745494" cy="1588"/>
          </a:xfrm>
          <a:prstGeom prst="line">
            <a:avLst/>
          </a:prstGeom>
          <a:noFill/>
          <a:ln w="9525" cap="flat" cmpd="sng" algn="ctr">
            <a:solidFill>
              <a:schemeClr val="accent5">
                <a:lumMod val="75000"/>
              </a:schemeClr>
            </a:solidFill>
            <a:prstDash val="solid"/>
            <a:round/>
            <a:headEnd type="none" w="med" len="med"/>
            <a:tailEnd type="none" w="med" len="med"/>
          </a:ln>
          <a:effectLst/>
        </p:spPr>
      </p:cxnSp>
      <p:cxnSp>
        <p:nvCxnSpPr>
          <p:cNvPr id="19" name="Connecteur droit 18"/>
          <p:cNvCxnSpPr/>
          <p:nvPr/>
        </p:nvCxnSpPr>
        <p:spPr bwMode="auto">
          <a:xfrm>
            <a:off x="785786" y="2886014"/>
            <a:ext cx="214314" cy="1588"/>
          </a:xfrm>
          <a:prstGeom prst="line">
            <a:avLst/>
          </a:prstGeom>
          <a:noFill/>
          <a:ln w="9525" cap="flat" cmpd="sng" algn="ctr">
            <a:solidFill>
              <a:schemeClr val="accent5">
                <a:lumMod val="75000"/>
              </a:schemeClr>
            </a:solidFill>
            <a:prstDash val="solid"/>
            <a:round/>
            <a:headEnd type="none" w="med" len="med"/>
            <a:tailEnd type="none" w="med" len="med"/>
          </a:ln>
          <a:effectLst/>
        </p:spPr>
      </p:cxnSp>
      <p:cxnSp>
        <p:nvCxnSpPr>
          <p:cNvPr id="20" name="Connecteur droit 19"/>
          <p:cNvCxnSpPr/>
          <p:nvPr/>
        </p:nvCxnSpPr>
        <p:spPr bwMode="auto">
          <a:xfrm rot="5400000" flipH="1" flipV="1">
            <a:off x="-55913" y="2584705"/>
            <a:ext cx="1111894" cy="1588"/>
          </a:xfrm>
          <a:prstGeom prst="line">
            <a:avLst/>
          </a:prstGeom>
          <a:noFill/>
          <a:ln w="9525" cap="flat" cmpd="sng" algn="ctr">
            <a:solidFill>
              <a:schemeClr val="accent5">
                <a:lumMod val="75000"/>
              </a:schemeClr>
            </a:solidFill>
            <a:prstDash val="solid"/>
            <a:round/>
            <a:headEnd type="none" w="med" len="med"/>
            <a:tailEnd type="none" w="med" len="med"/>
          </a:ln>
          <a:effectLst/>
        </p:spPr>
      </p:cxnSp>
      <p:cxnSp>
        <p:nvCxnSpPr>
          <p:cNvPr id="21" name="Connecteur droit 20"/>
          <p:cNvCxnSpPr/>
          <p:nvPr/>
        </p:nvCxnSpPr>
        <p:spPr bwMode="auto">
          <a:xfrm>
            <a:off x="500034" y="2028758"/>
            <a:ext cx="3286148" cy="1588"/>
          </a:xfrm>
          <a:prstGeom prst="line">
            <a:avLst/>
          </a:prstGeom>
          <a:noFill/>
          <a:ln w="9525" cap="flat" cmpd="sng" algn="ctr">
            <a:solidFill>
              <a:schemeClr val="accent5">
                <a:lumMod val="75000"/>
              </a:schemeClr>
            </a:solidFill>
            <a:prstDash val="solid"/>
            <a:round/>
            <a:headEnd type="none" w="med" len="med"/>
            <a:tailEnd type="none" w="med" len="med"/>
          </a:ln>
          <a:effectLst/>
        </p:spPr>
      </p:cxnSp>
      <p:cxnSp>
        <p:nvCxnSpPr>
          <p:cNvPr id="22" name="Connecteur droit avec flèche 21"/>
          <p:cNvCxnSpPr/>
          <p:nvPr/>
        </p:nvCxnSpPr>
        <p:spPr bwMode="auto">
          <a:xfrm>
            <a:off x="500828" y="3139858"/>
            <a:ext cx="500066" cy="1588"/>
          </a:xfrm>
          <a:prstGeom prst="straightConnector1">
            <a:avLst/>
          </a:prstGeom>
          <a:noFill/>
          <a:ln w="9525" cap="flat" cmpd="sng" algn="ctr">
            <a:solidFill>
              <a:schemeClr val="accent5">
                <a:lumMod val="75000"/>
              </a:schemeClr>
            </a:solidFill>
            <a:prstDash val="solid"/>
            <a:round/>
            <a:headEnd type="none" w="med" len="med"/>
            <a:tailEnd type="arrow"/>
          </a:ln>
          <a:effectLst/>
        </p:spPr>
      </p:cxnSp>
      <p:sp>
        <p:nvSpPr>
          <p:cNvPr id="23" name="ZoneTexte 22"/>
          <p:cNvSpPr txBox="1"/>
          <p:nvPr/>
        </p:nvSpPr>
        <p:spPr>
          <a:xfrm>
            <a:off x="643704" y="1658296"/>
            <a:ext cx="1175322" cy="338554"/>
          </a:xfrm>
          <a:prstGeom prst="rect">
            <a:avLst/>
          </a:prstGeom>
          <a:noFill/>
        </p:spPr>
        <p:txBody>
          <a:bodyPr wrap="none" rtlCol="0">
            <a:spAutoFit/>
          </a:bodyPr>
          <a:lstStyle/>
          <a:p>
            <a:r>
              <a:rPr lang="fr-FR" sz="1600" b="1" i="1" dirty="0" err="1">
                <a:solidFill>
                  <a:srgbClr val="92D050"/>
                </a:solidFill>
                <a:latin typeface="+mn-lt"/>
                <a:cs typeface="+mn-cs"/>
              </a:rPr>
              <a:t>hasParent</a:t>
            </a:r>
            <a:endParaRPr lang="fr-FR" b="1" i="1" dirty="0">
              <a:solidFill>
                <a:srgbClr val="92D050"/>
              </a:solidFill>
              <a:latin typeface="+mn-lt"/>
              <a:cs typeface="+mn-cs"/>
            </a:endParaRPr>
          </a:p>
        </p:txBody>
      </p:sp>
      <p:sp>
        <p:nvSpPr>
          <p:cNvPr id="24" name="ZoneTexte 23"/>
          <p:cNvSpPr txBox="1"/>
          <p:nvPr/>
        </p:nvSpPr>
        <p:spPr>
          <a:xfrm>
            <a:off x="3714744" y="1586859"/>
            <a:ext cx="2786082" cy="584775"/>
          </a:xfrm>
          <a:prstGeom prst="rect">
            <a:avLst/>
          </a:prstGeom>
          <a:noFill/>
        </p:spPr>
        <p:txBody>
          <a:bodyPr wrap="square" rtlCol="0">
            <a:spAutoFit/>
          </a:bodyPr>
          <a:lstStyle/>
          <a:p>
            <a:r>
              <a:rPr lang="en-US" sz="1600" i="1" dirty="0">
                <a:solidFill>
                  <a:srgbClr val="FF0000"/>
                </a:solidFill>
              </a:rPr>
              <a:t>One person has 2 parents</a:t>
            </a:r>
            <a:endParaRPr lang="fr-FR" sz="1600" i="1" dirty="0">
              <a:solidFill>
                <a:srgbClr val="FF0000"/>
              </a:solidFill>
            </a:endParaRPr>
          </a:p>
          <a:p>
            <a:endParaRPr lang="fr-FR" sz="1600" dirty="0"/>
          </a:p>
        </p:txBody>
      </p:sp>
      <p:sp>
        <p:nvSpPr>
          <p:cNvPr id="28" name="ZoneTexte 27"/>
          <p:cNvSpPr txBox="1"/>
          <p:nvPr/>
        </p:nvSpPr>
        <p:spPr>
          <a:xfrm>
            <a:off x="428596" y="1242940"/>
            <a:ext cx="1971437" cy="369332"/>
          </a:xfrm>
          <a:prstGeom prst="rect">
            <a:avLst/>
          </a:prstGeom>
          <a:noFill/>
        </p:spPr>
        <p:txBody>
          <a:bodyPr wrap="none" rtlCol="0">
            <a:spAutoFit/>
          </a:bodyPr>
          <a:lstStyle/>
          <a:p>
            <a:pPr algn="ctr"/>
            <a:r>
              <a:rPr lang="en-US" sz="1800" b="1" dirty="0">
                <a:solidFill>
                  <a:schemeClr val="tx1"/>
                </a:solidFill>
              </a:rPr>
              <a:t>SCHEMA (</a:t>
            </a:r>
            <a:r>
              <a:rPr lang="en-US" sz="1800" b="1" dirty="0" err="1">
                <a:solidFill>
                  <a:schemeClr val="tx1"/>
                </a:solidFill>
              </a:rPr>
              <a:t>Tbox</a:t>
            </a:r>
            <a:r>
              <a:rPr lang="en-US" sz="1800" b="1" dirty="0">
                <a:solidFill>
                  <a:schemeClr val="tx1"/>
                </a:solidFill>
              </a:rPr>
              <a:t>)</a:t>
            </a:r>
            <a:endParaRPr lang="fr-FR" sz="1800" b="1" dirty="0">
              <a:solidFill>
                <a:schemeClr val="tx1"/>
              </a:solidFill>
            </a:endParaRPr>
          </a:p>
        </p:txBody>
      </p:sp>
      <p:sp>
        <p:nvSpPr>
          <p:cNvPr id="39" name="ZoneTexte 38"/>
          <p:cNvSpPr txBox="1"/>
          <p:nvPr/>
        </p:nvSpPr>
        <p:spPr>
          <a:xfrm>
            <a:off x="6357950" y="2771656"/>
            <a:ext cx="1500198" cy="400110"/>
          </a:xfrm>
          <a:prstGeom prst="rect">
            <a:avLst/>
          </a:prstGeom>
          <a:noFill/>
          <a:ln>
            <a:solidFill>
              <a:schemeClr val="tx2"/>
            </a:solidFill>
          </a:ln>
        </p:spPr>
        <p:txBody>
          <a:bodyPr wrap="square" rtlCol="0">
            <a:spAutoFit/>
          </a:bodyPr>
          <a:lstStyle/>
          <a:p>
            <a:pPr algn="ctr"/>
            <a:r>
              <a:rPr lang="fr-FR" b="1" u="sng" dirty="0" err="1">
                <a:solidFill>
                  <a:srgbClr val="336699"/>
                </a:solidFill>
                <a:latin typeface="+mn-lt"/>
                <a:cs typeface="+mn-cs"/>
              </a:rPr>
              <a:t>Woman</a:t>
            </a:r>
            <a:endParaRPr lang="fr-FR" b="1" u="sng" dirty="0">
              <a:solidFill>
                <a:srgbClr val="336699"/>
              </a:solidFill>
              <a:latin typeface="+mn-lt"/>
              <a:cs typeface="+mn-cs"/>
            </a:endParaRPr>
          </a:p>
        </p:txBody>
      </p:sp>
      <p:sp>
        <p:nvSpPr>
          <p:cNvPr id="40" name="ZoneTexte 39"/>
          <p:cNvSpPr txBox="1"/>
          <p:nvPr/>
        </p:nvSpPr>
        <p:spPr>
          <a:xfrm>
            <a:off x="4643438" y="2771656"/>
            <a:ext cx="1500198" cy="400110"/>
          </a:xfrm>
          <a:prstGeom prst="rect">
            <a:avLst/>
          </a:prstGeom>
          <a:noFill/>
          <a:ln>
            <a:solidFill>
              <a:schemeClr val="tx2"/>
            </a:solidFill>
          </a:ln>
        </p:spPr>
        <p:txBody>
          <a:bodyPr wrap="square" rtlCol="0">
            <a:spAutoFit/>
          </a:bodyPr>
          <a:lstStyle/>
          <a:p>
            <a:pPr algn="ctr"/>
            <a:r>
              <a:rPr lang="fr-FR" b="1" u="sng" dirty="0">
                <a:solidFill>
                  <a:srgbClr val="336699"/>
                </a:solidFill>
                <a:latin typeface="+mn-lt"/>
                <a:cs typeface="+mn-cs"/>
              </a:rPr>
              <a:t>Man</a:t>
            </a:r>
          </a:p>
        </p:txBody>
      </p:sp>
      <p:cxnSp>
        <p:nvCxnSpPr>
          <p:cNvPr id="47" name="Connecteur droit avec flèche 46"/>
          <p:cNvCxnSpPr/>
          <p:nvPr/>
        </p:nvCxnSpPr>
        <p:spPr bwMode="auto">
          <a:xfrm rot="16200000" flipV="1">
            <a:off x="4911728" y="2260535"/>
            <a:ext cx="428628" cy="536579"/>
          </a:xfrm>
          <a:prstGeom prst="straightConnector1">
            <a:avLst/>
          </a:prstGeom>
          <a:noFill/>
          <a:ln w="9525" cap="flat" cmpd="sng" algn="ctr">
            <a:solidFill>
              <a:srgbClr val="A7C1DD"/>
            </a:solidFill>
            <a:prstDash val="solid"/>
            <a:round/>
            <a:headEnd type="none" w="med" len="med"/>
            <a:tailEnd type="triangle" w="med" len="med"/>
          </a:ln>
          <a:effectLst/>
        </p:spPr>
      </p:cxnSp>
      <p:cxnSp>
        <p:nvCxnSpPr>
          <p:cNvPr id="48" name="Connecteur droit avec flèche 47"/>
          <p:cNvCxnSpPr/>
          <p:nvPr/>
        </p:nvCxnSpPr>
        <p:spPr bwMode="auto">
          <a:xfrm rot="10800000">
            <a:off x="5357818" y="2314511"/>
            <a:ext cx="1965340" cy="428629"/>
          </a:xfrm>
          <a:prstGeom prst="straightConnector1">
            <a:avLst/>
          </a:prstGeom>
          <a:noFill/>
          <a:ln w="9525" cap="flat" cmpd="sng" algn="ctr">
            <a:solidFill>
              <a:srgbClr val="A7C1DD"/>
            </a:solidFill>
            <a:prstDash val="solid"/>
            <a:round/>
            <a:headEnd type="none" w="med" len="med"/>
            <a:tailEnd type="triangle" w="med" len="med"/>
          </a:ln>
          <a:effectLst/>
        </p:spPr>
      </p:cxnSp>
      <p:cxnSp>
        <p:nvCxnSpPr>
          <p:cNvPr id="53" name="Connecteur en arc 52"/>
          <p:cNvCxnSpPr>
            <a:stCxn id="40" idx="2"/>
            <a:endCxn id="39" idx="2"/>
          </p:cNvCxnSpPr>
          <p:nvPr/>
        </p:nvCxnSpPr>
        <p:spPr bwMode="auto">
          <a:xfrm rot="16200000" flipH="1">
            <a:off x="6250793" y="2314510"/>
            <a:ext cx="1588" cy="1714512"/>
          </a:xfrm>
          <a:prstGeom prst="curvedConnector3">
            <a:avLst>
              <a:gd name="adj1" fmla="val 35388865"/>
            </a:avLst>
          </a:prstGeom>
          <a:noFill/>
          <a:ln w="9525" cap="flat" cmpd="sng" algn="ctr">
            <a:solidFill>
              <a:srgbClr val="FF0000"/>
            </a:solidFill>
            <a:prstDash val="solid"/>
            <a:round/>
            <a:headEnd type="arrow"/>
            <a:tailEnd type="arrow"/>
          </a:ln>
          <a:effectLst/>
        </p:spPr>
      </p:cxnSp>
      <p:sp>
        <p:nvSpPr>
          <p:cNvPr id="57" name="ZoneTexte 56"/>
          <p:cNvSpPr txBox="1"/>
          <p:nvPr/>
        </p:nvSpPr>
        <p:spPr>
          <a:xfrm>
            <a:off x="5929322" y="3671832"/>
            <a:ext cx="854721" cy="338554"/>
          </a:xfrm>
          <a:prstGeom prst="rect">
            <a:avLst/>
          </a:prstGeom>
          <a:noFill/>
        </p:spPr>
        <p:txBody>
          <a:bodyPr wrap="none" rtlCol="0">
            <a:spAutoFit/>
          </a:bodyPr>
          <a:lstStyle/>
          <a:p>
            <a:r>
              <a:rPr lang="en-US" sz="1600" i="1" dirty="0">
                <a:solidFill>
                  <a:srgbClr val="FF0000"/>
                </a:solidFill>
              </a:rPr>
              <a:t>Disjoint</a:t>
            </a:r>
            <a:endParaRPr lang="fr-FR" sz="1600" i="1" dirty="0">
              <a:solidFill>
                <a:srgbClr val="FF0000"/>
              </a:solidFill>
            </a:endParaRPr>
          </a:p>
        </p:txBody>
      </p:sp>
      <p:sp>
        <p:nvSpPr>
          <p:cNvPr id="59" name="ZoneTexte 58"/>
          <p:cNvSpPr txBox="1"/>
          <p:nvPr/>
        </p:nvSpPr>
        <p:spPr>
          <a:xfrm>
            <a:off x="4000496" y="2385948"/>
            <a:ext cx="1120820" cy="307777"/>
          </a:xfrm>
          <a:prstGeom prst="rect">
            <a:avLst/>
          </a:prstGeom>
          <a:noFill/>
        </p:spPr>
        <p:txBody>
          <a:bodyPr wrap="none" rtlCol="0">
            <a:spAutoFit/>
          </a:bodyPr>
          <a:lstStyle/>
          <a:p>
            <a:r>
              <a:rPr lang="en-US" sz="1400" dirty="0" err="1"/>
              <a:t>subClass</a:t>
            </a:r>
            <a:r>
              <a:rPr lang="en-US" sz="1400" dirty="0"/>
              <a:t> of</a:t>
            </a:r>
            <a:endParaRPr lang="fr-FR" sz="1400" dirty="0"/>
          </a:p>
        </p:txBody>
      </p:sp>
      <p:sp>
        <p:nvSpPr>
          <p:cNvPr id="72" name="ZoneTexte 71"/>
          <p:cNvSpPr txBox="1"/>
          <p:nvPr/>
        </p:nvSpPr>
        <p:spPr>
          <a:xfrm>
            <a:off x="1142976" y="4885482"/>
            <a:ext cx="740908" cy="400110"/>
          </a:xfrm>
          <a:prstGeom prst="rect">
            <a:avLst/>
          </a:prstGeom>
          <a:noFill/>
          <a:ln>
            <a:noFill/>
          </a:ln>
        </p:spPr>
        <p:txBody>
          <a:bodyPr wrap="none" rtlCol="0">
            <a:spAutoFit/>
          </a:bodyPr>
          <a:lstStyle/>
          <a:p>
            <a:r>
              <a:rPr lang="en-US" dirty="0">
                <a:solidFill>
                  <a:schemeClr val="bg1">
                    <a:lumMod val="65000"/>
                  </a:schemeClr>
                </a:solidFill>
              </a:rPr>
              <a:t>John</a:t>
            </a:r>
            <a:endParaRPr lang="fr-FR" dirty="0">
              <a:solidFill>
                <a:schemeClr val="bg1">
                  <a:lumMod val="65000"/>
                </a:schemeClr>
              </a:solidFill>
            </a:endParaRPr>
          </a:p>
        </p:txBody>
      </p:sp>
      <p:cxnSp>
        <p:nvCxnSpPr>
          <p:cNvPr id="74" name="Connecteur droit 73"/>
          <p:cNvCxnSpPr/>
          <p:nvPr/>
        </p:nvCxnSpPr>
        <p:spPr bwMode="auto">
          <a:xfrm rot="5400000" flipH="1" flipV="1">
            <a:off x="1107258" y="4349698"/>
            <a:ext cx="928692" cy="1588"/>
          </a:xfrm>
          <a:prstGeom prst="line">
            <a:avLst/>
          </a:prstGeom>
          <a:noFill/>
          <a:ln w="9525" cap="flat" cmpd="sng" algn="ctr">
            <a:solidFill>
              <a:schemeClr val="bg1">
                <a:lumMod val="75000"/>
              </a:schemeClr>
            </a:solidFill>
            <a:prstDash val="solid"/>
            <a:round/>
            <a:headEnd type="none" w="med" len="med"/>
            <a:tailEnd type="arrow" w="med" len="med"/>
          </a:ln>
          <a:effectLst/>
        </p:spPr>
      </p:cxnSp>
      <p:sp>
        <p:nvSpPr>
          <p:cNvPr id="75" name="ZoneTexte 74"/>
          <p:cNvSpPr txBox="1"/>
          <p:nvPr/>
        </p:nvSpPr>
        <p:spPr>
          <a:xfrm>
            <a:off x="1571604" y="4242540"/>
            <a:ext cx="503664" cy="338554"/>
          </a:xfrm>
          <a:prstGeom prst="rect">
            <a:avLst/>
          </a:prstGeom>
          <a:noFill/>
          <a:ln>
            <a:noFill/>
          </a:ln>
        </p:spPr>
        <p:txBody>
          <a:bodyPr wrap="none" rtlCol="0">
            <a:spAutoFit/>
          </a:bodyPr>
          <a:lstStyle/>
          <a:p>
            <a:r>
              <a:rPr lang="en-US" sz="1600" i="1" dirty="0">
                <a:solidFill>
                  <a:schemeClr val="bg1">
                    <a:lumMod val="65000"/>
                  </a:schemeClr>
                </a:solidFill>
              </a:rPr>
              <a:t>is a</a:t>
            </a:r>
            <a:endParaRPr lang="fr-FR" sz="1600" i="1" dirty="0">
              <a:solidFill>
                <a:schemeClr val="bg1">
                  <a:lumMod val="65000"/>
                </a:schemeClr>
              </a:solidFill>
            </a:endParaRPr>
          </a:p>
        </p:txBody>
      </p:sp>
      <p:sp>
        <p:nvSpPr>
          <p:cNvPr id="76" name="ZoneTexte 75"/>
          <p:cNvSpPr txBox="1"/>
          <p:nvPr/>
        </p:nvSpPr>
        <p:spPr>
          <a:xfrm>
            <a:off x="2857488" y="4456854"/>
            <a:ext cx="641522" cy="400110"/>
          </a:xfrm>
          <a:prstGeom prst="rect">
            <a:avLst/>
          </a:prstGeom>
          <a:noFill/>
          <a:ln>
            <a:noFill/>
          </a:ln>
        </p:spPr>
        <p:txBody>
          <a:bodyPr wrap="none" rtlCol="0">
            <a:spAutoFit/>
          </a:bodyPr>
          <a:lstStyle/>
          <a:p>
            <a:r>
              <a:rPr lang="en-US" dirty="0">
                <a:solidFill>
                  <a:schemeClr val="bg1">
                    <a:lumMod val="65000"/>
                  </a:schemeClr>
                </a:solidFill>
              </a:rPr>
              <a:t>Bob</a:t>
            </a:r>
            <a:endParaRPr lang="fr-FR" dirty="0">
              <a:solidFill>
                <a:schemeClr val="bg1">
                  <a:lumMod val="65000"/>
                </a:schemeClr>
              </a:solidFill>
            </a:endParaRPr>
          </a:p>
        </p:txBody>
      </p:sp>
      <p:sp>
        <p:nvSpPr>
          <p:cNvPr id="77" name="ZoneTexte 76"/>
          <p:cNvSpPr txBox="1"/>
          <p:nvPr/>
        </p:nvSpPr>
        <p:spPr>
          <a:xfrm>
            <a:off x="2857488" y="5028358"/>
            <a:ext cx="954107" cy="400110"/>
          </a:xfrm>
          <a:prstGeom prst="rect">
            <a:avLst/>
          </a:prstGeom>
          <a:noFill/>
          <a:ln>
            <a:noFill/>
          </a:ln>
        </p:spPr>
        <p:txBody>
          <a:bodyPr wrap="none" rtlCol="0">
            <a:spAutoFit/>
          </a:bodyPr>
          <a:lstStyle/>
          <a:p>
            <a:r>
              <a:rPr lang="en-US" dirty="0">
                <a:solidFill>
                  <a:schemeClr val="bg1">
                    <a:lumMod val="65000"/>
                  </a:schemeClr>
                </a:solidFill>
              </a:rPr>
              <a:t>Robert</a:t>
            </a:r>
            <a:endParaRPr lang="fr-FR" dirty="0">
              <a:solidFill>
                <a:schemeClr val="bg1">
                  <a:lumMod val="65000"/>
                </a:schemeClr>
              </a:solidFill>
            </a:endParaRPr>
          </a:p>
        </p:txBody>
      </p:sp>
      <p:cxnSp>
        <p:nvCxnSpPr>
          <p:cNvPr id="82" name="Connecteur droit avec flèche 81"/>
          <p:cNvCxnSpPr>
            <a:stCxn id="76" idx="1"/>
            <a:endCxn id="72" idx="3"/>
          </p:cNvCxnSpPr>
          <p:nvPr/>
        </p:nvCxnSpPr>
        <p:spPr bwMode="auto">
          <a:xfrm rot="10800000" flipV="1">
            <a:off x="1883884" y="4656909"/>
            <a:ext cx="973604" cy="428628"/>
          </a:xfrm>
          <a:prstGeom prst="straightConnector1">
            <a:avLst/>
          </a:prstGeom>
          <a:noFill/>
          <a:ln w="9525" cap="flat" cmpd="sng" algn="ctr">
            <a:solidFill>
              <a:schemeClr val="bg1">
                <a:lumMod val="75000"/>
              </a:schemeClr>
            </a:solidFill>
            <a:prstDash val="solid"/>
            <a:round/>
            <a:headEnd type="arrow" w="med" len="med"/>
            <a:tailEnd type="none" w="med" len="med"/>
          </a:ln>
          <a:effectLst/>
        </p:spPr>
      </p:cxnSp>
      <p:sp>
        <p:nvSpPr>
          <p:cNvPr id="83" name="ZoneTexte 82"/>
          <p:cNvSpPr txBox="1"/>
          <p:nvPr/>
        </p:nvSpPr>
        <p:spPr>
          <a:xfrm>
            <a:off x="2857488" y="5556942"/>
            <a:ext cx="753732" cy="400110"/>
          </a:xfrm>
          <a:prstGeom prst="rect">
            <a:avLst/>
          </a:prstGeom>
          <a:noFill/>
          <a:ln>
            <a:noFill/>
          </a:ln>
        </p:spPr>
        <p:txBody>
          <a:bodyPr wrap="none" rtlCol="0">
            <a:spAutoFit/>
          </a:bodyPr>
          <a:lstStyle/>
          <a:p>
            <a:r>
              <a:rPr lang="en-US" dirty="0">
                <a:solidFill>
                  <a:schemeClr val="bg1">
                    <a:lumMod val="65000"/>
                  </a:schemeClr>
                </a:solidFill>
              </a:rPr>
              <a:t>Mary</a:t>
            </a:r>
            <a:endParaRPr lang="fr-FR" dirty="0">
              <a:solidFill>
                <a:schemeClr val="bg1">
                  <a:lumMod val="65000"/>
                </a:schemeClr>
              </a:solidFill>
            </a:endParaRPr>
          </a:p>
        </p:txBody>
      </p:sp>
      <p:cxnSp>
        <p:nvCxnSpPr>
          <p:cNvPr id="85" name="Connecteur droit avec flèche 84"/>
          <p:cNvCxnSpPr>
            <a:stCxn id="77" idx="1"/>
            <a:endCxn id="72" idx="3"/>
          </p:cNvCxnSpPr>
          <p:nvPr/>
        </p:nvCxnSpPr>
        <p:spPr bwMode="auto">
          <a:xfrm rot="10800000">
            <a:off x="1883884" y="5085537"/>
            <a:ext cx="973604" cy="142876"/>
          </a:xfrm>
          <a:prstGeom prst="straightConnector1">
            <a:avLst/>
          </a:prstGeom>
          <a:noFill/>
          <a:ln w="9525" cap="flat" cmpd="sng" algn="ctr">
            <a:solidFill>
              <a:schemeClr val="bg1">
                <a:lumMod val="75000"/>
              </a:schemeClr>
            </a:solidFill>
            <a:prstDash val="solid"/>
            <a:round/>
            <a:headEnd type="arrow" w="med" len="med"/>
            <a:tailEnd type="none" w="med" len="med"/>
          </a:ln>
          <a:effectLst/>
        </p:spPr>
      </p:cxnSp>
      <p:cxnSp>
        <p:nvCxnSpPr>
          <p:cNvPr id="87" name="Connecteur droit avec flèche 86"/>
          <p:cNvCxnSpPr>
            <a:stCxn id="83" idx="1"/>
            <a:endCxn id="72" idx="3"/>
          </p:cNvCxnSpPr>
          <p:nvPr/>
        </p:nvCxnSpPr>
        <p:spPr bwMode="auto">
          <a:xfrm rot="10800000">
            <a:off x="1883884" y="5085537"/>
            <a:ext cx="973604" cy="671460"/>
          </a:xfrm>
          <a:prstGeom prst="straightConnector1">
            <a:avLst/>
          </a:prstGeom>
          <a:noFill/>
          <a:ln w="9525" cap="flat" cmpd="sng" algn="ctr">
            <a:solidFill>
              <a:schemeClr val="bg1">
                <a:lumMod val="75000"/>
              </a:schemeClr>
            </a:solidFill>
            <a:prstDash val="solid"/>
            <a:round/>
            <a:headEnd type="arrow" w="med" len="med"/>
            <a:tailEnd type="none" w="med" len="med"/>
          </a:ln>
          <a:effectLst/>
        </p:spPr>
      </p:cxnSp>
      <p:sp>
        <p:nvSpPr>
          <p:cNvPr id="88" name="ZoneTexte 87"/>
          <p:cNvSpPr txBox="1"/>
          <p:nvPr/>
        </p:nvSpPr>
        <p:spPr>
          <a:xfrm>
            <a:off x="1825042" y="4689804"/>
            <a:ext cx="1175322" cy="338554"/>
          </a:xfrm>
          <a:prstGeom prst="rect">
            <a:avLst/>
          </a:prstGeom>
          <a:noFill/>
          <a:ln>
            <a:noFill/>
          </a:ln>
        </p:spPr>
        <p:txBody>
          <a:bodyPr wrap="none" rtlCol="0">
            <a:spAutoFit/>
          </a:bodyPr>
          <a:lstStyle/>
          <a:p>
            <a:r>
              <a:rPr lang="fr-FR" sz="1600" b="1" i="1" dirty="0" err="1">
                <a:solidFill>
                  <a:srgbClr val="92D050"/>
                </a:solidFill>
                <a:latin typeface="+mn-lt"/>
                <a:cs typeface="+mn-cs"/>
              </a:rPr>
              <a:t>hasParent</a:t>
            </a:r>
            <a:endParaRPr lang="fr-FR" b="1" i="1" dirty="0">
              <a:solidFill>
                <a:srgbClr val="92D050"/>
              </a:solidFill>
              <a:latin typeface="+mn-lt"/>
              <a:cs typeface="+mn-cs"/>
            </a:endParaRPr>
          </a:p>
        </p:txBody>
      </p:sp>
      <p:cxnSp>
        <p:nvCxnSpPr>
          <p:cNvPr id="92" name="Connecteur en arc 91"/>
          <p:cNvCxnSpPr>
            <a:endCxn id="40" idx="2"/>
          </p:cNvCxnSpPr>
          <p:nvPr/>
        </p:nvCxnSpPr>
        <p:spPr bwMode="auto">
          <a:xfrm flipV="1">
            <a:off x="3571868" y="3171766"/>
            <a:ext cx="1821669" cy="1500198"/>
          </a:xfrm>
          <a:prstGeom prst="curvedConnector2">
            <a:avLst/>
          </a:prstGeom>
          <a:noFill/>
          <a:ln w="9525" cap="flat" cmpd="sng" algn="ctr">
            <a:solidFill>
              <a:schemeClr val="bg1">
                <a:lumMod val="75000"/>
              </a:schemeClr>
            </a:solidFill>
            <a:prstDash val="solid"/>
            <a:round/>
            <a:headEnd type="none" w="med" len="med"/>
            <a:tailEnd type="arrow"/>
          </a:ln>
          <a:effectLst/>
        </p:spPr>
      </p:cxnSp>
      <p:cxnSp>
        <p:nvCxnSpPr>
          <p:cNvPr id="95" name="Connecteur en arc 94"/>
          <p:cNvCxnSpPr>
            <a:stCxn id="77" idx="3"/>
          </p:cNvCxnSpPr>
          <p:nvPr/>
        </p:nvCxnSpPr>
        <p:spPr bwMode="auto">
          <a:xfrm flipV="1">
            <a:off x="3811595" y="3243204"/>
            <a:ext cx="1546223" cy="1985209"/>
          </a:xfrm>
          <a:prstGeom prst="curvedConnector2">
            <a:avLst/>
          </a:prstGeom>
          <a:noFill/>
          <a:ln w="9525" cap="flat" cmpd="sng" algn="ctr">
            <a:solidFill>
              <a:schemeClr val="bg1">
                <a:lumMod val="75000"/>
              </a:schemeClr>
            </a:solidFill>
            <a:prstDash val="solid"/>
            <a:round/>
            <a:headEnd type="none" w="med" len="med"/>
            <a:tailEnd type="arrow"/>
          </a:ln>
          <a:effectLst/>
        </p:spPr>
      </p:cxnSp>
      <p:cxnSp>
        <p:nvCxnSpPr>
          <p:cNvPr id="100" name="Forme 99"/>
          <p:cNvCxnSpPr>
            <a:stCxn id="83" idx="3"/>
            <a:endCxn id="39" idx="2"/>
          </p:cNvCxnSpPr>
          <p:nvPr/>
        </p:nvCxnSpPr>
        <p:spPr bwMode="auto">
          <a:xfrm flipV="1">
            <a:off x="3611220" y="3171766"/>
            <a:ext cx="3496829" cy="2585231"/>
          </a:xfrm>
          <a:prstGeom prst="curvedConnector2">
            <a:avLst/>
          </a:prstGeom>
          <a:noFill/>
          <a:ln w="9525" cap="flat" cmpd="sng" algn="ctr">
            <a:solidFill>
              <a:schemeClr val="bg1">
                <a:lumMod val="75000"/>
              </a:schemeClr>
            </a:solidFill>
            <a:prstDash val="solid"/>
            <a:round/>
            <a:headEnd type="none" w="med" len="med"/>
            <a:tailEnd type="arrow"/>
          </a:ln>
          <a:effectLst/>
        </p:spPr>
      </p:cxnSp>
      <p:sp>
        <p:nvSpPr>
          <p:cNvPr id="102" name="Organigramme : Alternative 101"/>
          <p:cNvSpPr/>
          <p:nvPr/>
        </p:nvSpPr>
        <p:spPr bwMode="auto">
          <a:xfrm>
            <a:off x="142844" y="1600130"/>
            <a:ext cx="8715436" cy="2500330"/>
          </a:xfrm>
          <a:prstGeom prst="flowChartAlternateProcess">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cxnSp>
        <p:nvCxnSpPr>
          <p:cNvPr id="104" name="Connecteur droit avec flèche 103"/>
          <p:cNvCxnSpPr>
            <a:stCxn id="76" idx="0"/>
          </p:cNvCxnSpPr>
          <p:nvPr/>
        </p:nvCxnSpPr>
        <p:spPr bwMode="auto">
          <a:xfrm rot="16200000" flipV="1">
            <a:off x="2589640" y="3868244"/>
            <a:ext cx="713584" cy="463635"/>
          </a:xfrm>
          <a:prstGeom prst="straightConnector1">
            <a:avLst/>
          </a:prstGeom>
          <a:noFill/>
          <a:ln w="19050" cap="flat" cmpd="dbl" algn="ctr">
            <a:solidFill>
              <a:srgbClr val="B404A3"/>
            </a:solidFill>
            <a:prstDash val="solid"/>
            <a:round/>
            <a:headEnd type="none" w="med" len="med"/>
            <a:tailEnd type="arrow"/>
          </a:ln>
          <a:effectLst/>
        </p:spPr>
      </p:cxnSp>
      <p:cxnSp>
        <p:nvCxnSpPr>
          <p:cNvPr id="105" name="Connecteur droit avec flèche 104"/>
          <p:cNvCxnSpPr/>
          <p:nvPr/>
        </p:nvCxnSpPr>
        <p:spPr bwMode="auto">
          <a:xfrm rot="16200000" flipV="1">
            <a:off x="2201094" y="3899598"/>
            <a:ext cx="1285884" cy="973228"/>
          </a:xfrm>
          <a:prstGeom prst="straightConnector1">
            <a:avLst/>
          </a:prstGeom>
          <a:noFill/>
          <a:ln w="19050" cap="flat" cmpd="dbl" algn="ctr">
            <a:solidFill>
              <a:srgbClr val="B404A3"/>
            </a:solidFill>
            <a:prstDash val="solid"/>
            <a:round/>
            <a:headEnd type="none" w="med" len="med"/>
            <a:tailEnd type="arrow"/>
          </a:ln>
          <a:effectLst/>
        </p:spPr>
      </p:cxnSp>
      <p:cxnSp>
        <p:nvCxnSpPr>
          <p:cNvPr id="106" name="Connecteur droit avec flèche 105"/>
          <p:cNvCxnSpPr/>
          <p:nvPr/>
        </p:nvCxnSpPr>
        <p:spPr bwMode="auto">
          <a:xfrm rot="16200000" flipV="1">
            <a:off x="1750273" y="3993227"/>
            <a:ext cx="1830334" cy="1330420"/>
          </a:xfrm>
          <a:prstGeom prst="straightConnector1">
            <a:avLst/>
          </a:prstGeom>
          <a:noFill/>
          <a:ln w="19050" cap="flat" cmpd="dbl" algn="ctr">
            <a:solidFill>
              <a:srgbClr val="B404A3"/>
            </a:solidFill>
            <a:prstDash val="solid"/>
            <a:round/>
            <a:headEnd type="none" w="med" len="med"/>
            <a:tailEnd type="arrow"/>
          </a:ln>
          <a:effectLst/>
        </p:spPr>
      </p:cxnSp>
      <p:sp>
        <p:nvSpPr>
          <p:cNvPr id="110" name="Ellipse 109"/>
          <p:cNvSpPr/>
          <p:nvPr/>
        </p:nvSpPr>
        <p:spPr bwMode="auto">
          <a:xfrm>
            <a:off x="2428860" y="4457650"/>
            <a:ext cx="1643074" cy="1071570"/>
          </a:xfrm>
          <a:prstGeom prst="ellipse">
            <a:avLst/>
          </a:prstGeom>
          <a:noFill/>
          <a:ln w="19050" cap="flat" cmpd="dbl" algn="ctr">
            <a:solidFill>
              <a:srgbClr val="B404A3"/>
            </a:solidFill>
            <a:prstDash val="solid"/>
            <a:round/>
            <a:headEnd type="none" w="med" len="med"/>
            <a:tailEnd type="arrow"/>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111" name="ZoneTexte 110"/>
          <p:cNvSpPr txBox="1"/>
          <p:nvPr/>
        </p:nvSpPr>
        <p:spPr>
          <a:xfrm>
            <a:off x="3643306" y="4743402"/>
            <a:ext cx="1941557" cy="369332"/>
          </a:xfrm>
          <a:prstGeom prst="rect">
            <a:avLst/>
          </a:prstGeom>
          <a:noFill/>
        </p:spPr>
        <p:txBody>
          <a:bodyPr wrap="none" rtlCol="0">
            <a:spAutoFit/>
          </a:bodyPr>
          <a:lstStyle/>
          <a:p>
            <a:r>
              <a:rPr lang="en-US" sz="1800" dirty="0">
                <a:solidFill>
                  <a:srgbClr val="B404A3"/>
                </a:solidFill>
              </a:rPr>
              <a:t>Same Individuals</a:t>
            </a:r>
            <a:endParaRPr lang="fr-FR" sz="1800" dirty="0">
              <a:solidFill>
                <a:srgbClr val="B404A3"/>
              </a:solidFill>
            </a:endParaRPr>
          </a:p>
        </p:txBody>
      </p:sp>
      <p:cxnSp>
        <p:nvCxnSpPr>
          <p:cNvPr id="112" name="Connecteur droit avec flèche 111"/>
          <p:cNvCxnSpPr/>
          <p:nvPr/>
        </p:nvCxnSpPr>
        <p:spPr bwMode="auto">
          <a:xfrm rot="5400000">
            <a:off x="1052925" y="5332724"/>
            <a:ext cx="500862" cy="463635"/>
          </a:xfrm>
          <a:prstGeom prst="straightConnector1">
            <a:avLst/>
          </a:prstGeom>
          <a:noFill/>
          <a:ln w="19050" cap="flat" cmpd="dbl" algn="ctr">
            <a:solidFill>
              <a:srgbClr val="B404A3"/>
            </a:solidFill>
            <a:prstDash val="solid"/>
            <a:round/>
            <a:headEnd type="none" w="med" len="med"/>
            <a:tailEnd type="arrow"/>
          </a:ln>
          <a:effectLst/>
        </p:spPr>
      </p:cxnSp>
      <p:sp>
        <p:nvSpPr>
          <p:cNvPr id="114" name="Ellipse 113"/>
          <p:cNvSpPr/>
          <p:nvPr/>
        </p:nvSpPr>
        <p:spPr bwMode="auto">
          <a:xfrm>
            <a:off x="214282" y="5814972"/>
            <a:ext cx="2044945" cy="562630"/>
          </a:xfrm>
          <a:prstGeom prst="ellipse">
            <a:avLst/>
          </a:prstGeom>
          <a:noFill/>
          <a:ln w="19050" cap="flat" cmpd="dbl" algn="ctr">
            <a:solidFill>
              <a:srgbClr val="B404A3"/>
            </a:solidFill>
            <a:prstDash val="solid"/>
            <a:round/>
            <a:headEnd type="none" w="med" len="med"/>
            <a:tailEnd type="arrow"/>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3366"/>
                </a:solidFill>
                <a:effectLst/>
                <a:latin typeface="Arial" charset="0"/>
              </a:rPr>
              <a:t>Has a child</a:t>
            </a:r>
            <a:endParaRPr kumimoji="0" lang="fr-FR" sz="2000" b="0" i="0" u="none" strike="noStrike" cap="none" normalizeH="0" baseline="0" dirty="0">
              <a:ln>
                <a:noFill/>
              </a:ln>
              <a:solidFill>
                <a:srgbClr val="003366"/>
              </a:solidFill>
              <a:effectLst/>
              <a:latin typeface="Arial" charset="0"/>
            </a:endParaRPr>
          </a:p>
        </p:txBody>
      </p:sp>
      <p:sp>
        <p:nvSpPr>
          <p:cNvPr id="115" name="Espace réservé du contenu 5"/>
          <p:cNvSpPr txBox="1">
            <a:spLocks/>
          </p:cNvSpPr>
          <p:nvPr/>
        </p:nvSpPr>
        <p:spPr bwMode="auto">
          <a:xfrm>
            <a:off x="5572132" y="4786322"/>
            <a:ext cx="4017989" cy="38433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79413" lvl="1" indent="-377825">
              <a:spcBef>
                <a:spcPct val="30000"/>
              </a:spcBef>
              <a:buClr>
                <a:srgbClr val="7F141D"/>
              </a:buClr>
              <a:buFont typeface="Wingdings" pitchFamily="2" charset="2"/>
              <a:buChar char="n"/>
            </a:pPr>
            <a:r>
              <a:rPr kumimoji="0" lang="en-US" sz="2200" b="0" i="0" u="none" strike="noStrike" kern="0" cap="none" spc="0" normalizeH="0" baseline="0" noProof="0" dirty="0">
                <a:ln>
                  <a:noFill/>
                </a:ln>
                <a:solidFill>
                  <a:srgbClr val="123E6E"/>
                </a:solidFill>
                <a:effectLst/>
                <a:uLnTx/>
                <a:uFillTx/>
                <a:latin typeface="+mn-lt"/>
                <a:cs typeface="+mn-cs"/>
              </a:rPr>
              <a:t>Query answering</a:t>
            </a:r>
          </a:p>
          <a:p>
            <a:pPr marL="836613" lvl="2" indent="-377825">
              <a:spcBef>
                <a:spcPct val="30000"/>
              </a:spcBef>
              <a:buClr>
                <a:srgbClr val="7F141D"/>
              </a:buClr>
              <a:buFont typeface="Wingdings" pitchFamily="2" charset="2"/>
              <a:buChar char="n"/>
            </a:pPr>
            <a:r>
              <a:rPr kumimoji="0" lang="en-US" sz="2200" b="0" i="0" u="none" strike="noStrike" kern="0" cap="none" spc="0" normalizeH="0" baseline="0" noProof="0" dirty="0">
                <a:ln>
                  <a:noFill/>
                </a:ln>
                <a:solidFill>
                  <a:srgbClr val="123E6E"/>
                </a:solidFill>
                <a:effectLst/>
                <a:uLnTx/>
                <a:uFillTx/>
                <a:latin typeface="+mn-lt"/>
                <a:cs typeface="+mn-cs"/>
              </a:rPr>
              <a:t>Is </a:t>
            </a:r>
            <a:r>
              <a:rPr kumimoji="0" lang="en-US" b="0" i="0" u="none" strike="noStrike" kern="0" cap="none" spc="0" normalizeH="0" baseline="0" noProof="0" dirty="0">
                <a:ln>
                  <a:noFill/>
                </a:ln>
                <a:solidFill>
                  <a:srgbClr val="336699"/>
                </a:solidFill>
                <a:effectLst/>
                <a:uLnTx/>
                <a:uFillTx/>
                <a:latin typeface="+mn-lt"/>
                <a:cs typeface="+mn-cs"/>
              </a:rPr>
              <a:t>John </a:t>
            </a:r>
            <a:r>
              <a:rPr lang="en-US" sz="2200" kern="0" dirty="0">
                <a:solidFill>
                  <a:srgbClr val="123E6E"/>
                </a:solidFill>
                <a:latin typeface="+mn-lt"/>
                <a:cs typeface="+mn-cs"/>
              </a:rPr>
              <a:t>an</a:t>
            </a:r>
            <a:r>
              <a:rPr kumimoji="0" lang="en-US" b="0" i="0" u="none" strike="noStrike" kern="0" cap="none" spc="0" normalizeH="0" baseline="0" noProof="0" dirty="0">
                <a:ln>
                  <a:noFill/>
                </a:ln>
                <a:solidFill>
                  <a:srgbClr val="336699"/>
                </a:solidFill>
                <a:effectLst/>
                <a:uLnTx/>
                <a:uFillTx/>
                <a:latin typeface="+mn-lt"/>
                <a:cs typeface="+mn-cs"/>
              </a:rPr>
              <a:t> employee </a:t>
            </a:r>
            <a:r>
              <a:rPr lang="en-US" kern="0" dirty="0">
                <a:solidFill>
                  <a:srgbClr val="123E6E"/>
                </a:solidFill>
              </a:rPr>
              <a:t>?</a:t>
            </a:r>
            <a:endParaRPr lang="fr-FR" kern="0" dirty="0">
              <a:solidFill>
                <a:srgbClr val="336699"/>
              </a:solidFill>
              <a:latin typeface="+mn-lt"/>
              <a:cs typeface="+mn-cs"/>
            </a:endParaRPr>
          </a:p>
          <a:p>
            <a:pPr marL="836613" lvl="2" indent="-377825">
              <a:spcBef>
                <a:spcPct val="30000"/>
              </a:spcBef>
              <a:buClr>
                <a:srgbClr val="7F141D"/>
              </a:buClr>
              <a:buFont typeface="Wingdings" pitchFamily="2" charset="2"/>
              <a:buChar char="n"/>
            </a:pPr>
            <a:r>
              <a:rPr lang="en-US" b="1" kern="0" dirty="0">
                <a:solidFill>
                  <a:srgbClr val="123E6E"/>
                </a:solidFill>
              </a:rPr>
              <a:t>Unknown</a:t>
            </a:r>
          </a:p>
        </p:txBody>
      </p:sp>
      <p:sp>
        <p:nvSpPr>
          <p:cNvPr id="49" name="ZoneTexte 48"/>
          <p:cNvSpPr txBox="1"/>
          <p:nvPr/>
        </p:nvSpPr>
        <p:spPr>
          <a:xfrm>
            <a:off x="2143108" y="6286520"/>
            <a:ext cx="4429156" cy="400110"/>
          </a:xfrm>
          <a:prstGeom prst="rect">
            <a:avLst/>
          </a:prstGeom>
          <a:solidFill>
            <a:schemeClr val="bg1"/>
          </a:solidFill>
          <a:ln w="19050">
            <a:solidFill>
              <a:srgbClr val="C00000"/>
            </a:solidFill>
          </a:ln>
        </p:spPr>
        <p:txBody>
          <a:bodyPr wrap="square" rtlCol="0">
            <a:spAutoFit/>
          </a:bodyPr>
          <a:lstStyle/>
          <a:p>
            <a:pPr algn="ctr"/>
            <a:r>
              <a:rPr lang="fr-FR" dirty="0"/>
              <a:t>« </a:t>
            </a:r>
            <a:r>
              <a:rPr lang="fr-FR" dirty="0" err="1"/>
              <a:t>Semantic</a:t>
            </a:r>
            <a:r>
              <a:rPr lang="fr-FR" dirty="0"/>
              <a:t> Web style » </a:t>
            </a:r>
            <a:r>
              <a:rPr lang="fr-FR" dirty="0" err="1"/>
              <a:t>reasoning</a:t>
            </a:r>
            <a:endParaRPr lang="fr-FR"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7" presetClass="emph" presetSubtype="2" fill="hold" nodeType="clickEffect">
                                  <p:stCondLst>
                                    <p:cond delay="0"/>
                                  </p:stCondLst>
                                  <p:childTnLst>
                                    <p:animClr clrSpc="rgb" dir="cw">
                                      <p:cBhvr>
                                        <p:cTn id="34" dur="500" fill="hold"/>
                                        <p:tgtEl>
                                          <p:spTgt spid="82"/>
                                        </p:tgtEl>
                                        <p:attrNameLst>
                                          <p:attrName>stroke.color</p:attrName>
                                        </p:attrNameLst>
                                      </p:cBhvr>
                                      <p:to>
                                        <a:schemeClr val="accent2"/>
                                      </p:to>
                                    </p:animClr>
                                    <p:set>
                                      <p:cBhvr>
                                        <p:cTn id="35" dur="500" fill="hold"/>
                                        <p:tgtEl>
                                          <p:spTgt spid="82"/>
                                        </p:tgtEl>
                                        <p:attrNameLst>
                                          <p:attrName>stroke.on</p:attrName>
                                        </p:attrNameLst>
                                      </p:cBhvr>
                                      <p:to>
                                        <p:strVal val="true"/>
                                      </p:to>
                                    </p:set>
                                  </p:childTnLst>
                                </p:cTn>
                              </p:par>
                              <p:par>
                                <p:cTn id="36" presetID="7" presetClass="emph" presetSubtype="2" fill="hold" nodeType="withEffect">
                                  <p:stCondLst>
                                    <p:cond delay="0"/>
                                  </p:stCondLst>
                                  <p:childTnLst>
                                    <p:animClr clrSpc="rgb" dir="cw">
                                      <p:cBhvr>
                                        <p:cTn id="37" dur="500" fill="hold"/>
                                        <p:tgtEl>
                                          <p:spTgt spid="85"/>
                                        </p:tgtEl>
                                        <p:attrNameLst>
                                          <p:attrName>stroke.color</p:attrName>
                                        </p:attrNameLst>
                                      </p:cBhvr>
                                      <p:to>
                                        <a:schemeClr val="accent2"/>
                                      </p:to>
                                    </p:animClr>
                                    <p:set>
                                      <p:cBhvr>
                                        <p:cTn id="38" dur="500" fill="hold"/>
                                        <p:tgtEl>
                                          <p:spTgt spid="85"/>
                                        </p:tgtEl>
                                        <p:attrNameLst>
                                          <p:attrName>stroke.on</p:attrName>
                                        </p:attrNameLst>
                                      </p:cBhvr>
                                      <p:to>
                                        <p:strVal val="true"/>
                                      </p:to>
                                    </p:set>
                                  </p:childTnLst>
                                </p:cTn>
                              </p:par>
                              <p:par>
                                <p:cTn id="39" presetID="7" presetClass="emph" presetSubtype="2" fill="hold" nodeType="withEffect">
                                  <p:stCondLst>
                                    <p:cond delay="0"/>
                                  </p:stCondLst>
                                  <p:childTnLst>
                                    <p:animClr clrSpc="rgb" dir="cw">
                                      <p:cBhvr>
                                        <p:cTn id="40" dur="500" fill="hold"/>
                                        <p:tgtEl>
                                          <p:spTgt spid="87"/>
                                        </p:tgtEl>
                                        <p:attrNameLst>
                                          <p:attrName>stroke.color</p:attrName>
                                        </p:attrNameLst>
                                      </p:cBhvr>
                                      <p:to>
                                        <a:schemeClr val="accent2"/>
                                      </p:to>
                                    </p:animClr>
                                    <p:set>
                                      <p:cBhvr>
                                        <p:cTn id="41" dur="500" fill="hold"/>
                                        <p:tgtEl>
                                          <p:spTgt spid="87"/>
                                        </p:tgtEl>
                                        <p:attrNameLst>
                                          <p:attrName>stroke.on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05"/>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06"/>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0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1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1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7" presetClass="emph" presetSubtype="2" fill="hold" nodeType="clickEffect">
                                  <p:stCondLst>
                                    <p:cond delay="0"/>
                                  </p:stCondLst>
                                  <p:childTnLst>
                                    <p:animClr clrSpc="rgb" dir="cw">
                                      <p:cBhvr>
                                        <p:cTn id="59" dur="500" fill="hold"/>
                                        <p:tgtEl>
                                          <p:spTgt spid="74"/>
                                        </p:tgtEl>
                                        <p:attrNameLst>
                                          <p:attrName>stroke.color</p:attrName>
                                        </p:attrNameLst>
                                      </p:cBhvr>
                                      <p:to>
                                        <a:schemeClr val="accent2"/>
                                      </p:to>
                                    </p:animClr>
                                    <p:set>
                                      <p:cBhvr>
                                        <p:cTn id="60" dur="500" fill="hold"/>
                                        <p:tgtEl>
                                          <p:spTgt spid="74"/>
                                        </p:tgtEl>
                                        <p:attrNameLst>
                                          <p:attrName>stroke.on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1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5" grpId="0"/>
      <p:bldP spid="76" grpId="0"/>
      <p:bldP spid="77" grpId="0"/>
      <p:bldP spid="83" grpId="0"/>
      <p:bldP spid="88" grpId="0"/>
      <p:bldP spid="110" grpId="0" animBg="1"/>
      <p:bldP spid="111" grpId="0"/>
      <p:bldP spid="114" grpId="0" animBg="1"/>
      <p:bldP spid="1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786844" y="2943238"/>
            <a:ext cx="1500198" cy="400110"/>
          </a:xfrm>
          <a:prstGeom prst="rect">
            <a:avLst/>
          </a:prstGeom>
          <a:noFill/>
          <a:ln>
            <a:solidFill>
              <a:schemeClr val="tx2"/>
            </a:solidFill>
          </a:ln>
        </p:spPr>
        <p:txBody>
          <a:bodyPr wrap="square" rtlCol="0">
            <a:spAutoFit/>
          </a:bodyPr>
          <a:lstStyle/>
          <a:p>
            <a:pPr algn="ctr"/>
            <a:r>
              <a:rPr lang="fr-FR" b="1" u="sng" dirty="0" err="1">
                <a:solidFill>
                  <a:srgbClr val="336699"/>
                </a:solidFill>
                <a:latin typeface="+mn-lt"/>
                <a:cs typeface="+mn-cs"/>
              </a:rPr>
              <a:t>Employee</a:t>
            </a:r>
            <a:endParaRPr lang="fr-FR" b="1" u="sng" dirty="0">
              <a:solidFill>
                <a:srgbClr val="336699"/>
              </a:solidFill>
              <a:latin typeface="+mn-lt"/>
              <a:cs typeface="+mn-cs"/>
            </a:endParaRPr>
          </a:p>
        </p:txBody>
      </p:sp>
      <p:sp>
        <p:nvSpPr>
          <p:cNvPr id="7" name="ZoneTexte 6"/>
          <p:cNvSpPr txBox="1"/>
          <p:nvPr/>
        </p:nvSpPr>
        <p:spPr>
          <a:xfrm>
            <a:off x="3786182" y="2125512"/>
            <a:ext cx="1500198" cy="400110"/>
          </a:xfrm>
          <a:prstGeom prst="rect">
            <a:avLst/>
          </a:prstGeom>
          <a:noFill/>
          <a:ln>
            <a:solidFill>
              <a:schemeClr val="tx2"/>
            </a:solidFill>
          </a:ln>
        </p:spPr>
        <p:txBody>
          <a:bodyPr wrap="square" rtlCol="0">
            <a:spAutoFit/>
          </a:bodyPr>
          <a:lstStyle/>
          <a:p>
            <a:pPr algn="ctr"/>
            <a:r>
              <a:rPr lang="fr-FR" b="1" u="sng" dirty="0">
                <a:solidFill>
                  <a:srgbClr val="336699"/>
                </a:solidFill>
                <a:latin typeface="+mn-lt"/>
                <a:cs typeface="+mn-cs"/>
              </a:rPr>
              <a:t>Person</a:t>
            </a:r>
          </a:p>
        </p:txBody>
      </p:sp>
      <p:cxnSp>
        <p:nvCxnSpPr>
          <p:cNvPr id="8" name="Connecteur droit avec flèche 7"/>
          <p:cNvCxnSpPr>
            <a:stCxn id="6" idx="0"/>
            <a:endCxn id="7" idx="2"/>
          </p:cNvCxnSpPr>
          <p:nvPr/>
        </p:nvCxnSpPr>
        <p:spPr bwMode="auto">
          <a:xfrm rot="5400000" flipH="1" flipV="1">
            <a:off x="3827804" y="2234761"/>
            <a:ext cx="417616" cy="999338"/>
          </a:xfrm>
          <a:prstGeom prst="straightConnector1">
            <a:avLst/>
          </a:prstGeom>
          <a:noFill/>
          <a:ln w="9525" cap="flat" cmpd="sng" algn="ctr">
            <a:solidFill>
              <a:srgbClr val="A7C1DD"/>
            </a:solidFill>
            <a:prstDash val="solid"/>
            <a:round/>
            <a:headEnd type="none" w="med" len="med"/>
            <a:tailEnd type="triangle" w="med" len="med"/>
          </a:ln>
          <a:effectLst/>
        </p:spPr>
      </p:cxnSp>
      <p:sp>
        <p:nvSpPr>
          <p:cNvPr id="9" name="ZoneTexte 8"/>
          <p:cNvSpPr txBox="1"/>
          <p:nvPr/>
        </p:nvSpPr>
        <p:spPr>
          <a:xfrm>
            <a:off x="1000894" y="2943238"/>
            <a:ext cx="1500198" cy="400110"/>
          </a:xfrm>
          <a:prstGeom prst="rect">
            <a:avLst/>
          </a:prstGeom>
          <a:noFill/>
          <a:ln>
            <a:solidFill>
              <a:schemeClr val="tx2"/>
            </a:solidFill>
          </a:ln>
        </p:spPr>
        <p:txBody>
          <a:bodyPr wrap="square" rtlCol="0">
            <a:spAutoFit/>
          </a:bodyPr>
          <a:lstStyle/>
          <a:p>
            <a:pPr algn="ctr"/>
            <a:r>
              <a:rPr lang="fr-FR" b="1" u="sng" dirty="0">
                <a:solidFill>
                  <a:srgbClr val="336699"/>
                </a:solidFill>
                <a:latin typeface="+mn-lt"/>
                <a:cs typeface="+mn-cs"/>
              </a:rPr>
              <a:t>Parent</a:t>
            </a:r>
          </a:p>
        </p:txBody>
      </p:sp>
      <p:cxnSp>
        <p:nvCxnSpPr>
          <p:cNvPr id="10" name="Connecteur droit avec flèche 9"/>
          <p:cNvCxnSpPr>
            <a:stCxn id="9" idx="0"/>
          </p:cNvCxnSpPr>
          <p:nvPr/>
        </p:nvCxnSpPr>
        <p:spPr bwMode="auto">
          <a:xfrm rot="5400000" flipH="1" flipV="1">
            <a:off x="2554274" y="1711329"/>
            <a:ext cx="428628" cy="2035191"/>
          </a:xfrm>
          <a:prstGeom prst="straightConnector1">
            <a:avLst/>
          </a:prstGeom>
          <a:noFill/>
          <a:ln w="9525" cap="flat" cmpd="sng" algn="ctr">
            <a:solidFill>
              <a:srgbClr val="A7C1DD"/>
            </a:solidFill>
            <a:prstDash val="solid"/>
            <a:round/>
            <a:headEnd type="none" w="med" len="med"/>
            <a:tailEnd type="triangle" w="med" len="med"/>
          </a:ln>
          <a:effectLst/>
        </p:spPr>
      </p:cxnSp>
      <p:sp>
        <p:nvSpPr>
          <p:cNvPr id="11" name="ZoneTexte 10"/>
          <p:cNvSpPr txBox="1"/>
          <p:nvPr/>
        </p:nvSpPr>
        <p:spPr>
          <a:xfrm>
            <a:off x="785786" y="2371734"/>
            <a:ext cx="1369286" cy="338554"/>
          </a:xfrm>
          <a:prstGeom prst="rect">
            <a:avLst/>
          </a:prstGeom>
          <a:noFill/>
        </p:spPr>
        <p:txBody>
          <a:bodyPr wrap="none" rtlCol="0">
            <a:spAutoFit/>
          </a:bodyPr>
          <a:lstStyle/>
          <a:p>
            <a:r>
              <a:rPr lang="fr-FR" sz="1600" b="1" i="1" dirty="0">
                <a:solidFill>
                  <a:srgbClr val="92D050"/>
                </a:solidFill>
                <a:latin typeface="+mn-lt"/>
                <a:cs typeface="+mn-cs"/>
              </a:rPr>
              <a:t>hasChildren</a:t>
            </a:r>
            <a:endParaRPr lang="fr-FR" b="1" i="1" dirty="0">
              <a:solidFill>
                <a:srgbClr val="92D050"/>
              </a:solidFill>
              <a:latin typeface="+mn-lt"/>
              <a:cs typeface="+mn-cs"/>
            </a:endParaRPr>
          </a:p>
        </p:txBody>
      </p:sp>
      <p:sp>
        <p:nvSpPr>
          <p:cNvPr id="12" name="ZoneTexte 11"/>
          <p:cNvSpPr txBox="1"/>
          <p:nvPr/>
        </p:nvSpPr>
        <p:spPr>
          <a:xfrm>
            <a:off x="928662" y="3398125"/>
            <a:ext cx="2786082" cy="830997"/>
          </a:xfrm>
          <a:prstGeom prst="rect">
            <a:avLst/>
          </a:prstGeom>
          <a:noFill/>
          <a:ln>
            <a:noFill/>
          </a:ln>
        </p:spPr>
        <p:txBody>
          <a:bodyPr wrap="square" rtlCol="0">
            <a:spAutoFit/>
          </a:bodyPr>
          <a:lstStyle/>
          <a:p>
            <a:r>
              <a:rPr lang="en-US" sz="1600" i="1" dirty="0">
                <a:solidFill>
                  <a:srgbClr val="FF0000"/>
                </a:solidFill>
              </a:rPr>
              <a:t>One parent is a Person who has at least one child</a:t>
            </a:r>
            <a:endParaRPr lang="fr-FR" sz="1600" i="1" dirty="0">
              <a:solidFill>
                <a:srgbClr val="FF0000"/>
              </a:solidFill>
            </a:endParaRPr>
          </a:p>
          <a:p>
            <a:endParaRPr lang="fr-FR" sz="1600" dirty="0">
              <a:solidFill>
                <a:srgbClr val="FF0000"/>
              </a:solidFill>
            </a:endParaRPr>
          </a:p>
        </p:txBody>
      </p:sp>
      <p:cxnSp>
        <p:nvCxnSpPr>
          <p:cNvPr id="13" name="Connecteur droit avec flèche 12"/>
          <p:cNvCxnSpPr>
            <a:endCxn id="7" idx="1"/>
          </p:cNvCxnSpPr>
          <p:nvPr/>
        </p:nvCxnSpPr>
        <p:spPr bwMode="auto">
          <a:xfrm flipV="1">
            <a:off x="786580" y="2325567"/>
            <a:ext cx="2999602" cy="14259"/>
          </a:xfrm>
          <a:prstGeom prst="straightConnector1">
            <a:avLst/>
          </a:prstGeom>
          <a:noFill/>
          <a:ln w="9525" cap="flat" cmpd="sng" algn="ctr">
            <a:solidFill>
              <a:schemeClr val="accent5">
                <a:lumMod val="75000"/>
              </a:schemeClr>
            </a:solidFill>
            <a:prstDash val="solid"/>
            <a:round/>
            <a:headEnd type="none" w="med" len="med"/>
            <a:tailEnd type="arrow"/>
          </a:ln>
          <a:effectLst/>
        </p:spPr>
      </p:cxnSp>
      <p:cxnSp>
        <p:nvCxnSpPr>
          <p:cNvPr id="14" name="Connecteur droit 13"/>
          <p:cNvCxnSpPr/>
          <p:nvPr/>
        </p:nvCxnSpPr>
        <p:spPr bwMode="auto">
          <a:xfrm rot="5400000">
            <a:off x="413833" y="2712573"/>
            <a:ext cx="745494" cy="1588"/>
          </a:xfrm>
          <a:prstGeom prst="line">
            <a:avLst/>
          </a:prstGeom>
          <a:noFill/>
          <a:ln w="9525" cap="flat" cmpd="sng" algn="ctr">
            <a:solidFill>
              <a:schemeClr val="accent5">
                <a:lumMod val="75000"/>
              </a:schemeClr>
            </a:solidFill>
            <a:prstDash val="solid"/>
            <a:round/>
            <a:headEnd type="none" w="med" len="med"/>
            <a:tailEnd type="none" w="med" len="med"/>
          </a:ln>
          <a:effectLst/>
        </p:spPr>
      </p:cxnSp>
      <p:cxnSp>
        <p:nvCxnSpPr>
          <p:cNvPr id="15" name="Connecteur droit 14"/>
          <p:cNvCxnSpPr/>
          <p:nvPr/>
        </p:nvCxnSpPr>
        <p:spPr bwMode="auto">
          <a:xfrm>
            <a:off x="785786" y="3086114"/>
            <a:ext cx="214314" cy="1588"/>
          </a:xfrm>
          <a:prstGeom prst="line">
            <a:avLst/>
          </a:prstGeom>
          <a:noFill/>
          <a:ln w="9525" cap="flat" cmpd="sng" algn="ctr">
            <a:solidFill>
              <a:schemeClr val="accent5">
                <a:lumMod val="75000"/>
              </a:schemeClr>
            </a:solidFill>
            <a:prstDash val="solid"/>
            <a:round/>
            <a:headEnd type="none" w="med" len="med"/>
            <a:tailEnd type="none" w="med" len="med"/>
          </a:ln>
          <a:effectLst/>
        </p:spPr>
      </p:cxnSp>
      <p:cxnSp>
        <p:nvCxnSpPr>
          <p:cNvPr id="16" name="Connecteur droit 15"/>
          <p:cNvCxnSpPr/>
          <p:nvPr/>
        </p:nvCxnSpPr>
        <p:spPr bwMode="auto">
          <a:xfrm rot="5400000" flipH="1" flipV="1">
            <a:off x="-55913" y="2784805"/>
            <a:ext cx="1111894" cy="1588"/>
          </a:xfrm>
          <a:prstGeom prst="line">
            <a:avLst/>
          </a:prstGeom>
          <a:noFill/>
          <a:ln w="9525" cap="flat" cmpd="sng" algn="ctr">
            <a:solidFill>
              <a:schemeClr val="accent5">
                <a:lumMod val="75000"/>
              </a:schemeClr>
            </a:solidFill>
            <a:prstDash val="solid"/>
            <a:round/>
            <a:headEnd type="none" w="med" len="med"/>
            <a:tailEnd type="none" w="med" len="med"/>
          </a:ln>
          <a:effectLst/>
        </p:spPr>
      </p:cxnSp>
      <p:cxnSp>
        <p:nvCxnSpPr>
          <p:cNvPr id="17" name="Connecteur droit 16"/>
          <p:cNvCxnSpPr/>
          <p:nvPr/>
        </p:nvCxnSpPr>
        <p:spPr bwMode="auto">
          <a:xfrm>
            <a:off x="500034" y="2228858"/>
            <a:ext cx="3286148" cy="1588"/>
          </a:xfrm>
          <a:prstGeom prst="line">
            <a:avLst/>
          </a:prstGeom>
          <a:noFill/>
          <a:ln w="9525" cap="flat" cmpd="sng" algn="ctr">
            <a:solidFill>
              <a:schemeClr val="accent5">
                <a:lumMod val="75000"/>
              </a:schemeClr>
            </a:solidFill>
            <a:prstDash val="solid"/>
            <a:round/>
            <a:headEnd type="none" w="med" len="med"/>
            <a:tailEnd type="none" w="med" len="med"/>
          </a:ln>
          <a:effectLst/>
        </p:spPr>
      </p:cxnSp>
      <p:cxnSp>
        <p:nvCxnSpPr>
          <p:cNvPr id="18" name="Connecteur droit avec flèche 17"/>
          <p:cNvCxnSpPr/>
          <p:nvPr/>
        </p:nvCxnSpPr>
        <p:spPr bwMode="auto">
          <a:xfrm>
            <a:off x="500828" y="3339958"/>
            <a:ext cx="500066" cy="1588"/>
          </a:xfrm>
          <a:prstGeom prst="straightConnector1">
            <a:avLst/>
          </a:prstGeom>
          <a:noFill/>
          <a:ln w="9525" cap="flat" cmpd="sng" algn="ctr">
            <a:solidFill>
              <a:schemeClr val="accent5">
                <a:lumMod val="75000"/>
              </a:schemeClr>
            </a:solidFill>
            <a:prstDash val="solid"/>
            <a:round/>
            <a:headEnd type="none" w="med" len="med"/>
            <a:tailEnd type="arrow"/>
          </a:ln>
          <a:effectLst/>
        </p:spPr>
      </p:cxnSp>
      <p:sp>
        <p:nvSpPr>
          <p:cNvPr id="19" name="ZoneTexte 18"/>
          <p:cNvSpPr txBox="1"/>
          <p:nvPr/>
        </p:nvSpPr>
        <p:spPr>
          <a:xfrm>
            <a:off x="643704" y="1858396"/>
            <a:ext cx="1175322" cy="338554"/>
          </a:xfrm>
          <a:prstGeom prst="rect">
            <a:avLst/>
          </a:prstGeom>
          <a:noFill/>
        </p:spPr>
        <p:txBody>
          <a:bodyPr wrap="none" rtlCol="0">
            <a:spAutoFit/>
          </a:bodyPr>
          <a:lstStyle/>
          <a:p>
            <a:r>
              <a:rPr lang="fr-FR" sz="1600" b="1" i="1" dirty="0" err="1">
                <a:solidFill>
                  <a:srgbClr val="92D050"/>
                </a:solidFill>
                <a:latin typeface="+mn-lt"/>
                <a:cs typeface="+mn-cs"/>
              </a:rPr>
              <a:t>hasParent</a:t>
            </a:r>
            <a:endParaRPr lang="fr-FR" b="1" i="1" dirty="0">
              <a:solidFill>
                <a:srgbClr val="92D050"/>
              </a:solidFill>
              <a:latin typeface="+mn-lt"/>
              <a:cs typeface="+mn-cs"/>
            </a:endParaRPr>
          </a:p>
        </p:txBody>
      </p:sp>
      <p:sp>
        <p:nvSpPr>
          <p:cNvPr id="20" name="ZoneTexte 19"/>
          <p:cNvSpPr txBox="1"/>
          <p:nvPr/>
        </p:nvSpPr>
        <p:spPr>
          <a:xfrm>
            <a:off x="3714744" y="1786959"/>
            <a:ext cx="2786082" cy="584775"/>
          </a:xfrm>
          <a:prstGeom prst="rect">
            <a:avLst/>
          </a:prstGeom>
          <a:noFill/>
        </p:spPr>
        <p:txBody>
          <a:bodyPr wrap="square" rtlCol="0">
            <a:spAutoFit/>
          </a:bodyPr>
          <a:lstStyle/>
          <a:p>
            <a:r>
              <a:rPr lang="en-US" sz="1600" i="1" dirty="0">
                <a:solidFill>
                  <a:srgbClr val="FF0000"/>
                </a:solidFill>
              </a:rPr>
              <a:t>One person has 2 parents</a:t>
            </a:r>
            <a:endParaRPr lang="fr-FR" sz="1600" i="1" dirty="0">
              <a:solidFill>
                <a:srgbClr val="FF0000"/>
              </a:solidFill>
            </a:endParaRPr>
          </a:p>
          <a:p>
            <a:endParaRPr lang="fr-FR" sz="1600" dirty="0"/>
          </a:p>
        </p:txBody>
      </p:sp>
      <p:sp>
        <p:nvSpPr>
          <p:cNvPr id="21" name="ZoneTexte 20"/>
          <p:cNvSpPr txBox="1"/>
          <p:nvPr/>
        </p:nvSpPr>
        <p:spPr>
          <a:xfrm>
            <a:off x="428596" y="1443040"/>
            <a:ext cx="1945790" cy="369332"/>
          </a:xfrm>
          <a:prstGeom prst="rect">
            <a:avLst/>
          </a:prstGeom>
          <a:noFill/>
        </p:spPr>
        <p:txBody>
          <a:bodyPr wrap="none" rtlCol="0">
            <a:spAutoFit/>
          </a:bodyPr>
          <a:lstStyle/>
          <a:p>
            <a:pPr algn="ctr"/>
            <a:r>
              <a:rPr lang="en-US" sz="1800" b="1" dirty="0">
                <a:solidFill>
                  <a:schemeClr val="tx1"/>
                </a:solidFill>
              </a:rPr>
              <a:t>SCHEMA (</a:t>
            </a:r>
            <a:r>
              <a:rPr lang="en-US" sz="1800" b="1" dirty="0" err="1">
                <a:solidFill>
                  <a:schemeClr val="tx1"/>
                </a:solidFill>
              </a:rPr>
              <a:t>Tbox</a:t>
            </a:r>
            <a:r>
              <a:rPr lang="en-US" sz="1800" b="1" dirty="0">
                <a:solidFill>
                  <a:schemeClr val="tx1"/>
                </a:solidFill>
              </a:rPr>
              <a:t>)</a:t>
            </a:r>
            <a:endParaRPr lang="fr-FR" sz="1800" b="1" dirty="0">
              <a:solidFill>
                <a:schemeClr val="tx1"/>
              </a:solidFill>
            </a:endParaRPr>
          </a:p>
        </p:txBody>
      </p:sp>
      <p:sp>
        <p:nvSpPr>
          <p:cNvPr id="22" name="ZoneTexte 21"/>
          <p:cNvSpPr txBox="1"/>
          <p:nvPr/>
        </p:nvSpPr>
        <p:spPr>
          <a:xfrm>
            <a:off x="6357950" y="2971756"/>
            <a:ext cx="1500198" cy="400110"/>
          </a:xfrm>
          <a:prstGeom prst="rect">
            <a:avLst/>
          </a:prstGeom>
          <a:noFill/>
          <a:ln>
            <a:solidFill>
              <a:schemeClr val="tx2"/>
            </a:solidFill>
          </a:ln>
        </p:spPr>
        <p:txBody>
          <a:bodyPr wrap="square" rtlCol="0">
            <a:spAutoFit/>
          </a:bodyPr>
          <a:lstStyle/>
          <a:p>
            <a:pPr algn="ctr"/>
            <a:r>
              <a:rPr lang="fr-FR" b="1" u="sng" dirty="0" err="1">
                <a:solidFill>
                  <a:srgbClr val="336699"/>
                </a:solidFill>
                <a:latin typeface="+mn-lt"/>
                <a:cs typeface="+mn-cs"/>
              </a:rPr>
              <a:t>Woman</a:t>
            </a:r>
            <a:endParaRPr lang="fr-FR" b="1" u="sng" dirty="0">
              <a:solidFill>
                <a:srgbClr val="336699"/>
              </a:solidFill>
              <a:latin typeface="+mn-lt"/>
              <a:cs typeface="+mn-cs"/>
            </a:endParaRPr>
          </a:p>
        </p:txBody>
      </p:sp>
      <p:sp>
        <p:nvSpPr>
          <p:cNvPr id="23" name="ZoneTexte 22"/>
          <p:cNvSpPr txBox="1"/>
          <p:nvPr/>
        </p:nvSpPr>
        <p:spPr>
          <a:xfrm>
            <a:off x="4643438" y="2971756"/>
            <a:ext cx="1500198" cy="400110"/>
          </a:xfrm>
          <a:prstGeom prst="rect">
            <a:avLst/>
          </a:prstGeom>
          <a:noFill/>
          <a:ln>
            <a:solidFill>
              <a:schemeClr val="tx2"/>
            </a:solidFill>
          </a:ln>
        </p:spPr>
        <p:txBody>
          <a:bodyPr wrap="square" rtlCol="0">
            <a:spAutoFit/>
          </a:bodyPr>
          <a:lstStyle/>
          <a:p>
            <a:pPr algn="ctr"/>
            <a:r>
              <a:rPr lang="fr-FR" b="1" u="sng" dirty="0">
                <a:solidFill>
                  <a:srgbClr val="336699"/>
                </a:solidFill>
                <a:latin typeface="+mn-lt"/>
                <a:cs typeface="+mn-cs"/>
              </a:rPr>
              <a:t>Man</a:t>
            </a:r>
          </a:p>
        </p:txBody>
      </p:sp>
      <p:cxnSp>
        <p:nvCxnSpPr>
          <p:cNvPr id="24" name="Connecteur droit avec flèche 23"/>
          <p:cNvCxnSpPr/>
          <p:nvPr/>
        </p:nvCxnSpPr>
        <p:spPr bwMode="auto">
          <a:xfrm rot="16200000" flipV="1">
            <a:off x="4911728" y="2460635"/>
            <a:ext cx="428628" cy="536579"/>
          </a:xfrm>
          <a:prstGeom prst="straightConnector1">
            <a:avLst/>
          </a:prstGeom>
          <a:noFill/>
          <a:ln w="9525" cap="flat" cmpd="sng" algn="ctr">
            <a:solidFill>
              <a:srgbClr val="A7C1DD"/>
            </a:solidFill>
            <a:prstDash val="solid"/>
            <a:round/>
            <a:headEnd type="none" w="med" len="med"/>
            <a:tailEnd type="triangle" w="med" len="med"/>
          </a:ln>
          <a:effectLst/>
        </p:spPr>
      </p:cxnSp>
      <p:cxnSp>
        <p:nvCxnSpPr>
          <p:cNvPr id="25" name="Connecteur droit avec flèche 24"/>
          <p:cNvCxnSpPr/>
          <p:nvPr/>
        </p:nvCxnSpPr>
        <p:spPr bwMode="auto">
          <a:xfrm rot="10800000">
            <a:off x="5357818" y="2514611"/>
            <a:ext cx="1965340" cy="428629"/>
          </a:xfrm>
          <a:prstGeom prst="straightConnector1">
            <a:avLst/>
          </a:prstGeom>
          <a:noFill/>
          <a:ln w="9525" cap="flat" cmpd="sng" algn="ctr">
            <a:solidFill>
              <a:srgbClr val="A7C1DD"/>
            </a:solidFill>
            <a:prstDash val="solid"/>
            <a:round/>
            <a:headEnd type="none" w="med" len="med"/>
            <a:tailEnd type="triangle" w="med" len="med"/>
          </a:ln>
          <a:effectLst/>
        </p:spPr>
      </p:cxnSp>
      <p:cxnSp>
        <p:nvCxnSpPr>
          <p:cNvPr id="26" name="Connecteur en arc 25"/>
          <p:cNvCxnSpPr>
            <a:stCxn id="23" idx="2"/>
            <a:endCxn id="22" idx="2"/>
          </p:cNvCxnSpPr>
          <p:nvPr/>
        </p:nvCxnSpPr>
        <p:spPr bwMode="auto">
          <a:xfrm rot="16200000" flipH="1">
            <a:off x="6250793" y="2514610"/>
            <a:ext cx="1588" cy="1714512"/>
          </a:xfrm>
          <a:prstGeom prst="curvedConnector3">
            <a:avLst>
              <a:gd name="adj1" fmla="val 35388865"/>
            </a:avLst>
          </a:prstGeom>
          <a:noFill/>
          <a:ln w="9525" cap="flat" cmpd="sng" algn="ctr">
            <a:solidFill>
              <a:srgbClr val="FF0000"/>
            </a:solidFill>
            <a:prstDash val="solid"/>
            <a:round/>
            <a:headEnd type="arrow"/>
            <a:tailEnd type="arrow"/>
          </a:ln>
          <a:effectLst/>
        </p:spPr>
      </p:cxnSp>
      <p:sp>
        <p:nvSpPr>
          <p:cNvPr id="27" name="ZoneTexte 26"/>
          <p:cNvSpPr txBox="1"/>
          <p:nvPr/>
        </p:nvSpPr>
        <p:spPr>
          <a:xfrm>
            <a:off x="5929322" y="3871932"/>
            <a:ext cx="854721" cy="338554"/>
          </a:xfrm>
          <a:prstGeom prst="rect">
            <a:avLst/>
          </a:prstGeom>
          <a:noFill/>
        </p:spPr>
        <p:txBody>
          <a:bodyPr wrap="none" rtlCol="0">
            <a:spAutoFit/>
          </a:bodyPr>
          <a:lstStyle/>
          <a:p>
            <a:r>
              <a:rPr lang="en-US" sz="1600" i="1" dirty="0">
                <a:solidFill>
                  <a:srgbClr val="FF0000"/>
                </a:solidFill>
              </a:rPr>
              <a:t>Disjoint</a:t>
            </a:r>
            <a:endParaRPr lang="fr-FR" sz="1600" i="1" dirty="0">
              <a:solidFill>
                <a:srgbClr val="FF0000"/>
              </a:solidFill>
            </a:endParaRPr>
          </a:p>
        </p:txBody>
      </p:sp>
      <p:sp>
        <p:nvSpPr>
          <p:cNvPr id="28" name="ZoneTexte 27"/>
          <p:cNvSpPr txBox="1"/>
          <p:nvPr/>
        </p:nvSpPr>
        <p:spPr>
          <a:xfrm>
            <a:off x="4000496" y="2586048"/>
            <a:ext cx="1120820" cy="307777"/>
          </a:xfrm>
          <a:prstGeom prst="rect">
            <a:avLst/>
          </a:prstGeom>
          <a:noFill/>
        </p:spPr>
        <p:txBody>
          <a:bodyPr wrap="none" rtlCol="0">
            <a:spAutoFit/>
          </a:bodyPr>
          <a:lstStyle/>
          <a:p>
            <a:r>
              <a:rPr lang="en-US" sz="1400" dirty="0" err="1"/>
              <a:t>subClass</a:t>
            </a:r>
            <a:r>
              <a:rPr lang="en-US" sz="1400" dirty="0"/>
              <a:t> of</a:t>
            </a:r>
            <a:endParaRPr lang="fr-FR" sz="1400" dirty="0"/>
          </a:p>
        </p:txBody>
      </p:sp>
      <p:sp>
        <p:nvSpPr>
          <p:cNvPr id="29" name="ZoneTexte 28"/>
          <p:cNvSpPr txBox="1"/>
          <p:nvPr/>
        </p:nvSpPr>
        <p:spPr>
          <a:xfrm>
            <a:off x="1142976" y="5085582"/>
            <a:ext cx="740908" cy="400110"/>
          </a:xfrm>
          <a:prstGeom prst="rect">
            <a:avLst/>
          </a:prstGeom>
          <a:noFill/>
          <a:ln>
            <a:noFill/>
          </a:ln>
        </p:spPr>
        <p:txBody>
          <a:bodyPr wrap="none" rtlCol="0">
            <a:spAutoFit/>
          </a:bodyPr>
          <a:lstStyle/>
          <a:p>
            <a:r>
              <a:rPr lang="en-US" dirty="0">
                <a:solidFill>
                  <a:schemeClr val="bg1">
                    <a:lumMod val="65000"/>
                  </a:schemeClr>
                </a:solidFill>
              </a:rPr>
              <a:t>John</a:t>
            </a:r>
            <a:endParaRPr lang="fr-FR" dirty="0">
              <a:solidFill>
                <a:schemeClr val="bg1">
                  <a:lumMod val="65000"/>
                </a:schemeClr>
              </a:solidFill>
            </a:endParaRPr>
          </a:p>
        </p:txBody>
      </p:sp>
      <p:cxnSp>
        <p:nvCxnSpPr>
          <p:cNvPr id="30" name="Connecteur droit 29"/>
          <p:cNvCxnSpPr/>
          <p:nvPr/>
        </p:nvCxnSpPr>
        <p:spPr bwMode="auto">
          <a:xfrm rot="5400000" flipH="1" flipV="1">
            <a:off x="1107258" y="4549798"/>
            <a:ext cx="928692" cy="1588"/>
          </a:xfrm>
          <a:prstGeom prst="line">
            <a:avLst/>
          </a:prstGeom>
          <a:noFill/>
          <a:ln w="9525" cap="flat" cmpd="sng" algn="ctr">
            <a:solidFill>
              <a:schemeClr val="bg1">
                <a:lumMod val="75000"/>
              </a:schemeClr>
            </a:solidFill>
            <a:prstDash val="solid"/>
            <a:round/>
            <a:headEnd type="none" w="med" len="med"/>
            <a:tailEnd type="arrow" w="med" len="med"/>
          </a:ln>
          <a:effectLst/>
        </p:spPr>
      </p:cxnSp>
      <p:sp>
        <p:nvSpPr>
          <p:cNvPr id="31" name="ZoneTexte 30"/>
          <p:cNvSpPr txBox="1"/>
          <p:nvPr/>
        </p:nvSpPr>
        <p:spPr>
          <a:xfrm>
            <a:off x="1571604" y="4442640"/>
            <a:ext cx="503664" cy="338554"/>
          </a:xfrm>
          <a:prstGeom prst="rect">
            <a:avLst/>
          </a:prstGeom>
          <a:noFill/>
          <a:ln>
            <a:noFill/>
          </a:ln>
        </p:spPr>
        <p:txBody>
          <a:bodyPr wrap="none" rtlCol="0">
            <a:spAutoFit/>
          </a:bodyPr>
          <a:lstStyle/>
          <a:p>
            <a:r>
              <a:rPr lang="en-US" sz="1600" i="1" dirty="0">
                <a:solidFill>
                  <a:schemeClr val="bg1">
                    <a:lumMod val="65000"/>
                  </a:schemeClr>
                </a:solidFill>
              </a:rPr>
              <a:t>is a</a:t>
            </a:r>
            <a:endParaRPr lang="fr-FR" sz="1600" i="1" dirty="0">
              <a:solidFill>
                <a:schemeClr val="bg1">
                  <a:lumMod val="65000"/>
                </a:schemeClr>
              </a:solidFill>
            </a:endParaRPr>
          </a:p>
        </p:txBody>
      </p:sp>
      <p:sp>
        <p:nvSpPr>
          <p:cNvPr id="32" name="ZoneTexte 31"/>
          <p:cNvSpPr txBox="1"/>
          <p:nvPr/>
        </p:nvSpPr>
        <p:spPr>
          <a:xfrm>
            <a:off x="2857488" y="4656954"/>
            <a:ext cx="641522" cy="400110"/>
          </a:xfrm>
          <a:prstGeom prst="rect">
            <a:avLst/>
          </a:prstGeom>
          <a:noFill/>
          <a:ln>
            <a:noFill/>
          </a:ln>
        </p:spPr>
        <p:txBody>
          <a:bodyPr wrap="none" rtlCol="0">
            <a:spAutoFit/>
          </a:bodyPr>
          <a:lstStyle/>
          <a:p>
            <a:r>
              <a:rPr lang="en-US" dirty="0">
                <a:solidFill>
                  <a:schemeClr val="bg1">
                    <a:lumMod val="65000"/>
                  </a:schemeClr>
                </a:solidFill>
              </a:rPr>
              <a:t>Bob</a:t>
            </a:r>
            <a:endParaRPr lang="fr-FR" dirty="0">
              <a:solidFill>
                <a:schemeClr val="bg1">
                  <a:lumMod val="65000"/>
                </a:schemeClr>
              </a:solidFill>
            </a:endParaRPr>
          </a:p>
        </p:txBody>
      </p:sp>
      <p:sp>
        <p:nvSpPr>
          <p:cNvPr id="33" name="ZoneTexte 32"/>
          <p:cNvSpPr txBox="1"/>
          <p:nvPr/>
        </p:nvSpPr>
        <p:spPr>
          <a:xfrm>
            <a:off x="2857488" y="5228458"/>
            <a:ext cx="954107" cy="400110"/>
          </a:xfrm>
          <a:prstGeom prst="rect">
            <a:avLst/>
          </a:prstGeom>
          <a:noFill/>
          <a:ln>
            <a:noFill/>
          </a:ln>
        </p:spPr>
        <p:txBody>
          <a:bodyPr wrap="none" rtlCol="0">
            <a:spAutoFit/>
          </a:bodyPr>
          <a:lstStyle/>
          <a:p>
            <a:r>
              <a:rPr lang="en-US" dirty="0">
                <a:solidFill>
                  <a:schemeClr val="bg1">
                    <a:lumMod val="65000"/>
                  </a:schemeClr>
                </a:solidFill>
              </a:rPr>
              <a:t>Robert</a:t>
            </a:r>
            <a:endParaRPr lang="fr-FR" dirty="0">
              <a:solidFill>
                <a:schemeClr val="bg1">
                  <a:lumMod val="65000"/>
                </a:schemeClr>
              </a:solidFill>
            </a:endParaRPr>
          </a:p>
        </p:txBody>
      </p:sp>
      <p:cxnSp>
        <p:nvCxnSpPr>
          <p:cNvPr id="34" name="Connecteur droit avec flèche 33"/>
          <p:cNvCxnSpPr>
            <a:stCxn id="32" idx="1"/>
            <a:endCxn id="29" idx="3"/>
          </p:cNvCxnSpPr>
          <p:nvPr/>
        </p:nvCxnSpPr>
        <p:spPr bwMode="auto">
          <a:xfrm rot="10800000" flipV="1">
            <a:off x="1883884" y="4857009"/>
            <a:ext cx="973604" cy="428628"/>
          </a:xfrm>
          <a:prstGeom prst="straightConnector1">
            <a:avLst/>
          </a:prstGeom>
          <a:noFill/>
          <a:ln w="9525" cap="flat" cmpd="sng" algn="ctr">
            <a:solidFill>
              <a:schemeClr val="bg1">
                <a:lumMod val="75000"/>
              </a:schemeClr>
            </a:solidFill>
            <a:prstDash val="solid"/>
            <a:round/>
            <a:headEnd type="arrow" w="med" len="med"/>
            <a:tailEnd type="none" w="med" len="med"/>
          </a:ln>
          <a:effectLst/>
        </p:spPr>
      </p:cxnSp>
      <p:sp>
        <p:nvSpPr>
          <p:cNvPr id="35" name="ZoneTexte 34"/>
          <p:cNvSpPr txBox="1"/>
          <p:nvPr/>
        </p:nvSpPr>
        <p:spPr>
          <a:xfrm>
            <a:off x="2857488" y="5757042"/>
            <a:ext cx="753732" cy="400110"/>
          </a:xfrm>
          <a:prstGeom prst="rect">
            <a:avLst/>
          </a:prstGeom>
          <a:noFill/>
          <a:ln>
            <a:noFill/>
          </a:ln>
        </p:spPr>
        <p:txBody>
          <a:bodyPr wrap="none" rtlCol="0">
            <a:spAutoFit/>
          </a:bodyPr>
          <a:lstStyle/>
          <a:p>
            <a:r>
              <a:rPr lang="en-US" dirty="0">
                <a:solidFill>
                  <a:schemeClr val="bg1">
                    <a:lumMod val="65000"/>
                  </a:schemeClr>
                </a:solidFill>
              </a:rPr>
              <a:t>Mary</a:t>
            </a:r>
            <a:endParaRPr lang="fr-FR" dirty="0">
              <a:solidFill>
                <a:schemeClr val="bg1">
                  <a:lumMod val="65000"/>
                </a:schemeClr>
              </a:solidFill>
            </a:endParaRPr>
          </a:p>
        </p:txBody>
      </p:sp>
      <p:cxnSp>
        <p:nvCxnSpPr>
          <p:cNvPr id="36" name="Connecteur droit avec flèche 35"/>
          <p:cNvCxnSpPr>
            <a:stCxn id="33" idx="1"/>
            <a:endCxn id="29" idx="3"/>
          </p:cNvCxnSpPr>
          <p:nvPr/>
        </p:nvCxnSpPr>
        <p:spPr bwMode="auto">
          <a:xfrm rot="10800000">
            <a:off x="1883884" y="5285637"/>
            <a:ext cx="973604" cy="142876"/>
          </a:xfrm>
          <a:prstGeom prst="straightConnector1">
            <a:avLst/>
          </a:prstGeom>
          <a:noFill/>
          <a:ln w="9525" cap="flat" cmpd="sng" algn="ctr">
            <a:solidFill>
              <a:schemeClr val="bg1">
                <a:lumMod val="75000"/>
              </a:schemeClr>
            </a:solidFill>
            <a:prstDash val="solid"/>
            <a:round/>
            <a:headEnd type="arrow" w="med" len="med"/>
            <a:tailEnd type="none" w="med" len="med"/>
          </a:ln>
          <a:effectLst/>
        </p:spPr>
      </p:cxnSp>
      <p:cxnSp>
        <p:nvCxnSpPr>
          <p:cNvPr id="37" name="Connecteur droit avec flèche 36"/>
          <p:cNvCxnSpPr>
            <a:stCxn id="35" idx="1"/>
            <a:endCxn id="29" idx="3"/>
          </p:cNvCxnSpPr>
          <p:nvPr/>
        </p:nvCxnSpPr>
        <p:spPr bwMode="auto">
          <a:xfrm rot="10800000">
            <a:off x="1883884" y="5285637"/>
            <a:ext cx="973604" cy="671460"/>
          </a:xfrm>
          <a:prstGeom prst="straightConnector1">
            <a:avLst/>
          </a:prstGeom>
          <a:noFill/>
          <a:ln w="9525" cap="flat" cmpd="sng" algn="ctr">
            <a:solidFill>
              <a:schemeClr val="bg1">
                <a:lumMod val="75000"/>
              </a:schemeClr>
            </a:solidFill>
            <a:prstDash val="solid"/>
            <a:round/>
            <a:headEnd type="arrow" w="med" len="med"/>
            <a:tailEnd type="none" w="med" len="med"/>
          </a:ln>
          <a:effectLst/>
        </p:spPr>
      </p:cxnSp>
      <p:sp>
        <p:nvSpPr>
          <p:cNvPr id="38" name="ZoneTexte 37"/>
          <p:cNvSpPr txBox="1"/>
          <p:nvPr/>
        </p:nvSpPr>
        <p:spPr>
          <a:xfrm>
            <a:off x="1825042" y="4889904"/>
            <a:ext cx="1175322" cy="338554"/>
          </a:xfrm>
          <a:prstGeom prst="rect">
            <a:avLst/>
          </a:prstGeom>
          <a:noFill/>
          <a:ln>
            <a:noFill/>
          </a:ln>
        </p:spPr>
        <p:txBody>
          <a:bodyPr wrap="none" rtlCol="0">
            <a:spAutoFit/>
          </a:bodyPr>
          <a:lstStyle/>
          <a:p>
            <a:r>
              <a:rPr lang="fr-FR" sz="1600" b="1" i="1" dirty="0" err="1">
                <a:solidFill>
                  <a:srgbClr val="92D050"/>
                </a:solidFill>
                <a:latin typeface="+mn-lt"/>
                <a:cs typeface="+mn-cs"/>
              </a:rPr>
              <a:t>hasParent</a:t>
            </a:r>
            <a:endParaRPr lang="fr-FR" b="1" i="1" dirty="0">
              <a:solidFill>
                <a:srgbClr val="92D050"/>
              </a:solidFill>
              <a:latin typeface="+mn-lt"/>
              <a:cs typeface="+mn-cs"/>
            </a:endParaRPr>
          </a:p>
        </p:txBody>
      </p:sp>
      <p:cxnSp>
        <p:nvCxnSpPr>
          <p:cNvPr id="39" name="Connecteur en arc 91"/>
          <p:cNvCxnSpPr>
            <a:endCxn id="23" idx="2"/>
          </p:cNvCxnSpPr>
          <p:nvPr/>
        </p:nvCxnSpPr>
        <p:spPr bwMode="auto">
          <a:xfrm flipV="1">
            <a:off x="3571868" y="3371866"/>
            <a:ext cx="1821669" cy="1500198"/>
          </a:xfrm>
          <a:prstGeom prst="curvedConnector2">
            <a:avLst/>
          </a:prstGeom>
          <a:noFill/>
          <a:ln w="9525" cap="flat" cmpd="sng" algn="ctr">
            <a:solidFill>
              <a:schemeClr val="bg1">
                <a:lumMod val="75000"/>
              </a:schemeClr>
            </a:solidFill>
            <a:prstDash val="solid"/>
            <a:round/>
            <a:headEnd type="none" w="med" len="med"/>
            <a:tailEnd type="arrow"/>
          </a:ln>
          <a:effectLst/>
        </p:spPr>
      </p:cxnSp>
      <p:cxnSp>
        <p:nvCxnSpPr>
          <p:cNvPr id="40" name="Connecteur en arc 94"/>
          <p:cNvCxnSpPr>
            <a:stCxn id="33" idx="3"/>
          </p:cNvCxnSpPr>
          <p:nvPr/>
        </p:nvCxnSpPr>
        <p:spPr bwMode="auto">
          <a:xfrm flipV="1">
            <a:off x="3811595" y="3443304"/>
            <a:ext cx="1546223" cy="1985209"/>
          </a:xfrm>
          <a:prstGeom prst="curvedConnector2">
            <a:avLst/>
          </a:prstGeom>
          <a:noFill/>
          <a:ln w="9525" cap="flat" cmpd="sng" algn="ctr">
            <a:solidFill>
              <a:schemeClr val="bg1">
                <a:lumMod val="75000"/>
              </a:schemeClr>
            </a:solidFill>
            <a:prstDash val="solid"/>
            <a:round/>
            <a:headEnd type="none" w="med" len="med"/>
            <a:tailEnd type="arrow"/>
          </a:ln>
          <a:effectLst/>
        </p:spPr>
      </p:cxnSp>
      <p:cxnSp>
        <p:nvCxnSpPr>
          <p:cNvPr id="41" name="Forme 40"/>
          <p:cNvCxnSpPr>
            <a:stCxn id="35" idx="3"/>
            <a:endCxn id="22" idx="2"/>
          </p:cNvCxnSpPr>
          <p:nvPr/>
        </p:nvCxnSpPr>
        <p:spPr bwMode="auto">
          <a:xfrm flipV="1">
            <a:off x="3611220" y="3371866"/>
            <a:ext cx="3496829" cy="2585231"/>
          </a:xfrm>
          <a:prstGeom prst="curvedConnector2">
            <a:avLst/>
          </a:prstGeom>
          <a:noFill/>
          <a:ln w="9525" cap="flat" cmpd="sng" algn="ctr">
            <a:solidFill>
              <a:schemeClr val="bg1">
                <a:lumMod val="75000"/>
              </a:schemeClr>
            </a:solidFill>
            <a:prstDash val="solid"/>
            <a:round/>
            <a:headEnd type="none" w="med" len="med"/>
            <a:tailEnd type="arrow"/>
          </a:ln>
          <a:effectLst/>
        </p:spPr>
      </p:cxnSp>
      <p:sp>
        <p:nvSpPr>
          <p:cNvPr id="42" name="Organigramme : Alternative 41"/>
          <p:cNvSpPr/>
          <p:nvPr/>
        </p:nvSpPr>
        <p:spPr bwMode="auto">
          <a:xfrm>
            <a:off x="142844" y="1800230"/>
            <a:ext cx="8715436" cy="2500330"/>
          </a:xfrm>
          <a:prstGeom prst="flowChartAlternateProcess">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cxnSp>
        <p:nvCxnSpPr>
          <p:cNvPr id="43" name="Connecteur droit avec flèche 42"/>
          <p:cNvCxnSpPr>
            <a:stCxn id="32" idx="0"/>
          </p:cNvCxnSpPr>
          <p:nvPr/>
        </p:nvCxnSpPr>
        <p:spPr bwMode="auto">
          <a:xfrm rot="16200000" flipV="1">
            <a:off x="2589640" y="4068344"/>
            <a:ext cx="713584" cy="463635"/>
          </a:xfrm>
          <a:prstGeom prst="straightConnector1">
            <a:avLst/>
          </a:prstGeom>
          <a:noFill/>
          <a:ln w="19050" cap="flat" cmpd="dbl" algn="ctr">
            <a:solidFill>
              <a:srgbClr val="B404A3"/>
            </a:solidFill>
            <a:prstDash val="solid"/>
            <a:round/>
            <a:headEnd type="none" w="med" len="med"/>
            <a:tailEnd type="arrow"/>
          </a:ln>
          <a:effectLst/>
        </p:spPr>
      </p:cxnSp>
      <p:cxnSp>
        <p:nvCxnSpPr>
          <p:cNvPr id="44" name="Connecteur droit avec flèche 43"/>
          <p:cNvCxnSpPr/>
          <p:nvPr/>
        </p:nvCxnSpPr>
        <p:spPr bwMode="auto">
          <a:xfrm rot="16200000" flipV="1">
            <a:off x="2201094" y="4099698"/>
            <a:ext cx="1285884" cy="973228"/>
          </a:xfrm>
          <a:prstGeom prst="straightConnector1">
            <a:avLst/>
          </a:prstGeom>
          <a:noFill/>
          <a:ln w="19050" cap="flat" cmpd="dbl" algn="ctr">
            <a:solidFill>
              <a:srgbClr val="B404A3"/>
            </a:solidFill>
            <a:prstDash val="solid"/>
            <a:round/>
            <a:headEnd type="none" w="med" len="med"/>
            <a:tailEnd type="arrow"/>
          </a:ln>
          <a:effectLst/>
        </p:spPr>
      </p:cxnSp>
      <p:cxnSp>
        <p:nvCxnSpPr>
          <p:cNvPr id="45" name="Connecteur droit avec flèche 44"/>
          <p:cNvCxnSpPr/>
          <p:nvPr/>
        </p:nvCxnSpPr>
        <p:spPr bwMode="auto">
          <a:xfrm rot="16200000" flipV="1">
            <a:off x="1750273" y="4193327"/>
            <a:ext cx="1830334" cy="1330420"/>
          </a:xfrm>
          <a:prstGeom prst="straightConnector1">
            <a:avLst/>
          </a:prstGeom>
          <a:noFill/>
          <a:ln w="19050" cap="flat" cmpd="dbl" algn="ctr">
            <a:solidFill>
              <a:srgbClr val="B404A3"/>
            </a:solidFill>
            <a:prstDash val="solid"/>
            <a:round/>
            <a:headEnd type="none" w="med" len="med"/>
            <a:tailEnd type="arrow"/>
          </a:ln>
          <a:effectLst/>
        </p:spPr>
      </p:cxnSp>
      <p:sp>
        <p:nvSpPr>
          <p:cNvPr id="46" name="Ellipse 45"/>
          <p:cNvSpPr/>
          <p:nvPr/>
        </p:nvSpPr>
        <p:spPr bwMode="auto">
          <a:xfrm>
            <a:off x="2428860" y="4657750"/>
            <a:ext cx="1643074" cy="1500198"/>
          </a:xfrm>
          <a:prstGeom prst="ellipse">
            <a:avLst/>
          </a:prstGeom>
          <a:noFill/>
          <a:ln w="19050" cap="flat" cmpd="dbl" algn="ctr">
            <a:solidFill>
              <a:srgbClr val="B404A3"/>
            </a:solidFill>
            <a:prstDash val="solid"/>
            <a:round/>
            <a:headEnd type="none" w="med" len="med"/>
            <a:tailEnd type="arrow"/>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47" name="ZoneTexte 46"/>
          <p:cNvSpPr txBox="1"/>
          <p:nvPr/>
        </p:nvSpPr>
        <p:spPr>
          <a:xfrm>
            <a:off x="4214810" y="5300692"/>
            <a:ext cx="1582484" cy="369332"/>
          </a:xfrm>
          <a:prstGeom prst="rect">
            <a:avLst/>
          </a:prstGeom>
          <a:noFill/>
        </p:spPr>
        <p:txBody>
          <a:bodyPr wrap="none" rtlCol="0">
            <a:spAutoFit/>
          </a:bodyPr>
          <a:lstStyle/>
          <a:p>
            <a:r>
              <a:rPr lang="en-US" sz="1800" dirty="0">
                <a:solidFill>
                  <a:srgbClr val="B404A3"/>
                </a:solidFill>
              </a:rPr>
              <a:t>Inconsistency</a:t>
            </a:r>
            <a:endParaRPr lang="fr-FR" sz="1800" dirty="0">
              <a:solidFill>
                <a:srgbClr val="B404A3"/>
              </a:solidFill>
            </a:endParaRPr>
          </a:p>
        </p:txBody>
      </p:sp>
      <p:cxnSp>
        <p:nvCxnSpPr>
          <p:cNvPr id="48" name="Connecteur droit avec flèche 47"/>
          <p:cNvCxnSpPr/>
          <p:nvPr/>
        </p:nvCxnSpPr>
        <p:spPr bwMode="auto">
          <a:xfrm rot="5400000">
            <a:off x="1052925" y="5532824"/>
            <a:ext cx="500862" cy="463635"/>
          </a:xfrm>
          <a:prstGeom prst="straightConnector1">
            <a:avLst/>
          </a:prstGeom>
          <a:noFill/>
          <a:ln w="19050" cap="flat" cmpd="dbl" algn="ctr">
            <a:solidFill>
              <a:srgbClr val="B404A3"/>
            </a:solidFill>
            <a:prstDash val="solid"/>
            <a:round/>
            <a:headEnd type="none" w="med" len="med"/>
            <a:tailEnd type="arrow"/>
          </a:ln>
          <a:effectLst/>
        </p:spPr>
      </p:cxnSp>
      <p:sp>
        <p:nvSpPr>
          <p:cNvPr id="51" name="Espace réservé du contenu 5"/>
          <p:cNvSpPr txBox="1">
            <a:spLocks/>
          </p:cNvSpPr>
          <p:nvPr/>
        </p:nvSpPr>
        <p:spPr bwMode="auto">
          <a:xfrm>
            <a:off x="5572132" y="5372130"/>
            <a:ext cx="4017989" cy="38433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79413" lvl="1" indent="-377825">
              <a:spcBef>
                <a:spcPct val="30000"/>
              </a:spcBef>
              <a:buClr>
                <a:srgbClr val="7F141D"/>
              </a:buClr>
              <a:buFont typeface="Wingdings" pitchFamily="2" charset="2"/>
              <a:buChar char="n"/>
            </a:pPr>
            <a:r>
              <a:rPr kumimoji="0" lang="en-US" sz="2200" b="0" i="0" u="none" strike="noStrike" kern="0" cap="none" spc="0" normalizeH="0" baseline="0" noProof="0" dirty="0">
                <a:ln>
                  <a:noFill/>
                </a:ln>
                <a:solidFill>
                  <a:srgbClr val="123E6E"/>
                </a:solidFill>
                <a:effectLst/>
                <a:uLnTx/>
                <a:uFillTx/>
                <a:latin typeface="+mn-lt"/>
                <a:cs typeface="+mn-cs"/>
              </a:rPr>
              <a:t>Query answering</a:t>
            </a:r>
          </a:p>
          <a:p>
            <a:pPr marL="836613" lvl="2" indent="-377825">
              <a:spcBef>
                <a:spcPct val="30000"/>
              </a:spcBef>
              <a:buClr>
                <a:srgbClr val="7F141D"/>
              </a:buClr>
              <a:buFont typeface="Wingdings" pitchFamily="2" charset="2"/>
              <a:buChar char="n"/>
            </a:pPr>
            <a:r>
              <a:rPr kumimoji="0" lang="en-US" sz="2200" b="0" i="0" u="none" strike="noStrike" kern="0" cap="none" spc="0" normalizeH="0" baseline="0" noProof="0" dirty="0">
                <a:ln>
                  <a:noFill/>
                </a:ln>
                <a:solidFill>
                  <a:srgbClr val="123E6E"/>
                </a:solidFill>
                <a:effectLst/>
                <a:uLnTx/>
                <a:uFillTx/>
                <a:latin typeface="+mn-lt"/>
                <a:cs typeface="+mn-cs"/>
              </a:rPr>
              <a:t>Is </a:t>
            </a:r>
            <a:r>
              <a:rPr kumimoji="0" lang="en-US" b="0" i="0" u="none" strike="noStrike" kern="0" cap="none" spc="0" normalizeH="0" baseline="0" noProof="0" dirty="0">
                <a:ln>
                  <a:noFill/>
                </a:ln>
                <a:solidFill>
                  <a:srgbClr val="336699"/>
                </a:solidFill>
                <a:effectLst/>
                <a:uLnTx/>
                <a:uFillTx/>
                <a:latin typeface="+mn-lt"/>
                <a:cs typeface="+mn-cs"/>
              </a:rPr>
              <a:t>John </a:t>
            </a:r>
            <a:r>
              <a:rPr lang="en-US" sz="2200" kern="0" dirty="0">
                <a:solidFill>
                  <a:srgbClr val="123E6E"/>
                </a:solidFill>
                <a:latin typeface="+mn-lt"/>
                <a:cs typeface="+mn-cs"/>
              </a:rPr>
              <a:t>an</a:t>
            </a:r>
            <a:r>
              <a:rPr kumimoji="0" lang="en-US" b="0" i="0" u="none" strike="noStrike" kern="0" cap="none" spc="0" normalizeH="0" baseline="0" noProof="0" dirty="0">
                <a:ln>
                  <a:noFill/>
                </a:ln>
                <a:solidFill>
                  <a:srgbClr val="336699"/>
                </a:solidFill>
                <a:effectLst/>
                <a:uLnTx/>
                <a:uFillTx/>
                <a:latin typeface="+mn-lt"/>
                <a:cs typeface="+mn-cs"/>
              </a:rPr>
              <a:t> employee </a:t>
            </a:r>
            <a:r>
              <a:rPr lang="en-US" kern="0" dirty="0">
                <a:solidFill>
                  <a:srgbClr val="123E6E"/>
                </a:solidFill>
              </a:rPr>
              <a:t>?</a:t>
            </a:r>
            <a:endParaRPr lang="fr-FR" kern="0" dirty="0">
              <a:solidFill>
                <a:srgbClr val="336699"/>
              </a:solidFill>
              <a:latin typeface="+mn-lt"/>
              <a:cs typeface="+mn-cs"/>
            </a:endParaRPr>
          </a:p>
          <a:p>
            <a:pPr marL="836613" lvl="2" indent="-377825">
              <a:spcBef>
                <a:spcPct val="30000"/>
              </a:spcBef>
              <a:buClr>
                <a:srgbClr val="7F141D"/>
              </a:buClr>
              <a:buFont typeface="Wingdings" pitchFamily="2" charset="2"/>
              <a:buChar char="n"/>
            </a:pPr>
            <a:r>
              <a:rPr lang="en-US" b="1" kern="0" dirty="0">
                <a:solidFill>
                  <a:srgbClr val="123E6E"/>
                </a:solidFill>
              </a:rPr>
              <a:t>False</a:t>
            </a:r>
          </a:p>
        </p:txBody>
      </p:sp>
      <p:sp>
        <p:nvSpPr>
          <p:cNvPr id="52" name="Titre 51"/>
          <p:cNvSpPr>
            <a:spLocks noGrp="1"/>
          </p:cNvSpPr>
          <p:nvPr>
            <p:ph type="title"/>
          </p:nvPr>
        </p:nvSpPr>
        <p:spPr>
          <a:xfrm>
            <a:off x="873159" y="428604"/>
            <a:ext cx="8556625" cy="430887"/>
          </a:xfrm>
        </p:spPr>
        <p:txBody>
          <a:bodyPr/>
          <a:lstStyle/>
          <a:p>
            <a:pPr lvl="0"/>
            <a:r>
              <a:rPr sz="2800"/>
              <a:t>DL Reasoning: General case (CWA, with UNA)</a:t>
            </a:r>
            <a:endParaRPr lang="fr-FR" sz="2800" dirty="0"/>
          </a:p>
        </p:txBody>
      </p:sp>
      <p:cxnSp>
        <p:nvCxnSpPr>
          <p:cNvPr id="53" name="Connecteur droit avec flèche 52"/>
          <p:cNvCxnSpPr/>
          <p:nvPr/>
        </p:nvCxnSpPr>
        <p:spPr bwMode="auto">
          <a:xfrm rot="5400000">
            <a:off x="1052925" y="5532824"/>
            <a:ext cx="500862" cy="463635"/>
          </a:xfrm>
          <a:prstGeom prst="straightConnector1">
            <a:avLst/>
          </a:prstGeom>
          <a:noFill/>
          <a:ln w="19050" cap="flat" cmpd="dbl" algn="ctr">
            <a:solidFill>
              <a:srgbClr val="B404A3"/>
            </a:solidFill>
            <a:prstDash val="solid"/>
            <a:round/>
            <a:headEnd type="none" w="med" len="med"/>
            <a:tailEnd type="arrow"/>
          </a:ln>
          <a:effectLst/>
        </p:spPr>
      </p:cxnSp>
      <p:sp>
        <p:nvSpPr>
          <p:cNvPr id="54" name="Ellipse 53"/>
          <p:cNvSpPr/>
          <p:nvPr/>
        </p:nvSpPr>
        <p:spPr bwMode="auto">
          <a:xfrm>
            <a:off x="214282" y="6015072"/>
            <a:ext cx="2044945" cy="562630"/>
          </a:xfrm>
          <a:prstGeom prst="ellipse">
            <a:avLst/>
          </a:prstGeom>
          <a:noFill/>
          <a:ln w="19050" cap="flat" cmpd="dbl" algn="ctr">
            <a:solidFill>
              <a:srgbClr val="B404A3"/>
            </a:solidFill>
            <a:prstDash val="solid"/>
            <a:round/>
            <a:headEnd type="none" w="med" len="med"/>
            <a:tailEnd type="arrow"/>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3366"/>
                </a:solidFill>
                <a:effectLst/>
                <a:latin typeface="Arial" charset="0"/>
              </a:rPr>
              <a:t>Has a child</a:t>
            </a:r>
            <a:endParaRPr kumimoji="0" lang="fr-FR" sz="2000" b="0" i="0" u="none" strike="noStrike" cap="none" normalizeH="0" baseline="0" dirty="0">
              <a:ln>
                <a:noFill/>
              </a:ln>
              <a:solidFill>
                <a:srgbClr val="003366"/>
              </a:solidFill>
              <a:effectLst/>
              <a:latin typeface="Arial" charset="0"/>
            </a:endParaRPr>
          </a:p>
        </p:txBody>
      </p:sp>
      <p:sp>
        <p:nvSpPr>
          <p:cNvPr id="49" name="ZoneTexte 48"/>
          <p:cNvSpPr txBox="1"/>
          <p:nvPr/>
        </p:nvSpPr>
        <p:spPr>
          <a:xfrm>
            <a:off x="2357422" y="6243600"/>
            <a:ext cx="3571900" cy="369332"/>
          </a:xfrm>
          <a:prstGeom prst="rect">
            <a:avLst/>
          </a:prstGeom>
          <a:solidFill>
            <a:schemeClr val="bg1"/>
          </a:solidFill>
          <a:ln w="19050">
            <a:solidFill>
              <a:srgbClr val="C00000"/>
            </a:solidFill>
          </a:ln>
        </p:spPr>
        <p:txBody>
          <a:bodyPr wrap="square" rtlCol="0">
            <a:spAutoFit/>
          </a:bodyPr>
          <a:lstStyle/>
          <a:p>
            <a:pPr algn="ctr"/>
            <a:r>
              <a:rPr lang="fr-FR" dirty="0"/>
              <a:t>« Enterprise style » </a:t>
            </a:r>
            <a:r>
              <a:rPr lang="fr-FR" dirty="0" err="1"/>
              <a:t>reasoning</a:t>
            </a:r>
            <a:endParaRPr lang="fr-FR"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8" presetClass="emph" presetSubtype="0" fill="hold" nodeType="clickEffect">
                                  <p:stCondLst>
                                    <p:cond delay="0"/>
                                  </p:stCondLst>
                                  <p:iterate type="lt">
                                    <p:tmPct val="4000"/>
                                  </p:iterate>
                                  <p:childTnLst>
                                    <p:set>
                                      <p:cBhvr override="childStyle">
                                        <p:cTn id="42" dur="500" fill="hold"/>
                                        <p:tgtEl>
                                          <p:spTgt spid="20">
                                            <p:txEl>
                                              <p:pRg st="0" end="0"/>
                                            </p:txEl>
                                          </p:spTgt>
                                        </p:tgtEl>
                                        <p:attrNameLst>
                                          <p:attrName>style.textDecorationUnderline</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8" presetClass="emph" presetSubtype="0" fill="hold" grpId="0" nodeType="clickEffect">
                                  <p:stCondLst>
                                    <p:cond delay="0"/>
                                  </p:stCondLst>
                                  <p:iterate type="lt">
                                    <p:tmPct val="4000"/>
                                  </p:iterate>
                                  <p:childTnLst>
                                    <p:set>
                                      <p:cBhvr override="childStyle">
                                        <p:cTn id="52" dur="500" fill="hold"/>
                                        <p:tgtEl>
                                          <p:spTgt spid="12"/>
                                        </p:tgtEl>
                                        <p:attrNameLst>
                                          <p:attrName>style.textDecorationUnderline</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9" grpId="0"/>
      <p:bldP spid="31" grpId="0"/>
      <p:bldP spid="32" grpId="0"/>
      <p:bldP spid="33" grpId="0"/>
      <p:bldP spid="35" grpId="0"/>
      <p:bldP spid="38" grpId="0"/>
      <p:bldP spid="46" grpId="0" animBg="1"/>
      <p:bldP spid="47" grpId="0"/>
      <p:bldP spid="51" grpId="0"/>
      <p:bldP spid="5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sz="3600" dirty="0"/>
              <a:t>Open vs. Close World Assomption</a:t>
            </a:r>
          </a:p>
        </p:txBody>
      </p:sp>
      <p:sp>
        <p:nvSpPr>
          <p:cNvPr id="5" name="Espace réservé du contenu 4"/>
          <p:cNvSpPr>
            <a:spLocks noGrp="1"/>
          </p:cNvSpPr>
          <p:nvPr>
            <p:ph idx="1"/>
          </p:nvPr>
        </p:nvSpPr>
        <p:spPr>
          <a:xfrm>
            <a:off x="428596" y="1371602"/>
            <a:ext cx="7824788" cy="3771910"/>
          </a:xfrm>
        </p:spPr>
        <p:txBody>
          <a:bodyPr/>
          <a:lstStyle/>
          <a:p>
            <a:pPr lvl="1"/>
            <a:r>
              <a:rPr lang="en-US" sz="2000" dirty="0"/>
              <a:t>The main differences </a:t>
            </a:r>
          </a:p>
          <a:p>
            <a:pPr lvl="2"/>
            <a:r>
              <a:rPr lang="en-US" sz="1800" b="1" dirty="0"/>
              <a:t>Open World Assumption, e.g. Semantic Web:</a:t>
            </a:r>
            <a:endParaRPr lang="en-US" sz="1800" dirty="0"/>
          </a:p>
          <a:p>
            <a:pPr lvl="2">
              <a:buFont typeface="Symbol"/>
              <a:buChar char="Þ"/>
            </a:pPr>
            <a:r>
              <a:rPr lang="en-US" sz="1800" dirty="0"/>
              <a:t>Reasoning has </a:t>
            </a:r>
            <a:r>
              <a:rPr lang="en-US" sz="1800" b="1" dirty="0"/>
              <a:t>high complexity </a:t>
            </a:r>
            <a:r>
              <a:rPr lang="en-US" sz="1800" dirty="0"/>
              <a:t>(</a:t>
            </a:r>
            <a:r>
              <a:rPr lang="fr-FR" sz="1800" dirty="0" err="1"/>
              <a:t>NExpTime</a:t>
            </a:r>
            <a:r>
              <a:rPr lang="fr-FR" sz="1800" dirty="0"/>
              <a:t>-</a:t>
            </a:r>
            <a:r>
              <a:rPr lang="fr-FR" sz="1800" dirty="0" err="1"/>
              <a:t>complete</a:t>
            </a:r>
            <a:r>
              <a:rPr lang="fr-FR" sz="1800" dirty="0"/>
              <a:t> !)</a:t>
            </a:r>
            <a:endParaRPr lang="en-US" sz="1800" dirty="0"/>
          </a:p>
          <a:p>
            <a:pPr lvl="2">
              <a:buFont typeface="Symbol"/>
              <a:buChar char="Þ"/>
            </a:pPr>
            <a:r>
              <a:rPr lang="en-US" sz="1800" dirty="0"/>
              <a:t>Data </a:t>
            </a:r>
            <a:r>
              <a:rPr lang="en-US" sz="1800" b="1" dirty="0"/>
              <a:t>can be inconsistent </a:t>
            </a:r>
            <a:r>
              <a:rPr lang="en-US" sz="1800" dirty="0"/>
              <a:t>in some case</a:t>
            </a:r>
          </a:p>
          <a:p>
            <a:pPr lvl="2">
              <a:buFont typeface="Symbol"/>
              <a:buChar char="Þ"/>
            </a:pPr>
            <a:endParaRPr lang="en-US" sz="1800" dirty="0"/>
          </a:p>
          <a:p>
            <a:pPr lvl="2"/>
            <a:r>
              <a:rPr lang="en-US" sz="1800" b="1" dirty="0"/>
              <a:t>Closed World Assumption, e.g. Enterprise </a:t>
            </a:r>
            <a:r>
              <a:rPr lang="en-US" sz="1800" dirty="0"/>
              <a:t>data:</a:t>
            </a:r>
          </a:p>
          <a:p>
            <a:pPr lvl="2">
              <a:buFont typeface="Symbol"/>
              <a:buChar char="Þ"/>
            </a:pPr>
            <a:r>
              <a:rPr lang="en-US" sz="1800" b="1" dirty="0"/>
              <a:t>Lighter Reasoning </a:t>
            </a:r>
            <a:r>
              <a:rPr lang="en-US" sz="1800" dirty="0"/>
              <a:t>(Some well-chosen subsets have polynomial complexity)</a:t>
            </a:r>
          </a:p>
          <a:p>
            <a:pPr lvl="2">
              <a:buFont typeface="Symbol"/>
              <a:buChar char="Þ"/>
            </a:pPr>
            <a:r>
              <a:rPr lang="en-US" sz="1800" dirty="0"/>
              <a:t>Some logical constraints can be transformed to </a:t>
            </a:r>
            <a:r>
              <a:rPr lang="en-US" sz="1800" b="1" dirty="0"/>
              <a:t>DB-like constraints</a:t>
            </a:r>
            <a:r>
              <a:rPr lang="en-US" sz="1800" dirty="0"/>
              <a:t>.</a:t>
            </a:r>
          </a:p>
          <a:p>
            <a:pPr lvl="1"/>
            <a:r>
              <a:rPr lang="en-US" sz="2000" b="1" dirty="0"/>
              <a:t>Today : Semantic Web is hard to deploy on the WWW scope, but its technologies can already be used in the enterprise scope </a:t>
            </a:r>
          </a:p>
          <a:p>
            <a:pPr lvl="1">
              <a:buFont typeface="Symbol"/>
              <a:buChar char="Þ"/>
            </a:pPr>
            <a:r>
              <a:rPr lang="en-US" sz="2000" b="1" dirty="0"/>
              <a:t>Micro Concept is the selection of good axioms for this.</a:t>
            </a:r>
          </a:p>
          <a:p>
            <a:pPr lvl="1">
              <a:buFont typeface="Symbol"/>
              <a:buChar char="Þ"/>
            </a:pPr>
            <a:endParaRPr lang="en-US" sz="2000" b="1" dirty="0"/>
          </a:p>
          <a:p>
            <a:pPr lvl="3">
              <a:buFont typeface="Symbol"/>
              <a:buChar char="Þ"/>
            </a:pPr>
            <a:endParaRPr lang="en-US" sz="1600" dirty="0"/>
          </a:p>
          <a:p>
            <a:pPr>
              <a:buNone/>
            </a:pPr>
            <a:endParaRPr lang="fr-FR" sz="24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57313" y="-214338"/>
            <a:ext cx="7329487" cy="1071562"/>
          </a:xfrm>
        </p:spPr>
        <p:txBody>
          <a:bodyPr/>
          <a:lstStyle/>
          <a:p>
            <a:r>
              <a:rPr lang="fr-FR" dirty="0"/>
              <a:t>RDF and RDF </a:t>
            </a:r>
            <a:r>
              <a:rPr lang="fr-FR" dirty="0" err="1"/>
              <a:t>Schema</a:t>
            </a:r>
            <a:r>
              <a:rPr lang="fr-FR" dirty="0"/>
              <a:t> </a:t>
            </a:r>
            <a:r>
              <a:rPr lang="fr-FR" dirty="0" err="1"/>
              <a:t>Layers</a:t>
            </a:r>
            <a:endParaRPr lang="fr-FR" dirty="0"/>
          </a:p>
        </p:txBody>
      </p:sp>
      <p:pic>
        <p:nvPicPr>
          <p:cNvPr id="5" name="Picture 6"/>
          <p:cNvPicPr>
            <a:picLocks noChangeAspect="1" noChangeArrowheads="1"/>
          </p:cNvPicPr>
          <p:nvPr/>
        </p:nvPicPr>
        <p:blipFill>
          <a:blip r:embed="rId3"/>
          <a:srcRect/>
          <a:stretch>
            <a:fillRect/>
          </a:stretch>
        </p:blipFill>
        <p:spPr bwMode="auto">
          <a:xfrm>
            <a:off x="-32" y="714398"/>
            <a:ext cx="5715000" cy="6000750"/>
          </a:xfrm>
          <a:prstGeom prst="rect">
            <a:avLst/>
          </a:prstGeom>
          <a:noFill/>
          <a:ln w="9525">
            <a:noFill/>
            <a:miter lim="800000"/>
            <a:headEnd/>
            <a:tailEnd/>
          </a:ln>
          <a:effectLst/>
        </p:spPr>
      </p:pic>
      <p:pic>
        <p:nvPicPr>
          <p:cNvPr id="6" name="Picture 2"/>
          <p:cNvPicPr>
            <a:picLocks noChangeAspect="1" noChangeArrowheads="1"/>
          </p:cNvPicPr>
          <p:nvPr/>
        </p:nvPicPr>
        <p:blipFill>
          <a:blip r:embed="rId4"/>
          <a:srcRect/>
          <a:stretch>
            <a:fillRect/>
          </a:stretch>
        </p:blipFill>
        <p:spPr bwMode="auto">
          <a:xfrm>
            <a:off x="142844" y="1500216"/>
            <a:ext cx="685800" cy="1295400"/>
          </a:xfrm>
          <a:prstGeom prst="rect">
            <a:avLst/>
          </a:prstGeom>
          <a:noFill/>
          <a:ln w="9525">
            <a:noFill/>
            <a:miter lim="800000"/>
            <a:headEnd/>
            <a:tailEnd/>
          </a:ln>
          <a:effectLst/>
        </p:spPr>
      </p:pic>
      <p:pic>
        <p:nvPicPr>
          <p:cNvPr id="7" name="Picture 5"/>
          <p:cNvPicPr>
            <a:picLocks noChangeAspect="1" noChangeArrowheads="1"/>
          </p:cNvPicPr>
          <p:nvPr/>
        </p:nvPicPr>
        <p:blipFill>
          <a:blip r:embed="rId5"/>
          <a:srcRect/>
          <a:stretch>
            <a:fillRect/>
          </a:stretch>
        </p:blipFill>
        <p:spPr bwMode="auto">
          <a:xfrm>
            <a:off x="285680" y="4572050"/>
            <a:ext cx="1143008" cy="214314"/>
          </a:xfrm>
          <a:prstGeom prst="rect">
            <a:avLst/>
          </a:prstGeom>
          <a:noFill/>
          <a:ln w="9525">
            <a:noFill/>
            <a:miter lim="800000"/>
            <a:headEnd/>
            <a:tailEnd/>
          </a:ln>
          <a:effectLst/>
        </p:spPr>
      </p:pic>
      <p:pic>
        <p:nvPicPr>
          <p:cNvPr id="8" name="Picture 4"/>
          <p:cNvPicPr>
            <a:picLocks noChangeAspect="1" noChangeArrowheads="1"/>
          </p:cNvPicPr>
          <p:nvPr/>
        </p:nvPicPr>
        <p:blipFill>
          <a:blip r:embed="rId6"/>
          <a:srcRect/>
          <a:stretch>
            <a:fillRect/>
          </a:stretch>
        </p:blipFill>
        <p:spPr bwMode="auto">
          <a:xfrm>
            <a:off x="785746" y="5715058"/>
            <a:ext cx="1143008" cy="214314"/>
          </a:xfrm>
          <a:prstGeom prst="rect">
            <a:avLst/>
          </a:prstGeom>
          <a:noFill/>
          <a:ln w="9525">
            <a:noFill/>
            <a:miter lim="800000"/>
            <a:headEnd/>
            <a:tailEnd/>
          </a:ln>
          <a:effectLst/>
        </p:spPr>
      </p:pic>
      <p:pic>
        <p:nvPicPr>
          <p:cNvPr id="9" name="Picture 3"/>
          <p:cNvPicPr>
            <a:picLocks noChangeAspect="1" noChangeArrowheads="1"/>
          </p:cNvPicPr>
          <p:nvPr/>
        </p:nvPicPr>
        <p:blipFill>
          <a:blip r:embed="rId7"/>
          <a:srcRect/>
          <a:stretch>
            <a:fillRect/>
          </a:stretch>
        </p:blipFill>
        <p:spPr bwMode="auto">
          <a:xfrm>
            <a:off x="1928754" y="4000546"/>
            <a:ext cx="1143008" cy="214314"/>
          </a:xfrm>
          <a:prstGeom prst="rect">
            <a:avLst/>
          </a:prstGeom>
          <a:noFill/>
          <a:ln w="9525">
            <a:noFill/>
            <a:miter lim="800000"/>
            <a:headEnd/>
            <a:tailEnd/>
          </a:ln>
          <a:effectLst/>
        </p:spPr>
      </p:pic>
      <p:sp>
        <p:nvSpPr>
          <p:cNvPr id="10" name="Rectangle 9"/>
          <p:cNvSpPr/>
          <p:nvPr/>
        </p:nvSpPr>
        <p:spPr bwMode="auto">
          <a:xfrm>
            <a:off x="0" y="6072248"/>
            <a:ext cx="5643570" cy="500066"/>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11" name="Rectangle 10"/>
          <p:cNvSpPr/>
          <p:nvPr/>
        </p:nvSpPr>
        <p:spPr bwMode="auto">
          <a:xfrm>
            <a:off x="142844" y="785836"/>
            <a:ext cx="1428760" cy="4071966"/>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12" name="Rectangle 11"/>
          <p:cNvSpPr/>
          <p:nvPr/>
        </p:nvSpPr>
        <p:spPr bwMode="auto">
          <a:xfrm>
            <a:off x="1571604" y="785836"/>
            <a:ext cx="1857388" cy="3429024"/>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13" name="Rectangle 12"/>
          <p:cNvSpPr/>
          <p:nvPr/>
        </p:nvSpPr>
        <p:spPr bwMode="auto">
          <a:xfrm>
            <a:off x="2500298" y="5429306"/>
            <a:ext cx="3143272" cy="642942"/>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14" name="Rectangle 13"/>
          <p:cNvSpPr/>
          <p:nvPr/>
        </p:nvSpPr>
        <p:spPr bwMode="auto">
          <a:xfrm>
            <a:off x="3428992" y="785836"/>
            <a:ext cx="1214446" cy="4071966"/>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15" name="Rectangle 14"/>
          <p:cNvSpPr/>
          <p:nvPr/>
        </p:nvSpPr>
        <p:spPr bwMode="auto">
          <a:xfrm>
            <a:off x="4643438" y="785794"/>
            <a:ext cx="1500198" cy="4643470"/>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003366"/>
              </a:solidFill>
              <a:effectLst/>
              <a:latin typeface="Arial" charset="0"/>
            </a:endParaRPr>
          </a:p>
        </p:txBody>
      </p:sp>
      <p:sp>
        <p:nvSpPr>
          <p:cNvPr id="16" name="Espace réservé du contenu 12"/>
          <p:cNvSpPr>
            <a:spLocks noGrp="1"/>
          </p:cNvSpPr>
          <p:nvPr>
            <p:ph idx="1"/>
          </p:nvPr>
        </p:nvSpPr>
        <p:spPr>
          <a:xfrm>
            <a:off x="5572132" y="1357298"/>
            <a:ext cx="3571868" cy="4429156"/>
          </a:xfrm>
        </p:spPr>
        <p:txBody>
          <a:bodyPr/>
          <a:lstStyle/>
          <a:p>
            <a:pPr lvl="1"/>
            <a:r>
              <a:rPr lang="fr-FR" b="1" dirty="0"/>
              <a:t>RDF and RDF </a:t>
            </a:r>
            <a:r>
              <a:rPr lang="fr-FR" b="1" dirty="0" err="1"/>
              <a:t>Schema</a:t>
            </a:r>
            <a:endParaRPr lang="fr-FR" b="1" dirty="0"/>
          </a:p>
          <a:p>
            <a:pPr lvl="2"/>
            <a:r>
              <a:rPr lang="en-US" sz="1800" b="1" dirty="0"/>
              <a:t>RDF: Resource Description Framework</a:t>
            </a:r>
          </a:p>
          <a:p>
            <a:pPr lvl="2"/>
            <a:r>
              <a:rPr lang="en-US" sz="1800" b="1" dirty="0"/>
              <a:t>RDF </a:t>
            </a:r>
            <a:r>
              <a:rPr lang="en-US" sz="1800" dirty="0"/>
              <a:t>is the cornerstone of information representation and exchange</a:t>
            </a:r>
          </a:p>
          <a:p>
            <a:pPr lvl="2"/>
            <a:r>
              <a:rPr lang="en-US" b="1" dirty="0"/>
              <a:t>RDF </a:t>
            </a:r>
            <a:r>
              <a:rPr lang="en-US" dirty="0"/>
              <a:t>defines a simple model to describe any information</a:t>
            </a:r>
          </a:p>
          <a:p>
            <a:pPr lvl="2">
              <a:buNone/>
            </a:pPr>
            <a:r>
              <a:rPr lang="en-US" dirty="0"/>
              <a:t>		</a:t>
            </a:r>
          </a:p>
          <a:p>
            <a:pPr lvl="2">
              <a:buNone/>
            </a:pPr>
            <a:r>
              <a:rPr lang="en-US" dirty="0"/>
              <a:t>	 </a:t>
            </a:r>
          </a:p>
          <a:p>
            <a:pPr lvl="2" algn="ctr">
              <a:buNone/>
            </a:pPr>
            <a:r>
              <a:rPr lang="en-US" sz="1400" dirty="0"/>
              <a:t>(details next slides)</a:t>
            </a:r>
            <a:endParaRPr lang="fr-FR" sz="1400"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defRPr/>
            </a:pPr>
            <a:r>
              <a:rPr sz="3600"/>
              <a:t>Reasoning with rules in ontology</a:t>
            </a:r>
            <a:endParaRPr lang="fr-FR" sz="3600" dirty="0"/>
          </a:p>
        </p:txBody>
      </p:sp>
      <p:pic>
        <p:nvPicPr>
          <p:cNvPr id="1028" name="Picture 4"/>
          <p:cNvPicPr>
            <a:picLocks noChangeAspect="1" noChangeArrowheads="1"/>
          </p:cNvPicPr>
          <p:nvPr/>
        </p:nvPicPr>
        <p:blipFill>
          <a:blip r:embed="rId3"/>
          <a:srcRect/>
          <a:stretch>
            <a:fillRect/>
          </a:stretch>
        </p:blipFill>
        <p:spPr bwMode="auto">
          <a:xfrm>
            <a:off x="1214414" y="1800215"/>
            <a:ext cx="3903896" cy="271463"/>
          </a:xfrm>
          <a:prstGeom prst="rect">
            <a:avLst/>
          </a:prstGeom>
          <a:noFill/>
          <a:ln w="9525">
            <a:noFill/>
            <a:miter lim="800000"/>
            <a:headEnd/>
            <a:tailEnd/>
          </a:ln>
          <a:effectLst/>
        </p:spPr>
      </p:pic>
      <p:pic>
        <p:nvPicPr>
          <p:cNvPr id="7" name="Picture 6"/>
          <p:cNvPicPr>
            <a:picLocks noChangeAspect="1" noChangeArrowheads="1"/>
          </p:cNvPicPr>
          <p:nvPr/>
        </p:nvPicPr>
        <p:blipFill>
          <a:blip r:embed="rId4"/>
          <a:srcRect b="11675"/>
          <a:stretch>
            <a:fillRect/>
          </a:stretch>
        </p:blipFill>
        <p:spPr bwMode="auto">
          <a:xfrm>
            <a:off x="5313883" y="2571744"/>
            <a:ext cx="3973025" cy="3214710"/>
          </a:xfrm>
          <a:prstGeom prst="rect">
            <a:avLst/>
          </a:prstGeom>
          <a:noFill/>
        </p:spPr>
      </p:pic>
      <p:sp>
        <p:nvSpPr>
          <p:cNvPr id="24581" name="Espace réservé du contenu 2"/>
          <p:cNvSpPr>
            <a:spLocks noGrp="1"/>
          </p:cNvSpPr>
          <p:nvPr>
            <p:ph idx="1"/>
          </p:nvPr>
        </p:nvSpPr>
        <p:spPr>
          <a:xfrm>
            <a:off x="-71470" y="1357298"/>
            <a:ext cx="7824788" cy="3240088"/>
          </a:xfrm>
        </p:spPr>
        <p:txBody>
          <a:bodyPr/>
          <a:lstStyle/>
          <a:p>
            <a:pPr lvl="1"/>
            <a:r>
              <a:rPr lang="en-US" sz="2000" dirty="0"/>
              <a:t>Rules</a:t>
            </a:r>
          </a:p>
          <a:p>
            <a:pPr lvl="2"/>
            <a:r>
              <a:rPr lang="en-US" sz="1800" dirty="0"/>
              <a:t> </a:t>
            </a:r>
          </a:p>
          <a:p>
            <a:pPr lvl="2"/>
            <a:r>
              <a:rPr lang="en-US" sz="1800" dirty="0"/>
              <a:t>Rule-based and Knowledge-based systems</a:t>
            </a:r>
          </a:p>
          <a:p>
            <a:pPr lvl="2"/>
            <a:r>
              <a:rPr lang="en-US" sz="1800" dirty="0"/>
              <a:t>A(?x) AND NOT C(?y) </a:t>
            </a:r>
            <a:r>
              <a:rPr lang="en-US" sz="1800" dirty="0">
                <a:sym typeface="Wingdings" pitchFamily="2" charset="2"/>
              </a:rPr>
              <a:t> INSERT H(“TOTO”)</a:t>
            </a:r>
          </a:p>
          <a:p>
            <a:pPr lvl="2"/>
            <a:r>
              <a:rPr lang="en-US" sz="1800" dirty="0"/>
              <a:t>Logic Programming</a:t>
            </a:r>
          </a:p>
          <a:p>
            <a:pPr lvl="1"/>
            <a:r>
              <a:rPr lang="en-US" sz="2000" dirty="0"/>
              <a:t>Logic Programs (Rules) and DL are disjoint</a:t>
            </a:r>
          </a:p>
          <a:p>
            <a:pPr lvl="1"/>
            <a:r>
              <a:rPr lang="en-US" sz="2000" dirty="0"/>
              <a:t>Different initiatives to combine rules and </a:t>
            </a:r>
          </a:p>
          <a:p>
            <a:pPr lvl="1">
              <a:buNone/>
            </a:pPr>
            <a:r>
              <a:rPr lang="en-US" sz="2000" dirty="0"/>
              <a:t>	ontology</a:t>
            </a:r>
          </a:p>
          <a:p>
            <a:pPr lvl="2"/>
            <a:r>
              <a:rPr lang="en-US" sz="1800" b="1" dirty="0"/>
              <a:t>RIF </a:t>
            </a:r>
            <a:r>
              <a:rPr lang="en-US" sz="1800" dirty="0"/>
              <a:t>(Rule Interchange Format), 2009 (?)</a:t>
            </a:r>
          </a:p>
          <a:p>
            <a:pPr lvl="2"/>
            <a:r>
              <a:rPr lang="en-US" sz="1800" b="1" dirty="0"/>
              <a:t>SWRL</a:t>
            </a:r>
            <a:r>
              <a:rPr lang="en-US" sz="1800" dirty="0"/>
              <a:t> (Semantic Web Rule Language)</a:t>
            </a:r>
          </a:p>
          <a:p>
            <a:pPr lvl="3"/>
            <a:r>
              <a:rPr lang="en-US" sz="1600" dirty="0"/>
              <a:t>Combine horn rules with OWL ontology</a:t>
            </a:r>
          </a:p>
          <a:p>
            <a:pPr lvl="3"/>
            <a:r>
              <a:rPr lang="en-US" sz="1600" dirty="0"/>
              <a:t>Can lead to </a:t>
            </a:r>
            <a:r>
              <a:rPr lang="en-US" sz="1600" dirty="0" err="1"/>
              <a:t>indecidability</a:t>
            </a:r>
            <a:endParaRPr lang="en-US" sz="1600" dirty="0"/>
          </a:p>
          <a:p>
            <a:pPr lvl="2"/>
            <a:r>
              <a:rPr lang="en-US" sz="1800" b="1" dirty="0"/>
              <a:t>OWL DLP</a:t>
            </a:r>
            <a:r>
              <a:rPr lang="en-US" sz="1800" dirty="0"/>
              <a:t>: Intersection of DL and LP</a:t>
            </a:r>
          </a:p>
          <a:p>
            <a:pPr lvl="2"/>
            <a:r>
              <a:rPr lang="en-US" sz="1800" b="1" dirty="0"/>
              <a:t>F-Logic </a:t>
            </a:r>
            <a:r>
              <a:rPr lang="en-US" sz="1800" dirty="0"/>
              <a:t>: Object-oriented first-order logic (detailed in the following). Handle non-monotonic </a:t>
            </a:r>
            <a:r>
              <a:rPr lang="en-US" sz="1800" dirty="0" err="1"/>
              <a:t>reasonign</a:t>
            </a:r>
            <a:r>
              <a:rPr lang="en-US" sz="1800" dirty="0"/>
              <a:t>.</a:t>
            </a:r>
          </a:p>
        </p:txBody>
      </p:sp>
    </p:spTree>
    <p:extLst>
      <p:ext uri="{BB962C8B-B14F-4D97-AF65-F5344CB8AC3E}">
        <p14:creationId xmlns:p14="http://schemas.microsoft.com/office/powerpoint/2010/main" val="360686412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Micro-Concepts</a:t>
            </a:r>
          </a:p>
        </p:txBody>
      </p:sp>
      <p:sp>
        <p:nvSpPr>
          <p:cNvPr id="5" name="Espace réservé du texte 4"/>
          <p:cNvSpPr>
            <a:spLocks noGrp="1"/>
          </p:cNvSpPr>
          <p:nvPr>
            <p:ph type="body" idx="1"/>
          </p:nvPr>
        </p:nvSpPr>
        <p:spPr/>
        <p:txBody>
          <a:bodyPr/>
          <a:lstStyle/>
          <a:p>
            <a:endParaRPr lang="fr-F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Micro Concept Goals</a:t>
            </a:r>
          </a:p>
        </p:txBody>
      </p:sp>
      <p:sp>
        <p:nvSpPr>
          <p:cNvPr id="3" name="Espace réservé du contenu 2"/>
          <p:cNvSpPr>
            <a:spLocks noGrp="1"/>
          </p:cNvSpPr>
          <p:nvPr>
            <p:ph idx="1"/>
          </p:nvPr>
        </p:nvSpPr>
        <p:spPr/>
        <p:txBody>
          <a:bodyPr/>
          <a:lstStyle/>
          <a:p>
            <a:r>
              <a:rPr lang="en-US" sz="2400" dirty="0"/>
              <a:t>Formal </a:t>
            </a:r>
            <a:r>
              <a:rPr lang="en-US" sz="2400" b="1" dirty="0"/>
              <a:t>ontology</a:t>
            </a:r>
            <a:r>
              <a:rPr lang="en-US" sz="2400" dirty="0"/>
              <a:t> but…</a:t>
            </a:r>
          </a:p>
          <a:p>
            <a:r>
              <a:rPr lang="en-US" sz="2400" b="1" dirty="0"/>
              <a:t>Business </a:t>
            </a:r>
            <a:r>
              <a:rPr lang="en-US" sz="2400" dirty="0"/>
              <a:t>and ‘</a:t>
            </a:r>
            <a:r>
              <a:rPr lang="en-US" sz="2400" b="1" dirty="0"/>
              <a:t>human understandable</a:t>
            </a:r>
            <a:r>
              <a:rPr lang="en-US" sz="2400" dirty="0"/>
              <a:t>’ representation of a domain</a:t>
            </a:r>
          </a:p>
          <a:p>
            <a:r>
              <a:rPr lang="en-US" sz="2400" dirty="0"/>
              <a:t>Close-world assumption style reasoning: </a:t>
            </a:r>
            <a:r>
              <a:rPr lang="en-US" sz="2400" b="1" dirty="0"/>
              <a:t>enterprise oriented</a:t>
            </a:r>
          </a:p>
          <a:p>
            <a:pPr lvl="1"/>
            <a:r>
              <a:rPr lang="en-US" sz="2000" b="1" dirty="0"/>
              <a:t>Constraints checked by the consistency engine</a:t>
            </a:r>
          </a:p>
          <a:p>
            <a:pPr lvl="1"/>
            <a:r>
              <a:rPr lang="en-US" sz="2000" b="1" dirty="0"/>
              <a:t>Reasoner handle by rules</a:t>
            </a:r>
          </a:p>
          <a:p>
            <a:pPr lvl="1"/>
            <a:r>
              <a:rPr lang="en-US" sz="2000" b="1" dirty="0"/>
              <a:t>Fast reasoning</a:t>
            </a:r>
          </a:p>
          <a:p>
            <a:r>
              <a:rPr lang="en-US" sz="2400" dirty="0"/>
              <a:t>Support of </a:t>
            </a:r>
            <a:r>
              <a:rPr lang="en-US" sz="2400" b="1" dirty="0"/>
              <a:t>actions</a:t>
            </a:r>
          </a:p>
          <a:p>
            <a:r>
              <a:rPr lang="en-US" sz="2400" dirty="0"/>
              <a:t>Compatible with </a:t>
            </a:r>
            <a:r>
              <a:rPr lang="en-US" sz="2400" b="1" dirty="0"/>
              <a:t>standards</a:t>
            </a:r>
          </a:p>
          <a:p>
            <a:pPr lvl="1"/>
            <a:r>
              <a:rPr lang="en-US" sz="2000" b="1" dirty="0"/>
              <a:t>XML/RDF/RDFS</a:t>
            </a:r>
          </a:p>
          <a:p>
            <a:endParaRPr lang="en-US" sz="2800" dirty="0"/>
          </a:p>
          <a:p>
            <a:endParaRPr lang="en-US" sz="36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Relations </a:t>
            </a:r>
            <a:r>
              <a:rPr lang="fr-FR" dirty="0" err="1"/>
              <a:t>with</a:t>
            </a:r>
            <a:r>
              <a:rPr lang="fr-FR" dirty="0"/>
              <a:t> </a:t>
            </a:r>
            <a:r>
              <a:rPr lang="fr-FR" dirty="0" err="1"/>
              <a:t>other</a:t>
            </a:r>
            <a:r>
              <a:rPr lang="fr-FR" dirty="0"/>
              <a:t> standards</a:t>
            </a:r>
          </a:p>
        </p:txBody>
      </p:sp>
      <p:sp>
        <p:nvSpPr>
          <p:cNvPr id="3" name="Espace réservé du contenu 2"/>
          <p:cNvSpPr>
            <a:spLocks noGrp="1"/>
          </p:cNvSpPr>
          <p:nvPr>
            <p:ph idx="1"/>
          </p:nvPr>
        </p:nvSpPr>
        <p:spPr/>
        <p:txBody>
          <a:bodyPr/>
          <a:lstStyle/>
          <a:p>
            <a:r>
              <a:rPr lang="fr-FR" dirty="0"/>
              <a:t>OWL and OWL 2: More </a:t>
            </a:r>
            <a:r>
              <a:rPr lang="fr-FR" dirty="0" err="1"/>
              <a:t>oriented</a:t>
            </a:r>
            <a:r>
              <a:rPr lang="fr-FR" dirty="0"/>
              <a:t> </a:t>
            </a:r>
            <a:r>
              <a:rPr lang="fr-FR" dirty="0" err="1"/>
              <a:t>towards</a:t>
            </a:r>
            <a:r>
              <a:rPr lang="fr-FR" dirty="0"/>
              <a:t> open-world </a:t>
            </a:r>
            <a:r>
              <a:rPr lang="fr-FR" dirty="0" err="1"/>
              <a:t>assumption</a:t>
            </a:r>
            <a:endParaRPr lang="fr-FR" dirty="0"/>
          </a:p>
          <a:p>
            <a:pPr lvl="1"/>
            <a:r>
              <a:rPr lang="fr-FR" dirty="0"/>
              <a:t>It </a:t>
            </a:r>
            <a:r>
              <a:rPr lang="fr-FR" dirty="0" err="1"/>
              <a:t>is</a:t>
            </a:r>
            <a:r>
              <a:rPr lang="fr-FR" dirty="0"/>
              <a:t> </a:t>
            </a:r>
            <a:r>
              <a:rPr lang="fr-FR" dirty="0" err="1"/>
              <a:t>true</a:t>
            </a:r>
            <a:r>
              <a:rPr lang="fr-FR" dirty="0"/>
              <a:t> new </a:t>
            </a:r>
            <a:r>
              <a:rPr lang="fr-FR" dirty="0" err="1"/>
              <a:t>proposed</a:t>
            </a:r>
            <a:r>
              <a:rPr lang="fr-FR" dirty="0"/>
              <a:t> OWL 2 supports lot of new </a:t>
            </a:r>
            <a:r>
              <a:rPr lang="fr-FR" dirty="0" err="1"/>
              <a:t>features</a:t>
            </a:r>
            <a:r>
              <a:rPr lang="fr-FR" dirty="0"/>
              <a:t> </a:t>
            </a:r>
            <a:r>
              <a:rPr lang="fr-FR" dirty="0" err="1"/>
              <a:t>we</a:t>
            </a:r>
            <a:r>
              <a:rPr lang="fr-FR" dirty="0"/>
              <a:t> </a:t>
            </a:r>
            <a:r>
              <a:rPr lang="fr-FR" dirty="0" err="1"/>
              <a:t>needed</a:t>
            </a:r>
            <a:r>
              <a:rPr lang="fr-FR" dirty="0"/>
              <a:t> in </a:t>
            </a:r>
            <a:r>
              <a:rPr lang="fr-FR" b="1" dirty="0"/>
              <a:t>business use-cases</a:t>
            </a:r>
          </a:p>
          <a:p>
            <a:pPr lvl="1"/>
            <a:r>
              <a:rPr lang="fr-FR" dirty="0"/>
              <a:t>But </a:t>
            </a:r>
            <a:r>
              <a:rPr lang="fr-FR" dirty="0" err="1"/>
              <a:t>still</a:t>
            </a:r>
            <a:r>
              <a:rPr lang="fr-FR" dirty="0"/>
              <a:t> </a:t>
            </a:r>
            <a:r>
              <a:rPr lang="fr-FR" dirty="0" err="1"/>
              <a:t>difficult</a:t>
            </a:r>
            <a:r>
              <a:rPr lang="fr-FR" dirty="0"/>
              <a:t> to </a:t>
            </a:r>
            <a:r>
              <a:rPr lang="fr-FR" dirty="0" err="1"/>
              <a:t>handle</a:t>
            </a:r>
            <a:r>
              <a:rPr lang="fr-FR" dirty="0"/>
              <a:t> </a:t>
            </a:r>
            <a:r>
              <a:rPr lang="fr-FR" dirty="0" err="1"/>
              <a:t>from</a:t>
            </a:r>
            <a:r>
              <a:rPr lang="fr-FR" dirty="0"/>
              <a:t> business </a:t>
            </a:r>
            <a:r>
              <a:rPr lang="fr-FR" dirty="0" err="1"/>
              <a:t>users</a:t>
            </a:r>
            <a:endParaRPr lang="fr-FR" dirty="0"/>
          </a:p>
          <a:p>
            <a:r>
              <a:rPr lang="fr-FR" dirty="0" err="1"/>
              <a:t>Based</a:t>
            </a:r>
            <a:r>
              <a:rPr lang="fr-FR" dirty="0"/>
              <a:t> on RDF </a:t>
            </a:r>
            <a:r>
              <a:rPr lang="fr-FR" dirty="0" err="1"/>
              <a:t>Schema</a:t>
            </a:r>
            <a:endParaRPr lang="fr-FR" dirty="0"/>
          </a:p>
          <a:p>
            <a:r>
              <a:rPr lang="fr-FR" dirty="0" err="1"/>
              <a:t>Serialization</a:t>
            </a:r>
            <a:r>
              <a:rPr lang="fr-FR" dirty="0"/>
              <a:t> in RDF or RDF/XML</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57313" y="-71462"/>
            <a:ext cx="7329487" cy="1071562"/>
          </a:xfrm>
        </p:spPr>
        <p:txBody>
          <a:bodyPr/>
          <a:lstStyle/>
          <a:p>
            <a:r>
              <a:rPr lang="fr-FR" sz="3200" dirty="0"/>
              <a:t>Relationship </a:t>
            </a:r>
            <a:r>
              <a:rPr lang="fr-FR" sz="3200" dirty="0" err="1"/>
              <a:t>with</a:t>
            </a:r>
            <a:r>
              <a:rPr lang="fr-FR" sz="3200" dirty="0"/>
              <a:t> </a:t>
            </a:r>
            <a:r>
              <a:rPr lang="fr-FR" sz="3200" dirty="0" err="1"/>
              <a:t>other</a:t>
            </a:r>
            <a:r>
              <a:rPr lang="fr-FR" sz="3200" dirty="0"/>
              <a:t> standards</a:t>
            </a:r>
          </a:p>
        </p:txBody>
      </p:sp>
      <p:pic>
        <p:nvPicPr>
          <p:cNvPr id="5" name="Picture 6"/>
          <p:cNvPicPr>
            <a:picLocks noChangeAspect="1" noChangeArrowheads="1"/>
          </p:cNvPicPr>
          <p:nvPr/>
        </p:nvPicPr>
        <p:blipFill>
          <a:blip r:embed="rId3"/>
          <a:srcRect/>
          <a:stretch>
            <a:fillRect/>
          </a:stretch>
        </p:blipFill>
        <p:spPr bwMode="auto">
          <a:xfrm>
            <a:off x="1428728" y="785794"/>
            <a:ext cx="5715000" cy="6000750"/>
          </a:xfrm>
          <a:prstGeom prst="rect">
            <a:avLst/>
          </a:prstGeom>
          <a:noFill/>
          <a:ln w="9525">
            <a:noFill/>
            <a:miter lim="800000"/>
            <a:headEnd/>
            <a:tailEnd/>
          </a:ln>
          <a:effectLst/>
        </p:spPr>
      </p:pic>
      <p:pic>
        <p:nvPicPr>
          <p:cNvPr id="7" name="Picture 5"/>
          <p:cNvPicPr>
            <a:picLocks noChangeAspect="1" noChangeArrowheads="1"/>
          </p:cNvPicPr>
          <p:nvPr/>
        </p:nvPicPr>
        <p:blipFill>
          <a:blip r:embed="rId4"/>
          <a:srcRect/>
          <a:stretch>
            <a:fillRect/>
          </a:stretch>
        </p:blipFill>
        <p:spPr bwMode="auto">
          <a:xfrm>
            <a:off x="1714440" y="4643446"/>
            <a:ext cx="1143008" cy="214314"/>
          </a:xfrm>
          <a:prstGeom prst="rect">
            <a:avLst/>
          </a:prstGeom>
          <a:noFill/>
          <a:ln w="9525">
            <a:noFill/>
            <a:miter lim="800000"/>
            <a:headEnd/>
            <a:tailEnd/>
          </a:ln>
          <a:effectLst/>
        </p:spPr>
      </p:pic>
      <p:pic>
        <p:nvPicPr>
          <p:cNvPr id="8" name="Picture 4"/>
          <p:cNvPicPr>
            <a:picLocks noChangeAspect="1" noChangeArrowheads="1"/>
          </p:cNvPicPr>
          <p:nvPr/>
        </p:nvPicPr>
        <p:blipFill>
          <a:blip r:embed="rId5"/>
          <a:srcRect/>
          <a:stretch>
            <a:fillRect/>
          </a:stretch>
        </p:blipFill>
        <p:spPr bwMode="auto">
          <a:xfrm>
            <a:off x="2214506" y="5786454"/>
            <a:ext cx="1143008" cy="214314"/>
          </a:xfrm>
          <a:prstGeom prst="rect">
            <a:avLst/>
          </a:prstGeom>
          <a:noFill/>
          <a:ln w="9525">
            <a:noFill/>
            <a:miter lim="800000"/>
            <a:headEnd/>
            <a:tailEnd/>
          </a:ln>
          <a:effectLst/>
        </p:spPr>
      </p:pic>
      <p:pic>
        <p:nvPicPr>
          <p:cNvPr id="9" name="Picture 3"/>
          <p:cNvPicPr>
            <a:picLocks noChangeAspect="1" noChangeArrowheads="1"/>
          </p:cNvPicPr>
          <p:nvPr/>
        </p:nvPicPr>
        <p:blipFill>
          <a:blip r:embed="rId6"/>
          <a:srcRect/>
          <a:stretch>
            <a:fillRect/>
          </a:stretch>
        </p:blipFill>
        <p:spPr bwMode="auto">
          <a:xfrm>
            <a:off x="3357514" y="4071942"/>
            <a:ext cx="1143008" cy="214314"/>
          </a:xfrm>
          <a:prstGeom prst="rect">
            <a:avLst/>
          </a:prstGeom>
          <a:noFill/>
          <a:ln w="9525">
            <a:noFill/>
            <a:miter lim="800000"/>
            <a:headEnd/>
            <a:tailEnd/>
          </a:ln>
          <a:effectLst/>
        </p:spPr>
      </p:pic>
      <p:sp>
        <p:nvSpPr>
          <p:cNvPr id="10" name="Rectangle à coins arrondis 9"/>
          <p:cNvSpPr/>
          <p:nvPr/>
        </p:nvSpPr>
        <p:spPr>
          <a:xfrm>
            <a:off x="3000364" y="3786190"/>
            <a:ext cx="1785950"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Micro Concepts</a:t>
            </a:r>
          </a:p>
        </p:txBody>
      </p:sp>
      <p:sp>
        <p:nvSpPr>
          <p:cNvPr id="11" name="Rectangle à coins arrondis 10"/>
          <p:cNvSpPr/>
          <p:nvPr/>
        </p:nvSpPr>
        <p:spPr>
          <a:xfrm>
            <a:off x="4929190" y="3786190"/>
            <a:ext cx="1214446"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Smart </a:t>
            </a:r>
            <a:r>
              <a:rPr lang="fr-FR" dirty="0" err="1"/>
              <a:t>Rules</a:t>
            </a:r>
            <a:endParaRPr lang="fr-FR"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sz="3200"/>
              <a:t>Semantic Modeling </a:t>
            </a:r>
            <a:r>
              <a:rPr lang="fr-FR" sz="3200" dirty="0"/>
              <a:t>–</a:t>
            </a:r>
            <a:r>
              <a:rPr sz="3200"/>
              <a:t> Flexible schema</a:t>
            </a:r>
            <a:endParaRPr lang="fr-FR" sz="3200" dirty="0"/>
          </a:p>
        </p:txBody>
      </p:sp>
      <p:sp>
        <p:nvSpPr>
          <p:cNvPr id="3" name="Espace réservé du contenu 2"/>
          <p:cNvSpPr>
            <a:spLocks noGrp="1"/>
          </p:cNvSpPr>
          <p:nvPr>
            <p:ph idx="1"/>
          </p:nvPr>
        </p:nvSpPr>
        <p:spPr>
          <a:xfrm>
            <a:off x="928662" y="1189044"/>
            <a:ext cx="7824788" cy="3240088"/>
          </a:xfrm>
        </p:spPr>
        <p:txBody>
          <a:bodyPr/>
          <a:lstStyle/>
          <a:p>
            <a:pPr eaLnBrk="0" hangingPunct="0">
              <a:spcBef>
                <a:spcPct val="30000"/>
              </a:spcBef>
              <a:buFont typeface="Wingdings" pitchFamily="2" charset="2"/>
              <a:buChar char="n"/>
            </a:pPr>
            <a:r>
              <a:rPr lang="fr-FR" sz="2000" dirty="0" err="1">
                <a:solidFill>
                  <a:srgbClr val="123E6E"/>
                </a:solidFill>
              </a:rPr>
              <a:t>According</a:t>
            </a:r>
            <a:r>
              <a:rPr lang="fr-FR" sz="2000" dirty="0">
                <a:solidFill>
                  <a:srgbClr val="123E6E"/>
                </a:solidFill>
              </a:rPr>
              <a:t> to the MOF (Meta Object </a:t>
            </a:r>
            <a:r>
              <a:rPr lang="fr-FR" sz="2000" dirty="0" err="1">
                <a:solidFill>
                  <a:srgbClr val="123E6E"/>
                </a:solidFill>
              </a:rPr>
              <a:t>Facilities</a:t>
            </a:r>
            <a:r>
              <a:rPr lang="fr-FR" sz="2000" dirty="0">
                <a:solidFill>
                  <a:srgbClr val="123E6E"/>
                </a:solidFill>
              </a:rPr>
              <a:t>, </a:t>
            </a:r>
            <a:r>
              <a:rPr lang="fr-FR" sz="2000" dirty="0" err="1">
                <a:solidFill>
                  <a:srgbClr val="123E6E"/>
                </a:solidFill>
              </a:rPr>
              <a:t>from</a:t>
            </a:r>
            <a:r>
              <a:rPr lang="fr-FR" sz="2000" dirty="0">
                <a:solidFill>
                  <a:srgbClr val="123E6E"/>
                </a:solidFill>
              </a:rPr>
              <a:t> the OMG group), </a:t>
            </a:r>
            <a:r>
              <a:rPr lang="fr-FR" sz="2000" dirty="0" err="1">
                <a:solidFill>
                  <a:srgbClr val="123E6E"/>
                </a:solidFill>
              </a:rPr>
              <a:t>modeling</a:t>
            </a:r>
            <a:r>
              <a:rPr lang="fr-FR" sz="2000" dirty="0">
                <a:solidFill>
                  <a:srgbClr val="123E6E"/>
                </a:solidFill>
              </a:rPr>
              <a:t> </a:t>
            </a:r>
            <a:r>
              <a:rPr lang="fr-FR" sz="2000" dirty="0" err="1">
                <a:solidFill>
                  <a:srgbClr val="123E6E"/>
                </a:solidFill>
              </a:rPr>
              <a:t>can</a:t>
            </a:r>
            <a:r>
              <a:rPr lang="fr-FR" sz="2000" dirty="0">
                <a:solidFill>
                  <a:srgbClr val="123E6E"/>
                </a:solidFill>
              </a:rPr>
              <a:t> </a:t>
            </a:r>
            <a:r>
              <a:rPr lang="fr-FR" sz="2000" dirty="0" err="1">
                <a:solidFill>
                  <a:srgbClr val="123E6E"/>
                </a:solidFill>
              </a:rPr>
              <a:t>be</a:t>
            </a:r>
            <a:r>
              <a:rPr lang="fr-FR" sz="2000" dirty="0">
                <a:solidFill>
                  <a:srgbClr val="123E6E"/>
                </a:solidFill>
              </a:rPr>
              <a:t> </a:t>
            </a:r>
            <a:r>
              <a:rPr lang="fr-FR" sz="2000" dirty="0" err="1">
                <a:solidFill>
                  <a:srgbClr val="123E6E"/>
                </a:solidFill>
              </a:rPr>
              <a:t>devided</a:t>
            </a:r>
            <a:r>
              <a:rPr lang="fr-FR" sz="2000" dirty="0">
                <a:solidFill>
                  <a:srgbClr val="123E6E"/>
                </a:solidFill>
              </a:rPr>
              <a:t> </a:t>
            </a:r>
            <a:r>
              <a:rPr lang="fr-FR" sz="2000" dirty="0" err="1">
                <a:solidFill>
                  <a:srgbClr val="123E6E"/>
                </a:solidFill>
              </a:rPr>
              <a:t>into</a:t>
            </a:r>
            <a:r>
              <a:rPr lang="fr-FR" sz="2000" dirty="0">
                <a:solidFill>
                  <a:srgbClr val="123E6E"/>
                </a:solidFill>
              </a:rPr>
              <a:t> abstraction </a:t>
            </a:r>
            <a:r>
              <a:rPr lang="fr-FR" sz="2000" dirty="0" err="1">
                <a:solidFill>
                  <a:srgbClr val="123E6E"/>
                </a:solidFill>
              </a:rPr>
              <a:t>levels</a:t>
            </a:r>
            <a:r>
              <a:rPr lang="fr-FR" sz="2000" dirty="0">
                <a:solidFill>
                  <a:srgbClr val="123E6E"/>
                </a:solidFill>
              </a:rPr>
              <a:t>. </a:t>
            </a:r>
          </a:p>
          <a:p>
            <a:pPr eaLnBrk="0" hangingPunct="0">
              <a:spcBef>
                <a:spcPct val="30000"/>
              </a:spcBef>
              <a:buFont typeface="Wingdings" pitchFamily="2" charset="2"/>
              <a:buChar char="n"/>
            </a:pPr>
            <a:r>
              <a:rPr lang="fr-FR" sz="2000" dirty="0">
                <a:solidFill>
                  <a:srgbClr val="123E6E"/>
                </a:solidFill>
              </a:rPr>
              <a:t>In UML, </a:t>
            </a:r>
            <a:r>
              <a:rPr lang="fr-FR" sz="2000" dirty="0" err="1">
                <a:solidFill>
                  <a:srgbClr val="123E6E"/>
                </a:solidFill>
              </a:rPr>
              <a:t>only</a:t>
            </a:r>
            <a:r>
              <a:rPr lang="fr-FR" sz="2000" dirty="0">
                <a:solidFill>
                  <a:srgbClr val="123E6E"/>
                </a:solidFill>
              </a:rPr>
              <a:t> M0 </a:t>
            </a:r>
            <a:r>
              <a:rPr lang="fr-FR" sz="2000" dirty="0" err="1">
                <a:solidFill>
                  <a:srgbClr val="123E6E"/>
                </a:solidFill>
              </a:rPr>
              <a:t>can</a:t>
            </a:r>
            <a:r>
              <a:rPr lang="fr-FR" sz="2000" dirty="0">
                <a:solidFill>
                  <a:srgbClr val="123E6E"/>
                </a:solidFill>
              </a:rPr>
              <a:t> </a:t>
            </a:r>
            <a:r>
              <a:rPr lang="fr-FR" sz="2000" dirty="0" err="1">
                <a:solidFill>
                  <a:srgbClr val="123E6E"/>
                </a:solidFill>
              </a:rPr>
              <a:t>be</a:t>
            </a:r>
            <a:r>
              <a:rPr lang="fr-FR" sz="2000" dirty="0">
                <a:solidFill>
                  <a:srgbClr val="123E6E"/>
                </a:solidFill>
              </a:rPr>
              <a:t> </a:t>
            </a:r>
            <a:r>
              <a:rPr lang="fr-FR" sz="2000" dirty="0" err="1">
                <a:solidFill>
                  <a:srgbClr val="123E6E"/>
                </a:solidFill>
              </a:rPr>
              <a:t>changed</a:t>
            </a:r>
            <a:r>
              <a:rPr lang="fr-FR" sz="2000" dirty="0">
                <a:solidFill>
                  <a:srgbClr val="123E6E"/>
                </a:solidFill>
              </a:rPr>
              <a:t> </a:t>
            </a:r>
            <a:r>
              <a:rPr lang="fr-FR" sz="2000" dirty="0" err="1">
                <a:solidFill>
                  <a:srgbClr val="123E6E"/>
                </a:solidFill>
              </a:rPr>
              <a:t>at</a:t>
            </a:r>
            <a:r>
              <a:rPr lang="fr-FR" sz="2000" dirty="0">
                <a:solidFill>
                  <a:srgbClr val="123E6E"/>
                </a:solidFill>
              </a:rPr>
              <a:t> the </a:t>
            </a:r>
            <a:r>
              <a:rPr lang="fr-FR" sz="2000" dirty="0" err="1">
                <a:solidFill>
                  <a:srgbClr val="123E6E"/>
                </a:solidFill>
              </a:rPr>
              <a:t>execution</a:t>
            </a:r>
            <a:r>
              <a:rPr lang="fr-FR" sz="2000" dirty="0">
                <a:solidFill>
                  <a:srgbClr val="123E6E"/>
                </a:solidFill>
              </a:rPr>
              <a:t>, in </a:t>
            </a:r>
            <a:r>
              <a:rPr lang="fr-FR" sz="2000" dirty="0" err="1">
                <a:solidFill>
                  <a:srgbClr val="123E6E"/>
                </a:solidFill>
              </a:rPr>
              <a:t>ontogy</a:t>
            </a:r>
            <a:r>
              <a:rPr lang="fr-FR" sz="2000" dirty="0">
                <a:solidFill>
                  <a:srgbClr val="123E6E"/>
                </a:solidFill>
              </a:rPr>
              <a:t> M0 and M1 </a:t>
            </a:r>
            <a:r>
              <a:rPr lang="fr-FR" sz="2000" dirty="0" err="1">
                <a:solidFill>
                  <a:srgbClr val="123E6E"/>
                </a:solidFill>
              </a:rPr>
              <a:t>can</a:t>
            </a:r>
            <a:r>
              <a:rPr lang="fr-FR" sz="2000" dirty="0">
                <a:solidFill>
                  <a:srgbClr val="123E6E"/>
                </a:solidFill>
              </a:rPr>
              <a:t> </a:t>
            </a:r>
            <a:r>
              <a:rPr lang="fr-FR" sz="2000" dirty="0" err="1">
                <a:solidFill>
                  <a:srgbClr val="123E6E"/>
                </a:solidFill>
              </a:rPr>
              <a:t>be</a:t>
            </a:r>
            <a:r>
              <a:rPr lang="fr-FR" sz="2000" dirty="0">
                <a:solidFill>
                  <a:srgbClr val="123E6E"/>
                </a:solidFill>
              </a:rPr>
              <a:t> </a:t>
            </a:r>
            <a:r>
              <a:rPr lang="fr-FR" sz="2000" dirty="0" err="1">
                <a:solidFill>
                  <a:srgbClr val="123E6E"/>
                </a:solidFill>
              </a:rPr>
              <a:t>changed</a:t>
            </a:r>
            <a:endParaRPr lang="fr-FR" sz="2000" dirty="0">
              <a:solidFill>
                <a:srgbClr val="123E6E"/>
              </a:solidFill>
            </a:endParaRPr>
          </a:p>
          <a:p>
            <a:endParaRPr lang="fr-FR" dirty="0"/>
          </a:p>
        </p:txBody>
      </p:sp>
      <p:sp>
        <p:nvSpPr>
          <p:cNvPr id="5" name="Rectangle 4"/>
          <p:cNvSpPr/>
          <p:nvPr/>
        </p:nvSpPr>
        <p:spPr bwMode="auto">
          <a:xfrm>
            <a:off x="3471402" y="2528824"/>
            <a:ext cx="2643206" cy="1857388"/>
          </a:xfrm>
          <a:prstGeom prst="rect">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a:ln>
                <a:noFill/>
              </a:ln>
              <a:solidFill>
                <a:srgbClr val="003366"/>
              </a:solidFill>
              <a:effectLst/>
              <a:latin typeface="Arial" charset="0"/>
            </a:endParaRPr>
          </a:p>
        </p:txBody>
      </p:sp>
      <p:sp>
        <p:nvSpPr>
          <p:cNvPr id="6" name="Rectangle 5"/>
          <p:cNvSpPr/>
          <p:nvPr/>
        </p:nvSpPr>
        <p:spPr bwMode="auto">
          <a:xfrm>
            <a:off x="5857884" y="2528824"/>
            <a:ext cx="2500330" cy="2643206"/>
          </a:xfrm>
          <a:prstGeom prst="rect">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a:ln>
                <a:noFill/>
              </a:ln>
              <a:solidFill>
                <a:srgbClr val="003366"/>
              </a:solidFill>
              <a:effectLst/>
              <a:latin typeface="Arial" charset="0"/>
            </a:endParaRPr>
          </a:p>
        </p:txBody>
      </p:sp>
      <p:sp>
        <p:nvSpPr>
          <p:cNvPr id="7" name="Rectangle 6"/>
          <p:cNvSpPr/>
          <p:nvPr/>
        </p:nvSpPr>
        <p:spPr bwMode="auto">
          <a:xfrm>
            <a:off x="6500826" y="5214950"/>
            <a:ext cx="1885284" cy="92659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a:ln>
                <a:noFill/>
              </a:ln>
              <a:solidFill>
                <a:srgbClr val="003366"/>
              </a:solidFill>
              <a:effectLst/>
              <a:latin typeface="Arial" charset="0"/>
            </a:endParaRPr>
          </a:p>
        </p:txBody>
      </p:sp>
      <p:sp>
        <p:nvSpPr>
          <p:cNvPr id="8" name="Rectangle 7"/>
          <p:cNvSpPr/>
          <p:nvPr/>
        </p:nvSpPr>
        <p:spPr bwMode="auto">
          <a:xfrm>
            <a:off x="2829592" y="4357694"/>
            <a:ext cx="3671234" cy="178595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08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a:ln>
                <a:noFill/>
              </a:ln>
              <a:solidFill>
                <a:srgbClr val="003366"/>
              </a:solidFill>
              <a:effectLst/>
              <a:latin typeface="Arial" charset="0"/>
            </a:endParaRPr>
          </a:p>
        </p:txBody>
      </p:sp>
      <p:graphicFrame>
        <p:nvGraphicFramePr>
          <p:cNvPr id="9" name="Espace réservé du contenu 3"/>
          <p:cNvGraphicFramePr>
            <a:graphicFrameLocks/>
          </p:cNvGraphicFramePr>
          <p:nvPr/>
        </p:nvGraphicFramePr>
        <p:xfrm>
          <a:off x="1071538" y="2671700"/>
          <a:ext cx="7115196" cy="33289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ZoneTexte 9"/>
          <p:cNvSpPr txBox="1"/>
          <p:nvPr/>
        </p:nvSpPr>
        <p:spPr>
          <a:xfrm>
            <a:off x="6071404" y="3171766"/>
            <a:ext cx="714380" cy="307777"/>
          </a:xfrm>
          <a:prstGeom prst="rect">
            <a:avLst/>
          </a:prstGeom>
          <a:solidFill>
            <a:sysClr val="window" lastClr="FFFFFF"/>
          </a:solidFill>
          <a:ln w="25400" cap="flat" cmpd="sng" algn="ctr">
            <a:solidFill>
              <a:srgbClr val="8064A2">
                <a:lumMod val="40000"/>
                <a:lumOff val="60000"/>
              </a:srgbClr>
            </a:solidFill>
            <a:prstDash val="solid"/>
          </a:ln>
          <a:effectLst/>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Calibri"/>
                <a:ea typeface="+mn-ea"/>
                <a:cs typeface="+mn-cs"/>
              </a:rPr>
              <a:t>ODM</a:t>
            </a:r>
          </a:p>
        </p:txBody>
      </p:sp>
      <p:cxnSp>
        <p:nvCxnSpPr>
          <p:cNvPr id="11" name="Connecteur droit avec flèche 10"/>
          <p:cNvCxnSpPr>
            <a:endCxn id="10" idx="2"/>
          </p:cNvCxnSpPr>
          <p:nvPr/>
        </p:nvCxnSpPr>
        <p:spPr>
          <a:xfrm flipV="1">
            <a:off x="5999966" y="3479543"/>
            <a:ext cx="428628" cy="120851"/>
          </a:xfrm>
          <a:prstGeom prst="straightConnector1">
            <a:avLst/>
          </a:prstGeom>
          <a:noFill/>
          <a:ln w="38100" cap="flat" cmpd="sng" algn="ctr">
            <a:solidFill>
              <a:srgbClr val="C0504D"/>
            </a:solidFill>
            <a:prstDash val="solid"/>
            <a:headEnd type="arrow" w="med" len="med"/>
            <a:tailEnd type="arrow" w="med" len="med"/>
          </a:ln>
          <a:effectLst>
            <a:outerShdw blurRad="40000" dist="23000" dir="5400000" rotWithShape="0">
              <a:srgbClr val="000000">
                <a:alpha val="35000"/>
              </a:srgbClr>
            </a:outerShdw>
          </a:effectLst>
        </p:spPr>
      </p:cxnSp>
      <p:sp>
        <p:nvSpPr>
          <p:cNvPr id="12" name="ZoneTexte 11"/>
          <p:cNvSpPr txBox="1"/>
          <p:nvPr/>
        </p:nvSpPr>
        <p:spPr>
          <a:xfrm>
            <a:off x="6071404" y="3528956"/>
            <a:ext cx="691215" cy="261610"/>
          </a:xfrm>
          <a:prstGeom prst="rect">
            <a:avLst/>
          </a:prstGeom>
          <a:noFill/>
        </p:spPr>
        <p:txBody>
          <a:bodyPr wrap="none" rtlCol="0">
            <a:spAutoFit/>
          </a:bodyPr>
          <a:lstStyle/>
          <a:p>
            <a:pPr algn="ctr" rtl="0" fontAlgn="base">
              <a:spcBef>
                <a:spcPct val="0"/>
              </a:spcBef>
              <a:spcAft>
                <a:spcPct val="0"/>
              </a:spcAft>
            </a:pPr>
            <a:r>
              <a:rPr lang="fr-FR" sz="1100" kern="1200" dirty="0">
                <a:solidFill>
                  <a:prstClr val="black"/>
                </a:solidFill>
                <a:latin typeface="Calibri"/>
                <a:ea typeface="+mn-ea"/>
                <a:cs typeface="Arial" pitchFamily="34" charset="0"/>
              </a:rPr>
              <a:t>Mapping</a:t>
            </a:r>
          </a:p>
        </p:txBody>
      </p:sp>
      <p:cxnSp>
        <p:nvCxnSpPr>
          <p:cNvPr id="13" name="Connecteur droit avec flèche 12"/>
          <p:cNvCxnSpPr>
            <a:stCxn id="10" idx="2"/>
          </p:cNvCxnSpPr>
          <p:nvPr/>
        </p:nvCxnSpPr>
        <p:spPr>
          <a:xfrm rot="16200000" flipH="1">
            <a:off x="6582482" y="3325655"/>
            <a:ext cx="120853" cy="428628"/>
          </a:xfrm>
          <a:prstGeom prst="straightConnector1">
            <a:avLst/>
          </a:prstGeom>
          <a:noFill/>
          <a:ln w="38100" cap="flat" cmpd="sng" algn="ctr">
            <a:solidFill>
              <a:srgbClr val="C0504D"/>
            </a:solidFill>
            <a:prstDash val="solid"/>
            <a:headEnd type="arrow" w="med" len="med"/>
            <a:tailEnd type="arrow" w="med" len="med"/>
          </a:ln>
          <a:effectLst>
            <a:outerShdw blurRad="40000" dist="23000" dir="5400000" rotWithShape="0">
              <a:srgbClr val="000000">
                <a:alpha val="35000"/>
              </a:srgbClr>
            </a:outerShdw>
          </a:effectLst>
        </p:spPr>
      </p:cxnSp>
      <p:cxnSp>
        <p:nvCxnSpPr>
          <p:cNvPr id="14" name="Connecteur droit avec flèche 13"/>
          <p:cNvCxnSpPr/>
          <p:nvPr/>
        </p:nvCxnSpPr>
        <p:spPr>
          <a:xfrm rot="5400000" flipH="1" flipV="1">
            <a:off x="3534560" y="5207749"/>
            <a:ext cx="357984" cy="794"/>
          </a:xfrm>
          <a:prstGeom prst="straightConnector1">
            <a:avLst/>
          </a:prstGeom>
          <a:noFill/>
          <a:ln w="25400" cap="flat" cmpd="sng" algn="ctr">
            <a:solidFill>
              <a:srgbClr val="8064A2"/>
            </a:solidFill>
            <a:prstDash val="solid"/>
            <a:tailEnd type="arrow"/>
          </a:ln>
          <a:effectLst>
            <a:outerShdw blurRad="40000" dist="20000" dir="5400000" rotWithShape="0">
              <a:srgbClr val="000000">
                <a:alpha val="38000"/>
              </a:srgbClr>
            </a:outerShdw>
          </a:effectLst>
        </p:spPr>
      </p:cxnSp>
      <p:cxnSp>
        <p:nvCxnSpPr>
          <p:cNvPr id="15" name="Connecteur droit avec flèche 14"/>
          <p:cNvCxnSpPr/>
          <p:nvPr/>
        </p:nvCxnSpPr>
        <p:spPr>
          <a:xfrm rot="5400000" flipH="1" flipV="1">
            <a:off x="6965173" y="5207749"/>
            <a:ext cx="357984" cy="794"/>
          </a:xfrm>
          <a:prstGeom prst="straightConnector1">
            <a:avLst/>
          </a:prstGeom>
          <a:noFill/>
          <a:ln w="25400" cap="flat" cmpd="sng" algn="ctr">
            <a:solidFill>
              <a:srgbClr val="8064A2"/>
            </a:solidFill>
            <a:prstDash val="solid"/>
            <a:tailEnd type="arrow"/>
          </a:ln>
          <a:effectLst>
            <a:outerShdw blurRad="40000" dist="20000" dir="5400000" rotWithShape="0">
              <a:srgbClr val="000000">
                <a:alpha val="38000"/>
              </a:srgbClr>
            </a:outerShdw>
          </a:effectLst>
        </p:spPr>
      </p:cxnSp>
      <p:cxnSp>
        <p:nvCxnSpPr>
          <p:cNvPr id="16" name="Connecteur droit avec flèche 15"/>
          <p:cNvCxnSpPr/>
          <p:nvPr/>
        </p:nvCxnSpPr>
        <p:spPr>
          <a:xfrm rot="5400000" flipH="1" flipV="1">
            <a:off x="3535354" y="4350493"/>
            <a:ext cx="357984" cy="794"/>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 name="Connecteur droit avec flèche 16"/>
          <p:cNvCxnSpPr/>
          <p:nvPr/>
        </p:nvCxnSpPr>
        <p:spPr>
          <a:xfrm rot="5400000" flipH="1" flipV="1">
            <a:off x="6965173" y="4349699"/>
            <a:ext cx="357984" cy="794"/>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8" name="Connecteur droit avec flèche 17"/>
          <p:cNvCxnSpPr/>
          <p:nvPr/>
        </p:nvCxnSpPr>
        <p:spPr>
          <a:xfrm rot="5400000" flipH="1" flipV="1">
            <a:off x="3535354" y="3493237"/>
            <a:ext cx="357984" cy="794"/>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9" name="Connecteur droit avec flèche 18"/>
          <p:cNvCxnSpPr/>
          <p:nvPr/>
        </p:nvCxnSpPr>
        <p:spPr>
          <a:xfrm rot="5400000" flipH="1" flipV="1">
            <a:off x="7535883" y="3493237"/>
            <a:ext cx="357984" cy="794"/>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20" name="Connecteur droit 19"/>
          <p:cNvCxnSpPr/>
          <p:nvPr/>
        </p:nvCxnSpPr>
        <p:spPr bwMode="auto">
          <a:xfrm rot="5400000">
            <a:off x="1036613" y="4350493"/>
            <a:ext cx="3357586" cy="1588"/>
          </a:xfrm>
          <a:prstGeom prst="line">
            <a:avLst/>
          </a:prstGeom>
          <a:ln w="76200">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21" name="Rectangle 20"/>
          <p:cNvSpPr/>
          <p:nvPr/>
        </p:nvSpPr>
        <p:spPr bwMode="auto">
          <a:xfrm>
            <a:off x="1604604" y="6357958"/>
            <a:ext cx="571504" cy="35719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08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a:ln>
                <a:noFill/>
              </a:ln>
              <a:solidFill>
                <a:srgbClr val="003366"/>
              </a:solidFill>
              <a:effectLst/>
              <a:latin typeface="Arial" charset="0"/>
            </a:endParaRPr>
          </a:p>
        </p:txBody>
      </p:sp>
      <p:sp>
        <p:nvSpPr>
          <p:cNvPr id="22" name="ZoneTexte 21"/>
          <p:cNvSpPr txBox="1"/>
          <p:nvPr/>
        </p:nvSpPr>
        <p:spPr>
          <a:xfrm>
            <a:off x="2247546" y="6357958"/>
            <a:ext cx="4253280" cy="400110"/>
          </a:xfrm>
          <a:prstGeom prst="rect">
            <a:avLst/>
          </a:prstGeom>
          <a:solidFill>
            <a:schemeClr val="bg1"/>
          </a:solidFill>
        </p:spPr>
        <p:txBody>
          <a:bodyPr wrap="none" rtlCol="0">
            <a:spAutoFit/>
          </a:bodyPr>
          <a:lstStyle/>
          <a:p>
            <a:r>
              <a:rPr lang="en-US" dirty="0"/>
              <a:t>Variability (in OWL, Model is a data)</a:t>
            </a:r>
          </a:p>
        </p:txBody>
      </p:sp>
      <p:cxnSp>
        <p:nvCxnSpPr>
          <p:cNvPr id="23" name="Connecteur droit avec flèche 22"/>
          <p:cNvCxnSpPr/>
          <p:nvPr/>
        </p:nvCxnSpPr>
        <p:spPr bwMode="auto">
          <a:xfrm rot="5400000" flipH="1" flipV="1">
            <a:off x="-999370" y="4242542"/>
            <a:ext cx="3571900" cy="1588"/>
          </a:xfrm>
          <a:prstGeom prst="straightConnector1">
            <a:avLst/>
          </a:prstGeom>
          <a:noFill/>
          <a:ln w="28575" cap="flat" cmpd="sng" algn="ctr">
            <a:solidFill>
              <a:srgbClr val="A7C1DD"/>
            </a:solidFill>
            <a:prstDash val="solid"/>
            <a:round/>
            <a:headEnd type="none" w="med" len="med"/>
            <a:tailEnd type="arrow"/>
          </a:ln>
          <a:effectLst/>
        </p:spPr>
      </p:cxnSp>
      <p:sp>
        <p:nvSpPr>
          <p:cNvPr id="24" name="ZoneTexte 23"/>
          <p:cNvSpPr txBox="1"/>
          <p:nvPr/>
        </p:nvSpPr>
        <p:spPr>
          <a:xfrm rot="16200000" flipH="1">
            <a:off x="-1764522" y="4621986"/>
            <a:ext cx="4643470" cy="400110"/>
          </a:xfrm>
          <a:prstGeom prst="rect">
            <a:avLst/>
          </a:prstGeom>
          <a:noFill/>
        </p:spPr>
        <p:txBody>
          <a:bodyPr wrap="square" rtlCol="0">
            <a:spAutoFit/>
          </a:bodyPr>
          <a:lstStyle/>
          <a:p>
            <a:pPr algn="r"/>
            <a:r>
              <a:rPr lang="fr-FR" dirty="0"/>
              <a:t>Abstraction </a:t>
            </a:r>
            <a:r>
              <a:rPr lang="fr-FR" dirty="0" err="1"/>
              <a:t>level</a:t>
            </a:r>
            <a:endParaRPr lang="fr-FR" dirty="0"/>
          </a:p>
        </p:txBody>
      </p:sp>
      <p:sp>
        <p:nvSpPr>
          <p:cNvPr id="25" name="ZoneTexte 24"/>
          <p:cNvSpPr txBox="1"/>
          <p:nvPr/>
        </p:nvSpPr>
        <p:spPr>
          <a:xfrm>
            <a:off x="4214810" y="3357562"/>
            <a:ext cx="714380" cy="577081"/>
          </a:xfrm>
          <a:prstGeom prst="rect">
            <a:avLst/>
          </a:prstGeom>
          <a:solidFill>
            <a:sysClr val="window" lastClr="FFFFFF"/>
          </a:solidFill>
          <a:ln w="25400" cap="flat" cmpd="sng" algn="ctr">
            <a:solidFill>
              <a:srgbClr val="8064A2">
                <a:lumMod val="40000"/>
                <a:lumOff val="60000"/>
              </a:srgbClr>
            </a:solidFill>
            <a:prstDash val="solid"/>
          </a:ln>
          <a:effectLst/>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1050" b="0" i="0" u="none" strike="noStrike" kern="1200" cap="none" spc="0" normalizeH="0" baseline="0" noProof="0" dirty="0">
                <a:ln>
                  <a:noFill/>
                </a:ln>
                <a:solidFill>
                  <a:prstClr val="black"/>
                </a:solidFill>
                <a:effectLst/>
                <a:uLnTx/>
                <a:uFillTx/>
                <a:latin typeface="Calibri"/>
                <a:ea typeface="+mn-ea"/>
                <a:cs typeface="+mn-cs"/>
              </a:rPr>
              <a:t>Partial structural </a:t>
            </a:r>
            <a:r>
              <a:rPr kumimoji="0" lang="fr-FR" sz="1050" b="0" i="0" u="none" strike="noStrike" kern="1200" cap="none" spc="0" normalizeH="0" baseline="0" noProof="0" dirty="0" err="1">
                <a:ln>
                  <a:noFill/>
                </a:ln>
                <a:solidFill>
                  <a:prstClr val="black"/>
                </a:solidFill>
                <a:effectLst/>
                <a:uLnTx/>
                <a:uFillTx/>
                <a:latin typeface="Calibri"/>
                <a:ea typeface="+mn-ea"/>
                <a:cs typeface="+mn-cs"/>
              </a:rPr>
              <a:t>mapping</a:t>
            </a:r>
            <a:endParaRPr kumimoji="0" lang="fr-FR" sz="105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Micro Concept summary</a:t>
            </a:r>
          </a:p>
        </p:txBody>
      </p:sp>
      <p:sp>
        <p:nvSpPr>
          <p:cNvPr id="3" name="Espace réservé du contenu 2"/>
          <p:cNvSpPr>
            <a:spLocks noGrp="1"/>
          </p:cNvSpPr>
          <p:nvPr>
            <p:ph idx="1"/>
          </p:nvPr>
        </p:nvSpPr>
        <p:spPr/>
        <p:txBody>
          <a:bodyPr/>
          <a:lstStyle/>
          <a:p>
            <a:r>
              <a:rPr lang="en-US" sz="2000" dirty="0"/>
              <a:t>A concept can be defined with the following elements:</a:t>
            </a:r>
          </a:p>
        </p:txBody>
      </p:sp>
      <p:graphicFrame>
        <p:nvGraphicFramePr>
          <p:cNvPr id="8" name="Diagramme 7"/>
          <p:cNvGraphicFramePr/>
          <p:nvPr/>
        </p:nvGraphicFramePr>
        <p:xfrm>
          <a:off x="1214414" y="200024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Concept identification</a:t>
            </a:r>
          </a:p>
        </p:txBody>
      </p:sp>
      <p:sp>
        <p:nvSpPr>
          <p:cNvPr id="3" name="Espace réservé du contenu 2"/>
          <p:cNvSpPr>
            <a:spLocks noGrp="1"/>
          </p:cNvSpPr>
          <p:nvPr>
            <p:ph idx="1"/>
          </p:nvPr>
        </p:nvSpPr>
        <p:spPr/>
        <p:txBody>
          <a:bodyPr>
            <a:normAutofit/>
          </a:bodyPr>
          <a:lstStyle/>
          <a:p>
            <a:r>
              <a:rPr lang="en-US" sz="2000" dirty="0"/>
              <a:t>UID:</a:t>
            </a:r>
          </a:p>
          <a:p>
            <a:pPr lvl="1"/>
            <a:r>
              <a:rPr lang="en-US" sz="1800" dirty="0"/>
              <a:t>An identifier unique within the concept ontology. We use URI.</a:t>
            </a:r>
          </a:p>
          <a:p>
            <a:r>
              <a:rPr lang="en-US" sz="2000" dirty="0"/>
              <a:t>Ontology:</a:t>
            </a:r>
          </a:p>
          <a:p>
            <a:pPr lvl="1"/>
            <a:r>
              <a:rPr lang="en-US" sz="1800" dirty="0"/>
              <a:t>The ontology domain where the concept is defined.</a:t>
            </a:r>
          </a:p>
          <a:p>
            <a:r>
              <a:rPr lang="en-US" sz="2000" dirty="0"/>
              <a:t>Localized Name :</a:t>
            </a:r>
          </a:p>
          <a:p>
            <a:pPr lvl="1"/>
            <a:r>
              <a:rPr lang="en-US" sz="1800" dirty="0"/>
              <a:t>A localized label may be assigned to the concept in any language supported by the concept.</a:t>
            </a:r>
          </a:p>
          <a:p>
            <a:pPr lvl="1">
              <a:buNone/>
            </a:pPr>
            <a:r>
              <a:rPr lang="en-US" sz="1800" dirty="0"/>
              <a:t>Ex: Name(Eng) = Train, Name(</a:t>
            </a:r>
            <a:r>
              <a:rPr lang="en-US" sz="1800" dirty="0" err="1"/>
              <a:t>Fra</a:t>
            </a:r>
            <a:r>
              <a:rPr lang="en-US" sz="1800" dirty="0"/>
              <a:t>) = Locomotive</a:t>
            </a:r>
          </a:p>
          <a:p>
            <a:r>
              <a:rPr lang="en-US" sz="2000" dirty="0"/>
              <a:t>Localized Description :</a:t>
            </a:r>
          </a:p>
          <a:p>
            <a:pPr lvl="1"/>
            <a:r>
              <a:rPr lang="en-US" sz="1800" dirty="0"/>
              <a:t>An informal description about the object.</a:t>
            </a:r>
          </a:p>
          <a:p>
            <a:pPr lvl="1"/>
            <a:r>
              <a:rPr lang="en-US" sz="1800" dirty="0"/>
              <a:t>A description can be entered for any supported language. </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Inheritance</a:t>
            </a:r>
          </a:p>
        </p:txBody>
      </p:sp>
      <p:sp>
        <p:nvSpPr>
          <p:cNvPr id="3" name="Espace réservé du contenu 2"/>
          <p:cNvSpPr>
            <a:spLocks noGrp="1"/>
          </p:cNvSpPr>
          <p:nvPr>
            <p:ph idx="1"/>
          </p:nvPr>
        </p:nvSpPr>
        <p:spPr/>
        <p:txBody>
          <a:bodyPr/>
          <a:lstStyle/>
          <a:p>
            <a:r>
              <a:rPr lang="en-US" sz="2000" dirty="0"/>
              <a:t>A concept can be a sub-concept of another one or of several concepts.</a:t>
            </a:r>
          </a:p>
          <a:p>
            <a:r>
              <a:rPr lang="en-US" sz="2000" dirty="0"/>
              <a:t>The concept inherits from its parents concepts:</a:t>
            </a:r>
          </a:p>
          <a:p>
            <a:pPr lvl="1"/>
            <a:r>
              <a:rPr lang="en-US" sz="1800" dirty="0"/>
              <a:t>The properties and their constraints</a:t>
            </a:r>
          </a:p>
          <a:p>
            <a:pPr lvl="1"/>
            <a:r>
              <a:rPr lang="en-US" sz="1800" dirty="0"/>
              <a:t>The actions</a:t>
            </a:r>
          </a:p>
          <a:p>
            <a:r>
              <a:rPr lang="en-US" sz="2000" dirty="0"/>
              <a:t>Multiple inheritance is supported. </a:t>
            </a:r>
          </a:p>
          <a:p>
            <a:pPr lvl="1"/>
            <a:r>
              <a:rPr lang="en-US" sz="1800" dirty="0"/>
              <a:t>Properties have unique names, if properties have the same name in two inherited concepts, they are merged into the same property.</a:t>
            </a:r>
          </a:p>
          <a:p>
            <a:pPr lvl="1"/>
            <a:r>
              <a:rPr lang="en-US" sz="1800" dirty="0"/>
              <a:t>If actions have the same name in two inherited concept, they are considered different (unless the action is inherited by the two super concepts from the same super-super-concept).</a:t>
            </a:r>
          </a:p>
          <a:p>
            <a:r>
              <a:rPr lang="en-US" sz="2000" dirty="0"/>
              <a:t>Only restriction: there can’t be a cycle in the inheritances.</a:t>
            </a:r>
          </a:p>
          <a:p>
            <a:r>
              <a:rPr lang="en-US" sz="2000" dirty="0"/>
              <a:t>By default, a concept derives from the top concept ‘Object’.</a:t>
            </a:r>
          </a:p>
          <a:p>
            <a:pPr>
              <a:buNone/>
            </a:pPr>
            <a:endParaRPr lang="en-US"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Properties</a:t>
            </a:r>
          </a:p>
        </p:txBody>
      </p:sp>
      <p:sp>
        <p:nvSpPr>
          <p:cNvPr id="3" name="Espace réservé du contenu 2"/>
          <p:cNvSpPr>
            <a:spLocks noGrp="1"/>
          </p:cNvSpPr>
          <p:nvPr>
            <p:ph idx="1"/>
          </p:nvPr>
        </p:nvSpPr>
        <p:spPr/>
        <p:txBody>
          <a:bodyPr/>
          <a:lstStyle/>
          <a:p>
            <a:r>
              <a:rPr lang="en-US" sz="2000" dirty="0"/>
              <a:t>Each concept or instance is described with properties.</a:t>
            </a:r>
          </a:p>
          <a:p>
            <a:r>
              <a:rPr lang="en-US" sz="2000" dirty="0"/>
              <a:t>A property links a concept instance to:</a:t>
            </a:r>
          </a:p>
          <a:p>
            <a:pPr lvl="1"/>
            <a:r>
              <a:rPr lang="en-US" sz="1800" dirty="0"/>
              <a:t>Another concept</a:t>
            </a:r>
          </a:p>
          <a:p>
            <a:pPr lvl="1"/>
            <a:r>
              <a:rPr lang="en-US" sz="1800" dirty="0"/>
              <a:t>A literal value</a:t>
            </a:r>
          </a:p>
          <a:p>
            <a:r>
              <a:rPr lang="en-US" sz="2000" dirty="0"/>
              <a:t>Properties are independent from concepts, they don’t belong to a concept definition.</a:t>
            </a:r>
          </a:p>
          <a:p>
            <a:r>
              <a:rPr lang="en-US" sz="2000" dirty="0"/>
              <a:t>Each concept instance can have any number of properties values of the same property.</a:t>
            </a:r>
          </a:p>
          <a:p>
            <a:r>
              <a:rPr lang="en-US" sz="2000" dirty="0"/>
              <a:t>A property doesn’t need to be declared in advance as part of the concept definition.</a:t>
            </a:r>
          </a:p>
          <a:p>
            <a:pPr lvl="1"/>
            <a:r>
              <a:rPr lang="en-US" sz="1800" dirty="0"/>
              <a:t>It can be declared in the concept definition, in particular to define qualified restrictions for the property (restriction valid if the property is associated with a given concept).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EAD2B42-7AF2-6247-88D6-8F5930949108}"/>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DDD5CF7-6F86-2F46-8842-6D5FB8614D2B}" type="slidenum">
              <a:rPr lang="en-GB" altLang="fr-FR" sz="1000">
                <a:latin typeface="Verdana" panose="020B0604030504040204" pitchFamily="34" charset="0"/>
              </a:rPr>
              <a:pPr eaLnBrk="1" hangingPunct="1"/>
              <a:t>5</a:t>
            </a:fld>
            <a:endParaRPr lang="en-GB" altLang="fr-FR" sz="1000">
              <a:latin typeface="Verdana" panose="020B0604030504040204" pitchFamily="34" charset="0"/>
            </a:endParaRPr>
          </a:p>
        </p:txBody>
      </p:sp>
      <p:sp>
        <p:nvSpPr>
          <p:cNvPr id="40962" name="Rectangle 2">
            <a:extLst>
              <a:ext uri="{FF2B5EF4-FFF2-40B4-BE49-F238E27FC236}">
                <a16:creationId xmlns:a16="http://schemas.microsoft.com/office/drawing/2014/main" id="{6BD1D326-1FE1-8741-96EE-47510101C5CE}"/>
              </a:ext>
            </a:extLst>
          </p:cNvPr>
          <p:cNvSpPr>
            <a:spLocks noGrp="1" noChangeArrowheads="1"/>
          </p:cNvSpPr>
          <p:nvPr>
            <p:ph type="title"/>
          </p:nvPr>
        </p:nvSpPr>
        <p:spPr/>
        <p:txBody>
          <a:bodyPr/>
          <a:lstStyle/>
          <a:p>
            <a:r>
              <a:rPr lang="en-US" altLang="fr-FR"/>
              <a:t>Ontology representation languages</a:t>
            </a:r>
          </a:p>
        </p:txBody>
      </p:sp>
      <p:sp>
        <p:nvSpPr>
          <p:cNvPr id="40963" name="Rectangle 3">
            <a:extLst>
              <a:ext uri="{FF2B5EF4-FFF2-40B4-BE49-F238E27FC236}">
                <a16:creationId xmlns:a16="http://schemas.microsoft.com/office/drawing/2014/main" id="{F59971FF-C184-6644-AC9B-CBD01D8A5CB5}"/>
              </a:ext>
            </a:extLst>
          </p:cNvPr>
          <p:cNvSpPr>
            <a:spLocks noGrp="1" noChangeArrowheads="1"/>
          </p:cNvSpPr>
          <p:nvPr>
            <p:ph type="body" idx="1"/>
          </p:nvPr>
        </p:nvSpPr>
        <p:spPr/>
        <p:txBody>
          <a:bodyPr/>
          <a:lstStyle/>
          <a:p>
            <a:r>
              <a:rPr lang="en-US" altLang="fr-FR" sz="2000" dirty="0"/>
              <a:t>XML Schema: is not an ontology representation language in the conventional sense; but there are significant work in different domains to define industry, healthcare, etc. data models. </a:t>
            </a:r>
          </a:p>
          <a:p>
            <a:r>
              <a:rPr lang="en-US" altLang="fr-FR" sz="2000" dirty="0"/>
              <a:t>RDFS: RDF Schema</a:t>
            </a:r>
            <a:r>
              <a:rPr lang="en-US" altLang="fr-FR" dirty="0"/>
              <a:t> </a:t>
            </a:r>
            <a:r>
              <a:rPr lang="en-US" altLang="fr-FR" sz="2000" dirty="0"/>
              <a:t>is a semantic extension of RDF. It provides mechanisms for describing groups of related resources and the relationships between these resources. </a:t>
            </a:r>
            <a:endParaRPr lang="en-US" altLang="fr-FR" sz="1800" dirty="0"/>
          </a:p>
          <a:p>
            <a:pPr marL="0" indent="0">
              <a:buNone/>
            </a:pPr>
            <a:endParaRPr lang="en-US" altLang="fr-FR" sz="2000" dirty="0"/>
          </a:p>
        </p:txBody>
      </p:sp>
    </p:spTree>
    <p:extLst>
      <p:ext uri="{BB962C8B-B14F-4D97-AF65-F5344CB8AC3E}">
        <p14:creationId xmlns:p14="http://schemas.microsoft.com/office/powerpoint/2010/main" val="18054403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Literals</a:t>
            </a:r>
          </a:p>
        </p:txBody>
      </p:sp>
      <p:sp>
        <p:nvSpPr>
          <p:cNvPr id="3" name="Espace réservé du contenu 2"/>
          <p:cNvSpPr>
            <a:spLocks noGrp="1"/>
          </p:cNvSpPr>
          <p:nvPr>
            <p:ph idx="1"/>
          </p:nvPr>
        </p:nvSpPr>
        <p:spPr/>
        <p:txBody>
          <a:bodyPr/>
          <a:lstStyle/>
          <a:p>
            <a:r>
              <a:rPr lang="en-US" sz="2000" dirty="0"/>
              <a:t>We can support the following types as data values:</a:t>
            </a:r>
          </a:p>
          <a:p>
            <a:pPr lvl="1"/>
            <a:r>
              <a:rPr lang="en-US" dirty="0"/>
              <a:t>Integer</a:t>
            </a:r>
          </a:p>
          <a:p>
            <a:pPr lvl="1"/>
            <a:r>
              <a:rPr lang="en-US" dirty="0"/>
              <a:t>Decimal</a:t>
            </a:r>
          </a:p>
          <a:p>
            <a:pPr lvl="1"/>
            <a:r>
              <a:rPr lang="en-US" dirty="0"/>
              <a:t>String</a:t>
            </a:r>
          </a:p>
          <a:p>
            <a:pPr lvl="1"/>
            <a:r>
              <a:rPr lang="en-US" dirty="0"/>
              <a:t>Enumeration</a:t>
            </a:r>
          </a:p>
          <a:p>
            <a:pPr lvl="1"/>
            <a:r>
              <a:rPr lang="en-US" dirty="0"/>
              <a:t>Date, Time, </a:t>
            </a:r>
            <a:r>
              <a:rPr lang="en-US" dirty="0" err="1"/>
              <a:t>Date&amp;Time</a:t>
            </a:r>
            <a:endParaRPr lang="en-US" dirty="0"/>
          </a:p>
          <a:p>
            <a:pPr lvl="1"/>
            <a:r>
              <a:rPr lang="en-US" dirty="0"/>
              <a:t>Boolean (native enumeration provided by the system)</a:t>
            </a:r>
          </a:p>
          <a:p>
            <a:r>
              <a:rPr lang="en-US" sz="2000" dirty="0"/>
              <a:t>Each enumeration is a new type defined by the user.</a:t>
            </a:r>
          </a:p>
          <a:p>
            <a:r>
              <a:rPr lang="en-US" sz="2000" dirty="0"/>
              <a:t>We can define value restrictions for integers, decimals and dates/times.</a:t>
            </a:r>
          </a:p>
          <a:p>
            <a:endParaRPr lang="en-US" sz="2400" dirty="0"/>
          </a:p>
          <a:p>
            <a:endParaRPr lang="en-US" sz="2400" dirty="0"/>
          </a:p>
        </p:txBody>
      </p:sp>
      <p:sp>
        <p:nvSpPr>
          <p:cNvPr id="12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2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t 7"/>
          <p:cNvGraphicFramePr>
            <a:graphicFrameLocks noChangeAspect="1"/>
          </p:cNvGraphicFramePr>
          <p:nvPr/>
        </p:nvGraphicFramePr>
        <p:xfrm>
          <a:off x="2428860" y="5819658"/>
          <a:ext cx="1571636" cy="752614"/>
        </p:xfrm>
        <a:graphic>
          <a:graphicData uri="http://schemas.openxmlformats.org/presentationml/2006/ole">
            <mc:AlternateContent xmlns:mc="http://schemas.openxmlformats.org/markup-compatibility/2006">
              <mc:Choice xmlns:v="urn:schemas-microsoft-com:vml" Requires="v">
                <p:oleObj spid="_x0000_s1026" name="Equation" r:id="rId4" imgW="901440" imgH="431640" progId="Equation.3">
                  <p:embed/>
                </p:oleObj>
              </mc:Choice>
              <mc:Fallback>
                <p:oleObj name="Equation" r:id="rId4" imgW="901440" imgH="431640" progId="Equation.3">
                  <p:embed/>
                  <p:pic>
                    <p:nvPicPr>
                      <p:cNvPr id="8" name="Obje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8860" y="5819658"/>
                        <a:ext cx="1571636" cy="75261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Properties definition</a:t>
            </a:r>
          </a:p>
        </p:txBody>
      </p:sp>
      <p:sp>
        <p:nvSpPr>
          <p:cNvPr id="3" name="Espace réservé du contenu 2"/>
          <p:cNvSpPr>
            <a:spLocks noGrp="1"/>
          </p:cNvSpPr>
          <p:nvPr>
            <p:ph idx="1"/>
          </p:nvPr>
        </p:nvSpPr>
        <p:spPr/>
        <p:txBody>
          <a:bodyPr/>
          <a:lstStyle/>
          <a:p>
            <a:r>
              <a:rPr lang="en-US" sz="1800" dirty="0"/>
              <a:t>A property is defined by the following elements:</a:t>
            </a:r>
          </a:p>
          <a:p>
            <a:r>
              <a:rPr lang="en-US" sz="1800" b="1" dirty="0"/>
              <a:t>UID:</a:t>
            </a:r>
            <a:r>
              <a:rPr lang="en-US" sz="1800" dirty="0"/>
              <a:t> Identifier for the property, unique in its ontology.</a:t>
            </a:r>
          </a:p>
          <a:p>
            <a:r>
              <a:rPr lang="en-US" sz="1800" b="1" dirty="0"/>
              <a:t>Ontology: </a:t>
            </a:r>
            <a:r>
              <a:rPr lang="en-US" sz="1800" dirty="0"/>
              <a:t>used as container for a set of related micro-concepts.</a:t>
            </a:r>
          </a:p>
          <a:p>
            <a:r>
              <a:rPr lang="en-US" sz="1800" b="1" dirty="0"/>
              <a:t>Localized name(s) : </a:t>
            </a:r>
            <a:r>
              <a:rPr lang="en-US" sz="1800" dirty="0"/>
              <a:t>The name of the property in every supported language.</a:t>
            </a:r>
          </a:p>
          <a:p>
            <a:r>
              <a:rPr lang="en-US" sz="1800" b="1" dirty="0"/>
              <a:t>Description(s) : </a:t>
            </a:r>
            <a:r>
              <a:rPr lang="en-US" sz="1800" dirty="0"/>
              <a:t>a description for the object for every supported language.</a:t>
            </a:r>
          </a:p>
          <a:p>
            <a:r>
              <a:rPr lang="en-US" sz="1800" b="1" dirty="0"/>
              <a:t>Owner type (optional) : </a:t>
            </a:r>
            <a:r>
              <a:rPr lang="en-US" sz="1800" dirty="0"/>
              <a:t>A restriction on the type of concept that can use this property. Can be multiple.</a:t>
            </a:r>
          </a:p>
          <a:p>
            <a:r>
              <a:rPr lang="en-US" sz="1800" b="1" dirty="0"/>
              <a:t>Value range (optional) : </a:t>
            </a:r>
            <a:r>
              <a:rPr lang="en-US" sz="1800" dirty="0"/>
              <a:t>The type of the property value. Can be multiple</a:t>
            </a:r>
            <a:r>
              <a:rPr lang="en-US" sz="1800" baseline="30000" dirty="0"/>
              <a:t>1</a:t>
            </a:r>
            <a:r>
              <a:rPr lang="en-US" sz="1800" dirty="0"/>
              <a:t>.</a:t>
            </a:r>
          </a:p>
          <a:p>
            <a:pPr lvl="1"/>
            <a:r>
              <a:rPr lang="en-US" sz="1600" dirty="0"/>
              <a:t>The range of the property can be a literal or a concept.</a:t>
            </a:r>
          </a:p>
          <a:p>
            <a:pPr lvl="1"/>
            <a:r>
              <a:rPr lang="en-US" sz="1600" dirty="0"/>
              <a:t>If the range is a concept, the value of the property will be an instance of any sub-concept of the specified one. This value can be the top concept ‘Object’.</a:t>
            </a:r>
          </a:p>
          <a:p>
            <a:r>
              <a:rPr lang="en-US" sz="2400" b="1" dirty="0"/>
              <a:t>Domain and Range are structural constraints ! </a:t>
            </a:r>
          </a:p>
          <a:p>
            <a:endParaRPr lang="en-US" b="1" dirty="0"/>
          </a:p>
        </p:txBody>
      </p:sp>
      <p:sp>
        <p:nvSpPr>
          <p:cNvPr id="4" name="ZoneTexte 3"/>
          <p:cNvSpPr txBox="1"/>
          <p:nvPr/>
        </p:nvSpPr>
        <p:spPr>
          <a:xfrm>
            <a:off x="357158" y="6000768"/>
            <a:ext cx="5643602" cy="307777"/>
          </a:xfrm>
          <a:prstGeom prst="rect">
            <a:avLst/>
          </a:prstGeom>
          <a:noFill/>
        </p:spPr>
        <p:txBody>
          <a:bodyPr wrap="square" rtlCol="0">
            <a:spAutoFit/>
          </a:bodyPr>
          <a:lstStyle/>
          <a:p>
            <a:r>
              <a:rPr lang="en-US" sz="1400" baseline="30000" dirty="0"/>
              <a:t>1 </a:t>
            </a:r>
            <a:r>
              <a:rPr lang="en-US" sz="1400" dirty="0"/>
              <a:t>In </a:t>
            </a:r>
            <a:r>
              <a:rPr lang="en-US" sz="1400" dirty="0" err="1"/>
              <a:t>SEMbySEM</a:t>
            </a:r>
            <a:r>
              <a:rPr lang="en-US" sz="1400" dirty="0"/>
              <a:t>, this value must be specified and must be unique.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Properties definition</a:t>
            </a:r>
          </a:p>
        </p:txBody>
      </p:sp>
      <p:sp>
        <p:nvSpPr>
          <p:cNvPr id="3" name="Espace réservé du contenu 2"/>
          <p:cNvSpPr>
            <a:spLocks noGrp="1"/>
          </p:cNvSpPr>
          <p:nvPr>
            <p:ph idx="1"/>
          </p:nvPr>
        </p:nvSpPr>
        <p:spPr/>
        <p:txBody>
          <a:bodyPr/>
          <a:lstStyle/>
          <a:p>
            <a:r>
              <a:rPr lang="en-US" sz="2000" b="1" dirty="0"/>
              <a:t>Cardinality restriction </a:t>
            </a:r>
            <a:r>
              <a:rPr lang="en-US" sz="2000" dirty="0"/>
              <a:t>(min/max values): </a:t>
            </a:r>
            <a:r>
              <a:rPr lang="en-US" sz="2000" b="1" dirty="0"/>
              <a:t>structural constraints</a:t>
            </a:r>
          </a:p>
          <a:p>
            <a:r>
              <a:rPr lang="en-US" sz="2000" b="1" dirty="0"/>
              <a:t>Is Ordered: </a:t>
            </a:r>
            <a:r>
              <a:rPr lang="en-US" sz="2000" dirty="0"/>
              <a:t>Indicates whether the instances of the property have an order.</a:t>
            </a:r>
          </a:p>
          <a:p>
            <a:r>
              <a:rPr lang="en-US" sz="2000" b="1" dirty="0"/>
              <a:t>Default Values:</a:t>
            </a:r>
            <a:r>
              <a:rPr lang="en-US" sz="2000" dirty="0"/>
              <a:t> properties values associated to an instance whose concept uses this property.</a:t>
            </a:r>
          </a:p>
          <a:p>
            <a:r>
              <a:rPr lang="en-US" sz="2000" b="1" dirty="0"/>
              <a:t>Static Values:</a:t>
            </a:r>
            <a:r>
              <a:rPr lang="en-US" sz="2000" dirty="0"/>
              <a:t> values that belongs to the domain concept definition instead of their instances. If one of these values is changed, then it’s changed for every instance of the domain concept.</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Qualified properties</a:t>
            </a:r>
          </a:p>
        </p:txBody>
      </p:sp>
      <p:sp>
        <p:nvSpPr>
          <p:cNvPr id="3" name="Espace réservé du contenu 2"/>
          <p:cNvSpPr>
            <a:spLocks noGrp="1"/>
          </p:cNvSpPr>
          <p:nvPr>
            <p:ph idx="1"/>
          </p:nvPr>
        </p:nvSpPr>
        <p:spPr/>
        <p:txBody>
          <a:bodyPr/>
          <a:lstStyle/>
          <a:p>
            <a:r>
              <a:rPr lang="en-US" sz="2000" dirty="0"/>
              <a:t>Constraints defined for a property can be overridden when used in a child concept of the property domain.</a:t>
            </a:r>
          </a:p>
          <a:p>
            <a:r>
              <a:rPr lang="en-US" sz="2000" dirty="0"/>
              <a:t>We can override:</a:t>
            </a:r>
          </a:p>
          <a:p>
            <a:pPr lvl="1"/>
            <a:r>
              <a:rPr lang="en-US" sz="1800" b="1" dirty="0"/>
              <a:t>Range:</a:t>
            </a:r>
            <a:r>
              <a:rPr lang="en-US" sz="1800" dirty="0"/>
              <a:t> The range must be a sub-class of the range for the property in a more general context. This feature is not available for functional properties.</a:t>
            </a:r>
            <a:endParaRPr lang="fr-FR" sz="1800" dirty="0"/>
          </a:p>
          <a:p>
            <a:pPr lvl="1"/>
            <a:r>
              <a:rPr lang="en-US" sz="1800" b="1" dirty="0"/>
              <a:t>Minimum cardinality/Maximum cardinality:</a:t>
            </a:r>
            <a:r>
              <a:rPr lang="en-US" sz="1800" dirty="0"/>
              <a:t> These restrictions must be more restrictive than the cardinality restrictions in a super-class.</a:t>
            </a:r>
            <a:endParaRPr lang="fr-FR" sz="1800" dirty="0"/>
          </a:p>
          <a:p>
            <a:pPr lvl="1"/>
            <a:r>
              <a:rPr lang="en-US" sz="1800" b="1" dirty="0"/>
              <a:t>Default values</a:t>
            </a:r>
            <a:endParaRPr lang="fr-FR" sz="1800" dirty="0"/>
          </a:p>
          <a:p>
            <a:pPr lvl="1"/>
            <a:r>
              <a:rPr lang="en-US" sz="1800" b="1" dirty="0"/>
              <a:t>Static values</a:t>
            </a:r>
            <a:r>
              <a:rPr lang="en-US" sz="1800" b="1" baseline="30000" dirty="0"/>
              <a:t>1</a:t>
            </a:r>
            <a:endParaRPr lang="fr-FR" sz="1800" baseline="30000" dirty="0"/>
          </a:p>
          <a:p>
            <a:endParaRPr lang="en-US" dirty="0"/>
          </a:p>
        </p:txBody>
      </p:sp>
      <p:sp>
        <p:nvSpPr>
          <p:cNvPr id="4" name="ZoneTexte 3"/>
          <p:cNvSpPr txBox="1"/>
          <p:nvPr/>
        </p:nvSpPr>
        <p:spPr>
          <a:xfrm>
            <a:off x="357158" y="6000768"/>
            <a:ext cx="5643602" cy="307777"/>
          </a:xfrm>
          <a:prstGeom prst="rect">
            <a:avLst/>
          </a:prstGeom>
          <a:noFill/>
        </p:spPr>
        <p:txBody>
          <a:bodyPr wrap="square" rtlCol="0">
            <a:spAutoFit/>
          </a:bodyPr>
          <a:lstStyle/>
          <a:p>
            <a:r>
              <a:rPr lang="en-US" sz="1400" baseline="30000" dirty="0"/>
              <a:t>1 </a:t>
            </a:r>
            <a:r>
              <a:rPr lang="en-US" sz="1400" dirty="0"/>
              <a:t>Static values cannot be overridden in </a:t>
            </a:r>
            <a:r>
              <a:rPr lang="en-US" sz="1400" dirty="0" err="1"/>
              <a:t>SEMbySEM</a:t>
            </a:r>
            <a:r>
              <a:rPr lang="en-US" sz="1400" dirty="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Properties inheritance</a:t>
            </a:r>
          </a:p>
        </p:txBody>
      </p:sp>
      <p:sp>
        <p:nvSpPr>
          <p:cNvPr id="3" name="Espace réservé du contenu 2"/>
          <p:cNvSpPr>
            <a:spLocks noGrp="1"/>
          </p:cNvSpPr>
          <p:nvPr>
            <p:ph idx="1"/>
          </p:nvPr>
        </p:nvSpPr>
        <p:spPr/>
        <p:txBody>
          <a:bodyPr/>
          <a:lstStyle/>
          <a:p>
            <a:r>
              <a:rPr lang="en-US" sz="2000" dirty="0"/>
              <a:t>An ontology property can be declared as a sub property of another one (and only one).</a:t>
            </a:r>
          </a:p>
          <a:p>
            <a:pPr lvl="1">
              <a:buNone/>
            </a:pPr>
            <a:r>
              <a:rPr lang="en-US" sz="1800" dirty="0"/>
              <a:t>Ex: The ‘</a:t>
            </a:r>
            <a:r>
              <a:rPr lang="en-US" sz="1800" dirty="0" err="1"/>
              <a:t>HasWagon</a:t>
            </a:r>
            <a:r>
              <a:rPr lang="en-US" sz="1800" dirty="0"/>
              <a:t>’ property can be declared as a sub-property of ‘</a:t>
            </a:r>
            <a:r>
              <a:rPr lang="en-US" sz="1800" dirty="0" err="1"/>
              <a:t>HasPart</a:t>
            </a:r>
            <a:r>
              <a:rPr lang="en-US" sz="1800" dirty="0"/>
              <a:t>’.</a:t>
            </a:r>
          </a:p>
          <a:p>
            <a:r>
              <a:rPr lang="en-US" sz="2000" dirty="0"/>
              <a:t>Some rules are imposed on this structure:</a:t>
            </a:r>
          </a:p>
          <a:p>
            <a:pPr lvl="1"/>
            <a:r>
              <a:rPr lang="en-US" sz="1800" dirty="0"/>
              <a:t>The owner of the property is a sub-concept of the owner of the base property.</a:t>
            </a:r>
          </a:p>
          <a:p>
            <a:pPr lvl="1"/>
            <a:r>
              <a:rPr lang="en-US" sz="1800" dirty="0"/>
              <a:t>If the value range of the parent property is a literal, the value range of the sub-property must be the same type.</a:t>
            </a:r>
          </a:p>
          <a:p>
            <a:pPr lvl="1"/>
            <a:r>
              <a:rPr lang="en-US" sz="1800" dirty="0"/>
              <a:t>If the value range of the parent property is a concept, the value range is a sub-concept of the parent property.</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000364" y="6357958"/>
            <a:ext cx="2643206" cy="3571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p:txBody>
          <a:bodyPr/>
          <a:lstStyle/>
          <a:p>
            <a:r>
              <a:rPr lang="en-US" dirty="0"/>
              <a:t>Property translation</a:t>
            </a:r>
          </a:p>
        </p:txBody>
      </p:sp>
      <p:sp>
        <p:nvSpPr>
          <p:cNvPr id="3" name="Espace réservé du contenu 2"/>
          <p:cNvSpPr>
            <a:spLocks noGrp="1"/>
          </p:cNvSpPr>
          <p:nvPr>
            <p:ph idx="1"/>
          </p:nvPr>
        </p:nvSpPr>
        <p:spPr/>
        <p:txBody>
          <a:bodyPr/>
          <a:lstStyle/>
          <a:p>
            <a:r>
              <a:rPr lang="en-US" sz="2000" dirty="0"/>
              <a:t>We can indicate that a property represents the value of a sub property of a concept property.</a:t>
            </a:r>
          </a:p>
          <a:p>
            <a:r>
              <a:rPr lang="en-US" sz="2000" dirty="0"/>
              <a:t>Ex: </a:t>
            </a:r>
          </a:p>
          <a:p>
            <a:pPr lvl="1"/>
            <a:r>
              <a:rPr lang="en-US" sz="1800" dirty="0"/>
              <a:t>Engine has the property ‘Speed’</a:t>
            </a:r>
          </a:p>
          <a:p>
            <a:pPr lvl="1"/>
            <a:r>
              <a:rPr lang="en-US" sz="1800" dirty="0"/>
              <a:t>Train has the property ‘</a:t>
            </a:r>
            <a:r>
              <a:rPr lang="en-US" sz="1800" dirty="0" err="1"/>
              <a:t>HasEngine</a:t>
            </a:r>
            <a:r>
              <a:rPr lang="en-US" sz="1800" dirty="0"/>
              <a:t>’</a:t>
            </a:r>
          </a:p>
          <a:p>
            <a:pPr lvl="1"/>
            <a:r>
              <a:rPr lang="en-US" sz="1800" dirty="0"/>
              <a:t>We can define the property ‘Speed’ for the Train concept : </a:t>
            </a:r>
            <a:r>
              <a:rPr lang="en-US" sz="1800" dirty="0" err="1"/>
              <a:t>Train.Speed</a:t>
            </a:r>
            <a:r>
              <a:rPr lang="en-US" sz="1800" dirty="0"/>
              <a:t> = </a:t>
            </a:r>
            <a:r>
              <a:rPr lang="en-US" sz="1800" dirty="0" err="1"/>
              <a:t>Train.HasEngine.Speed</a:t>
            </a:r>
            <a:endParaRPr lang="en-US" sz="1800" dirty="0"/>
          </a:p>
          <a:p>
            <a:r>
              <a:rPr lang="en-US" sz="2000" dirty="0"/>
              <a:t>We can define those properties using operators:</a:t>
            </a:r>
          </a:p>
          <a:p>
            <a:pPr lvl="1"/>
            <a:r>
              <a:rPr lang="en-US" sz="1800" dirty="0" err="1"/>
              <a:t>Train.Speed</a:t>
            </a:r>
            <a:r>
              <a:rPr lang="en-US" sz="1800" dirty="0"/>
              <a:t> = average(</a:t>
            </a:r>
            <a:r>
              <a:rPr lang="en-US" sz="1800" dirty="0" err="1"/>
              <a:t>Train.HasWagon.Speed</a:t>
            </a:r>
            <a:r>
              <a:rPr lang="en-US" sz="1800" dirty="0"/>
              <a:t>)</a:t>
            </a:r>
          </a:p>
          <a:p>
            <a:r>
              <a:rPr lang="en-US" sz="2000" dirty="0"/>
              <a:t>Supported operators : sum, count, min, max, average</a:t>
            </a:r>
          </a:p>
          <a:p>
            <a:r>
              <a:rPr lang="en-US" sz="2000" dirty="0"/>
              <a:t>Can be extended (by </a:t>
            </a:r>
            <a:r>
              <a:rPr lang="en-US" sz="2000" dirty="0" err="1"/>
              <a:t>plugins</a:t>
            </a:r>
            <a:r>
              <a:rPr lang="en-US" sz="2000" dirty="0"/>
              <a:t>)</a:t>
            </a:r>
          </a:p>
        </p:txBody>
      </p:sp>
      <p:sp>
        <p:nvSpPr>
          <p:cNvPr id="6" name="Rectangle 5"/>
          <p:cNvSpPr/>
          <p:nvPr/>
        </p:nvSpPr>
        <p:spPr>
          <a:xfrm>
            <a:off x="1428728" y="5143512"/>
            <a:ext cx="135732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a:t>
            </a:r>
          </a:p>
        </p:txBody>
      </p:sp>
      <p:sp>
        <p:nvSpPr>
          <p:cNvPr id="7" name="Rectangle 6"/>
          <p:cNvSpPr/>
          <p:nvPr/>
        </p:nvSpPr>
        <p:spPr>
          <a:xfrm>
            <a:off x="1428728" y="5572140"/>
            <a:ext cx="1357322" cy="7143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dirty="0">
                <a:solidFill>
                  <a:schemeClr val="tx1"/>
                </a:solidFill>
              </a:rPr>
              <a:t> </a:t>
            </a:r>
            <a:r>
              <a:rPr lang="en-US" dirty="0" err="1">
                <a:solidFill>
                  <a:schemeClr val="tx1"/>
                </a:solidFill>
              </a:rPr>
              <a:t>HasEngine</a:t>
            </a:r>
            <a:endParaRPr lang="en-US" dirty="0">
              <a:solidFill>
                <a:schemeClr val="tx1"/>
              </a:solidFill>
            </a:endParaRPr>
          </a:p>
          <a:p>
            <a:pPr>
              <a:buFont typeface="Arial" pitchFamily="34" charset="0"/>
              <a:buChar char="•"/>
            </a:pPr>
            <a:r>
              <a:rPr lang="en-US" dirty="0">
                <a:solidFill>
                  <a:schemeClr val="tx1"/>
                </a:solidFill>
              </a:rPr>
              <a:t> Speed</a:t>
            </a:r>
          </a:p>
        </p:txBody>
      </p:sp>
      <p:sp>
        <p:nvSpPr>
          <p:cNvPr id="8" name="Rectangle 7"/>
          <p:cNvSpPr/>
          <p:nvPr/>
        </p:nvSpPr>
        <p:spPr>
          <a:xfrm>
            <a:off x="3286116" y="5357826"/>
            <a:ext cx="135732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Engine</a:t>
            </a:r>
          </a:p>
        </p:txBody>
      </p:sp>
      <p:sp>
        <p:nvSpPr>
          <p:cNvPr id="9" name="Rectangle 8"/>
          <p:cNvSpPr/>
          <p:nvPr/>
        </p:nvSpPr>
        <p:spPr>
          <a:xfrm>
            <a:off x="3286116" y="5786454"/>
            <a:ext cx="1357322" cy="7143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dirty="0">
                <a:solidFill>
                  <a:schemeClr val="tx1"/>
                </a:solidFill>
              </a:rPr>
              <a:t> Speed</a:t>
            </a:r>
          </a:p>
          <a:p>
            <a:pPr>
              <a:buFont typeface="Arial" pitchFamily="34" charset="0"/>
              <a:buChar char="•"/>
            </a:pPr>
            <a:r>
              <a:rPr lang="en-US" dirty="0">
                <a:solidFill>
                  <a:schemeClr val="tx1"/>
                </a:solidFill>
              </a:rPr>
              <a:t> …</a:t>
            </a:r>
          </a:p>
        </p:txBody>
      </p:sp>
      <p:sp>
        <p:nvSpPr>
          <p:cNvPr id="10" name="Rectangle 9"/>
          <p:cNvSpPr/>
          <p:nvPr/>
        </p:nvSpPr>
        <p:spPr>
          <a:xfrm>
            <a:off x="5072066" y="5786454"/>
            <a:ext cx="135732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Integer</a:t>
            </a:r>
          </a:p>
        </p:txBody>
      </p:sp>
      <p:sp>
        <p:nvSpPr>
          <p:cNvPr id="11" name="Rectangle 10"/>
          <p:cNvSpPr/>
          <p:nvPr/>
        </p:nvSpPr>
        <p:spPr>
          <a:xfrm>
            <a:off x="5072066" y="6215082"/>
            <a:ext cx="1357322" cy="5715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dirty="0">
                <a:solidFill>
                  <a:schemeClr val="tx1"/>
                </a:solidFill>
              </a:rPr>
              <a:t> (value)</a:t>
            </a:r>
          </a:p>
        </p:txBody>
      </p:sp>
      <p:cxnSp>
        <p:nvCxnSpPr>
          <p:cNvPr id="13" name="Connecteur en angle 12"/>
          <p:cNvCxnSpPr>
            <a:endCxn id="8" idx="1"/>
          </p:cNvCxnSpPr>
          <p:nvPr/>
        </p:nvCxnSpPr>
        <p:spPr>
          <a:xfrm flipV="1">
            <a:off x="2643174" y="5572140"/>
            <a:ext cx="642942" cy="214314"/>
          </a:xfrm>
          <a:prstGeom prst="bentConnector3">
            <a:avLst>
              <a:gd name="adj1" fmla="val 50000"/>
            </a:avLst>
          </a:prstGeom>
          <a:ln w="19050">
            <a:tailEnd type="arrow"/>
          </a:ln>
        </p:spPr>
        <p:style>
          <a:lnRef idx="1">
            <a:schemeClr val="dk1"/>
          </a:lnRef>
          <a:fillRef idx="0">
            <a:schemeClr val="dk1"/>
          </a:fillRef>
          <a:effectRef idx="0">
            <a:schemeClr val="dk1"/>
          </a:effectRef>
          <a:fontRef idx="minor">
            <a:schemeClr val="tx1"/>
          </a:fontRef>
        </p:style>
      </p:cxnSp>
      <p:cxnSp>
        <p:nvCxnSpPr>
          <p:cNvPr id="15" name="Connecteur en angle 14"/>
          <p:cNvCxnSpPr>
            <a:endCxn id="11" idx="1"/>
          </p:cNvCxnSpPr>
          <p:nvPr/>
        </p:nvCxnSpPr>
        <p:spPr>
          <a:xfrm>
            <a:off x="4286248" y="6000768"/>
            <a:ext cx="785818" cy="500066"/>
          </a:xfrm>
          <a:prstGeom prst="bentConnector3">
            <a:avLst>
              <a:gd name="adj1" fmla="val 50000"/>
            </a:avLst>
          </a:prstGeom>
          <a:ln w="19050">
            <a:tailEnd type="arrow"/>
          </a:ln>
        </p:spPr>
        <p:style>
          <a:lnRef idx="1">
            <a:schemeClr val="dk1"/>
          </a:lnRef>
          <a:fillRef idx="0">
            <a:schemeClr val="dk1"/>
          </a:fillRef>
          <a:effectRef idx="0">
            <a:schemeClr val="dk1"/>
          </a:effectRef>
          <a:fontRef idx="minor">
            <a:schemeClr val="tx1"/>
          </a:fontRef>
        </p:style>
      </p:cxnSp>
      <p:cxnSp>
        <p:nvCxnSpPr>
          <p:cNvPr id="18" name="Connecteur en angle 17"/>
          <p:cNvCxnSpPr/>
          <p:nvPr/>
        </p:nvCxnSpPr>
        <p:spPr>
          <a:xfrm>
            <a:off x="2571736" y="6143644"/>
            <a:ext cx="2500330" cy="500066"/>
          </a:xfrm>
          <a:prstGeom prst="bentConnector3">
            <a:avLst>
              <a:gd name="adj1" fmla="val 50000"/>
            </a:avLst>
          </a:prstGeom>
          <a:ln w="19050">
            <a:prstDash val="dash"/>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Actions</a:t>
            </a:r>
          </a:p>
        </p:txBody>
      </p:sp>
      <p:sp>
        <p:nvSpPr>
          <p:cNvPr id="3" name="Espace réservé du contenu 2"/>
          <p:cNvSpPr>
            <a:spLocks noGrp="1"/>
          </p:cNvSpPr>
          <p:nvPr>
            <p:ph idx="1"/>
          </p:nvPr>
        </p:nvSpPr>
        <p:spPr/>
        <p:txBody>
          <a:bodyPr/>
          <a:lstStyle/>
          <a:p>
            <a:r>
              <a:rPr lang="en-US" sz="2000" dirty="0"/>
              <a:t>This represents the actions that an instance of the concept can perform.</a:t>
            </a:r>
          </a:p>
          <a:p>
            <a:pPr>
              <a:buNone/>
            </a:pPr>
            <a:r>
              <a:rPr lang="en-US" sz="2000" dirty="0"/>
              <a:t>Ex: For a train engine : Start(), Stop()</a:t>
            </a:r>
          </a:p>
          <a:p>
            <a:r>
              <a:rPr lang="en-US" sz="2000" dirty="0"/>
              <a:t>An action is associated to a concept, and is only available for this concept and its sub-concepts.</a:t>
            </a:r>
          </a:p>
          <a:p>
            <a:r>
              <a:rPr lang="en-US" sz="2000" dirty="0"/>
              <a:t>Actions have some identification attributes like concepts and properties:</a:t>
            </a:r>
          </a:p>
          <a:p>
            <a:pPr lvl="1"/>
            <a:r>
              <a:rPr lang="en-US" sz="1600" dirty="0"/>
              <a:t>UID</a:t>
            </a:r>
          </a:p>
          <a:p>
            <a:pPr lvl="1"/>
            <a:r>
              <a:rPr lang="en-US" sz="1600" dirty="0"/>
              <a:t>Localized Name(s) and description(s)</a:t>
            </a:r>
          </a:p>
          <a:p>
            <a:r>
              <a:rPr lang="en-US" sz="2000" dirty="0"/>
              <a:t>An action is described as a concept, with properties that can be used as:</a:t>
            </a:r>
          </a:p>
          <a:p>
            <a:pPr lvl="1"/>
            <a:r>
              <a:rPr lang="en-US" sz="1600" dirty="0"/>
              <a:t>Input values</a:t>
            </a:r>
          </a:p>
          <a:p>
            <a:pPr lvl="1"/>
            <a:r>
              <a:rPr lang="en-US" sz="1600" dirty="0"/>
              <a:t>Output values</a:t>
            </a:r>
          </a:p>
          <a:p>
            <a:pPr lvl="1"/>
            <a:r>
              <a:rPr lang="en-US" sz="1600" dirty="0"/>
              <a:t>Any data</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Instances</a:t>
            </a:r>
          </a:p>
        </p:txBody>
      </p:sp>
      <p:sp>
        <p:nvSpPr>
          <p:cNvPr id="3" name="Espace réservé du contenu 2"/>
          <p:cNvSpPr>
            <a:spLocks noGrp="1"/>
          </p:cNvSpPr>
          <p:nvPr>
            <p:ph idx="1"/>
          </p:nvPr>
        </p:nvSpPr>
        <p:spPr/>
        <p:txBody>
          <a:bodyPr/>
          <a:lstStyle/>
          <a:p>
            <a:r>
              <a:rPr lang="en-US" sz="2000" dirty="0"/>
              <a:t>An instance is a concrete value associated to one concept. </a:t>
            </a:r>
          </a:p>
          <a:p>
            <a:r>
              <a:rPr lang="en-US" sz="2000" dirty="0"/>
              <a:t>Constant instances can be defined within the model.</a:t>
            </a:r>
          </a:p>
          <a:p>
            <a:r>
              <a:rPr lang="en-US" sz="2000" dirty="0"/>
              <a:t>It’s defined with</a:t>
            </a:r>
          </a:p>
          <a:p>
            <a:pPr lvl="1"/>
            <a:r>
              <a:rPr lang="en-US" sz="1800" dirty="0"/>
              <a:t>An UID</a:t>
            </a:r>
          </a:p>
          <a:p>
            <a:pPr lvl="1"/>
            <a:r>
              <a:rPr lang="en-US" sz="1800" dirty="0"/>
              <a:t>An ontology</a:t>
            </a:r>
          </a:p>
          <a:p>
            <a:pPr lvl="1"/>
            <a:r>
              <a:rPr lang="en-US" sz="1800" dirty="0"/>
              <a:t>Localized names</a:t>
            </a:r>
          </a:p>
          <a:p>
            <a:pPr lvl="1"/>
            <a:r>
              <a:rPr lang="en-US" sz="1800" dirty="0"/>
              <a:t>Localized descriptions</a:t>
            </a:r>
          </a:p>
          <a:p>
            <a:r>
              <a:rPr lang="en-US" sz="2000" dirty="0"/>
              <a:t>Properties values can be associated to an instance, as long as it respects its concept constraints.</a:t>
            </a:r>
          </a:p>
          <a:p>
            <a:endParaRPr lang="fr-FR" dirty="0"/>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Versioning</a:t>
            </a:r>
          </a:p>
        </p:txBody>
      </p:sp>
      <p:sp>
        <p:nvSpPr>
          <p:cNvPr id="3" name="Espace réservé du contenu 2"/>
          <p:cNvSpPr>
            <a:spLocks noGrp="1"/>
          </p:cNvSpPr>
          <p:nvPr>
            <p:ph idx="1"/>
          </p:nvPr>
        </p:nvSpPr>
        <p:spPr/>
        <p:txBody>
          <a:bodyPr/>
          <a:lstStyle/>
          <a:p>
            <a:r>
              <a:rPr lang="en-US" sz="2000" dirty="0"/>
              <a:t>Version number can be added to each definition:</a:t>
            </a:r>
          </a:p>
          <a:p>
            <a:pPr lvl="1"/>
            <a:r>
              <a:rPr lang="en-US" sz="1800" dirty="0"/>
              <a:t>Concepts</a:t>
            </a:r>
          </a:p>
          <a:p>
            <a:pPr lvl="1"/>
            <a:r>
              <a:rPr lang="en-US" sz="1800" dirty="0"/>
              <a:t>Properties</a:t>
            </a:r>
          </a:p>
          <a:p>
            <a:pPr lvl="1"/>
            <a:r>
              <a:rPr lang="en-US" sz="1800" dirty="0"/>
              <a:t>Instances</a:t>
            </a:r>
          </a:p>
          <a:p>
            <a:r>
              <a:rPr lang="en-US" sz="2000" dirty="0"/>
              <a:t>When one of those terms are used, the user can specify the version of the term he’s using:</a:t>
            </a:r>
          </a:p>
          <a:p>
            <a:pPr lvl="1"/>
            <a:r>
              <a:rPr lang="en-US" sz="1800" dirty="0"/>
              <a:t>Concepts used in properties owner/value</a:t>
            </a:r>
          </a:p>
          <a:p>
            <a:pPr lvl="1"/>
            <a:r>
              <a:rPr lang="en-US" sz="1800" dirty="0"/>
              <a:t>Properties used in instances declaration</a:t>
            </a:r>
          </a:p>
          <a:p>
            <a:pPr lvl="1"/>
            <a:r>
              <a:rPr lang="en-US" sz="1800" dirty="0"/>
              <a:t>Concepts used in actions attributes</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RULES</a:t>
            </a:r>
          </a:p>
        </p:txBody>
      </p:sp>
      <p:sp>
        <p:nvSpPr>
          <p:cNvPr id="5" name="Espace réservé du texte 4"/>
          <p:cNvSpPr>
            <a:spLocks noGrp="1"/>
          </p:cNvSpPr>
          <p:nvPr>
            <p:ph type="body" idx="1"/>
          </p:nvPr>
        </p:nvSpPr>
        <p:spPr/>
        <p:txBody>
          <a:bodyPr/>
          <a:lstStyle/>
          <a:p>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defRPr/>
            </a:pPr>
            <a:r>
              <a:t>RDF: Resource Description Framework</a:t>
            </a:r>
            <a:endParaRPr lang="fr-FR" dirty="0"/>
          </a:p>
        </p:txBody>
      </p:sp>
      <p:sp>
        <p:nvSpPr>
          <p:cNvPr id="3" name="Espace réservé du contenu 2"/>
          <p:cNvSpPr>
            <a:spLocks noGrp="1"/>
          </p:cNvSpPr>
          <p:nvPr>
            <p:ph idx="1"/>
          </p:nvPr>
        </p:nvSpPr>
        <p:spPr/>
        <p:txBody>
          <a:bodyPr/>
          <a:lstStyle/>
          <a:p>
            <a:pPr lvl="1">
              <a:defRPr/>
            </a:pPr>
            <a:r>
              <a:rPr lang="en-US" sz="2600" dirty="0"/>
              <a:t>RDF defines data as a </a:t>
            </a:r>
            <a:r>
              <a:rPr lang="en-US" sz="2600" b="1" dirty="0"/>
              <a:t>labeled graph</a:t>
            </a:r>
          </a:p>
          <a:p>
            <a:pPr lvl="1">
              <a:buFont typeface="Wingdings" pitchFamily="2" charset="2"/>
              <a:buNone/>
              <a:defRPr/>
            </a:pPr>
            <a:r>
              <a:rPr lang="en-US" sz="2000" dirty="0"/>
              <a:t>      Define </a:t>
            </a:r>
            <a:r>
              <a:rPr lang="en-US" sz="2000" b="1" dirty="0"/>
              <a:t>triples</a:t>
            </a:r>
            <a:r>
              <a:rPr lang="en-US" sz="2000" dirty="0"/>
              <a:t> as</a:t>
            </a:r>
            <a:r>
              <a:rPr lang="en-US" sz="2400" dirty="0"/>
              <a:t> </a:t>
            </a:r>
            <a:r>
              <a:rPr lang="en-US" sz="2000" dirty="0"/>
              <a:t>&lt;  </a:t>
            </a:r>
            <a:r>
              <a:rPr lang="en-US" sz="2000" dirty="0">
                <a:solidFill>
                  <a:schemeClr val="accent1">
                    <a:lumMod val="75000"/>
                  </a:schemeClr>
                </a:solidFill>
              </a:rPr>
              <a:t>Subject</a:t>
            </a:r>
            <a:r>
              <a:rPr lang="en-US" sz="2000" dirty="0"/>
              <a:t>, 	</a:t>
            </a:r>
            <a:r>
              <a:rPr lang="en-US" sz="2000" i="1" dirty="0">
                <a:solidFill>
                  <a:schemeClr val="tx2">
                    <a:lumMod val="60000"/>
                    <a:lumOff val="40000"/>
                  </a:schemeClr>
                </a:solidFill>
              </a:rPr>
              <a:t>Predicate</a:t>
            </a:r>
            <a:r>
              <a:rPr lang="en-US" sz="2000" dirty="0"/>
              <a:t>, 	</a:t>
            </a:r>
            <a:r>
              <a:rPr lang="en-US" sz="2000" dirty="0">
                <a:solidFill>
                  <a:schemeClr val="accent2"/>
                </a:solidFill>
              </a:rPr>
              <a:t>Object  </a:t>
            </a:r>
            <a:r>
              <a:rPr lang="en-US" sz="2000" dirty="0"/>
              <a:t>&gt;</a:t>
            </a:r>
            <a:endParaRPr lang="en-US" sz="2400" dirty="0"/>
          </a:p>
          <a:p>
            <a:pPr lvl="1">
              <a:buFont typeface="Wingdings" pitchFamily="2" charset="2"/>
              <a:buNone/>
              <a:defRPr/>
            </a:pPr>
            <a:r>
              <a:rPr lang="en-US" sz="2400" dirty="0"/>
              <a:t>      Example:	</a:t>
            </a:r>
          </a:p>
          <a:p>
            <a:pPr lvl="1">
              <a:buFont typeface="Wingdings" pitchFamily="2" charset="2"/>
              <a:buNone/>
              <a:defRPr/>
            </a:pPr>
            <a:r>
              <a:rPr lang="en-US" sz="2400" dirty="0">
                <a:solidFill>
                  <a:schemeClr val="accent1">
                    <a:lumMod val="75000"/>
                  </a:schemeClr>
                </a:solidFill>
              </a:rPr>
              <a:t>			train123</a:t>
            </a:r>
            <a:r>
              <a:rPr lang="en-US" sz="2400" dirty="0"/>
              <a:t> 	</a:t>
            </a:r>
            <a:r>
              <a:rPr lang="en-US" sz="2400" i="1" dirty="0" err="1">
                <a:solidFill>
                  <a:schemeClr val="tx2">
                    <a:lumMod val="60000"/>
                    <a:lumOff val="40000"/>
                  </a:schemeClr>
                </a:solidFill>
              </a:rPr>
              <a:t>is_a</a:t>
            </a:r>
            <a:r>
              <a:rPr lang="en-US" sz="2400" dirty="0"/>
              <a:t> 	</a:t>
            </a:r>
            <a:r>
              <a:rPr lang="en-US" sz="2400" dirty="0">
                <a:solidFill>
                  <a:schemeClr val="accent2"/>
                </a:solidFill>
              </a:rPr>
              <a:t>	Train</a:t>
            </a:r>
          </a:p>
          <a:p>
            <a:pPr lvl="1">
              <a:buFont typeface="Wingdings" pitchFamily="2" charset="2"/>
              <a:buNone/>
              <a:defRPr/>
            </a:pPr>
            <a:r>
              <a:rPr lang="en-US" sz="2400" dirty="0"/>
              <a:t>			</a:t>
            </a:r>
            <a:r>
              <a:rPr lang="en-US" sz="2400" dirty="0">
                <a:solidFill>
                  <a:schemeClr val="accent1">
                    <a:lumMod val="75000"/>
                  </a:schemeClr>
                </a:solidFill>
              </a:rPr>
              <a:t>train123</a:t>
            </a:r>
            <a:r>
              <a:rPr lang="en-US" sz="2400" dirty="0"/>
              <a:t> 	</a:t>
            </a:r>
            <a:r>
              <a:rPr lang="en-US" sz="2400" i="1" dirty="0">
                <a:solidFill>
                  <a:schemeClr val="tx2">
                    <a:lumMod val="60000"/>
                    <a:lumOff val="40000"/>
                  </a:schemeClr>
                </a:solidFill>
              </a:rPr>
              <a:t>has</a:t>
            </a:r>
            <a:r>
              <a:rPr lang="en-US" sz="2400" dirty="0"/>
              <a:t> </a:t>
            </a:r>
            <a:r>
              <a:rPr lang="en-US" sz="2400" dirty="0">
                <a:solidFill>
                  <a:schemeClr val="accent2"/>
                </a:solidFill>
              </a:rPr>
              <a:t>		delay</a:t>
            </a:r>
          </a:p>
          <a:p>
            <a:pPr lvl="1">
              <a:buFont typeface="Wingdings" pitchFamily="2" charset="2"/>
              <a:buNone/>
              <a:defRPr/>
            </a:pPr>
            <a:r>
              <a:rPr lang="en-US" sz="2400" dirty="0">
                <a:solidFill>
                  <a:schemeClr val="accent3"/>
                </a:solidFill>
              </a:rPr>
              <a:t>			</a:t>
            </a:r>
            <a:r>
              <a:rPr lang="en-US" sz="2400" dirty="0">
                <a:solidFill>
                  <a:schemeClr val="accent1">
                    <a:lumMod val="75000"/>
                  </a:schemeClr>
                </a:solidFill>
              </a:rPr>
              <a:t>delay</a:t>
            </a:r>
            <a:r>
              <a:rPr lang="en-US" sz="2400" dirty="0"/>
              <a:t>		</a:t>
            </a:r>
            <a:r>
              <a:rPr lang="en-US" sz="2400" i="1" dirty="0">
                <a:solidFill>
                  <a:schemeClr val="tx2">
                    <a:lumMod val="60000"/>
                    <a:lumOff val="40000"/>
                  </a:schemeClr>
                </a:solidFill>
              </a:rPr>
              <a:t>reason</a:t>
            </a:r>
            <a:r>
              <a:rPr lang="en-US" sz="2400" dirty="0">
                <a:solidFill>
                  <a:schemeClr val="accent3"/>
                </a:solidFill>
              </a:rPr>
              <a:t> 	</a:t>
            </a:r>
            <a:r>
              <a:rPr lang="en-US" sz="2400" dirty="0">
                <a:solidFill>
                  <a:schemeClr val="accent2"/>
                </a:solidFill>
              </a:rPr>
              <a:t>delayReason1</a:t>
            </a:r>
          </a:p>
          <a:p>
            <a:pPr lvl="1">
              <a:buFont typeface="Wingdings" pitchFamily="2" charset="2"/>
              <a:buNone/>
              <a:defRPr/>
            </a:pPr>
            <a:endParaRPr lang="en-US" dirty="0"/>
          </a:p>
        </p:txBody>
      </p:sp>
      <p:sp>
        <p:nvSpPr>
          <p:cNvPr id="4" name="Organigramme : Connecteur 3"/>
          <p:cNvSpPr/>
          <p:nvPr/>
        </p:nvSpPr>
        <p:spPr>
          <a:xfrm>
            <a:off x="2857500" y="4857756"/>
            <a:ext cx="214313" cy="2143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5" name="Organigramme : Connecteur 4"/>
          <p:cNvSpPr/>
          <p:nvPr/>
        </p:nvSpPr>
        <p:spPr>
          <a:xfrm>
            <a:off x="4214813" y="4357694"/>
            <a:ext cx="214312" cy="2143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6" name="Organigramme : Connecteur 5"/>
          <p:cNvSpPr/>
          <p:nvPr/>
        </p:nvSpPr>
        <p:spPr>
          <a:xfrm>
            <a:off x="4214813" y="5429256"/>
            <a:ext cx="214312" cy="2143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1273" name="ZoneTexte 6"/>
          <p:cNvSpPr txBox="1">
            <a:spLocks noChangeArrowheads="1"/>
          </p:cNvSpPr>
          <p:nvPr/>
        </p:nvSpPr>
        <p:spPr bwMode="auto">
          <a:xfrm>
            <a:off x="2428875" y="4429131"/>
            <a:ext cx="1111250" cy="400050"/>
          </a:xfrm>
          <a:prstGeom prst="rect">
            <a:avLst/>
          </a:prstGeom>
          <a:noFill/>
          <a:ln w="9525">
            <a:noFill/>
            <a:miter lim="800000"/>
            <a:headEnd/>
            <a:tailEnd/>
          </a:ln>
        </p:spPr>
        <p:txBody>
          <a:bodyPr wrap="none">
            <a:spAutoFit/>
          </a:bodyPr>
          <a:lstStyle/>
          <a:p>
            <a:r>
              <a:rPr lang="en-US"/>
              <a:t>train123</a:t>
            </a:r>
            <a:endParaRPr lang="fr-FR"/>
          </a:p>
        </p:txBody>
      </p:sp>
      <p:sp>
        <p:nvSpPr>
          <p:cNvPr id="11274" name="ZoneTexte 7"/>
          <p:cNvSpPr txBox="1">
            <a:spLocks noChangeArrowheads="1"/>
          </p:cNvSpPr>
          <p:nvPr/>
        </p:nvSpPr>
        <p:spPr bwMode="auto">
          <a:xfrm>
            <a:off x="4422775" y="4286256"/>
            <a:ext cx="760413" cy="400050"/>
          </a:xfrm>
          <a:prstGeom prst="rect">
            <a:avLst/>
          </a:prstGeom>
          <a:noFill/>
          <a:ln w="9525">
            <a:noFill/>
            <a:miter lim="800000"/>
            <a:headEnd/>
            <a:tailEnd/>
          </a:ln>
        </p:spPr>
        <p:txBody>
          <a:bodyPr wrap="none">
            <a:spAutoFit/>
          </a:bodyPr>
          <a:lstStyle/>
          <a:p>
            <a:r>
              <a:rPr lang="en-US"/>
              <a:t>Train</a:t>
            </a:r>
            <a:endParaRPr lang="fr-FR"/>
          </a:p>
        </p:txBody>
      </p:sp>
      <p:cxnSp>
        <p:nvCxnSpPr>
          <p:cNvPr id="10" name="Connecteur droit avec flèche 9"/>
          <p:cNvCxnSpPr>
            <a:stCxn id="4" idx="6"/>
            <a:endCxn id="5" idx="2"/>
          </p:cNvCxnSpPr>
          <p:nvPr/>
        </p:nvCxnSpPr>
        <p:spPr>
          <a:xfrm flipV="1">
            <a:off x="3071813" y="4465644"/>
            <a:ext cx="1143000" cy="5000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stCxn id="4" idx="3"/>
            <a:endCxn id="6" idx="2"/>
          </p:cNvCxnSpPr>
          <p:nvPr/>
        </p:nvCxnSpPr>
        <p:spPr>
          <a:xfrm rot="16200000" flipH="1">
            <a:off x="3303588" y="4625981"/>
            <a:ext cx="496887" cy="13255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77" name="ZoneTexte 13"/>
          <p:cNvSpPr txBox="1">
            <a:spLocks noChangeArrowheads="1"/>
          </p:cNvSpPr>
          <p:nvPr/>
        </p:nvSpPr>
        <p:spPr bwMode="auto">
          <a:xfrm>
            <a:off x="3935413" y="5630869"/>
            <a:ext cx="798512" cy="400050"/>
          </a:xfrm>
          <a:prstGeom prst="rect">
            <a:avLst/>
          </a:prstGeom>
          <a:noFill/>
          <a:ln w="9525">
            <a:noFill/>
            <a:miter lim="800000"/>
            <a:headEnd/>
            <a:tailEnd/>
          </a:ln>
        </p:spPr>
        <p:txBody>
          <a:bodyPr wrap="none">
            <a:spAutoFit/>
          </a:bodyPr>
          <a:lstStyle/>
          <a:p>
            <a:r>
              <a:rPr lang="en-US"/>
              <a:t>delay</a:t>
            </a:r>
            <a:endParaRPr lang="fr-FR"/>
          </a:p>
        </p:txBody>
      </p:sp>
      <p:sp>
        <p:nvSpPr>
          <p:cNvPr id="16" name="ZoneTexte 15"/>
          <p:cNvSpPr txBox="1"/>
          <p:nvPr/>
        </p:nvSpPr>
        <p:spPr>
          <a:xfrm>
            <a:off x="3571875" y="4702181"/>
            <a:ext cx="655638" cy="400050"/>
          </a:xfrm>
          <a:prstGeom prst="rect">
            <a:avLst/>
          </a:prstGeom>
          <a:noFill/>
        </p:spPr>
        <p:txBody>
          <a:bodyPr wrap="none">
            <a:spAutoFit/>
          </a:bodyPr>
          <a:lstStyle/>
          <a:p>
            <a:pPr>
              <a:defRPr/>
            </a:pPr>
            <a:r>
              <a:rPr lang="en-US" i="1" dirty="0" err="1">
                <a:solidFill>
                  <a:schemeClr val="tx2">
                    <a:lumMod val="60000"/>
                    <a:lumOff val="40000"/>
                  </a:schemeClr>
                </a:solidFill>
                <a:latin typeface="Arial" pitchFamily="34" charset="0"/>
                <a:cs typeface="Arial" pitchFamily="34" charset="0"/>
              </a:rPr>
              <a:t>is_a</a:t>
            </a:r>
            <a:endParaRPr lang="fr-FR" i="1" dirty="0">
              <a:solidFill>
                <a:schemeClr val="tx2">
                  <a:lumMod val="60000"/>
                  <a:lumOff val="40000"/>
                </a:schemeClr>
              </a:solidFill>
              <a:latin typeface="Arial" pitchFamily="34" charset="0"/>
              <a:cs typeface="Arial" pitchFamily="34" charset="0"/>
            </a:endParaRPr>
          </a:p>
        </p:txBody>
      </p:sp>
      <p:sp>
        <p:nvSpPr>
          <p:cNvPr id="17" name="ZoneTexte 16"/>
          <p:cNvSpPr txBox="1"/>
          <p:nvPr/>
        </p:nvSpPr>
        <p:spPr>
          <a:xfrm>
            <a:off x="3429000" y="5286381"/>
            <a:ext cx="598488" cy="400050"/>
          </a:xfrm>
          <a:prstGeom prst="rect">
            <a:avLst/>
          </a:prstGeom>
          <a:noFill/>
        </p:spPr>
        <p:txBody>
          <a:bodyPr wrap="none">
            <a:spAutoFit/>
          </a:bodyPr>
          <a:lstStyle/>
          <a:p>
            <a:pPr>
              <a:defRPr/>
            </a:pPr>
            <a:r>
              <a:rPr lang="en-US" i="1" dirty="0">
                <a:solidFill>
                  <a:schemeClr val="tx2">
                    <a:lumMod val="60000"/>
                    <a:lumOff val="40000"/>
                  </a:schemeClr>
                </a:solidFill>
                <a:latin typeface="Arial" pitchFamily="34" charset="0"/>
                <a:cs typeface="Arial" pitchFamily="34" charset="0"/>
              </a:rPr>
              <a:t>has</a:t>
            </a:r>
            <a:endParaRPr lang="fr-FR" i="1" dirty="0">
              <a:solidFill>
                <a:schemeClr val="tx2">
                  <a:lumMod val="60000"/>
                  <a:lumOff val="40000"/>
                </a:schemeClr>
              </a:solidFill>
              <a:latin typeface="Arial" pitchFamily="34" charset="0"/>
              <a:cs typeface="Arial" pitchFamily="34" charset="0"/>
            </a:endParaRPr>
          </a:p>
        </p:txBody>
      </p:sp>
      <p:sp>
        <p:nvSpPr>
          <p:cNvPr id="18" name="Organigramme : Connecteur 17"/>
          <p:cNvSpPr/>
          <p:nvPr/>
        </p:nvSpPr>
        <p:spPr>
          <a:xfrm>
            <a:off x="5715000" y="5429256"/>
            <a:ext cx="214313" cy="2143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cxnSp>
        <p:nvCxnSpPr>
          <p:cNvPr id="20" name="Connecteur droit avec flèche 19"/>
          <p:cNvCxnSpPr>
            <a:stCxn id="6" idx="6"/>
          </p:cNvCxnSpPr>
          <p:nvPr/>
        </p:nvCxnSpPr>
        <p:spPr>
          <a:xfrm>
            <a:off x="4429125" y="5537206"/>
            <a:ext cx="1285875" cy="34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82" name="ZoneTexte 23"/>
          <p:cNvSpPr txBox="1">
            <a:spLocks noChangeArrowheads="1"/>
          </p:cNvSpPr>
          <p:nvPr/>
        </p:nvSpPr>
        <p:spPr bwMode="auto">
          <a:xfrm>
            <a:off x="5429250" y="5643569"/>
            <a:ext cx="1825625" cy="400050"/>
          </a:xfrm>
          <a:prstGeom prst="rect">
            <a:avLst/>
          </a:prstGeom>
          <a:noFill/>
          <a:ln w="9525">
            <a:noFill/>
            <a:miter lim="800000"/>
            <a:headEnd/>
            <a:tailEnd/>
          </a:ln>
        </p:spPr>
        <p:txBody>
          <a:bodyPr wrap="none">
            <a:spAutoFit/>
          </a:bodyPr>
          <a:lstStyle/>
          <a:p>
            <a:r>
              <a:rPr lang="en-US"/>
              <a:t>delayReason1</a:t>
            </a:r>
            <a:endParaRPr lang="fr-FR"/>
          </a:p>
        </p:txBody>
      </p:sp>
      <p:sp>
        <p:nvSpPr>
          <p:cNvPr id="25" name="ZoneTexte 24"/>
          <p:cNvSpPr txBox="1"/>
          <p:nvPr/>
        </p:nvSpPr>
        <p:spPr>
          <a:xfrm>
            <a:off x="4572000" y="5143506"/>
            <a:ext cx="968375" cy="400050"/>
          </a:xfrm>
          <a:prstGeom prst="rect">
            <a:avLst/>
          </a:prstGeom>
          <a:noFill/>
        </p:spPr>
        <p:txBody>
          <a:bodyPr wrap="none">
            <a:spAutoFit/>
          </a:bodyPr>
          <a:lstStyle/>
          <a:p>
            <a:pPr>
              <a:defRPr/>
            </a:pPr>
            <a:r>
              <a:rPr lang="en-US" i="1" dirty="0">
                <a:solidFill>
                  <a:schemeClr val="tx2">
                    <a:lumMod val="60000"/>
                    <a:lumOff val="40000"/>
                  </a:schemeClr>
                </a:solidFill>
                <a:latin typeface="Arial" pitchFamily="34" charset="0"/>
                <a:cs typeface="Arial" pitchFamily="34" charset="0"/>
              </a:rPr>
              <a:t>reason</a:t>
            </a:r>
            <a:endParaRPr lang="fr-FR" i="1" dirty="0">
              <a:solidFill>
                <a:schemeClr val="tx2">
                  <a:lumMod val="60000"/>
                  <a:lumOff val="40000"/>
                </a:schemeClr>
              </a:solidFill>
              <a:latin typeface="Arial" pitchFamily="34" charset="0"/>
              <a:cs typeface="Arial" pitchFamily="34" charset="0"/>
            </a:endParaRPr>
          </a:p>
        </p:txBody>
      </p:sp>
      <p:pic>
        <p:nvPicPr>
          <p:cNvPr id="19" name="Picture 6"/>
          <p:cNvPicPr>
            <a:picLocks noChangeAspect="1" noChangeArrowheads="1"/>
          </p:cNvPicPr>
          <p:nvPr/>
        </p:nvPicPr>
        <p:blipFill>
          <a:blip r:embed="rId3"/>
          <a:srcRect/>
          <a:stretch>
            <a:fillRect/>
          </a:stretch>
        </p:blipFill>
        <p:spPr bwMode="auto">
          <a:xfrm>
            <a:off x="214282" y="928670"/>
            <a:ext cx="571500" cy="615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7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2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27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1273" grpId="0"/>
      <p:bldP spid="11274" grpId="0"/>
      <p:bldP spid="11277" grpId="0"/>
      <p:bldP spid="16" grpId="0"/>
      <p:bldP spid="17" grpId="0"/>
      <p:bldP spid="18" grpId="0" animBg="1"/>
      <p:bldP spid="11282" grpId="0"/>
      <p:bldP spid="2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err="1"/>
              <a:t>Rule</a:t>
            </a:r>
            <a:r>
              <a:rPr lang="fr-FR" dirty="0"/>
              <a:t>: Introduction</a:t>
            </a:r>
          </a:p>
        </p:txBody>
      </p:sp>
      <p:sp>
        <p:nvSpPr>
          <p:cNvPr id="7" name="Espace réservé du contenu 6"/>
          <p:cNvSpPr>
            <a:spLocks noGrp="1"/>
          </p:cNvSpPr>
          <p:nvPr>
            <p:ph idx="1"/>
          </p:nvPr>
        </p:nvSpPr>
        <p:spPr/>
        <p:txBody>
          <a:bodyPr/>
          <a:lstStyle/>
          <a:p>
            <a:r>
              <a:rPr lang="fr-FR" u="sng" dirty="0"/>
              <a:t>Business </a:t>
            </a:r>
            <a:r>
              <a:rPr lang="fr-FR" u="sng" dirty="0" err="1"/>
              <a:t>Rules</a:t>
            </a:r>
            <a:r>
              <a:rPr lang="fr-FR" u="sng" dirty="0"/>
              <a:t>: "</a:t>
            </a:r>
            <a:r>
              <a:rPr lang="en-US" b="1" dirty="0"/>
              <a:t>Business rule</a:t>
            </a:r>
            <a:r>
              <a:rPr lang="en-US" dirty="0"/>
              <a:t> is a statement that defines or constrains some aspect of the business”</a:t>
            </a:r>
          </a:p>
          <a:p>
            <a:pPr lvl="1"/>
            <a:r>
              <a:rPr lang="en-US" dirty="0"/>
              <a:t>We Consider here the </a:t>
            </a:r>
            <a:r>
              <a:rPr lang="en-US" b="1" dirty="0"/>
              <a:t>production rules</a:t>
            </a:r>
          </a:p>
          <a:p>
            <a:pPr lvl="2"/>
            <a:r>
              <a:rPr lang="en-US" dirty="0"/>
              <a:t>consisting of two parts: </a:t>
            </a:r>
          </a:p>
          <a:p>
            <a:pPr lvl="3"/>
            <a:r>
              <a:rPr lang="en-US" dirty="0"/>
              <a:t>a sensory precondition (or "IF" statement) </a:t>
            </a:r>
          </a:p>
          <a:p>
            <a:pPr lvl="3"/>
            <a:r>
              <a:rPr lang="en-US" dirty="0"/>
              <a:t>and an action (or "THEN").</a:t>
            </a:r>
            <a:endParaRPr lang="fr-FR" dirty="0"/>
          </a:p>
          <a:p>
            <a:endParaRPr lang="fr-FR"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Rule</a:t>
            </a:r>
            <a:r>
              <a:rPr lang="fr-FR" dirty="0"/>
              <a:t>: Goal</a:t>
            </a:r>
          </a:p>
        </p:txBody>
      </p:sp>
      <p:sp>
        <p:nvSpPr>
          <p:cNvPr id="3" name="Espace réservé du contenu 2"/>
          <p:cNvSpPr>
            <a:spLocks noGrp="1"/>
          </p:cNvSpPr>
          <p:nvPr>
            <p:ph idx="1"/>
          </p:nvPr>
        </p:nvSpPr>
        <p:spPr/>
        <p:txBody>
          <a:bodyPr/>
          <a:lstStyle/>
          <a:p>
            <a:r>
              <a:rPr lang="fr-FR" b="1" u="sng" dirty="0" err="1"/>
              <a:t>Reuse</a:t>
            </a:r>
            <a:r>
              <a:rPr lang="fr-FR" dirty="0"/>
              <a:t>: Use state-of-the-art </a:t>
            </a:r>
            <a:r>
              <a:rPr lang="fr-FR" dirty="0" err="1"/>
              <a:t>rule</a:t>
            </a:r>
            <a:r>
              <a:rPr lang="fr-FR" dirty="0"/>
              <a:t> production system (</a:t>
            </a:r>
            <a:r>
              <a:rPr lang="fr-FR" dirty="0" err="1"/>
              <a:t>Drools</a:t>
            </a:r>
            <a:r>
              <a:rPr lang="fr-FR" dirty="0"/>
              <a:t>, </a:t>
            </a:r>
            <a:r>
              <a:rPr lang="fr-FR" dirty="0" err="1"/>
              <a:t>Jess</a:t>
            </a:r>
            <a:r>
              <a:rPr lang="fr-FR" dirty="0"/>
              <a:t>, etc.) </a:t>
            </a:r>
            <a:r>
              <a:rPr lang="fr-FR" dirty="0" err="1"/>
              <a:t>using</a:t>
            </a:r>
            <a:r>
              <a:rPr lang="fr-FR" dirty="0"/>
              <a:t> RETE </a:t>
            </a:r>
            <a:r>
              <a:rPr lang="fr-FR" dirty="0" err="1"/>
              <a:t>algorithm</a:t>
            </a:r>
            <a:endParaRPr lang="fr-FR" dirty="0"/>
          </a:p>
          <a:p>
            <a:r>
              <a:rPr lang="fr-FR" b="1" u="sng" dirty="0" err="1"/>
              <a:t>Add</a:t>
            </a:r>
            <a:r>
              <a:rPr lang="fr-FR" b="1" u="sng" dirty="0"/>
              <a:t> </a:t>
            </a:r>
            <a:r>
              <a:rPr lang="fr-FR" b="1" u="sng" dirty="0" err="1"/>
              <a:t>semantics</a:t>
            </a:r>
            <a:r>
              <a:rPr lang="fr-FR" dirty="0"/>
              <a:t>: express </a:t>
            </a:r>
            <a:r>
              <a:rPr lang="fr-FR" b="1" dirty="0" err="1"/>
              <a:t>semantic</a:t>
            </a:r>
            <a:r>
              <a:rPr lang="fr-FR" b="1" dirty="0"/>
              <a:t> business </a:t>
            </a:r>
            <a:r>
              <a:rPr lang="fr-FR" b="1" dirty="0" err="1"/>
              <a:t>rules</a:t>
            </a:r>
            <a:r>
              <a:rPr lang="fr-FR" dirty="0"/>
              <a:t>, </a:t>
            </a:r>
            <a:r>
              <a:rPr lang="fr-FR" dirty="0" err="1"/>
              <a:t>that</a:t>
            </a:r>
            <a:r>
              <a:rPr lang="fr-FR" dirty="0"/>
              <a:t> </a:t>
            </a:r>
            <a:r>
              <a:rPr lang="fr-FR" dirty="0" err="1"/>
              <a:t>is</a:t>
            </a:r>
            <a:r>
              <a:rPr lang="fr-FR" dirty="0"/>
              <a:t> to </a:t>
            </a:r>
            <a:r>
              <a:rPr lang="fr-FR" dirty="0" err="1"/>
              <a:t>say</a:t>
            </a:r>
            <a:r>
              <a:rPr lang="fr-FR" dirty="0"/>
              <a:t> </a:t>
            </a:r>
            <a:r>
              <a:rPr lang="fr-FR" dirty="0" err="1"/>
              <a:t>rules</a:t>
            </a:r>
            <a:r>
              <a:rPr lang="fr-FR" dirty="0"/>
              <a:t> </a:t>
            </a:r>
            <a:r>
              <a:rPr lang="fr-FR" dirty="0" err="1"/>
              <a:t>related</a:t>
            </a:r>
            <a:r>
              <a:rPr lang="fr-FR" dirty="0"/>
              <a:t> to Micro Concept</a:t>
            </a:r>
          </a:p>
          <a:p>
            <a:pPr>
              <a:buFont typeface="Symbol"/>
              <a:buChar char="Þ"/>
            </a:pPr>
            <a:r>
              <a:rPr lang="fr-FR" dirty="0" err="1"/>
              <a:t>Define</a:t>
            </a:r>
            <a:r>
              <a:rPr lang="fr-FR" dirty="0"/>
              <a:t> </a:t>
            </a:r>
            <a:r>
              <a:rPr lang="fr-FR" dirty="0" err="1"/>
              <a:t>language</a:t>
            </a:r>
            <a:r>
              <a:rPr lang="fr-FR" dirty="0"/>
              <a:t> and </a:t>
            </a:r>
            <a:r>
              <a:rPr lang="fr-FR" dirty="0" err="1"/>
              <a:t>tools</a:t>
            </a:r>
            <a:r>
              <a:rPr lang="fr-FR" dirty="0"/>
              <a:t> to </a:t>
            </a:r>
            <a:r>
              <a:rPr lang="fr-FR" dirty="0" err="1"/>
              <a:t>benefit</a:t>
            </a:r>
            <a:r>
              <a:rPr lang="fr-FR" dirty="0"/>
              <a:t> </a:t>
            </a:r>
            <a:r>
              <a:rPr lang="fr-FR" dirty="0" err="1"/>
              <a:t>from</a:t>
            </a:r>
            <a:r>
              <a:rPr lang="fr-FR" dirty="0"/>
              <a:t> </a:t>
            </a:r>
            <a:r>
              <a:rPr lang="fr-FR" dirty="0" err="1"/>
              <a:t>existing</a:t>
            </a:r>
            <a:r>
              <a:rPr lang="fr-FR" dirty="0"/>
              <a:t> </a:t>
            </a:r>
            <a:r>
              <a:rPr lang="fr-FR" dirty="0" err="1"/>
              <a:t>algorithms</a:t>
            </a:r>
            <a:r>
              <a:rPr lang="fr-FR" dirty="0"/>
              <a:t> and </a:t>
            </a:r>
            <a:r>
              <a:rPr lang="fr-FR" dirty="0" err="1"/>
              <a:t>semantics</a:t>
            </a:r>
            <a:endParaRPr lang="fr-FR" dirty="0"/>
          </a:p>
          <a:p>
            <a:pPr>
              <a:buNone/>
            </a:pPr>
            <a:endParaRPr lang="fr-FR" dirty="0"/>
          </a:p>
          <a:p>
            <a:endParaRPr lang="fr-FR" dirty="0"/>
          </a:p>
          <a:p>
            <a:endParaRPr lang="fr-F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Examples</a:t>
            </a:r>
            <a:r>
              <a:rPr lang="fr-FR" dirty="0"/>
              <a:t> of </a:t>
            </a:r>
            <a:r>
              <a:rPr lang="fr-FR" dirty="0" err="1"/>
              <a:t>Semantic</a:t>
            </a:r>
            <a:r>
              <a:rPr lang="fr-FR" dirty="0"/>
              <a:t> </a:t>
            </a:r>
            <a:r>
              <a:rPr lang="fr-FR" dirty="0" err="1"/>
              <a:t>Rules</a:t>
            </a:r>
            <a:r>
              <a:rPr lang="fr-FR" dirty="0"/>
              <a:t> (1)</a:t>
            </a:r>
          </a:p>
        </p:txBody>
      </p:sp>
      <p:sp>
        <p:nvSpPr>
          <p:cNvPr id="3" name="Espace réservé du contenu 2"/>
          <p:cNvSpPr>
            <a:spLocks noGrp="1"/>
          </p:cNvSpPr>
          <p:nvPr>
            <p:ph idx="1"/>
          </p:nvPr>
        </p:nvSpPr>
        <p:spPr>
          <a:xfrm>
            <a:off x="428596" y="1643041"/>
            <a:ext cx="8229600" cy="4929231"/>
          </a:xfrm>
          <a:solidFill>
            <a:schemeClr val="bg1"/>
          </a:solidFill>
        </p:spPr>
        <p:txBody>
          <a:bodyPr/>
          <a:lstStyle/>
          <a:p>
            <a:r>
              <a:rPr lang="fr-FR" dirty="0" err="1"/>
              <a:t>Classical</a:t>
            </a:r>
            <a:r>
              <a:rPr lang="fr-FR" dirty="0"/>
              <a:t> </a:t>
            </a:r>
            <a:r>
              <a:rPr lang="fr-FR" dirty="0" err="1"/>
              <a:t>examples</a:t>
            </a:r>
            <a:r>
              <a:rPr lang="fr-FR" dirty="0"/>
              <a:t>:</a:t>
            </a:r>
          </a:p>
          <a:p>
            <a:pPr lvl="1"/>
            <a:r>
              <a:rPr lang="en-US" dirty="0" err="1"/>
              <a:t>hasParent</a:t>
            </a:r>
            <a:r>
              <a:rPr lang="en-US" dirty="0"/>
              <a:t>(?x1,?x2) ∧ </a:t>
            </a:r>
            <a:r>
              <a:rPr lang="en-US" dirty="0" err="1"/>
              <a:t>hasBrother</a:t>
            </a:r>
            <a:r>
              <a:rPr lang="en-US" dirty="0"/>
              <a:t>(?x2,?x3) ⇒ </a:t>
            </a:r>
            <a:r>
              <a:rPr lang="en-US" dirty="0" err="1"/>
              <a:t>hasUncle</a:t>
            </a:r>
            <a:r>
              <a:rPr lang="en-US" dirty="0"/>
              <a:t>(?x1,?x3) </a:t>
            </a:r>
          </a:p>
          <a:p>
            <a:pPr lvl="1"/>
            <a:r>
              <a:rPr lang="en-US" dirty="0"/>
              <a:t>Diamond Nixon: handle ambiguities</a:t>
            </a:r>
          </a:p>
          <a:p>
            <a:endParaRPr lang="fr-FR" dirty="0"/>
          </a:p>
          <a:p>
            <a:endParaRPr lang="fr-FR" dirty="0"/>
          </a:p>
          <a:p>
            <a:pPr lvl="2">
              <a:buClr>
                <a:schemeClr val="accent2"/>
              </a:buClr>
              <a:buFontTx/>
              <a:buChar char="•"/>
            </a:pPr>
            <a:endParaRPr lang="fr-FR" sz="1800" u="sng" dirty="0"/>
          </a:p>
          <a:p>
            <a:pPr lvl="2">
              <a:buClr>
                <a:schemeClr val="accent2"/>
              </a:buClr>
              <a:buFontTx/>
              <a:buChar char="•"/>
            </a:pPr>
            <a:r>
              <a:rPr lang="fr-FR" sz="1800" u="sng" dirty="0"/>
              <a:t>Exception</a:t>
            </a:r>
            <a:r>
              <a:rPr lang="fr-FR" sz="1800" dirty="0"/>
              <a:t>: </a:t>
            </a:r>
            <a:r>
              <a:rPr lang="fr-FR" sz="1800" dirty="0" err="1"/>
              <a:t>adding</a:t>
            </a:r>
            <a:r>
              <a:rPr lang="fr-FR" sz="1800" dirty="0"/>
              <a:t> </a:t>
            </a:r>
            <a:r>
              <a:rPr lang="fr-FR" sz="1800" dirty="0" err="1"/>
              <a:t>rules</a:t>
            </a:r>
            <a:r>
              <a:rPr lang="fr-FR" sz="1800" dirty="0"/>
              <a:t> to </a:t>
            </a:r>
            <a:r>
              <a:rPr lang="fr-FR" sz="1800" dirty="0" err="1"/>
              <a:t>define</a:t>
            </a:r>
            <a:r>
              <a:rPr lang="fr-FR" sz="1800" dirty="0"/>
              <a:t> the </a:t>
            </a:r>
            <a:r>
              <a:rPr lang="fr-FR" sz="1800" u="sng" dirty="0" err="1"/>
              <a:t>priority</a:t>
            </a:r>
            <a:r>
              <a:rPr lang="fr-FR" sz="1800" u="sng" dirty="0"/>
              <a:t>-class </a:t>
            </a:r>
            <a:r>
              <a:rPr lang="fr-FR" sz="1800" dirty="0"/>
              <a:t>to </a:t>
            </a:r>
            <a:r>
              <a:rPr lang="fr-FR" sz="1800" dirty="0" err="1"/>
              <a:t>propagate</a:t>
            </a:r>
            <a:r>
              <a:rPr lang="fr-FR" sz="1800" dirty="0"/>
              <a:t> </a:t>
            </a:r>
            <a:r>
              <a:rPr lang="fr-FR" sz="1800" dirty="0" err="1"/>
              <a:t>behavior</a:t>
            </a:r>
            <a:r>
              <a:rPr lang="fr-FR" sz="1800" dirty="0"/>
              <a:t>.</a:t>
            </a:r>
          </a:p>
          <a:p>
            <a:pPr lvl="3">
              <a:buClr>
                <a:schemeClr val="accent2"/>
              </a:buClr>
              <a:buFontTx/>
              <a:buChar char="•"/>
            </a:pPr>
            <a:r>
              <a:rPr lang="en-US" sz="1600" dirty="0" err="1"/>
              <a:t>Obj</a:t>
            </a:r>
            <a:r>
              <a:rPr lang="en-US" sz="1600" dirty="0"/>
              <a:t>[policy-&gt;P] :- </a:t>
            </a:r>
            <a:r>
              <a:rPr lang="en-US" sz="1600" dirty="0" err="1"/>
              <a:t>Obj:Class</a:t>
            </a:r>
            <a:r>
              <a:rPr lang="en-US" sz="1600" dirty="0"/>
              <a:t>, Class[policy*-&gt;P], not </a:t>
            </a:r>
            <a:r>
              <a:rPr lang="en-US" sz="1600" dirty="0" err="1"/>
              <a:t>hasPriority</a:t>
            </a:r>
            <a:r>
              <a:rPr lang="en-US" sz="1600" dirty="0"/>
              <a:t>(</a:t>
            </a:r>
            <a:r>
              <a:rPr lang="en-US" sz="1600" dirty="0" err="1"/>
              <a:t>AnotherClass,Class</a:t>
            </a:r>
            <a:r>
              <a:rPr lang="en-US" sz="1600" dirty="0"/>
              <a:t>) </a:t>
            </a:r>
          </a:p>
          <a:p>
            <a:pPr lvl="3">
              <a:buClr>
                <a:schemeClr val="accent2"/>
              </a:buClr>
              <a:buFontTx/>
              <a:buChar char="•"/>
            </a:pPr>
            <a:r>
              <a:rPr lang="en-US" sz="1600" dirty="0"/>
              <a:t>or Use Salience if implemented</a:t>
            </a:r>
          </a:p>
          <a:p>
            <a:endParaRPr lang="fr-FR" dirty="0"/>
          </a:p>
        </p:txBody>
      </p:sp>
      <p:sp>
        <p:nvSpPr>
          <p:cNvPr id="4" name="Oval 14"/>
          <p:cNvSpPr>
            <a:spLocks noChangeArrowheads="1"/>
          </p:cNvSpPr>
          <p:nvPr/>
        </p:nvSpPr>
        <p:spPr bwMode="auto">
          <a:xfrm>
            <a:off x="4641836" y="3859213"/>
            <a:ext cx="215900" cy="217488"/>
          </a:xfrm>
          <a:prstGeom prst="ellipse">
            <a:avLst/>
          </a:prstGeom>
          <a:solidFill>
            <a:schemeClr val="accent1"/>
          </a:solidFill>
          <a:ln w="12700">
            <a:solidFill>
              <a:schemeClr val="tx1"/>
            </a:solidFill>
            <a:round/>
            <a:headEnd type="none" w="sm" len="sm"/>
            <a:tailEnd type="none" w="sm" len="sm"/>
          </a:ln>
        </p:spPr>
        <p:txBody>
          <a:bodyPr wrap="none" anchor="ctr"/>
          <a:lstStyle/>
          <a:p>
            <a:endParaRPr lang="fr-FR"/>
          </a:p>
        </p:txBody>
      </p:sp>
      <p:sp>
        <p:nvSpPr>
          <p:cNvPr id="5" name="Oval 15"/>
          <p:cNvSpPr>
            <a:spLocks noChangeArrowheads="1"/>
          </p:cNvSpPr>
          <p:nvPr/>
        </p:nvSpPr>
        <p:spPr bwMode="auto">
          <a:xfrm>
            <a:off x="5507023" y="3859213"/>
            <a:ext cx="215900" cy="217488"/>
          </a:xfrm>
          <a:prstGeom prst="ellipse">
            <a:avLst/>
          </a:prstGeom>
          <a:solidFill>
            <a:schemeClr val="accent1"/>
          </a:solidFill>
          <a:ln w="12700">
            <a:solidFill>
              <a:schemeClr val="tx1"/>
            </a:solidFill>
            <a:round/>
            <a:headEnd type="none" w="sm" len="sm"/>
            <a:tailEnd type="none" w="sm" len="sm"/>
          </a:ln>
        </p:spPr>
        <p:txBody>
          <a:bodyPr wrap="none" anchor="ctr"/>
          <a:lstStyle/>
          <a:p>
            <a:endParaRPr lang="fr-FR"/>
          </a:p>
        </p:txBody>
      </p:sp>
      <p:sp>
        <p:nvSpPr>
          <p:cNvPr id="6" name="Text Box 16"/>
          <p:cNvSpPr txBox="1">
            <a:spLocks noChangeArrowheads="1"/>
          </p:cNvSpPr>
          <p:nvPr/>
        </p:nvSpPr>
        <p:spPr bwMode="auto">
          <a:xfrm>
            <a:off x="4065573" y="3571876"/>
            <a:ext cx="1196975" cy="336550"/>
          </a:xfrm>
          <a:prstGeom prst="rect">
            <a:avLst/>
          </a:prstGeom>
          <a:noFill/>
          <a:ln w="12700">
            <a:noFill/>
            <a:miter lim="800000"/>
            <a:headEnd type="none" w="sm" len="sm"/>
            <a:tailEnd type="none" w="sm" len="sm"/>
          </a:ln>
        </p:spPr>
        <p:txBody>
          <a:bodyPr wrap="none">
            <a:spAutoFit/>
          </a:bodyPr>
          <a:lstStyle/>
          <a:p>
            <a:r>
              <a:rPr lang="fr-FR" sz="1600"/>
              <a:t>Republican</a:t>
            </a:r>
            <a:endParaRPr lang="en-US" sz="1600"/>
          </a:p>
        </p:txBody>
      </p:sp>
      <p:sp>
        <p:nvSpPr>
          <p:cNvPr id="7" name="Text Box 17"/>
          <p:cNvSpPr txBox="1">
            <a:spLocks noChangeArrowheads="1"/>
          </p:cNvSpPr>
          <p:nvPr/>
        </p:nvSpPr>
        <p:spPr bwMode="auto">
          <a:xfrm>
            <a:off x="5322873" y="3571876"/>
            <a:ext cx="850900" cy="336550"/>
          </a:xfrm>
          <a:prstGeom prst="rect">
            <a:avLst/>
          </a:prstGeom>
          <a:noFill/>
          <a:ln w="12700">
            <a:noFill/>
            <a:miter lim="800000"/>
            <a:headEnd type="none" w="sm" len="sm"/>
            <a:tailEnd type="none" w="sm" len="sm"/>
          </a:ln>
        </p:spPr>
        <p:txBody>
          <a:bodyPr wrap="none">
            <a:spAutoFit/>
          </a:bodyPr>
          <a:lstStyle/>
          <a:p>
            <a:r>
              <a:rPr lang="fr-FR" sz="1600"/>
              <a:t>Quaker</a:t>
            </a:r>
            <a:endParaRPr lang="en-US" sz="1600"/>
          </a:p>
        </p:txBody>
      </p:sp>
      <p:sp>
        <p:nvSpPr>
          <p:cNvPr id="8" name="Text Box 18"/>
          <p:cNvSpPr txBox="1">
            <a:spLocks noChangeArrowheads="1"/>
          </p:cNvSpPr>
          <p:nvPr/>
        </p:nvSpPr>
        <p:spPr bwMode="auto">
          <a:xfrm>
            <a:off x="4819636" y="4664086"/>
            <a:ext cx="701675" cy="336550"/>
          </a:xfrm>
          <a:prstGeom prst="rect">
            <a:avLst/>
          </a:prstGeom>
          <a:noFill/>
          <a:ln w="12700">
            <a:noFill/>
            <a:miter lim="800000"/>
            <a:headEnd type="none" w="sm" len="sm"/>
            <a:tailEnd type="none" w="sm" len="sm"/>
          </a:ln>
        </p:spPr>
        <p:txBody>
          <a:bodyPr wrap="none">
            <a:spAutoFit/>
          </a:bodyPr>
          <a:lstStyle/>
          <a:p>
            <a:r>
              <a:rPr lang="fr-FR" sz="1600" dirty="0"/>
              <a:t>Nixon</a:t>
            </a:r>
            <a:endParaRPr lang="en-US" sz="1600" dirty="0"/>
          </a:p>
        </p:txBody>
      </p:sp>
      <p:sp>
        <p:nvSpPr>
          <p:cNvPr id="9" name="Oval 19"/>
          <p:cNvSpPr>
            <a:spLocks noChangeArrowheads="1"/>
          </p:cNvSpPr>
          <p:nvPr/>
        </p:nvSpPr>
        <p:spPr bwMode="auto">
          <a:xfrm>
            <a:off x="5073636" y="4435476"/>
            <a:ext cx="217487" cy="215900"/>
          </a:xfrm>
          <a:prstGeom prst="ellipse">
            <a:avLst/>
          </a:prstGeom>
          <a:solidFill>
            <a:schemeClr val="accent2"/>
          </a:solidFill>
          <a:ln w="12700">
            <a:solidFill>
              <a:schemeClr val="tx1"/>
            </a:solidFill>
            <a:round/>
            <a:headEnd type="none" w="sm" len="sm"/>
            <a:tailEnd type="none" w="sm" len="sm"/>
          </a:ln>
        </p:spPr>
        <p:txBody>
          <a:bodyPr wrap="none" anchor="ctr"/>
          <a:lstStyle/>
          <a:p>
            <a:endParaRPr lang="fr-FR"/>
          </a:p>
        </p:txBody>
      </p:sp>
      <p:sp>
        <p:nvSpPr>
          <p:cNvPr id="10" name="Line 20"/>
          <p:cNvSpPr>
            <a:spLocks noChangeShapeType="1"/>
          </p:cNvSpPr>
          <p:nvPr/>
        </p:nvSpPr>
        <p:spPr bwMode="auto">
          <a:xfrm>
            <a:off x="4786298" y="4148138"/>
            <a:ext cx="287338" cy="287338"/>
          </a:xfrm>
          <a:prstGeom prst="line">
            <a:avLst/>
          </a:prstGeom>
          <a:noFill/>
          <a:ln w="12700">
            <a:solidFill>
              <a:schemeClr val="tx1"/>
            </a:solidFill>
            <a:round/>
            <a:headEnd type="none" w="sm" len="sm"/>
            <a:tailEnd type="none" w="sm" len="sm"/>
          </a:ln>
        </p:spPr>
        <p:txBody>
          <a:bodyPr/>
          <a:lstStyle/>
          <a:p>
            <a:endParaRPr lang="fr-FR"/>
          </a:p>
        </p:txBody>
      </p:sp>
      <p:sp>
        <p:nvSpPr>
          <p:cNvPr id="11" name="Line 21"/>
          <p:cNvSpPr>
            <a:spLocks noChangeShapeType="1"/>
          </p:cNvSpPr>
          <p:nvPr/>
        </p:nvSpPr>
        <p:spPr bwMode="auto">
          <a:xfrm flipH="1">
            <a:off x="5291123" y="4148138"/>
            <a:ext cx="287338" cy="287338"/>
          </a:xfrm>
          <a:prstGeom prst="line">
            <a:avLst/>
          </a:prstGeom>
          <a:noFill/>
          <a:ln w="12700">
            <a:solidFill>
              <a:schemeClr val="tx1"/>
            </a:solidFill>
            <a:round/>
            <a:headEnd type="none" w="sm" len="sm"/>
            <a:tailEnd type="none" w="sm" len="sm"/>
          </a:ln>
        </p:spPr>
        <p:txBody>
          <a:bodyPr/>
          <a:lstStyle/>
          <a:p>
            <a:endParaRPr lang="fr-FR"/>
          </a:p>
        </p:txBody>
      </p:sp>
      <p:sp>
        <p:nvSpPr>
          <p:cNvPr id="12" name="Text Box 22"/>
          <p:cNvSpPr txBox="1">
            <a:spLocks noChangeArrowheads="1"/>
          </p:cNvSpPr>
          <p:nvPr/>
        </p:nvSpPr>
        <p:spPr bwMode="auto">
          <a:xfrm>
            <a:off x="2500298" y="4076701"/>
            <a:ext cx="2160588" cy="304800"/>
          </a:xfrm>
          <a:prstGeom prst="rect">
            <a:avLst/>
          </a:prstGeom>
          <a:noFill/>
          <a:ln w="12700">
            <a:noFill/>
            <a:miter lim="800000"/>
            <a:headEnd type="none" w="sm" len="sm"/>
            <a:tailEnd type="none" w="sm" len="sm"/>
          </a:ln>
        </p:spPr>
        <p:txBody>
          <a:bodyPr>
            <a:spAutoFit/>
          </a:bodyPr>
          <a:lstStyle/>
          <a:p>
            <a:r>
              <a:rPr lang="en-US" sz="1400" dirty="0"/>
              <a:t>[policy *-&gt; </a:t>
            </a:r>
            <a:r>
              <a:rPr lang="en-US" sz="1400" dirty="0" err="1"/>
              <a:t>nonpacifist</a:t>
            </a:r>
            <a:r>
              <a:rPr lang="en-US" sz="1400" dirty="0"/>
              <a:t>]</a:t>
            </a:r>
          </a:p>
        </p:txBody>
      </p:sp>
      <p:sp>
        <p:nvSpPr>
          <p:cNvPr id="13" name="Text Box 23"/>
          <p:cNvSpPr txBox="1">
            <a:spLocks noChangeArrowheads="1"/>
          </p:cNvSpPr>
          <p:nvPr/>
        </p:nvSpPr>
        <p:spPr bwMode="auto">
          <a:xfrm>
            <a:off x="5668948" y="4071942"/>
            <a:ext cx="2160588" cy="304800"/>
          </a:xfrm>
          <a:prstGeom prst="rect">
            <a:avLst/>
          </a:prstGeom>
          <a:noFill/>
          <a:ln w="12700">
            <a:noFill/>
            <a:miter lim="800000"/>
            <a:headEnd type="none" w="sm" len="sm"/>
            <a:tailEnd type="none" w="sm" len="sm"/>
          </a:ln>
        </p:spPr>
        <p:txBody>
          <a:bodyPr>
            <a:spAutoFit/>
          </a:bodyPr>
          <a:lstStyle/>
          <a:p>
            <a:r>
              <a:rPr lang="en-US" sz="1400" dirty="0"/>
              <a:t>[policy *-&gt; pacifist]</a:t>
            </a:r>
          </a:p>
        </p:txBody>
      </p:sp>
      <p:sp>
        <p:nvSpPr>
          <p:cNvPr id="14" name="Text Box 23"/>
          <p:cNvSpPr txBox="1">
            <a:spLocks noChangeArrowheads="1"/>
          </p:cNvSpPr>
          <p:nvPr/>
        </p:nvSpPr>
        <p:spPr bwMode="auto">
          <a:xfrm>
            <a:off x="5429256" y="4695836"/>
            <a:ext cx="2160588" cy="304800"/>
          </a:xfrm>
          <a:prstGeom prst="rect">
            <a:avLst/>
          </a:prstGeom>
          <a:noFill/>
          <a:ln w="12700">
            <a:noFill/>
            <a:miter lim="800000"/>
            <a:headEnd type="none" w="sm" len="sm"/>
            <a:tailEnd type="none" w="sm" len="sm"/>
          </a:ln>
        </p:spPr>
        <p:txBody>
          <a:bodyPr>
            <a:spAutoFit/>
          </a:bodyPr>
          <a:lstStyle/>
          <a:p>
            <a:r>
              <a:rPr lang="en-US" sz="1400" dirty="0"/>
              <a:t>[policy *-&gt; pacifist]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p:bldP spid="9" grpId="0" animBg="1"/>
      <p:bldP spid="10" grpId="0" animBg="1"/>
      <p:bldP spid="11" grpId="0" animBg="1"/>
      <p:bldP spid="12" grpId="0"/>
      <p:bldP spid="13" grpId="0"/>
      <p:bldP spid="1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357313" y="142860"/>
            <a:ext cx="7329487" cy="1071562"/>
          </a:xfrm>
        </p:spPr>
        <p:txBody>
          <a:bodyPr/>
          <a:lstStyle/>
          <a:p>
            <a:pPr eaLnBrk="1" hangingPunct="1"/>
            <a:r>
              <a:rPr lang="fr-FR" sz="3200" dirty="0" err="1"/>
              <a:t>Conflicts</a:t>
            </a:r>
            <a:r>
              <a:rPr lang="fr-FR" sz="3200" dirty="0"/>
              <a:t> </a:t>
            </a:r>
            <a:r>
              <a:rPr lang="fr-FR" sz="3200" dirty="0" err="1"/>
              <a:t>between</a:t>
            </a:r>
            <a:r>
              <a:rPr lang="fr-FR" sz="3200" dirty="0"/>
              <a:t> </a:t>
            </a:r>
            <a:r>
              <a:rPr lang="fr-FR" sz="3200" dirty="0" err="1"/>
              <a:t>rules</a:t>
            </a:r>
            <a:r>
              <a:rPr lang="fr-FR" sz="3200" dirty="0"/>
              <a:t> and </a:t>
            </a:r>
            <a:r>
              <a:rPr lang="fr-FR" sz="3200" dirty="0" err="1"/>
              <a:t>semantics</a:t>
            </a:r>
            <a:endParaRPr lang="en-US" sz="3200" dirty="0"/>
          </a:p>
        </p:txBody>
      </p:sp>
      <p:sp>
        <p:nvSpPr>
          <p:cNvPr id="8195" name="Rectangle 3"/>
          <p:cNvSpPr>
            <a:spLocks noGrp="1" noChangeArrowheads="1"/>
          </p:cNvSpPr>
          <p:nvPr>
            <p:ph type="body" idx="1"/>
          </p:nvPr>
        </p:nvSpPr>
        <p:spPr>
          <a:xfrm>
            <a:off x="968375" y="1831986"/>
            <a:ext cx="7747029" cy="5026014"/>
          </a:xfrm>
          <a:solidFill>
            <a:schemeClr val="bg1"/>
          </a:solidFill>
        </p:spPr>
        <p:txBody>
          <a:bodyPr/>
          <a:lstStyle/>
          <a:p>
            <a:pPr lvl="1" eaLnBrk="1" hangingPunct="1"/>
            <a:r>
              <a:rPr lang="en-US" dirty="0"/>
              <a:t>Rules can affect semantics of the system</a:t>
            </a:r>
          </a:p>
          <a:p>
            <a:pPr lvl="1" eaLnBrk="1" hangingPunct="1"/>
            <a:r>
              <a:rPr lang="en-US" dirty="0"/>
              <a:t>Inheritance + Rules conflict</a:t>
            </a:r>
          </a:p>
          <a:p>
            <a:pPr lvl="2" eaLnBrk="1" hangingPunct="1"/>
            <a:r>
              <a:rPr lang="en-US" dirty="0"/>
              <a:t>Class definitions</a:t>
            </a:r>
          </a:p>
          <a:p>
            <a:pPr lvl="3"/>
            <a:r>
              <a:rPr lang="en-US" dirty="0"/>
              <a:t>d[m*-&gt;e]</a:t>
            </a:r>
          </a:p>
          <a:p>
            <a:pPr lvl="3"/>
            <a:r>
              <a:rPr lang="en-US" dirty="0"/>
              <a:t>b[m*-&gt;c]</a:t>
            </a:r>
          </a:p>
          <a:p>
            <a:pPr lvl="2" eaLnBrk="1" hangingPunct="1"/>
            <a:r>
              <a:rPr lang="en-US" dirty="0"/>
              <a:t>Sub-Class</a:t>
            </a:r>
          </a:p>
          <a:p>
            <a:pPr lvl="3"/>
            <a:r>
              <a:rPr lang="en-US" dirty="0"/>
              <a:t>a:b</a:t>
            </a:r>
          </a:p>
          <a:p>
            <a:pPr lvl="2" eaLnBrk="1" hangingPunct="1"/>
            <a:r>
              <a:rPr lang="en-US" dirty="0"/>
              <a:t>Rules</a:t>
            </a:r>
          </a:p>
          <a:p>
            <a:pPr lvl="3"/>
            <a:r>
              <a:rPr lang="en-US" dirty="0"/>
              <a:t>a:d :- a[m-&gt;c]</a:t>
            </a:r>
          </a:p>
          <a:p>
            <a:r>
              <a:rPr lang="en-US" dirty="0"/>
              <a:t>Smart Rules are based on Micro Concept but cannot change schema</a:t>
            </a:r>
          </a:p>
          <a:p>
            <a:pPr lvl="1" eaLnBrk="1" hangingPunct="1"/>
            <a:endParaRPr lang="en-US" dirty="0"/>
          </a:p>
        </p:txBody>
      </p:sp>
      <p:sp>
        <p:nvSpPr>
          <p:cNvPr id="8196" name="Oval 4"/>
          <p:cNvSpPr>
            <a:spLocks noChangeArrowheads="1"/>
          </p:cNvSpPr>
          <p:nvPr/>
        </p:nvSpPr>
        <p:spPr bwMode="auto">
          <a:xfrm>
            <a:off x="6499242" y="3713623"/>
            <a:ext cx="485790" cy="492136"/>
          </a:xfrm>
          <a:prstGeom prst="ellipse">
            <a:avLst/>
          </a:prstGeom>
          <a:solidFill>
            <a:schemeClr val="accent1"/>
          </a:solidFill>
          <a:ln w="12700">
            <a:solidFill>
              <a:schemeClr val="tx1"/>
            </a:solidFill>
            <a:round/>
            <a:headEnd type="none" w="sm" len="sm"/>
            <a:tailEnd type="none" w="sm" len="sm"/>
          </a:ln>
        </p:spPr>
        <p:txBody>
          <a:bodyPr wrap="none" anchor="ctr"/>
          <a:lstStyle/>
          <a:p>
            <a:r>
              <a:rPr lang="fr-FR" sz="1600" b="1" dirty="0"/>
              <a:t>d</a:t>
            </a:r>
            <a:endParaRPr lang="en-US" sz="1600" b="1" dirty="0"/>
          </a:p>
        </p:txBody>
      </p:sp>
      <p:sp>
        <p:nvSpPr>
          <p:cNvPr id="8197" name="Oval 5"/>
          <p:cNvSpPr>
            <a:spLocks noChangeArrowheads="1"/>
          </p:cNvSpPr>
          <p:nvPr/>
        </p:nvSpPr>
        <p:spPr bwMode="auto">
          <a:xfrm>
            <a:off x="6499242" y="3142119"/>
            <a:ext cx="485790" cy="482618"/>
          </a:xfrm>
          <a:prstGeom prst="ellipse">
            <a:avLst/>
          </a:prstGeom>
          <a:solidFill>
            <a:schemeClr val="accent1"/>
          </a:solidFill>
          <a:ln w="12700">
            <a:solidFill>
              <a:schemeClr val="tx1"/>
            </a:solidFill>
            <a:round/>
            <a:headEnd type="none" w="sm" len="sm"/>
            <a:tailEnd type="none" w="sm" len="sm"/>
          </a:ln>
        </p:spPr>
        <p:txBody>
          <a:bodyPr wrap="none" anchor="ctr"/>
          <a:lstStyle/>
          <a:p>
            <a:r>
              <a:rPr lang="fr-FR" sz="1600" b="1"/>
              <a:t>b</a:t>
            </a:r>
            <a:endParaRPr lang="en-US" sz="1600" b="1"/>
          </a:p>
        </p:txBody>
      </p:sp>
      <p:sp>
        <p:nvSpPr>
          <p:cNvPr id="8198" name="Text Box 8"/>
          <p:cNvSpPr txBox="1">
            <a:spLocks noChangeArrowheads="1"/>
          </p:cNvSpPr>
          <p:nvPr/>
        </p:nvSpPr>
        <p:spPr bwMode="auto">
          <a:xfrm>
            <a:off x="6921524" y="3948577"/>
            <a:ext cx="1079500" cy="336550"/>
          </a:xfrm>
          <a:prstGeom prst="rect">
            <a:avLst/>
          </a:prstGeom>
          <a:noFill/>
          <a:ln w="12700">
            <a:noFill/>
            <a:miter lim="800000"/>
            <a:headEnd type="none" w="sm" len="sm"/>
            <a:tailEnd type="none" w="sm" len="sm"/>
          </a:ln>
        </p:spPr>
        <p:txBody>
          <a:bodyPr>
            <a:spAutoFit/>
          </a:bodyPr>
          <a:lstStyle/>
          <a:p>
            <a:r>
              <a:rPr lang="en-US" sz="1600" b="1" dirty="0"/>
              <a:t>[m*-&gt;e]</a:t>
            </a:r>
          </a:p>
        </p:txBody>
      </p:sp>
      <p:sp>
        <p:nvSpPr>
          <p:cNvPr id="8199" name="Text Box 9"/>
          <p:cNvSpPr txBox="1">
            <a:spLocks noChangeArrowheads="1"/>
          </p:cNvSpPr>
          <p:nvPr/>
        </p:nvSpPr>
        <p:spPr bwMode="auto">
          <a:xfrm>
            <a:off x="6921524" y="3275478"/>
            <a:ext cx="1079500" cy="336550"/>
          </a:xfrm>
          <a:prstGeom prst="rect">
            <a:avLst/>
          </a:prstGeom>
          <a:noFill/>
          <a:ln w="12700">
            <a:noFill/>
            <a:miter lim="800000"/>
            <a:headEnd type="none" w="sm" len="sm"/>
            <a:tailEnd type="none" w="sm" len="sm"/>
          </a:ln>
        </p:spPr>
        <p:txBody>
          <a:bodyPr>
            <a:spAutoFit/>
          </a:bodyPr>
          <a:lstStyle/>
          <a:p>
            <a:r>
              <a:rPr lang="en-US" sz="1600" b="1" dirty="0"/>
              <a:t>[m*-&gt;c]</a:t>
            </a:r>
          </a:p>
        </p:txBody>
      </p:sp>
      <p:sp>
        <p:nvSpPr>
          <p:cNvPr id="8200" name="Oval 10"/>
          <p:cNvSpPr>
            <a:spLocks noChangeArrowheads="1"/>
          </p:cNvSpPr>
          <p:nvPr/>
        </p:nvSpPr>
        <p:spPr bwMode="auto">
          <a:xfrm>
            <a:off x="5429256" y="3356433"/>
            <a:ext cx="412768" cy="423870"/>
          </a:xfrm>
          <a:prstGeom prst="ellipse">
            <a:avLst/>
          </a:prstGeom>
          <a:solidFill>
            <a:schemeClr val="accent2"/>
          </a:solidFill>
          <a:ln w="12700">
            <a:solidFill>
              <a:schemeClr val="tx1"/>
            </a:solidFill>
            <a:round/>
            <a:headEnd type="none" w="sm" len="sm"/>
            <a:tailEnd type="none" w="sm" len="sm"/>
          </a:ln>
        </p:spPr>
        <p:txBody>
          <a:bodyPr wrap="none" anchor="ctr"/>
          <a:lstStyle/>
          <a:p>
            <a:r>
              <a:rPr lang="fr-FR" sz="1400" b="1" dirty="0">
                <a:solidFill>
                  <a:schemeClr val="bg1"/>
                </a:solidFill>
              </a:rPr>
              <a:t>a</a:t>
            </a:r>
            <a:endParaRPr lang="en-US" sz="1400" b="1" dirty="0">
              <a:solidFill>
                <a:schemeClr val="bg1"/>
              </a:solidFill>
            </a:endParaRPr>
          </a:p>
        </p:txBody>
      </p:sp>
      <p:sp>
        <p:nvSpPr>
          <p:cNvPr id="8201" name="Line 11"/>
          <p:cNvSpPr>
            <a:spLocks noChangeShapeType="1"/>
          </p:cNvSpPr>
          <p:nvPr/>
        </p:nvSpPr>
        <p:spPr bwMode="auto">
          <a:xfrm flipV="1">
            <a:off x="5842024" y="3356433"/>
            <a:ext cx="658802" cy="207970"/>
          </a:xfrm>
          <a:prstGeom prst="line">
            <a:avLst/>
          </a:prstGeom>
          <a:noFill/>
          <a:ln w="12700">
            <a:solidFill>
              <a:schemeClr val="tx1"/>
            </a:solidFill>
            <a:round/>
            <a:headEnd type="none" w="sm" len="sm"/>
            <a:tailEnd type="triangle" w="lg" len="med"/>
          </a:ln>
        </p:spPr>
        <p:txBody>
          <a:bodyPr/>
          <a:lstStyle/>
          <a:p>
            <a:endParaRPr lang="fr-FR"/>
          </a:p>
        </p:txBody>
      </p:sp>
      <p:sp>
        <p:nvSpPr>
          <p:cNvPr id="19468" name="Text Box 12"/>
          <p:cNvSpPr txBox="1">
            <a:spLocks noChangeArrowheads="1"/>
          </p:cNvSpPr>
          <p:nvPr/>
        </p:nvSpPr>
        <p:spPr bwMode="auto">
          <a:xfrm>
            <a:off x="5194324" y="3780303"/>
            <a:ext cx="1079500" cy="336550"/>
          </a:xfrm>
          <a:prstGeom prst="rect">
            <a:avLst/>
          </a:prstGeom>
          <a:noFill/>
          <a:ln w="12700">
            <a:noFill/>
            <a:miter lim="800000"/>
            <a:headEnd type="none" w="sm" len="sm"/>
            <a:tailEnd type="none" w="sm" len="sm"/>
          </a:ln>
        </p:spPr>
        <p:txBody>
          <a:bodyPr>
            <a:spAutoFit/>
          </a:bodyPr>
          <a:lstStyle/>
          <a:p>
            <a:r>
              <a:rPr lang="en-US" sz="1600" b="1" dirty="0">
                <a:solidFill>
                  <a:schemeClr val="folHlink"/>
                </a:solidFill>
              </a:rPr>
              <a:t>[m-&gt;c]</a:t>
            </a:r>
          </a:p>
        </p:txBody>
      </p:sp>
      <p:sp>
        <p:nvSpPr>
          <p:cNvPr id="19469" name="Text Box 13"/>
          <p:cNvSpPr txBox="1">
            <a:spLocks noChangeArrowheads="1"/>
          </p:cNvSpPr>
          <p:nvPr/>
        </p:nvSpPr>
        <p:spPr bwMode="auto">
          <a:xfrm>
            <a:off x="5194324" y="4067641"/>
            <a:ext cx="1079500" cy="336550"/>
          </a:xfrm>
          <a:prstGeom prst="rect">
            <a:avLst/>
          </a:prstGeom>
          <a:noFill/>
          <a:ln w="12700">
            <a:noFill/>
            <a:miter lim="800000"/>
            <a:headEnd type="none" w="sm" len="sm"/>
            <a:tailEnd type="none" w="sm" len="sm"/>
          </a:ln>
        </p:spPr>
        <p:txBody>
          <a:bodyPr>
            <a:spAutoFit/>
          </a:bodyPr>
          <a:lstStyle/>
          <a:p>
            <a:r>
              <a:rPr lang="en-US" sz="1600" b="1" dirty="0">
                <a:solidFill>
                  <a:schemeClr val="folHlink"/>
                </a:solidFill>
              </a:rPr>
              <a:t>[m-&gt;e]</a:t>
            </a:r>
          </a:p>
        </p:txBody>
      </p:sp>
      <p:sp>
        <p:nvSpPr>
          <p:cNvPr id="19470" name="Line 14"/>
          <p:cNvSpPr>
            <a:spLocks noChangeShapeType="1"/>
          </p:cNvSpPr>
          <p:nvPr/>
        </p:nvSpPr>
        <p:spPr bwMode="auto">
          <a:xfrm>
            <a:off x="5857884" y="3570747"/>
            <a:ext cx="631840" cy="352431"/>
          </a:xfrm>
          <a:prstGeom prst="line">
            <a:avLst/>
          </a:prstGeom>
          <a:noFill/>
          <a:ln w="12700">
            <a:solidFill>
              <a:schemeClr val="folHlink"/>
            </a:solidFill>
            <a:round/>
            <a:headEnd type="none" w="sm" len="sm"/>
            <a:tailEnd type="triangle" w="lg" len="med"/>
          </a:ln>
        </p:spPr>
        <p:txBody>
          <a:bodyPr/>
          <a:lstStyle/>
          <a:p>
            <a:endParaRPr lang="fr-FR"/>
          </a:p>
        </p:txBody>
      </p:sp>
      <p:sp>
        <p:nvSpPr>
          <p:cNvPr id="19471" name="Text Box 15"/>
          <p:cNvSpPr txBox="1">
            <a:spLocks noChangeArrowheads="1"/>
          </p:cNvSpPr>
          <p:nvPr/>
        </p:nvSpPr>
        <p:spPr bwMode="auto">
          <a:xfrm>
            <a:off x="4976838" y="4691730"/>
            <a:ext cx="3381376" cy="523220"/>
          </a:xfrm>
          <a:prstGeom prst="rect">
            <a:avLst/>
          </a:prstGeom>
          <a:noFill/>
          <a:ln w="12700">
            <a:noFill/>
            <a:miter lim="800000"/>
            <a:headEnd type="none" w="sm" len="sm"/>
            <a:tailEnd type="none" w="sm" len="sm"/>
          </a:ln>
        </p:spPr>
        <p:txBody>
          <a:bodyPr wrap="square">
            <a:spAutoFit/>
          </a:bodyPr>
          <a:lstStyle/>
          <a:p>
            <a:r>
              <a:rPr lang="fr-FR" sz="1400" b="1" dirty="0" err="1">
                <a:solidFill>
                  <a:srgbClr val="FF0000"/>
                </a:solidFill>
              </a:rPr>
              <a:t>Conflict</a:t>
            </a:r>
            <a:r>
              <a:rPr lang="fr-FR" sz="1400" b="1" dirty="0">
                <a:solidFill>
                  <a:srgbClr val="FF0000"/>
                </a:solidFill>
              </a:rPr>
              <a:t>: m has 2 values, </a:t>
            </a:r>
            <a:r>
              <a:rPr lang="fr-FR" sz="1400" b="1" dirty="0" err="1">
                <a:solidFill>
                  <a:srgbClr val="FF0000"/>
                </a:solidFill>
              </a:rPr>
              <a:t>then</a:t>
            </a:r>
            <a:r>
              <a:rPr lang="fr-FR" sz="1400" b="1" dirty="0">
                <a:solidFill>
                  <a:srgbClr val="FF0000"/>
                </a:solidFill>
              </a:rPr>
              <a:t> </a:t>
            </a:r>
            <a:r>
              <a:rPr lang="fr-FR" sz="1400" b="1" dirty="0" err="1">
                <a:solidFill>
                  <a:srgbClr val="FF0000"/>
                </a:solidFill>
              </a:rPr>
              <a:t>it</a:t>
            </a:r>
            <a:r>
              <a:rPr lang="fr-FR" sz="1400" b="1" dirty="0">
                <a:solidFill>
                  <a:srgbClr val="FF0000"/>
                </a:solidFill>
              </a:rPr>
              <a:t> </a:t>
            </a:r>
            <a:r>
              <a:rPr lang="fr-FR" sz="1400" b="1" dirty="0" err="1">
                <a:solidFill>
                  <a:srgbClr val="FF0000"/>
                </a:solidFill>
              </a:rPr>
              <a:t>is</a:t>
            </a:r>
            <a:r>
              <a:rPr lang="fr-FR" sz="1400" b="1" dirty="0">
                <a:solidFill>
                  <a:srgbClr val="FF0000"/>
                </a:solidFill>
              </a:rPr>
              <a:t> </a:t>
            </a:r>
            <a:r>
              <a:rPr lang="fr-FR" sz="1400" b="1" dirty="0" err="1">
                <a:solidFill>
                  <a:srgbClr val="FF0000"/>
                </a:solidFill>
              </a:rPr>
              <a:t>undefined</a:t>
            </a:r>
            <a:endParaRPr lang="en-US"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5">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195">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20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20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46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195">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195">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47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46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nimBg="1"/>
      <p:bldP spid="8197" grpId="0" animBg="1"/>
      <p:bldP spid="8198" grpId="0"/>
      <p:bldP spid="8199" grpId="0"/>
      <p:bldP spid="8200" grpId="0" animBg="1"/>
      <p:bldP spid="8201" grpId="0" animBg="1"/>
      <p:bldP spid="19468" grpId="0"/>
      <p:bldP spid="19469" grpId="0"/>
      <p:bldP spid="19470" grpId="0" animBg="1"/>
      <p:bldP spid="1947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a:t>Relation </a:t>
            </a:r>
            <a:r>
              <a:rPr lang="fr-FR" sz="3200" dirty="0" err="1"/>
              <a:t>with</a:t>
            </a:r>
            <a:r>
              <a:rPr lang="fr-FR" sz="3200" dirty="0"/>
              <a:t> </a:t>
            </a:r>
            <a:r>
              <a:rPr lang="fr-FR" sz="3200" dirty="0" err="1"/>
              <a:t>other</a:t>
            </a:r>
            <a:r>
              <a:rPr lang="fr-FR" sz="3200" dirty="0"/>
              <a:t> standards</a:t>
            </a:r>
          </a:p>
        </p:txBody>
      </p:sp>
      <p:sp>
        <p:nvSpPr>
          <p:cNvPr id="3" name="Espace réservé du contenu 2"/>
          <p:cNvSpPr>
            <a:spLocks noGrp="1"/>
          </p:cNvSpPr>
          <p:nvPr>
            <p:ph idx="1"/>
          </p:nvPr>
        </p:nvSpPr>
        <p:spPr>
          <a:solidFill>
            <a:schemeClr val="bg1"/>
          </a:solidFill>
        </p:spPr>
        <p:txBody>
          <a:bodyPr/>
          <a:lstStyle/>
          <a:p>
            <a:r>
              <a:rPr lang="fr-FR" dirty="0"/>
              <a:t>SQL </a:t>
            </a:r>
            <a:r>
              <a:rPr lang="fr-FR" dirty="0" err="1"/>
              <a:t>Rules</a:t>
            </a:r>
            <a:endParaRPr lang="fr-FR" dirty="0"/>
          </a:p>
          <a:p>
            <a:r>
              <a:rPr lang="fr-FR" dirty="0"/>
              <a:t>PROLOG</a:t>
            </a:r>
          </a:p>
          <a:p>
            <a:r>
              <a:rPr lang="fr-FR" dirty="0"/>
              <a:t>DATALOG</a:t>
            </a:r>
          </a:p>
          <a:p>
            <a:r>
              <a:rPr lang="fr-FR" dirty="0" err="1"/>
              <a:t>Ontology</a:t>
            </a:r>
            <a:r>
              <a:rPr lang="fr-FR" dirty="0"/>
              <a:t> + </a:t>
            </a:r>
            <a:r>
              <a:rPr lang="fr-FR" dirty="0" err="1"/>
              <a:t>Rules</a:t>
            </a:r>
            <a:r>
              <a:rPr lang="fr-FR" dirty="0"/>
              <a:t> (</a:t>
            </a:r>
            <a:r>
              <a:rPr lang="fr-FR" dirty="0" err="1"/>
              <a:t>Such</a:t>
            </a:r>
            <a:r>
              <a:rPr lang="fr-FR" dirty="0"/>
              <a:t> as OWL and SWRL)</a:t>
            </a:r>
          </a:p>
          <a:p>
            <a:r>
              <a:rPr lang="fr-FR" dirty="0" err="1"/>
              <a:t>FLogic</a:t>
            </a:r>
            <a:endParaRPr lang="fr-FR" dirty="0"/>
          </a:p>
          <a:p>
            <a:r>
              <a:rPr lang="fr-FR" dirty="0"/>
              <a:t>RIF (</a:t>
            </a:r>
            <a:r>
              <a:rPr lang="fr-FR" dirty="0" err="1"/>
              <a:t>Rule</a:t>
            </a:r>
            <a:r>
              <a:rPr lang="fr-FR" dirty="0"/>
              <a:t> </a:t>
            </a:r>
            <a:r>
              <a:rPr lang="fr-FR" dirty="0" err="1"/>
              <a:t>Interchange</a:t>
            </a:r>
            <a:r>
              <a:rPr lang="fr-FR" dirty="0"/>
              <a:t> Format)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a:t>Relation </a:t>
            </a:r>
            <a:r>
              <a:rPr lang="fr-FR" sz="3200" dirty="0" err="1"/>
              <a:t>with</a:t>
            </a:r>
            <a:r>
              <a:rPr lang="fr-FR" sz="3200" dirty="0"/>
              <a:t> </a:t>
            </a:r>
            <a:r>
              <a:rPr lang="fr-FR" sz="3200" dirty="0" err="1"/>
              <a:t>other</a:t>
            </a:r>
            <a:r>
              <a:rPr lang="fr-FR" sz="3200" dirty="0"/>
              <a:t> standards (2)</a:t>
            </a:r>
          </a:p>
        </p:txBody>
      </p:sp>
      <p:sp>
        <p:nvSpPr>
          <p:cNvPr id="3" name="Espace réservé du contenu 2"/>
          <p:cNvSpPr>
            <a:spLocks noGrp="1"/>
          </p:cNvSpPr>
          <p:nvPr>
            <p:ph idx="1"/>
          </p:nvPr>
        </p:nvSpPr>
        <p:spPr/>
        <p:txBody>
          <a:bodyPr/>
          <a:lstStyle/>
          <a:p>
            <a:endParaRPr lang="fr-FR"/>
          </a:p>
        </p:txBody>
      </p:sp>
      <p:pic>
        <p:nvPicPr>
          <p:cNvPr id="4" name="Image 3"/>
          <p:cNvPicPr/>
          <p:nvPr/>
        </p:nvPicPr>
        <p:blipFill>
          <a:blip r:embed="rId3"/>
          <a:srcRect/>
          <a:stretch>
            <a:fillRect/>
          </a:stretch>
        </p:blipFill>
        <p:spPr bwMode="auto">
          <a:xfrm>
            <a:off x="285720" y="1357298"/>
            <a:ext cx="8501122" cy="4786346"/>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Language</a:t>
            </a:r>
            <a:endParaRPr lang="fr-FR" dirty="0"/>
          </a:p>
        </p:txBody>
      </p:sp>
      <p:sp>
        <p:nvSpPr>
          <p:cNvPr id="3" name="Espace réservé du contenu 2"/>
          <p:cNvSpPr>
            <a:spLocks noGrp="1"/>
          </p:cNvSpPr>
          <p:nvPr>
            <p:ph idx="1"/>
          </p:nvPr>
        </p:nvSpPr>
        <p:spPr/>
        <p:txBody>
          <a:bodyPr/>
          <a:lstStyle/>
          <a:p>
            <a:r>
              <a:rPr lang="fr-FR" dirty="0"/>
              <a:t>Use Micro-Concept </a:t>
            </a:r>
            <a:r>
              <a:rPr lang="fr-FR" dirty="0" err="1"/>
              <a:t>objects</a:t>
            </a:r>
            <a:r>
              <a:rPr lang="fr-FR" dirty="0"/>
              <a:t>:</a:t>
            </a:r>
          </a:p>
          <a:p>
            <a:pPr lvl="1"/>
            <a:r>
              <a:rPr lang="fr-FR" b="1" dirty="0"/>
              <a:t>Concepts</a:t>
            </a:r>
            <a:r>
              <a:rPr lang="fr-FR" dirty="0"/>
              <a:t>: ‘Transportation/Train’, ‘Transportation/</a:t>
            </a:r>
            <a:r>
              <a:rPr lang="fr-FR" dirty="0" err="1"/>
              <a:t>MyStation</a:t>
            </a:r>
            <a:r>
              <a:rPr lang="fr-FR" dirty="0"/>
              <a:t>’</a:t>
            </a:r>
          </a:p>
          <a:p>
            <a:pPr lvl="1"/>
            <a:r>
              <a:rPr lang="en-US" b="1" dirty="0"/>
              <a:t>Properties</a:t>
            </a:r>
            <a:r>
              <a:rPr lang="en-US" dirty="0"/>
              <a:t>: ‘Transportation/</a:t>
            </a:r>
            <a:r>
              <a:rPr lang="en-US" dirty="0" err="1"/>
              <a:t>HasWagon</a:t>
            </a:r>
            <a:r>
              <a:rPr lang="en-US" dirty="0"/>
              <a:t>’</a:t>
            </a:r>
            <a:endParaRPr lang="fr-FR" dirty="0"/>
          </a:p>
          <a:p>
            <a:pPr lvl="1"/>
            <a:r>
              <a:rPr lang="en-US" b="1" dirty="0"/>
              <a:t>Instances</a:t>
            </a:r>
            <a:r>
              <a:rPr lang="en-US" dirty="0"/>
              <a:t>: ‘Transportation/TGV1234’</a:t>
            </a:r>
            <a:endParaRPr lang="fr-FR" dirty="0"/>
          </a:p>
          <a:p>
            <a:pPr lvl="1"/>
            <a:r>
              <a:rPr lang="en-US" b="1" dirty="0"/>
              <a:t>Actions</a:t>
            </a:r>
            <a:r>
              <a:rPr lang="en-US" dirty="0"/>
              <a:t>: ‘Transportation/Train/</a:t>
            </a:r>
            <a:r>
              <a:rPr lang="en-US" dirty="0" err="1"/>
              <a:t>EmergencyStop</a:t>
            </a:r>
            <a:r>
              <a:rPr lang="en-US" dirty="0"/>
              <a:t>’</a:t>
            </a:r>
            <a:endParaRPr lang="fr-FR" dirty="0"/>
          </a:p>
          <a:p>
            <a:pPr lvl="1"/>
            <a:r>
              <a:rPr lang="en-US" b="1" dirty="0"/>
              <a:t>Enumerations</a:t>
            </a:r>
            <a:r>
              <a:rPr lang="en-US" dirty="0"/>
              <a:t>: ‘Network/</a:t>
            </a:r>
            <a:r>
              <a:rPr lang="en-US" dirty="0" err="1"/>
              <a:t>ShutdownReason</a:t>
            </a:r>
            <a:r>
              <a:rPr lang="en-US" dirty="0"/>
              <a:t>’</a:t>
            </a:r>
            <a:endParaRPr lang="fr-FR" dirty="0"/>
          </a:p>
          <a:p>
            <a:pPr lvl="1"/>
            <a:r>
              <a:rPr lang="en-US" b="1" dirty="0"/>
              <a:t>Enumeration</a:t>
            </a:r>
            <a:r>
              <a:rPr lang="en-US" dirty="0"/>
              <a:t> </a:t>
            </a:r>
            <a:r>
              <a:rPr lang="en-US" b="1" dirty="0"/>
              <a:t>values</a:t>
            </a:r>
            <a:r>
              <a:rPr lang="en-US" dirty="0"/>
              <a:t>: ‘Network/</a:t>
            </a:r>
            <a:r>
              <a:rPr lang="en-US" dirty="0" err="1"/>
              <a:t>ShutdownReason</a:t>
            </a:r>
            <a:r>
              <a:rPr lang="en-US" dirty="0"/>
              <a:t>/Maintenance’</a:t>
            </a:r>
            <a:endParaRPr lang="fr-FR" dirty="0"/>
          </a:p>
          <a:p>
            <a:endParaRPr lang="fr-F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Rule</a:t>
            </a:r>
            <a:r>
              <a:rPr lang="fr-FR" dirty="0"/>
              <a:t> formats</a:t>
            </a:r>
          </a:p>
        </p:txBody>
      </p:sp>
      <p:sp>
        <p:nvSpPr>
          <p:cNvPr id="3" name="Espace réservé du contenu 2"/>
          <p:cNvSpPr>
            <a:spLocks noGrp="1"/>
          </p:cNvSpPr>
          <p:nvPr>
            <p:ph idx="1"/>
          </p:nvPr>
        </p:nvSpPr>
        <p:spPr/>
        <p:txBody>
          <a:bodyPr/>
          <a:lstStyle/>
          <a:p>
            <a:pPr>
              <a:buNone/>
            </a:pPr>
            <a:r>
              <a:rPr lang="en-US" sz="2400" b="1" dirty="0"/>
              <a:t>rule "</a:t>
            </a:r>
            <a:r>
              <a:rPr lang="en-US" sz="2400" b="1" dirty="0" err="1"/>
              <a:t>ruleName</a:t>
            </a:r>
            <a:r>
              <a:rPr lang="en-US" sz="2400" b="1" dirty="0"/>
              <a:t>"</a:t>
            </a:r>
            <a:endParaRPr lang="fr-FR" sz="2400" b="1" dirty="0"/>
          </a:p>
          <a:p>
            <a:pPr>
              <a:buNone/>
            </a:pPr>
            <a:r>
              <a:rPr lang="en-US" sz="2400" dirty="0"/>
              <a:t>[Attributes]</a:t>
            </a:r>
            <a:endParaRPr lang="fr-FR" sz="2400" dirty="0"/>
          </a:p>
          <a:p>
            <a:pPr>
              <a:buNone/>
            </a:pPr>
            <a:r>
              <a:rPr lang="en-US" sz="2400" b="1" dirty="0"/>
              <a:t>if</a:t>
            </a:r>
            <a:endParaRPr lang="fr-FR" sz="2400" b="1" dirty="0"/>
          </a:p>
          <a:p>
            <a:pPr>
              <a:buNone/>
            </a:pPr>
            <a:r>
              <a:rPr lang="en-US" sz="2400" dirty="0"/>
              <a:t>{</a:t>
            </a:r>
            <a:endParaRPr lang="fr-FR" sz="2400" dirty="0"/>
          </a:p>
          <a:p>
            <a:pPr>
              <a:buNone/>
            </a:pPr>
            <a:r>
              <a:rPr lang="en-US" sz="2400" dirty="0"/>
              <a:t>[Condition]</a:t>
            </a:r>
            <a:endParaRPr lang="fr-FR" sz="2400" dirty="0"/>
          </a:p>
          <a:p>
            <a:pPr>
              <a:buNone/>
            </a:pPr>
            <a:r>
              <a:rPr lang="en-US" sz="2400" dirty="0"/>
              <a:t>}</a:t>
            </a:r>
            <a:endParaRPr lang="fr-FR" sz="2400" dirty="0"/>
          </a:p>
          <a:p>
            <a:pPr>
              <a:buNone/>
            </a:pPr>
            <a:r>
              <a:rPr lang="en-US" sz="2400" b="1" dirty="0"/>
              <a:t>then</a:t>
            </a:r>
            <a:endParaRPr lang="fr-FR" sz="2400" b="1" dirty="0"/>
          </a:p>
          <a:p>
            <a:pPr>
              <a:buNone/>
            </a:pPr>
            <a:r>
              <a:rPr lang="en-US" sz="2400" dirty="0"/>
              <a:t>{</a:t>
            </a:r>
            <a:endParaRPr lang="fr-FR" sz="2400" dirty="0"/>
          </a:p>
          <a:p>
            <a:pPr>
              <a:buNone/>
            </a:pPr>
            <a:r>
              <a:rPr lang="en-US" sz="2400" dirty="0"/>
              <a:t>[Consequence]</a:t>
            </a:r>
            <a:endParaRPr lang="fr-FR" sz="2400" dirty="0"/>
          </a:p>
          <a:p>
            <a:pPr>
              <a:buNone/>
            </a:pPr>
            <a:r>
              <a:rPr lang="en-US" sz="2400" dirty="0"/>
              <a:t>}</a:t>
            </a:r>
            <a:endParaRPr lang="fr-FR" sz="2400" dirty="0"/>
          </a:p>
          <a:p>
            <a:endParaRPr lang="fr-FR"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Basic </a:t>
            </a:r>
            <a:r>
              <a:rPr lang="fr-FR" dirty="0" err="1"/>
              <a:t>Rule</a:t>
            </a:r>
            <a:r>
              <a:rPr lang="fr-FR" dirty="0"/>
              <a:t> Patterns</a:t>
            </a:r>
          </a:p>
        </p:txBody>
      </p:sp>
      <p:sp>
        <p:nvSpPr>
          <p:cNvPr id="3" name="Espace réservé du contenu 2"/>
          <p:cNvSpPr>
            <a:spLocks noGrp="1"/>
          </p:cNvSpPr>
          <p:nvPr>
            <p:ph idx="1"/>
          </p:nvPr>
        </p:nvSpPr>
        <p:spPr/>
        <p:txBody>
          <a:bodyPr/>
          <a:lstStyle/>
          <a:p>
            <a:r>
              <a:rPr lang="en-US" sz="2000" dirty="0"/>
              <a:t>Train() //Match every instance of Train</a:t>
            </a:r>
            <a:endParaRPr lang="fr-FR" sz="2000" dirty="0"/>
          </a:p>
          <a:p>
            <a:pPr lvl="1"/>
            <a:r>
              <a:rPr lang="en-US" sz="1200" dirty="0"/>
              <a:t>The rule can declare that the instance must follow some properties restriction. The properties restrictions are located inside the match parenthesis, separated with commas.</a:t>
            </a:r>
            <a:endParaRPr lang="fr-FR" sz="1200" dirty="0"/>
          </a:p>
          <a:p>
            <a:r>
              <a:rPr lang="en-US" sz="2000" dirty="0"/>
              <a:t>Train(Speed &gt; 300, Color == "blue")</a:t>
            </a:r>
            <a:endParaRPr lang="fr-FR" sz="2000" dirty="0"/>
          </a:p>
          <a:p>
            <a:pPr lvl="1"/>
            <a:r>
              <a:rPr lang="en-US" sz="1200" dirty="0"/>
              <a:t>If a property value has to be used in another matched pattern or in the rules consequence, the property value can be assigned in a variable:</a:t>
            </a:r>
            <a:endParaRPr lang="fr-FR" sz="1200" dirty="0"/>
          </a:p>
          <a:p>
            <a:r>
              <a:rPr lang="en-US" sz="2000" dirty="0"/>
              <a:t>Train(?speed := Speed)</a:t>
            </a:r>
            <a:endParaRPr lang="fr-FR" sz="2000" dirty="0"/>
          </a:p>
          <a:p>
            <a:pPr lvl="1"/>
            <a:r>
              <a:rPr lang="en-US" sz="1200" dirty="0"/>
              <a:t>The assigned variable can also be used in the current pattern:</a:t>
            </a:r>
            <a:endParaRPr lang="fr-FR" sz="1200" dirty="0"/>
          </a:p>
          <a:p>
            <a:r>
              <a:rPr lang="en-US" sz="2000" dirty="0"/>
              <a:t>Train(?s := Speed, ?s &gt; 300)</a:t>
            </a:r>
            <a:endParaRPr lang="fr-FR" sz="2000" dirty="0"/>
          </a:p>
          <a:p>
            <a:pPr lvl="1"/>
            <a:r>
              <a:rPr lang="en-US" sz="1200" dirty="0"/>
              <a:t>The instance matched can also be assigned in a variable to be </a:t>
            </a:r>
            <a:r>
              <a:rPr lang="en-US" sz="1200" dirty="0" err="1"/>
              <a:t>resued</a:t>
            </a:r>
            <a:r>
              <a:rPr lang="en-US" sz="1200" dirty="0"/>
              <a:t> in another pattern or in the rules consequence:</a:t>
            </a:r>
            <a:endParaRPr lang="fr-FR" sz="1200" dirty="0"/>
          </a:p>
          <a:p>
            <a:r>
              <a:rPr lang="en-US" sz="2000" dirty="0"/>
              <a:t>?train := Train(Speed &gt; 300, Color == "blue")</a:t>
            </a:r>
            <a:endParaRPr lang="fr-FR" sz="2000" dirty="0"/>
          </a:p>
          <a:p>
            <a:pPr lvl="1"/>
            <a:r>
              <a:rPr lang="en-US" sz="1200" dirty="0"/>
              <a:t>Remark: the rule will be reactivated </a:t>
            </a:r>
            <a:r>
              <a:rPr lang="en-US" sz="1200" dirty="0" err="1"/>
              <a:t>everytime</a:t>
            </a:r>
            <a:r>
              <a:rPr lang="en-US" sz="1200" dirty="0"/>
              <a:t> the value of a property in the pattern constraints changes. This is also true for a property value that is assigned to a variable, even if this variable isn’t </a:t>
            </a:r>
            <a:r>
              <a:rPr lang="en-US" sz="1200" dirty="0" err="1"/>
              <a:t>resued</a:t>
            </a:r>
            <a:r>
              <a:rPr lang="en-US" sz="1200" dirty="0"/>
              <a:t> in the consequence part. This can be an advantage or a drawback depending on the real purpose of the rule.</a:t>
            </a:r>
            <a:endParaRPr lang="fr-FR" sz="1200" dirty="0"/>
          </a:p>
          <a:p>
            <a:endParaRPr lang="fr-FR" sz="20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List </a:t>
            </a:r>
            <a:r>
              <a:rPr lang="fr-FR" dirty="0" err="1"/>
              <a:t>Rule</a:t>
            </a:r>
            <a:r>
              <a:rPr lang="fr-FR" dirty="0"/>
              <a:t> </a:t>
            </a:r>
            <a:r>
              <a:rPr lang="fr-FR" dirty="0" err="1"/>
              <a:t>Patters</a:t>
            </a:r>
            <a:endParaRPr lang="fr-FR" dirty="0"/>
          </a:p>
        </p:txBody>
      </p:sp>
      <p:sp>
        <p:nvSpPr>
          <p:cNvPr id="3" name="Espace réservé du contenu 2"/>
          <p:cNvSpPr>
            <a:spLocks noGrp="1"/>
          </p:cNvSpPr>
          <p:nvPr>
            <p:ph idx="1"/>
          </p:nvPr>
        </p:nvSpPr>
        <p:spPr/>
        <p:txBody>
          <a:bodyPr/>
          <a:lstStyle/>
          <a:p>
            <a:pPr>
              <a:buNone/>
            </a:pPr>
            <a:r>
              <a:rPr lang="en-US" sz="1800" dirty="0"/>
              <a:t>For properties with a multiple cardinality, two options are available:</a:t>
            </a:r>
            <a:endParaRPr lang="fr-FR" sz="1800" dirty="0"/>
          </a:p>
          <a:p>
            <a:pPr lvl="0"/>
            <a:r>
              <a:rPr lang="en-US" sz="1800" dirty="0"/>
              <a:t>Match every value of this property individually.</a:t>
            </a:r>
            <a:endParaRPr lang="fr-FR" sz="1800" dirty="0"/>
          </a:p>
          <a:p>
            <a:pPr lvl="1">
              <a:buNone/>
            </a:pPr>
            <a:r>
              <a:rPr lang="en-US" sz="1400" dirty="0"/>
              <a:t>Train(?wagon := one(</a:t>
            </a:r>
            <a:r>
              <a:rPr lang="en-US" sz="1400" dirty="0" err="1"/>
              <a:t>HasWagon</a:t>
            </a:r>
            <a:r>
              <a:rPr lang="en-US" sz="1400" dirty="0"/>
              <a:t>)),</a:t>
            </a:r>
            <a:endParaRPr lang="fr-FR" sz="1400" dirty="0"/>
          </a:p>
          <a:p>
            <a:pPr lvl="1">
              <a:buNone/>
            </a:pPr>
            <a:r>
              <a:rPr lang="en-US" sz="1400" dirty="0"/>
              <a:t>?wagon(Weight &gt; 10)</a:t>
            </a:r>
            <a:endParaRPr lang="fr-FR" sz="1400" dirty="0"/>
          </a:p>
          <a:p>
            <a:pPr lvl="1">
              <a:buNone/>
            </a:pPr>
            <a:r>
              <a:rPr lang="en-US" sz="1400" dirty="0"/>
              <a:t>In this case, the rule will be activated for every train, and for every wagon within this train whose weight is &gt; 10.</a:t>
            </a:r>
            <a:endParaRPr lang="fr-FR" sz="1400" dirty="0"/>
          </a:p>
          <a:p>
            <a:pPr lvl="0"/>
            <a:r>
              <a:rPr lang="en-US" sz="1800" dirty="0"/>
              <a:t>Match every value of this property globally. The matched property can be used in the operations ‘not’, ‘exists’, and ‘</a:t>
            </a:r>
            <a:r>
              <a:rPr lang="en-US" sz="1800" dirty="0" err="1"/>
              <a:t>forall</a:t>
            </a:r>
            <a:r>
              <a:rPr lang="en-US" sz="1800" dirty="0"/>
              <a:t>’ to check a constraint on every value of a property.</a:t>
            </a:r>
            <a:endParaRPr lang="fr-FR" sz="1800" dirty="0"/>
          </a:p>
          <a:p>
            <a:pPr lvl="1"/>
            <a:r>
              <a:rPr lang="en-US" sz="1400" dirty="0"/>
              <a:t>Ex: Look every train containing at least one wagon whose weight is &gt; 10:</a:t>
            </a:r>
            <a:endParaRPr lang="fr-FR" sz="1400" dirty="0"/>
          </a:p>
          <a:p>
            <a:pPr lvl="1">
              <a:buNone/>
            </a:pPr>
            <a:r>
              <a:rPr lang="en-US" sz="1400" dirty="0"/>
              <a:t>Train(?wagons := all(</a:t>
            </a:r>
            <a:r>
              <a:rPr lang="en-US" sz="1400" dirty="0" err="1"/>
              <a:t>HasWagon</a:t>
            </a:r>
            <a:r>
              <a:rPr lang="en-US" sz="1400" dirty="0"/>
              <a:t>)),</a:t>
            </a:r>
            <a:endParaRPr lang="fr-FR" sz="1400" dirty="0"/>
          </a:p>
          <a:p>
            <a:pPr lvl="1">
              <a:buNone/>
            </a:pPr>
            <a:r>
              <a:rPr lang="en-US" sz="1400" dirty="0"/>
              <a:t>exists(one in ?wagons(Weight &gt; 10))</a:t>
            </a:r>
            <a:endParaRPr lang="fr-FR" sz="1400" dirty="0"/>
          </a:p>
          <a:p>
            <a:pPr lvl="1">
              <a:buNone/>
            </a:pPr>
            <a:r>
              <a:rPr lang="en-US" sz="1400" dirty="0"/>
              <a:t>The rule is activated for every train matching the condition but not for every wagon within this train. </a:t>
            </a:r>
            <a:endParaRPr lang="fr-FR" sz="1400" dirty="0"/>
          </a:p>
          <a:p>
            <a:pPr>
              <a:buNone/>
            </a:pPr>
            <a:r>
              <a:rPr lang="fr-FR" sz="1800" dirty="0"/>
              <a:t>More patterns in the </a:t>
            </a:r>
            <a:r>
              <a:rPr lang="fr-FR" sz="1800" dirty="0" err="1"/>
              <a:t>Rule</a:t>
            </a:r>
            <a:r>
              <a:rPr lang="fr-FR" sz="1800" dirty="0"/>
              <a:t> document.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defRPr/>
            </a:pPr>
            <a:r>
              <a:t>RDF: Resource Description Framework</a:t>
            </a:r>
            <a:endParaRPr lang="fr-FR" dirty="0"/>
          </a:p>
        </p:txBody>
      </p:sp>
      <p:sp>
        <p:nvSpPr>
          <p:cNvPr id="3" name="Espace réservé du contenu 2"/>
          <p:cNvSpPr>
            <a:spLocks noGrp="1"/>
          </p:cNvSpPr>
          <p:nvPr>
            <p:ph idx="1"/>
          </p:nvPr>
        </p:nvSpPr>
        <p:spPr/>
        <p:txBody>
          <a:bodyPr/>
          <a:lstStyle/>
          <a:p>
            <a:pPr lvl="1"/>
            <a:r>
              <a:rPr lang="en-US" dirty="0"/>
              <a:t>Semantics of RDF</a:t>
            </a:r>
          </a:p>
          <a:p>
            <a:pPr lvl="2"/>
            <a:r>
              <a:rPr lang="en-US" dirty="0"/>
              <a:t>Besides the graph structure, RDF does not bear any semantics, it is a </a:t>
            </a:r>
            <a:r>
              <a:rPr lang="en-US" b="1" dirty="0"/>
              <a:t>neutral data representation</a:t>
            </a:r>
          </a:p>
          <a:p>
            <a:pPr lvl="2"/>
            <a:r>
              <a:rPr lang="en-US" dirty="0"/>
              <a:t>Any triple can be added, independently from the data structure</a:t>
            </a:r>
          </a:p>
          <a:p>
            <a:pPr lvl="1">
              <a:defRPr/>
            </a:pPr>
            <a:endParaRPr lang="en-US" dirty="0"/>
          </a:p>
          <a:p>
            <a:pPr lvl="1">
              <a:defRPr/>
            </a:pPr>
            <a:r>
              <a:rPr lang="en-US" dirty="0"/>
              <a:t>RDF allows fine grain integration of data</a:t>
            </a:r>
          </a:p>
          <a:p>
            <a:pPr lvl="2">
              <a:defRPr/>
            </a:pPr>
            <a:r>
              <a:rPr lang="en-US" dirty="0"/>
              <a:t>When XML allows integration at the document level</a:t>
            </a:r>
          </a:p>
          <a:p>
            <a:pPr lvl="2">
              <a:defRPr/>
            </a:pPr>
            <a:r>
              <a:rPr lang="en-US" dirty="0"/>
              <a:t>RDF allows integration on the </a:t>
            </a:r>
            <a:r>
              <a:rPr lang="en-US" i="1" dirty="0"/>
              <a:t>statement</a:t>
            </a:r>
            <a:r>
              <a:rPr lang="en-US" dirty="0"/>
              <a:t> level</a:t>
            </a:r>
          </a:p>
          <a:p>
            <a:pPr lvl="1">
              <a:defRPr/>
            </a:pPr>
            <a:endParaRPr lang="en-US"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Cardinality</a:t>
            </a:r>
            <a:r>
              <a:rPr lang="fr-FR" dirty="0"/>
              <a:t> Restrictions</a:t>
            </a:r>
          </a:p>
        </p:txBody>
      </p:sp>
      <p:sp>
        <p:nvSpPr>
          <p:cNvPr id="3" name="Espace réservé du contenu 2"/>
          <p:cNvSpPr>
            <a:spLocks noGrp="1"/>
          </p:cNvSpPr>
          <p:nvPr>
            <p:ph idx="1"/>
          </p:nvPr>
        </p:nvSpPr>
        <p:spPr/>
        <p:txBody>
          <a:bodyPr/>
          <a:lstStyle/>
          <a:p>
            <a:r>
              <a:rPr lang="en-US" sz="2000" dirty="0"/>
              <a:t>The condition can also be a restriction on a property cardinality (available only for properties with multiple cardinality):</a:t>
            </a:r>
            <a:endParaRPr lang="fr-FR" sz="2000" dirty="0"/>
          </a:p>
          <a:p>
            <a:pPr lvl="1"/>
            <a:r>
              <a:rPr lang="en-US" sz="1600" dirty="0"/>
              <a:t>Train(count(</a:t>
            </a:r>
            <a:r>
              <a:rPr lang="en-US" sz="1600" dirty="0" err="1"/>
              <a:t>HasEngine</a:t>
            </a:r>
            <a:r>
              <a:rPr lang="en-US" sz="1600" dirty="0"/>
              <a:t>)==0)</a:t>
            </a:r>
            <a:endParaRPr lang="fr-FR" sz="1600" dirty="0"/>
          </a:p>
          <a:p>
            <a:pPr lvl="1"/>
            <a:r>
              <a:rPr lang="en-US" sz="1600" dirty="0"/>
              <a:t>Train(count(</a:t>
            </a:r>
            <a:r>
              <a:rPr lang="en-US" sz="1600" dirty="0" err="1"/>
              <a:t>HasEngine</a:t>
            </a:r>
            <a:r>
              <a:rPr lang="en-US" sz="1600" dirty="0"/>
              <a:t>)&lt;count(</a:t>
            </a:r>
            <a:r>
              <a:rPr lang="en-US" sz="1600" dirty="0" err="1"/>
              <a:t>HasWagon</a:t>
            </a:r>
            <a:r>
              <a:rPr lang="en-US" sz="1600" dirty="0"/>
              <a:t>))</a:t>
            </a:r>
            <a:endParaRPr lang="fr-FR" sz="1600" dirty="0"/>
          </a:p>
          <a:p>
            <a:r>
              <a:rPr lang="en-US" sz="2000" dirty="0"/>
              <a:t>The cardinality of the property can be stored in a variable if needed:</a:t>
            </a:r>
            <a:endParaRPr lang="fr-FR" sz="2000" dirty="0"/>
          </a:p>
          <a:p>
            <a:pPr lvl="1"/>
            <a:r>
              <a:rPr lang="en-US" sz="1600" dirty="0"/>
              <a:t>Train(?</a:t>
            </a:r>
            <a:r>
              <a:rPr lang="en-US" sz="1600" dirty="0" err="1"/>
              <a:t>numWagons</a:t>
            </a:r>
            <a:r>
              <a:rPr lang="en-US" sz="1600" dirty="0"/>
              <a:t> := count(</a:t>
            </a:r>
            <a:r>
              <a:rPr lang="en-US" sz="1600" dirty="0" err="1"/>
              <a:t>HasWagon</a:t>
            </a:r>
            <a:r>
              <a:rPr lang="en-US" sz="1600" dirty="0"/>
              <a:t>))</a:t>
            </a:r>
            <a:endParaRPr lang="fr-FR" sz="1600" dirty="0"/>
          </a:p>
          <a:p>
            <a:endParaRPr lang="fr-FR" sz="20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err="1"/>
              <a:t>Property</a:t>
            </a:r>
            <a:r>
              <a:rPr lang="fr-FR" sz="3600" dirty="0"/>
              <a:t> restrictions </a:t>
            </a:r>
            <a:r>
              <a:rPr lang="fr-FR" sz="3600" dirty="0" err="1"/>
              <a:t>combination</a:t>
            </a:r>
            <a:endParaRPr lang="fr-FR" sz="3600" dirty="0"/>
          </a:p>
        </p:txBody>
      </p:sp>
      <p:sp>
        <p:nvSpPr>
          <p:cNvPr id="3" name="Espace réservé du contenu 2"/>
          <p:cNvSpPr>
            <a:spLocks noGrp="1"/>
          </p:cNvSpPr>
          <p:nvPr>
            <p:ph idx="1"/>
          </p:nvPr>
        </p:nvSpPr>
        <p:spPr/>
        <p:txBody>
          <a:bodyPr/>
          <a:lstStyle/>
          <a:p>
            <a:r>
              <a:rPr lang="en-US" sz="2000" dirty="0"/>
              <a:t>If an instance matching has several properties constraints, they are linked with an implicit ‘and’ operator. It’s also possible to use explicitly ‘and’ and ‘or’ operators to combine properties constraints.</a:t>
            </a:r>
            <a:endParaRPr lang="fr-FR" sz="2000" dirty="0"/>
          </a:p>
          <a:p>
            <a:pPr lvl="1">
              <a:buNone/>
            </a:pPr>
            <a:r>
              <a:rPr lang="en-US" sz="2000" dirty="0"/>
              <a:t>Train(Speed&gt;100 or Weight&gt;10)</a:t>
            </a:r>
            <a:endParaRPr lang="fr-FR" sz="2000" dirty="0"/>
          </a:p>
          <a:p>
            <a:pPr lvl="1">
              <a:buNone/>
            </a:pPr>
            <a:r>
              <a:rPr lang="en-US" sz="2000" dirty="0"/>
              <a:t>Train(Platform == platform1, (</a:t>
            </a:r>
            <a:r>
              <a:rPr lang="en-US" sz="2000" dirty="0" err="1"/>
              <a:t>ArrivesAt</a:t>
            </a:r>
            <a:r>
              <a:rPr lang="en-US" sz="2000" dirty="0"/>
              <a:t> &gt; time1 and </a:t>
            </a:r>
            <a:r>
              <a:rPr lang="en-US" sz="2000" dirty="0" err="1"/>
              <a:t>ArrivesAt</a:t>
            </a:r>
            <a:r>
              <a:rPr lang="en-US" sz="2000" dirty="0"/>
              <a:t> &lt; time2)</a:t>
            </a:r>
            <a:endParaRPr lang="fr-FR" sz="2000" dirty="0"/>
          </a:p>
          <a:p>
            <a:pPr lvl="1">
              <a:buNone/>
            </a:pPr>
            <a:r>
              <a:rPr lang="en-US" sz="2000" dirty="0"/>
              <a:t>or (</a:t>
            </a:r>
            <a:r>
              <a:rPr lang="en-US" sz="2000" dirty="0" err="1"/>
              <a:t>LeavesAt</a:t>
            </a:r>
            <a:r>
              <a:rPr lang="en-US" sz="2000" dirty="0"/>
              <a:t> &gt; time1 and </a:t>
            </a:r>
            <a:r>
              <a:rPr lang="en-US" sz="2000" dirty="0" err="1"/>
              <a:t>LeavesAt</a:t>
            </a:r>
            <a:r>
              <a:rPr lang="en-US" sz="2000" dirty="0"/>
              <a:t> &lt; time2))</a:t>
            </a:r>
            <a:endParaRPr lang="fr-FR" sz="2000" dirty="0"/>
          </a:p>
          <a:p>
            <a:endParaRPr lang="fr-FR" sz="20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Multiple Instance </a:t>
            </a:r>
            <a:r>
              <a:rPr lang="fr-FR" dirty="0" err="1"/>
              <a:t>Matching</a:t>
            </a:r>
            <a:endParaRPr lang="fr-FR" dirty="0"/>
          </a:p>
        </p:txBody>
      </p:sp>
      <p:sp>
        <p:nvSpPr>
          <p:cNvPr id="3" name="Espace réservé du contenu 2"/>
          <p:cNvSpPr>
            <a:spLocks noGrp="1"/>
          </p:cNvSpPr>
          <p:nvPr>
            <p:ph idx="1"/>
          </p:nvPr>
        </p:nvSpPr>
        <p:spPr/>
        <p:txBody>
          <a:bodyPr/>
          <a:lstStyle/>
          <a:p>
            <a:r>
              <a:rPr lang="en-US" dirty="0"/>
              <a:t>If a variable was created by assigning a property with multiple cardinality</a:t>
            </a:r>
          </a:p>
          <a:p>
            <a:pPr lvl="1"/>
            <a:r>
              <a:rPr lang="en-US" dirty="0"/>
              <a:t>one in ?wagons(Weight &gt; 10)</a:t>
            </a:r>
            <a:endParaRPr lang="fr-FR" dirty="0"/>
          </a:p>
          <a:p>
            <a:r>
              <a:rPr lang="fr-FR" dirty="0"/>
              <a:t>Type </a:t>
            </a:r>
            <a:r>
              <a:rPr lang="fr-FR" dirty="0" err="1"/>
              <a:t>overconstraint</a:t>
            </a:r>
            <a:r>
              <a:rPr lang="fr-FR" dirty="0"/>
              <a:t>:</a:t>
            </a:r>
          </a:p>
          <a:p>
            <a:pPr lvl="1"/>
            <a:r>
              <a:rPr lang="en-US" dirty="0" err="1"/>
              <a:t>PassengerWagon</a:t>
            </a:r>
            <a:r>
              <a:rPr lang="en-US" dirty="0"/>
              <a:t> in ?wagons(Weight &gt; 10)</a:t>
            </a:r>
            <a:endParaRPr lang="fr-FR" dirty="0"/>
          </a:p>
          <a:p>
            <a:r>
              <a:rPr lang="fr-FR" dirty="0" err="1"/>
              <a:t>Assignment</a:t>
            </a:r>
            <a:r>
              <a:rPr lang="fr-FR" dirty="0"/>
              <a:t> to variable:</a:t>
            </a:r>
          </a:p>
          <a:p>
            <a:pPr lvl="1"/>
            <a:r>
              <a:rPr lang="en-US" dirty="0"/>
              <a:t>?</a:t>
            </a:r>
            <a:r>
              <a:rPr lang="en-US" dirty="0" err="1"/>
              <a:t>pWagon</a:t>
            </a:r>
            <a:r>
              <a:rPr lang="en-US" dirty="0"/>
              <a:t> := </a:t>
            </a:r>
            <a:r>
              <a:rPr lang="en-US" dirty="0" err="1"/>
              <a:t>PassengerWagon</a:t>
            </a:r>
            <a:r>
              <a:rPr lang="en-US" dirty="0"/>
              <a:t> in ?wagons(Weight &gt; 10)</a:t>
            </a:r>
            <a:endParaRPr lang="fr-FR" dirty="0"/>
          </a:p>
          <a:p>
            <a:pPr lvl="1"/>
            <a:endParaRPr lang="fr-FR"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err="1"/>
              <a:t>Combination</a:t>
            </a:r>
            <a:r>
              <a:rPr lang="fr-FR" sz="3600" dirty="0"/>
              <a:t> of base patterns</a:t>
            </a:r>
          </a:p>
        </p:txBody>
      </p:sp>
      <p:sp>
        <p:nvSpPr>
          <p:cNvPr id="3" name="Espace réservé du contenu 2"/>
          <p:cNvSpPr>
            <a:spLocks noGrp="1"/>
          </p:cNvSpPr>
          <p:nvPr>
            <p:ph idx="1"/>
          </p:nvPr>
        </p:nvSpPr>
        <p:spPr/>
        <p:txBody>
          <a:bodyPr/>
          <a:lstStyle/>
          <a:p>
            <a:r>
              <a:rPr lang="fr-FR" dirty="0"/>
              <a:t>And (</a:t>
            </a:r>
            <a:r>
              <a:rPr lang="fr-FR" dirty="0" err="1"/>
              <a:t>implicit</a:t>
            </a:r>
            <a:r>
              <a:rPr lang="fr-FR" dirty="0"/>
              <a:t>)</a:t>
            </a:r>
          </a:p>
          <a:p>
            <a:pPr lvl="1">
              <a:buNone/>
            </a:pPr>
            <a:r>
              <a:rPr lang="fr-FR" dirty="0"/>
              <a:t>t1:=Train( ?pos:=Position) and</a:t>
            </a:r>
            <a:endParaRPr lang="fr-FR" sz="3600" dirty="0"/>
          </a:p>
          <a:p>
            <a:pPr lvl="1">
              <a:buNone/>
            </a:pPr>
            <a:r>
              <a:rPr lang="en-US" dirty="0"/>
              <a:t>t2:=Train(Position == ?pos)</a:t>
            </a:r>
            <a:endParaRPr lang="fr-FR" sz="3600" dirty="0"/>
          </a:p>
          <a:p>
            <a:r>
              <a:rPr lang="fr-FR" dirty="0"/>
              <a:t>Not</a:t>
            </a:r>
          </a:p>
          <a:p>
            <a:pPr lvl="1">
              <a:buNone/>
            </a:pPr>
            <a:r>
              <a:rPr lang="fr-FR" dirty="0"/>
              <a:t>not(</a:t>
            </a:r>
            <a:r>
              <a:rPr lang="fr-FR" sz="3600" dirty="0"/>
              <a:t> </a:t>
            </a:r>
          </a:p>
          <a:p>
            <a:pPr lvl="1">
              <a:buNone/>
            </a:pPr>
            <a:r>
              <a:rPr lang="fr-FR" dirty="0"/>
              <a:t>?t1:=Train( ?pos:=Position) and</a:t>
            </a:r>
            <a:endParaRPr lang="fr-FR" sz="4000" dirty="0"/>
          </a:p>
          <a:p>
            <a:pPr lvl="1">
              <a:buNone/>
            </a:pPr>
            <a:r>
              <a:rPr lang="fr-FR" dirty="0"/>
              <a:t>?t2:=Train(Position == ?pos, </a:t>
            </a:r>
            <a:r>
              <a:rPr lang="fr-FR" dirty="0" err="1"/>
              <a:t>isnot</a:t>
            </a:r>
            <a:r>
              <a:rPr lang="fr-FR" dirty="0"/>
              <a:t>( ?t1))</a:t>
            </a:r>
            <a:endParaRPr lang="fr-FR" sz="4000" dirty="0"/>
          </a:p>
          <a:p>
            <a:pPr lvl="1">
              <a:buNone/>
            </a:pPr>
            <a:r>
              <a:rPr lang="en-US" dirty="0"/>
              <a:t>)</a:t>
            </a:r>
            <a:endParaRPr lang="fr-FR" sz="4000" dirty="0"/>
          </a:p>
          <a:p>
            <a:pPr lvl="1"/>
            <a:endParaRPr lang="fr-FR"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err="1"/>
              <a:t>Combination</a:t>
            </a:r>
            <a:r>
              <a:rPr lang="fr-FR" sz="3600" dirty="0"/>
              <a:t> of base patterns (2)</a:t>
            </a:r>
          </a:p>
        </p:txBody>
      </p:sp>
      <p:sp>
        <p:nvSpPr>
          <p:cNvPr id="3" name="Espace réservé du contenu 2"/>
          <p:cNvSpPr>
            <a:spLocks noGrp="1"/>
          </p:cNvSpPr>
          <p:nvPr>
            <p:ph idx="1"/>
          </p:nvPr>
        </p:nvSpPr>
        <p:spPr/>
        <p:txBody>
          <a:bodyPr/>
          <a:lstStyle/>
          <a:p>
            <a:r>
              <a:rPr lang="fr-FR" dirty="0" err="1"/>
              <a:t>Exists</a:t>
            </a:r>
            <a:endParaRPr lang="fr-FR" dirty="0"/>
          </a:p>
          <a:p>
            <a:pPr lvl="1"/>
            <a:r>
              <a:rPr lang="fr-FR" dirty="0" err="1"/>
              <a:t>exists</a:t>
            </a:r>
            <a:r>
              <a:rPr lang="fr-FR" dirty="0"/>
              <a:t>(Train(Position == </a:t>
            </a:r>
            <a:r>
              <a:rPr lang="fr-FR" dirty="0" err="1"/>
              <a:t>MyStation</a:t>
            </a:r>
            <a:r>
              <a:rPr lang="fr-FR" dirty="0"/>
              <a:t>))</a:t>
            </a:r>
            <a:endParaRPr lang="fr-FR" sz="3600" dirty="0"/>
          </a:p>
          <a:p>
            <a:pPr lvl="1"/>
            <a:r>
              <a:rPr lang="en-US" dirty="0"/>
              <a:t>The rule is activated if there is at least one train in ‘</a:t>
            </a:r>
            <a:r>
              <a:rPr lang="en-US" dirty="0" err="1"/>
              <a:t>MyStation</a:t>
            </a:r>
            <a:r>
              <a:rPr lang="en-US" dirty="0"/>
              <a:t>’</a:t>
            </a:r>
            <a:endParaRPr lang="fr-FR" dirty="0"/>
          </a:p>
          <a:p>
            <a:r>
              <a:rPr lang="fr-FR" dirty="0" err="1"/>
              <a:t>Forall</a:t>
            </a:r>
            <a:endParaRPr lang="fr-FR" dirty="0"/>
          </a:p>
          <a:p>
            <a:pPr lvl="1"/>
            <a:r>
              <a:rPr lang="fr-FR" dirty="0" err="1"/>
              <a:t>forall</a:t>
            </a:r>
            <a:r>
              <a:rPr lang="fr-FR" dirty="0"/>
              <a:t> ( ?t:=Train(Position == </a:t>
            </a:r>
            <a:r>
              <a:rPr lang="fr-FR" dirty="0" err="1"/>
              <a:t>MyStation</a:t>
            </a:r>
            <a:r>
              <a:rPr lang="fr-FR" dirty="0"/>
              <a:t>); Train ?t(Speed == 0))</a:t>
            </a:r>
          </a:p>
          <a:p>
            <a:pPr lvl="1"/>
            <a:r>
              <a:rPr lang="en-US" dirty="0"/>
              <a:t>The rule is activated if every train in ‘</a:t>
            </a:r>
            <a:r>
              <a:rPr lang="en-US" dirty="0" err="1"/>
              <a:t>MyStation</a:t>
            </a:r>
            <a:r>
              <a:rPr lang="en-US" dirty="0"/>
              <a:t>’ is stopped.</a:t>
            </a:r>
            <a:endParaRPr lang="fr-FR" dirty="0"/>
          </a:p>
          <a:p>
            <a:pPr lvl="1"/>
            <a:endParaRPr lang="fr-FR"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57313" y="71438"/>
            <a:ext cx="7786687" cy="1071562"/>
          </a:xfrm>
        </p:spPr>
        <p:txBody>
          <a:bodyPr/>
          <a:lstStyle/>
          <a:p>
            <a:r>
              <a:rPr lang="fr-FR" dirty="0" err="1"/>
              <a:t>Combination</a:t>
            </a:r>
            <a:r>
              <a:rPr lang="fr-FR" dirty="0"/>
              <a:t> of base patterns (3)</a:t>
            </a:r>
          </a:p>
        </p:txBody>
      </p:sp>
      <p:sp>
        <p:nvSpPr>
          <p:cNvPr id="3" name="Espace réservé du contenu 2"/>
          <p:cNvSpPr>
            <a:spLocks noGrp="1"/>
          </p:cNvSpPr>
          <p:nvPr>
            <p:ph idx="1"/>
          </p:nvPr>
        </p:nvSpPr>
        <p:spPr/>
        <p:txBody>
          <a:bodyPr/>
          <a:lstStyle/>
          <a:p>
            <a:r>
              <a:rPr lang="fr-FR" dirty="0"/>
              <a:t>Is not</a:t>
            </a:r>
          </a:p>
          <a:p>
            <a:pPr lvl="1">
              <a:buNone/>
            </a:pPr>
            <a:r>
              <a:rPr lang="fr-FR" dirty="0"/>
              <a:t>?t1:=Train( ?pos:=Position),</a:t>
            </a:r>
          </a:p>
          <a:p>
            <a:pPr lvl="1">
              <a:buNone/>
            </a:pPr>
            <a:r>
              <a:rPr lang="fr-FR" dirty="0"/>
              <a:t>?t2:=Train(Position == ?pos, </a:t>
            </a:r>
            <a:r>
              <a:rPr lang="fr-FR" dirty="0" err="1"/>
              <a:t>isnot</a:t>
            </a:r>
            <a:r>
              <a:rPr lang="fr-FR" dirty="0"/>
              <a:t>( ?t1))</a:t>
            </a:r>
          </a:p>
          <a:p>
            <a:r>
              <a:rPr lang="fr-FR" dirty="0" err="1"/>
              <a:t>Other</a:t>
            </a:r>
            <a:r>
              <a:rPr lang="fr-FR" dirty="0"/>
              <a:t> conditions</a:t>
            </a:r>
          </a:p>
          <a:p>
            <a:pPr lvl="1"/>
            <a:r>
              <a:rPr lang="en-US" dirty="0"/>
              <a:t>Expressions with arithmetic operators.</a:t>
            </a:r>
            <a:endParaRPr lang="fr-FR" dirty="0"/>
          </a:p>
          <a:p>
            <a:pPr lvl="1"/>
            <a:r>
              <a:rPr lang="en-US" dirty="0"/>
              <a:t>Comparison operators.</a:t>
            </a:r>
            <a:endParaRPr lang="fr-FR" dirty="0"/>
          </a:p>
          <a:p>
            <a:pPr lvl="1"/>
            <a:r>
              <a:rPr lang="en-US" dirty="0" err="1"/>
              <a:t>And/Or</a:t>
            </a:r>
            <a:r>
              <a:rPr lang="en-US" dirty="0"/>
              <a:t> operators.</a:t>
            </a:r>
            <a:endParaRPr lang="fr-FR" dirty="0"/>
          </a:p>
          <a:p>
            <a:pPr lvl="1"/>
            <a:endParaRPr lang="fr-FR"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Consequence</a:t>
            </a:r>
            <a:endParaRPr lang="fr-FR" dirty="0"/>
          </a:p>
        </p:txBody>
      </p:sp>
      <p:sp>
        <p:nvSpPr>
          <p:cNvPr id="3" name="Espace réservé du contenu 2"/>
          <p:cNvSpPr>
            <a:spLocks noGrp="1"/>
          </p:cNvSpPr>
          <p:nvPr>
            <p:ph idx="1"/>
          </p:nvPr>
        </p:nvSpPr>
        <p:spPr/>
        <p:txBody>
          <a:bodyPr/>
          <a:lstStyle/>
          <a:p>
            <a:pPr lvl="0"/>
            <a:r>
              <a:rPr lang="en-US" dirty="0"/>
              <a:t>Instance creation/removal</a:t>
            </a:r>
          </a:p>
          <a:p>
            <a:pPr lvl="1">
              <a:buNone/>
            </a:pPr>
            <a:r>
              <a:rPr lang="en-US" dirty="0" err="1"/>
              <a:t>createInstance</a:t>
            </a:r>
            <a:r>
              <a:rPr lang="en-US" dirty="0"/>
              <a:t>(</a:t>
            </a:r>
            <a:r>
              <a:rPr lang="en-US" dirty="0" err="1"/>
              <a:t>FireAlarm</a:t>
            </a:r>
            <a:r>
              <a:rPr lang="en-US" dirty="0"/>
              <a:t>);</a:t>
            </a:r>
            <a:endParaRPr lang="fr-FR" sz="3600" dirty="0"/>
          </a:p>
          <a:p>
            <a:pPr lvl="1">
              <a:buNone/>
            </a:pPr>
            <a:r>
              <a:rPr lang="en-US" dirty="0"/>
              <a:t>Train ?</a:t>
            </a:r>
            <a:r>
              <a:rPr lang="en-US" dirty="0" err="1"/>
              <a:t>newTrain</a:t>
            </a:r>
            <a:r>
              <a:rPr lang="en-US" dirty="0"/>
              <a:t>;</a:t>
            </a:r>
            <a:endParaRPr lang="fr-FR" sz="4000" dirty="0"/>
          </a:p>
          <a:p>
            <a:pPr lvl="1">
              <a:buNone/>
            </a:pPr>
            <a:r>
              <a:rPr lang="en-US" dirty="0"/>
              <a:t>?</a:t>
            </a:r>
            <a:r>
              <a:rPr lang="en-US" dirty="0" err="1"/>
              <a:t>newTrain</a:t>
            </a:r>
            <a:r>
              <a:rPr lang="en-US" dirty="0"/>
              <a:t>:=</a:t>
            </a:r>
            <a:r>
              <a:rPr lang="en-US" dirty="0" err="1"/>
              <a:t>createInstance</a:t>
            </a:r>
            <a:r>
              <a:rPr lang="en-US" dirty="0"/>
              <a:t>(Train);</a:t>
            </a:r>
          </a:p>
          <a:p>
            <a:pPr lvl="1">
              <a:buNone/>
            </a:pPr>
            <a:endParaRPr lang="en-US" dirty="0"/>
          </a:p>
          <a:p>
            <a:pPr lvl="1">
              <a:buNone/>
            </a:pPr>
            <a:r>
              <a:rPr lang="en-US" dirty="0" err="1"/>
              <a:t>removeInstance</a:t>
            </a:r>
            <a:r>
              <a:rPr lang="en-US" dirty="0"/>
              <a:t>(?</a:t>
            </a:r>
            <a:r>
              <a:rPr lang="en-US" dirty="0" err="1"/>
              <a:t>oldTrain</a:t>
            </a:r>
            <a:r>
              <a:rPr lang="en-US" dirty="0"/>
              <a:t>);</a:t>
            </a:r>
          </a:p>
          <a:p>
            <a:pPr lvl="1">
              <a:buNone/>
            </a:pPr>
            <a:r>
              <a:rPr lang="en-US" dirty="0" err="1"/>
              <a:t>RemoveInstance</a:t>
            </a:r>
            <a:r>
              <a:rPr lang="en-US" dirty="0"/>
              <a:t>(‘Transportation/tgv4567’)</a:t>
            </a:r>
            <a:endParaRPr lang="fr-FR" sz="40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Consequence</a:t>
            </a:r>
            <a:r>
              <a:rPr lang="fr-FR" dirty="0"/>
              <a:t> (2)</a:t>
            </a:r>
          </a:p>
        </p:txBody>
      </p:sp>
      <p:sp>
        <p:nvSpPr>
          <p:cNvPr id="3" name="Espace réservé du contenu 2"/>
          <p:cNvSpPr>
            <a:spLocks noGrp="1"/>
          </p:cNvSpPr>
          <p:nvPr>
            <p:ph idx="1"/>
          </p:nvPr>
        </p:nvSpPr>
        <p:spPr/>
        <p:txBody>
          <a:bodyPr/>
          <a:lstStyle/>
          <a:p>
            <a:pPr lvl="0"/>
            <a:r>
              <a:rPr lang="en-US" dirty="0"/>
              <a:t>Property value update</a:t>
            </a:r>
          </a:p>
          <a:p>
            <a:pPr lvl="1">
              <a:buNone/>
            </a:pPr>
            <a:r>
              <a:rPr lang="en-US" sz="1800" dirty="0"/>
              <a:t>?train1-&gt;</a:t>
            </a:r>
            <a:r>
              <a:rPr lang="en-US" sz="1800" dirty="0" err="1"/>
              <a:t>TrainNumber</a:t>
            </a:r>
            <a:r>
              <a:rPr lang="en-US" sz="1800" dirty="0"/>
              <a:t> := ?</a:t>
            </a:r>
            <a:r>
              <a:rPr lang="en-US" sz="1800" dirty="0" err="1"/>
              <a:t>calculatedNumber</a:t>
            </a:r>
            <a:r>
              <a:rPr lang="en-US" sz="1800" dirty="0"/>
              <a:t>;</a:t>
            </a:r>
            <a:endParaRPr lang="fr-FR" sz="2400" dirty="0"/>
          </a:p>
          <a:p>
            <a:pPr lvl="1">
              <a:buNone/>
            </a:pPr>
            <a:r>
              <a:rPr lang="en-US" sz="1800" dirty="0"/>
              <a:t>?train1-&gt;’Transportation/Train/Speed’ := ?train1-&gt;</a:t>
            </a:r>
            <a:r>
              <a:rPr lang="en-US" sz="1800" dirty="0" err="1"/>
              <a:t>HasEngine</a:t>
            </a:r>
            <a:r>
              <a:rPr lang="en-US" sz="1800" dirty="0"/>
              <a:t>-&gt;Speed;</a:t>
            </a:r>
            <a:endParaRPr lang="fr-FR" sz="2400" dirty="0"/>
          </a:p>
          <a:p>
            <a:pPr lvl="0"/>
            <a:r>
              <a:rPr lang="en-US" dirty="0"/>
              <a:t>Property value creation/removal</a:t>
            </a:r>
          </a:p>
          <a:p>
            <a:pPr lvl="1"/>
            <a:r>
              <a:rPr lang="en-US" sz="2000" dirty="0"/>
              <a:t>Available for non functional properties </a:t>
            </a:r>
          </a:p>
          <a:p>
            <a:pPr lvl="1"/>
            <a:r>
              <a:rPr lang="en-US" sz="2000" dirty="0"/>
              <a:t>For non ordered properties:</a:t>
            </a:r>
          </a:p>
          <a:p>
            <a:pPr lvl="2">
              <a:buNone/>
            </a:pPr>
            <a:r>
              <a:rPr lang="en-US" sz="1400" dirty="0" err="1"/>
              <a:t>addPropertyValue</a:t>
            </a:r>
            <a:r>
              <a:rPr lang="en-US" sz="1400" dirty="0"/>
              <a:t>(?train1-&gt;</a:t>
            </a:r>
            <a:r>
              <a:rPr lang="en-US" sz="1400" dirty="0" err="1"/>
              <a:t>HasWagon</a:t>
            </a:r>
            <a:r>
              <a:rPr lang="en-US" sz="1400" dirty="0"/>
              <a:t>, ?</a:t>
            </a:r>
            <a:r>
              <a:rPr lang="en-US" sz="1400" dirty="0" err="1"/>
              <a:t>wagonInStock</a:t>
            </a:r>
            <a:r>
              <a:rPr lang="en-US" sz="1400" dirty="0"/>
              <a:t>);</a:t>
            </a:r>
            <a:endParaRPr lang="fr-FR" sz="2000" dirty="0"/>
          </a:p>
          <a:p>
            <a:pPr lvl="2">
              <a:buNone/>
            </a:pPr>
            <a:r>
              <a:rPr lang="en-US" sz="1400" dirty="0" err="1"/>
              <a:t>addPropertyValue</a:t>
            </a:r>
            <a:r>
              <a:rPr lang="en-US" sz="1400" dirty="0"/>
              <a:t>(?train1-&gt;</a:t>
            </a:r>
            <a:r>
              <a:rPr lang="en-US" sz="1400" dirty="0" err="1"/>
              <a:t>HasWagon</a:t>
            </a:r>
            <a:r>
              <a:rPr lang="en-US" sz="1400" dirty="0"/>
              <a:t>, ‘Transportation/</a:t>
            </a:r>
            <a:r>
              <a:rPr lang="en-US" sz="1400" dirty="0" err="1"/>
              <a:t>MyStation</a:t>
            </a:r>
            <a:r>
              <a:rPr lang="en-US" sz="1400" dirty="0"/>
              <a:t>/Wagon9875’);</a:t>
            </a:r>
          </a:p>
          <a:p>
            <a:pPr lvl="1"/>
            <a:r>
              <a:rPr lang="en-US" sz="2000" dirty="0"/>
              <a:t>For ordered properties</a:t>
            </a:r>
          </a:p>
          <a:p>
            <a:pPr lvl="2">
              <a:buNone/>
            </a:pPr>
            <a:r>
              <a:rPr lang="en-US" sz="1400" dirty="0" err="1"/>
              <a:t>insertPropertyValue(?train1-&gt;HasWagon, ?wagonInStock</a:t>
            </a:r>
            <a:r>
              <a:rPr lang="en-US" sz="1400" dirty="0"/>
              <a:t>, 0);</a:t>
            </a:r>
            <a:endParaRPr lang="fr-FR" sz="1400" dirty="0"/>
          </a:p>
          <a:p>
            <a:pPr lvl="2">
              <a:buNone/>
            </a:pPr>
            <a:r>
              <a:rPr lang="en-US" sz="1400" dirty="0" err="1"/>
              <a:t>insertPropertyValue(?train1-&gt;HasWagon, ‘Transportation/MyStation/Wagon9875’, 0);</a:t>
            </a:r>
            <a:endParaRPr lang="fr-FR" sz="1400" dirty="0" err="1"/>
          </a:p>
          <a:p>
            <a:pPr lvl="1">
              <a:buNone/>
            </a:pPr>
            <a:endParaRPr lang="fr-FR" sz="24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Consequence</a:t>
            </a:r>
            <a:r>
              <a:rPr lang="fr-FR" dirty="0"/>
              <a:t> (3)</a:t>
            </a:r>
          </a:p>
        </p:txBody>
      </p:sp>
      <p:sp>
        <p:nvSpPr>
          <p:cNvPr id="3" name="Espace réservé du contenu 2"/>
          <p:cNvSpPr>
            <a:spLocks noGrp="1"/>
          </p:cNvSpPr>
          <p:nvPr>
            <p:ph idx="1"/>
          </p:nvPr>
        </p:nvSpPr>
        <p:spPr/>
        <p:txBody>
          <a:bodyPr/>
          <a:lstStyle/>
          <a:p>
            <a:r>
              <a:rPr lang="en-US" dirty="0"/>
              <a:t>Property value removal</a:t>
            </a:r>
            <a:endParaRPr lang="fr-FR" dirty="0"/>
          </a:p>
          <a:p>
            <a:pPr lvl="1"/>
            <a:r>
              <a:rPr lang="en-US" dirty="0"/>
              <a:t>Only available for non functional properties.</a:t>
            </a:r>
          </a:p>
          <a:p>
            <a:pPr lvl="1">
              <a:buNone/>
            </a:pPr>
            <a:r>
              <a:rPr lang="en-US" sz="2000" dirty="0" err="1"/>
              <a:t>removePropertyValue</a:t>
            </a:r>
            <a:r>
              <a:rPr lang="en-US" sz="2000" dirty="0"/>
              <a:t>(?train1-&gt;</a:t>
            </a:r>
            <a:r>
              <a:rPr lang="en-US" sz="2000" dirty="0" err="1"/>
              <a:t>HasWagon</a:t>
            </a:r>
            <a:r>
              <a:rPr lang="en-US" sz="2000" dirty="0"/>
              <a:t>, ?</a:t>
            </a:r>
            <a:r>
              <a:rPr lang="en-US" sz="2000" dirty="0" err="1"/>
              <a:t>wagonInStock</a:t>
            </a:r>
            <a:r>
              <a:rPr lang="en-US" sz="2000" dirty="0"/>
              <a:t>);</a:t>
            </a:r>
            <a:endParaRPr lang="fr-FR" dirty="0"/>
          </a:p>
          <a:p>
            <a:pPr lvl="1">
              <a:buNone/>
            </a:pPr>
            <a:r>
              <a:rPr lang="en-US" sz="2000" dirty="0" err="1"/>
              <a:t>removePropertyValue</a:t>
            </a:r>
            <a:r>
              <a:rPr lang="en-US" sz="2000" dirty="0"/>
              <a:t>(?train1-&gt;</a:t>
            </a:r>
            <a:r>
              <a:rPr lang="en-US" sz="2000" dirty="0" err="1"/>
              <a:t>HasWagon</a:t>
            </a:r>
            <a:r>
              <a:rPr lang="en-US" sz="2000" dirty="0"/>
              <a:t> ,’Transportation/</a:t>
            </a:r>
            <a:r>
              <a:rPr lang="en-US" sz="2000" dirty="0" err="1"/>
              <a:t>MyStation</a:t>
            </a:r>
            <a:r>
              <a:rPr lang="en-US" sz="2000" dirty="0"/>
              <a:t>/Wagon9875’);</a:t>
            </a:r>
          </a:p>
          <a:p>
            <a:pPr lvl="1"/>
            <a:r>
              <a:rPr lang="fr-FR" dirty="0"/>
              <a:t>For </a:t>
            </a:r>
            <a:r>
              <a:rPr lang="fr-FR" dirty="0" err="1"/>
              <a:t>ordered</a:t>
            </a:r>
            <a:r>
              <a:rPr lang="fr-FR" dirty="0"/>
              <a:t> </a:t>
            </a:r>
            <a:r>
              <a:rPr lang="fr-FR" dirty="0" err="1"/>
              <a:t>elements</a:t>
            </a:r>
            <a:r>
              <a:rPr lang="fr-FR" dirty="0"/>
              <a:t>:</a:t>
            </a:r>
          </a:p>
          <a:p>
            <a:pPr lvl="1">
              <a:buNone/>
            </a:pPr>
            <a:r>
              <a:rPr lang="en-US" sz="2000" dirty="0" err="1"/>
              <a:t>removePropertyValueAt</a:t>
            </a:r>
            <a:r>
              <a:rPr lang="en-US" sz="2000" dirty="0"/>
              <a:t>(?train1-&gt;</a:t>
            </a:r>
            <a:r>
              <a:rPr lang="en-US" sz="2000" dirty="0" err="1"/>
              <a:t>HasWagon</a:t>
            </a:r>
            <a:r>
              <a:rPr lang="en-US" sz="2000" dirty="0"/>
              <a:t>, 0);</a:t>
            </a:r>
            <a:endParaRPr lang="fr-FR" dirty="0"/>
          </a:p>
          <a:p>
            <a:pPr lvl="1">
              <a:buNone/>
            </a:pPr>
            <a:r>
              <a:rPr lang="en-US" sz="2000" dirty="0" err="1"/>
              <a:t>removePropertyValueAt</a:t>
            </a:r>
            <a:r>
              <a:rPr lang="en-US" sz="2000" dirty="0"/>
              <a:t>(?train1-&gt;</a:t>
            </a:r>
            <a:r>
              <a:rPr lang="en-US" sz="2000" dirty="0" err="1"/>
              <a:t>HasWagon</a:t>
            </a:r>
            <a:r>
              <a:rPr lang="en-US" sz="2000" dirty="0"/>
              <a:t>, -1); //remove the last element</a:t>
            </a:r>
            <a:endParaRPr lang="fr-FR" dirty="0"/>
          </a:p>
          <a:p>
            <a:pPr lvl="1"/>
            <a:r>
              <a:rPr lang="fr-FR" dirty="0"/>
              <a:t>To </a:t>
            </a:r>
            <a:r>
              <a:rPr lang="fr-FR" dirty="0" err="1"/>
              <a:t>remove</a:t>
            </a:r>
            <a:r>
              <a:rPr lang="fr-FR" dirty="0"/>
              <a:t> </a:t>
            </a:r>
            <a:r>
              <a:rPr lang="fr-FR" dirty="0" err="1"/>
              <a:t>every</a:t>
            </a:r>
            <a:r>
              <a:rPr lang="fr-FR" dirty="0"/>
              <a:t> </a:t>
            </a:r>
            <a:r>
              <a:rPr lang="fr-FR" dirty="0" err="1"/>
              <a:t>properties</a:t>
            </a:r>
            <a:endParaRPr lang="fr-FR" dirty="0"/>
          </a:p>
          <a:p>
            <a:pPr lvl="1">
              <a:buNone/>
            </a:pPr>
            <a:r>
              <a:rPr lang="en-US" sz="2000" dirty="0" err="1"/>
              <a:t>removeAllPropertyValues</a:t>
            </a:r>
            <a:r>
              <a:rPr lang="en-US" sz="2000" dirty="0"/>
              <a:t>(?train1-&gt;</a:t>
            </a:r>
            <a:r>
              <a:rPr lang="en-US" sz="2000" dirty="0" err="1"/>
              <a:t>HasWagon</a:t>
            </a:r>
            <a:r>
              <a:rPr lang="en-US" sz="2000" dirty="0"/>
              <a:t>);</a:t>
            </a:r>
            <a:endParaRPr lang="fr-FR" sz="2000" dirty="0"/>
          </a:p>
          <a:p>
            <a:pPr lvl="1"/>
            <a:endParaRPr lang="fr-FR"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Consequence</a:t>
            </a:r>
            <a:r>
              <a:rPr lang="fr-FR" dirty="0"/>
              <a:t> (4)</a:t>
            </a:r>
          </a:p>
        </p:txBody>
      </p:sp>
      <p:sp>
        <p:nvSpPr>
          <p:cNvPr id="3" name="Espace réservé du contenu 2"/>
          <p:cNvSpPr>
            <a:spLocks noGrp="1"/>
          </p:cNvSpPr>
          <p:nvPr>
            <p:ph idx="1"/>
          </p:nvPr>
        </p:nvSpPr>
        <p:spPr/>
        <p:txBody>
          <a:bodyPr/>
          <a:lstStyle/>
          <a:p>
            <a:r>
              <a:rPr lang="fr-FR" dirty="0"/>
              <a:t>Action on an Instance</a:t>
            </a:r>
          </a:p>
          <a:p>
            <a:pPr lvl="1"/>
            <a:r>
              <a:rPr lang="fr-FR" dirty="0" err="1"/>
              <a:t>CreateAction</a:t>
            </a:r>
            <a:endParaRPr lang="fr-FR" dirty="0"/>
          </a:p>
          <a:p>
            <a:pPr lvl="1">
              <a:buNone/>
            </a:pPr>
            <a:r>
              <a:rPr lang="fr-FR" sz="2000" dirty="0" err="1"/>
              <a:t>execute</a:t>
            </a:r>
            <a:r>
              <a:rPr lang="fr-FR" sz="2000" dirty="0"/>
              <a:t>( ?train1,’Transportation/Train/</a:t>
            </a:r>
            <a:r>
              <a:rPr lang="fr-FR" sz="2000" dirty="0" err="1"/>
              <a:t>EmergencyStop</a:t>
            </a:r>
            <a:r>
              <a:rPr lang="fr-FR" sz="2000" dirty="0"/>
              <a:t>’);</a:t>
            </a:r>
            <a:endParaRPr lang="fr-FR" dirty="0"/>
          </a:p>
          <a:p>
            <a:pPr lvl="1">
              <a:buNone/>
            </a:pPr>
            <a:r>
              <a:rPr lang="en-US" sz="2000" dirty="0"/>
              <a:t>‘Network/Actions/Shutdown’ ?</a:t>
            </a:r>
            <a:r>
              <a:rPr lang="en-US" sz="2000" dirty="0" err="1"/>
              <a:t>shutdownAction</a:t>
            </a:r>
            <a:r>
              <a:rPr lang="en-US" sz="2000" dirty="0"/>
              <a:t> := </a:t>
            </a:r>
            <a:r>
              <a:rPr lang="en-US" sz="2000" dirty="0" err="1"/>
              <a:t>createAction</a:t>
            </a:r>
            <a:r>
              <a:rPr lang="en-US" sz="2000" dirty="0"/>
              <a:t>(?</a:t>
            </a:r>
            <a:r>
              <a:rPr lang="en-US" sz="2000" dirty="0" err="1"/>
              <a:t>proxyServer</a:t>
            </a:r>
            <a:r>
              <a:rPr lang="en-US" sz="2000" dirty="0"/>
              <a:t>, ‘Network/Actions/Shutdown’);</a:t>
            </a:r>
            <a:endParaRPr lang="fr-FR" dirty="0"/>
          </a:p>
          <a:p>
            <a:pPr lvl="1">
              <a:buNone/>
            </a:pPr>
            <a:r>
              <a:rPr lang="en-US" sz="2000" dirty="0"/>
              <a:t>?</a:t>
            </a:r>
            <a:r>
              <a:rPr lang="en-US" sz="2000" dirty="0" err="1"/>
              <a:t>shutdownAction</a:t>
            </a:r>
            <a:r>
              <a:rPr lang="en-US" sz="2000" dirty="0"/>
              <a:t>-&gt;Reason := ‘Network/</a:t>
            </a:r>
            <a:r>
              <a:rPr lang="en-US" sz="2000" dirty="0" err="1"/>
              <a:t>ShutdownReason</a:t>
            </a:r>
            <a:r>
              <a:rPr lang="en-US" sz="2000" dirty="0"/>
              <a:t>/Maintenance’;</a:t>
            </a:r>
            <a:endParaRPr lang="fr-FR" dirty="0"/>
          </a:p>
          <a:p>
            <a:pPr lvl="1">
              <a:buNone/>
            </a:pPr>
            <a:r>
              <a:rPr lang="en-US" sz="2000" dirty="0"/>
              <a:t>execute(?</a:t>
            </a:r>
            <a:r>
              <a:rPr lang="en-US" sz="2000" dirty="0" err="1"/>
              <a:t>shutdownAction</a:t>
            </a:r>
            <a:r>
              <a:rPr lang="en-US" sz="2000" dirty="0"/>
              <a:t>);</a:t>
            </a:r>
            <a:endParaRPr lang="fr-FR" sz="1800" dirty="0"/>
          </a:p>
          <a:p>
            <a:pPr marL="342900" lvl="1" indent="-342900">
              <a:buClr>
                <a:srgbClr val="B2411D"/>
              </a:buClr>
              <a:buSzPct val="120000"/>
            </a:pPr>
            <a:r>
              <a:rPr lang="fr-FR" sz="3200" dirty="0" err="1">
                <a:solidFill>
                  <a:srgbClr val="B2411D"/>
                </a:solidFill>
              </a:rPr>
              <a:t>Calling</a:t>
            </a:r>
            <a:r>
              <a:rPr lang="fr-FR" sz="3200" dirty="0">
                <a:solidFill>
                  <a:srgbClr val="B2411D"/>
                </a:solidFill>
              </a:rPr>
              <a:t> Java </a:t>
            </a:r>
            <a:r>
              <a:rPr lang="fr-FR" sz="3200" dirty="0" err="1">
                <a:solidFill>
                  <a:srgbClr val="B2411D"/>
                </a:solidFill>
              </a:rPr>
              <a:t>method</a:t>
            </a:r>
            <a:endParaRPr lang="fr-FR" sz="3200" dirty="0">
              <a:solidFill>
                <a:srgbClr val="B2411D"/>
              </a:solidFill>
            </a:endParaRPr>
          </a:p>
          <a:p>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F38D715-EDCE-9C45-AA44-348543162038}"/>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A11A3F6-8900-2840-ADCC-8DC671F040D2}" type="slidenum">
              <a:rPr lang="en-GB" altLang="fr-FR" sz="1000">
                <a:latin typeface="Verdana" panose="020B0604030504040204" pitchFamily="34" charset="0"/>
              </a:rPr>
              <a:pPr eaLnBrk="1" hangingPunct="1"/>
              <a:t>8</a:t>
            </a:fld>
            <a:endParaRPr lang="en-GB" altLang="fr-FR" sz="1000">
              <a:latin typeface="Verdana" panose="020B0604030504040204" pitchFamily="34" charset="0"/>
            </a:endParaRPr>
          </a:p>
        </p:txBody>
      </p:sp>
      <p:sp>
        <p:nvSpPr>
          <p:cNvPr id="43010" name="Rectangle 2">
            <a:extLst>
              <a:ext uri="{FF2B5EF4-FFF2-40B4-BE49-F238E27FC236}">
                <a16:creationId xmlns:a16="http://schemas.microsoft.com/office/drawing/2014/main" id="{DB55EB0B-E2DF-FE48-891D-69082EEAB5F4}"/>
              </a:ext>
            </a:extLst>
          </p:cNvPr>
          <p:cNvSpPr>
            <a:spLocks noGrp="1" noChangeArrowheads="1"/>
          </p:cNvSpPr>
          <p:nvPr>
            <p:ph type="title"/>
          </p:nvPr>
        </p:nvSpPr>
        <p:spPr/>
        <p:txBody>
          <a:bodyPr/>
          <a:lstStyle/>
          <a:p>
            <a:r>
              <a:rPr lang="en-US" altLang="fr-FR"/>
              <a:t>The RDF Concepts and Abstract Syntax </a:t>
            </a:r>
          </a:p>
        </p:txBody>
      </p:sp>
      <p:sp>
        <p:nvSpPr>
          <p:cNvPr id="43011" name="Rectangle 3">
            <a:extLst>
              <a:ext uri="{FF2B5EF4-FFF2-40B4-BE49-F238E27FC236}">
                <a16:creationId xmlns:a16="http://schemas.microsoft.com/office/drawing/2014/main" id="{D8A5D6E2-7D6A-434D-958E-16B2D933AFE9}"/>
              </a:ext>
            </a:extLst>
          </p:cNvPr>
          <p:cNvSpPr>
            <a:spLocks noGrp="1" noChangeArrowheads="1"/>
          </p:cNvSpPr>
          <p:nvPr>
            <p:ph type="body" idx="1"/>
          </p:nvPr>
        </p:nvSpPr>
        <p:spPr/>
        <p:txBody>
          <a:bodyPr/>
          <a:lstStyle/>
          <a:p>
            <a:pPr>
              <a:lnSpc>
                <a:spcPct val="90000"/>
              </a:lnSpc>
            </a:pPr>
            <a:r>
              <a:rPr lang="en-US" altLang="fr-FR" sz="2000">
                <a:solidFill>
                  <a:srgbClr val="0000FF"/>
                </a:solidFill>
              </a:rPr>
              <a:t>rdfs:Resource</a:t>
            </a:r>
          </a:p>
          <a:p>
            <a:pPr lvl="1">
              <a:lnSpc>
                <a:spcPct val="90000"/>
              </a:lnSpc>
            </a:pPr>
            <a:r>
              <a:rPr lang="en-US" altLang="fr-FR" sz="1800">
                <a:ea typeface="Arial" panose="020B0604020202020204" pitchFamily="34" charset="0"/>
              </a:rPr>
              <a:t>All things described by RDF are called </a:t>
            </a:r>
            <a:r>
              <a:rPr lang="en-US" altLang="fr-FR" sz="1800" i="1">
                <a:ea typeface="Arial" panose="020B0604020202020204" pitchFamily="34" charset="0"/>
              </a:rPr>
              <a:t>resources</a:t>
            </a:r>
            <a:r>
              <a:rPr lang="en-US" altLang="fr-FR" sz="1800">
                <a:ea typeface="Arial" panose="020B0604020202020204" pitchFamily="34" charset="0"/>
              </a:rPr>
              <a:t>, and are instances of the class </a:t>
            </a:r>
            <a:r>
              <a:rPr lang="en-US" altLang="fr-FR" sz="1800">
                <a:solidFill>
                  <a:srgbClr val="0000FF"/>
                </a:solidFill>
                <a:ea typeface="Arial" panose="020B0604020202020204" pitchFamily="34" charset="0"/>
              </a:rPr>
              <a:t>rdfs:Resource</a:t>
            </a:r>
            <a:r>
              <a:rPr lang="en-US" altLang="fr-FR" sz="1800">
                <a:ea typeface="Arial" panose="020B0604020202020204" pitchFamily="34" charset="0"/>
              </a:rPr>
              <a:t>. </a:t>
            </a:r>
          </a:p>
          <a:p>
            <a:pPr lvl="1">
              <a:lnSpc>
                <a:spcPct val="90000"/>
              </a:lnSpc>
            </a:pPr>
            <a:r>
              <a:rPr lang="en-US" altLang="fr-FR" sz="1800">
                <a:ea typeface="Arial" panose="020B0604020202020204" pitchFamily="34" charset="0"/>
              </a:rPr>
              <a:t>This is the class of everything. All other classes are subclasses of this class. </a:t>
            </a:r>
          </a:p>
          <a:p>
            <a:pPr lvl="1">
              <a:lnSpc>
                <a:spcPct val="90000"/>
              </a:lnSpc>
            </a:pPr>
            <a:r>
              <a:rPr lang="en-US" altLang="fr-FR" sz="1800">
                <a:solidFill>
                  <a:srgbClr val="0000FF"/>
                </a:solidFill>
                <a:ea typeface="Arial" panose="020B0604020202020204" pitchFamily="34" charset="0"/>
              </a:rPr>
              <a:t>rdfs:Resource</a:t>
            </a:r>
            <a:r>
              <a:rPr lang="en-US" altLang="fr-FR" sz="1800">
                <a:ea typeface="Arial" panose="020B0604020202020204" pitchFamily="34" charset="0"/>
              </a:rPr>
              <a:t> is an instance of </a:t>
            </a:r>
            <a:r>
              <a:rPr lang="en-US" altLang="fr-FR" sz="1800">
                <a:solidFill>
                  <a:srgbClr val="0000FF"/>
                </a:solidFill>
                <a:ea typeface="Arial" panose="020B0604020202020204" pitchFamily="34" charset="0"/>
              </a:rPr>
              <a:t>rdfs:Class</a:t>
            </a:r>
            <a:r>
              <a:rPr lang="en-US" altLang="fr-FR" sz="1800">
                <a:ea typeface="Arial" panose="020B0604020202020204" pitchFamily="34" charset="0"/>
              </a:rPr>
              <a:t>. </a:t>
            </a:r>
          </a:p>
          <a:p>
            <a:pPr>
              <a:lnSpc>
                <a:spcPct val="90000"/>
              </a:lnSpc>
            </a:pPr>
            <a:r>
              <a:rPr lang="en-US" altLang="fr-FR" sz="2000">
                <a:solidFill>
                  <a:srgbClr val="0000FF"/>
                </a:solidFill>
              </a:rPr>
              <a:t>rdfs:Class</a:t>
            </a:r>
          </a:p>
          <a:p>
            <a:pPr lvl="1">
              <a:lnSpc>
                <a:spcPct val="90000"/>
              </a:lnSpc>
            </a:pPr>
            <a:r>
              <a:rPr lang="en-US" altLang="fr-FR" sz="1800">
                <a:ea typeface="Arial" panose="020B0604020202020204" pitchFamily="34" charset="0"/>
              </a:rPr>
              <a:t>This is the class of resources that are RDF classes.</a:t>
            </a:r>
          </a:p>
          <a:p>
            <a:pPr lvl="1">
              <a:lnSpc>
                <a:spcPct val="90000"/>
              </a:lnSpc>
            </a:pPr>
            <a:r>
              <a:rPr lang="en-US" altLang="fr-FR" sz="1800">
                <a:solidFill>
                  <a:srgbClr val="0000FF"/>
                </a:solidFill>
                <a:ea typeface="Arial" panose="020B0604020202020204" pitchFamily="34" charset="0"/>
              </a:rPr>
              <a:t>rdfs:Class</a:t>
            </a:r>
            <a:r>
              <a:rPr lang="en-US" altLang="fr-FR" sz="1800">
                <a:ea typeface="Arial" panose="020B0604020202020204" pitchFamily="34" charset="0"/>
              </a:rPr>
              <a:t> is an instance of </a:t>
            </a:r>
            <a:r>
              <a:rPr lang="en-US" altLang="fr-FR" sz="1800">
                <a:solidFill>
                  <a:srgbClr val="0000FF"/>
                </a:solidFill>
                <a:ea typeface="Arial" panose="020B0604020202020204" pitchFamily="34" charset="0"/>
              </a:rPr>
              <a:t>rdfs:Class</a:t>
            </a:r>
            <a:r>
              <a:rPr lang="en-US" altLang="fr-FR" sz="1800">
                <a:ea typeface="Arial" panose="020B0604020202020204" pitchFamily="34" charset="0"/>
              </a:rPr>
              <a:t>. </a:t>
            </a:r>
          </a:p>
          <a:p>
            <a:pPr>
              <a:lnSpc>
                <a:spcPct val="90000"/>
              </a:lnSpc>
            </a:pPr>
            <a:r>
              <a:rPr lang="en-US" altLang="fr-FR" sz="2000">
                <a:solidFill>
                  <a:srgbClr val="0000FF"/>
                </a:solidFill>
              </a:rPr>
              <a:t>rdfs:Literal</a:t>
            </a:r>
          </a:p>
          <a:p>
            <a:pPr lvl="1">
              <a:lnSpc>
                <a:spcPct val="90000"/>
              </a:lnSpc>
            </a:pPr>
            <a:r>
              <a:rPr lang="en-US" altLang="fr-FR" sz="1800">
                <a:ea typeface="Arial" panose="020B0604020202020204" pitchFamily="34" charset="0"/>
              </a:rPr>
              <a:t>The class </a:t>
            </a:r>
            <a:r>
              <a:rPr lang="en-US" altLang="fr-FR" sz="1800">
                <a:solidFill>
                  <a:srgbClr val="0000FF"/>
                </a:solidFill>
                <a:ea typeface="Arial" panose="020B0604020202020204" pitchFamily="34" charset="0"/>
              </a:rPr>
              <a:t>rdfs:Literal</a:t>
            </a:r>
            <a:r>
              <a:rPr lang="en-US" altLang="fr-FR" sz="1800">
                <a:ea typeface="Arial" panose="020B0604020202020204" pitchFamily="34" charset="0"/>
              </a:rPr>
              <a:t> is the class of </a:t>
            </a:r>
            <a:r>
              <a:rPr lang="en-US" altLang="fr-FR" sz="1800">
                <a:solidFill>
                  <a:srgbClr val="FF0000"/>
                </a:solidFill>
                <a:ea typeface="Arial" panose="020B0604020202020204" pitchFamily="34" charset="0"/>
              </a:rPr>
              <a:t>literal</a:t>
            </a:r>
            <a:r>
              <a:rPr lang="en-US" altLang="fr-FR" sz="1800">
                <a:ea typeface="Arial" panose="020B0604020202020204" pitchFamily="34" charset="0"/>
              </a:rPr>
              <a:t> values such as strings and integers. </a:t>
            </a:r>
          </a:p>
          <a:p>
            <a:pPr lvl="1">
              <a:lnSpc>
                <a:spcPct val="90000"/>
              </a:lnSpc>
            </a:pPr>
            <a:r>
              <a:rPr lang="en-US" altLang="fr-FR" sz="1800">
                <a:ea typeface="Arial" panose="020B0604020202020204" pitchFamily="34" charset="0"/>
              </a:rPr>
              <a:t>Property values such as textual strings are examples of RDF literals. </a:t>
            </a:r>
          </a:p>
          <a:p>
            <a:pPr lvl="1">
              <a:lnSpc>
                <a:spcPct val="90000"/>
              </a:lnSpc>
            </a:pPr>
            <a:r>
              <a:rPr lang="en-US" altLang="fr-FR" sz="1800">
                <a:ea typeface="Arial" panose="020B0604020202020204" pitchFamily="34" charset="0"/>
              </a:rPr>
              <a:t>Literals may be plain or typed. A typed literal is an instance of a datatype class. This specification does not define the class of plain literals. </a:t>
            </a:r>
            <a:endParaRPr lang="en-US" altLang="fr-FR" sz="1800">
              <a:solidFill>
                <a:srgbClr val="0000FF"/>
              </a:solidFill>
              <a:ea typeface="Arial" panose="020B0604020202020204" pitchFamily="34" charset="0"/>
            </a:endParaRPr>
          </a:p>
          <a:p>
            <a:pPr>
              <a:lnSpc>
                <a:spcPct val="90000"/>
              </a:lnSpc>
            </a:pPr>
            <a:endParaRPr lang="en-US" altLang="fr-FR" sz="2000">
              <a:solidFill>
                <a:srgbClr val="0000FF"/>
              </a:solidFill>
            </a:endParaRPr>
          </a:p>
          <a:p>
            <a:pPr>
              <a:lnSpc>
                <a:spcPct val="90000"/>
              </a:lnSpc>
            </a:pPr>
            <a:endParaRPr lang="en-US" altLang="fr-FR" sz="2000">
              <a:solidFill>
                <a:srgbClr val="0000FF"/>
              </a:solidFill>
            </a:endParaRPr>
          </a:p>
        </p:txBody>
      </p:sp>
    </p:spTree>
    <p:extLst>
      <p:ext uri="{BB962C8B-B14F-4D97-AF65-F5344CB8AC3E}">
        <p14:creationId xmlns:p14="http://schemas.microsoft.com/office/powerpoint/2010/main" val="27494072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QUERY </a:t>
            </a:r>
            <a:r>
              <a:rPr lang="fr-FR" dirty="0" err="1"/>
              <a:t>with</a:t>
            </a:r>
            <a:r>
              <a:rPr lang="fr-FR" dirty="0"/>
              <a:t> SPARQL </a:t>
            </a:r>
          </a:p>
        </p:txBody>
      </p:sp>
      <p:sp>
        <p:nvSpPr>
          <p:cNvPr id="5" name="Espace réservé du texte 4"/>
          <p:cNvSpPr>
            <a:spLocks noGrp="1"/>
          </p:cNvSpPr>
          <p:nvPr>
            <p:ph type="body" idx="1"/>
          </p:nvPr>
        </p:nvSpPr>
        <p:spPr/>
        <p:txBody>
          <a:bodyPr/>
          <a:lstStyle/>
          <a:p>
            <a:endParaRPr lang="fr-FR"/>
          </a:p>
        </p:txBody>
      </p:sp>
    </p:spTree>
    <p:extLst>
      <p:ext uri="{BB962C8B-B14F-4D97-AF65-F5344CB8AC3E}">
        <p14:creationId xmlns:p14="http://schemas.microsoft.com/office/powerpoint/2010/main" val="3719330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576263" y="238125"/>
            <a:ext cx="7772400" cy="1103313"/>
          </a:xfrm>
        </p:spPr>
        <p:txBody>
          <a:bodyPr/>
          <a:lstStyle/>
          <a:p>
            <a:r>
              <a:rPr lang="en-US" sz="3600">
                <a:latin typeface="Verdana" charset="0"/>
                <a:cs typeface="Verdana" charset="0"/>
              </a:rPr>
              <a:t>SPARQL</a:t>
            </a:r>
          </a:p>
        </p:txBody>
      </p:sp>
      <p:sp>
        <p:nvSpPr>
          <p:cNvPr id="27651" name="TextBox 3"/>
          <p:cNvSpPr txBox="1">
            <a:spLocks noChangeArrowheads="1"/>
          </p:cNvSpPr>
          <p:nvPr/>
        </p:nvSpPr>
        <p:spPr bwMode="auto">
          <a:xfrm>
            <a:off x="649288" y="1681163"/>
            <a:ext cx="8110537" cy="3970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buFont typeface="Wingdings" charset="0"/>
              <a:buChar char="u"/>
            </a:pPr>
            <a:r>
              <a:rPr lang="en-US" altLang="zh-CN" sz="2400">
                <a:ea typeface="宋体" charset="0"/>
                <a:cs typeface="宋体" charset="0"/>
              </a:rPr>
              <a:t>  SPARQL is the query language to search resource &amp; value;</a:t>
            </a:r>
          </a:p>
          <a:p>
            <a:pPr>
              <a:buFont typeface="Wingdings" charset="0"/>
              <a:buChar char="u"/>
            </a:pPr>
            <a:endParaRPr lang="en-US" altLang="zh-CN" sz="2400">
              <a:ea typeface="宋体" charset="0"/>
              <a:cs typeface="宋体" charset="0"/>
            </a:endParaRPr>
          </a:p>
          <a:p>
            <a:pPr>
              <a:buFont typeface="Wingdings" charset="0"/>
              <a:buChar char="u"/>
            </a:pPr>
            <a:r>
              <a:rPr lang="en-US" altLang="zh-CN" sz="2400">
                <a:ea typeface="宋体" charset="0"/>
                <a:cs typeface="宋体" charset="0"/>
              </a:rPr>
              <a:t>It is based on matching graph patterns ( like RDF triple pattern, but the resource and value can be variable)</a:t>
            </a:r>
          </a:p>
          <a:p>
            <a:r>
              <a:rPr lang="en-US" altLang="zh-CN" sz="2400">
                <a:ea typeface="宋体" charset="0"/>
                <a:cs typeface="宋体" charset="0"/>
              </a:rPr>
              <a:t>                            </a:t>
            </a:r>
            <a:r>
              <a:rPr lang="en-US" altLang="zh-CN" sz="2400">
                <a:solidFill>
                  <a:srgbClr val="FF0000"/>
                </a:solidFill>
                <a:ea typeface="宋体" charset="0"/>
                <a:cs typeface="宋体" charset="0"/>
              </a:rPr>
              <a:t>?res uni:phone ?pho </a:t>
            </a:r>
          </a:p>
          <a:p>
            <a:endParaRPr lang="en-US" altLang="zh-CN" sz="2400">
              <a:solidFill>
                <a:srgbClr val="FF0000"/>
              </a:solidFill>
              <a:ea typeface="宋体" charset="0"/>
              <a:cs typeface="宋体" charset="0"/>
            </a:endParaRPr>
          </a:p>
          <a:p>
            <a:pPr>
              <a:buFont typeface="Wingdings" charset="0"/>
              <a:buChar char="u"/>
            </a:pPr>
            <a:r>
              <a:rPr lang="en-US" altLang="zh-CN" sz="2400">
                <a:ea typeface="宋体" charset="0"/>
                <a:cs typeface="宋体" charset="0"/>
              </a:rPr>
              <a:t>  use “?” to define variable, for both string and numeric type</a:t>
            </a:r>
          </a:p>
          <a:p>
            <a:endParaRPr lang="en-US" altLang="zh-CN" sz="2400">
              <a:ea typeface="宋体" charset="0"/>
              <a:cs typeface="宋体" charset="0"/>
            </a:endParaRPr>
          </a:p>
          <a:p>
            <a:pPr>
              <a:buFont typeface="Wingdings" charset="0"/>
              <a:buChar char="u"/>
            </a:pPr>
            <a:r>
              <a:rPr lang="en-US" altLang="zh-CN" sz="2400">
                <a:ea typeface="宋体" charset="0"/>
                <a:cs typeface="宋体" charset="0"/>
              </a:rPr>
              <a:t> Like in SQL, it has a Select-From-Where structure.</a:t>
            </a:r>
          </a:p>
          <a:p>
            <a:endParaRPr lang="en-US" altLang="zh-CN">
              <a:ea typeface="宋体" charset="0"/>
              <a:cs typeface="宋体" charset="0"/>
            </a:endParaRPr>
          </a:p>
          <a:p>
            <a:endParaRPr lang="zh-CN" altLang="en-US">
              <a:ea typeface="宋体" charset="0"/>
              <a:cs typeface="宋体" charset="0"/>
            </a:endParaRPr>
          </a:p>
        </p:txBody>
      </p:sp>
    </p:spTree>
    <p:extLst>
      <p:ext uri="{BB962C8B-B14F-4D97-AF65-F5344CB8AC3E}">
        <p14:creationId xmlns:p14="http://schemas.microsoft.com/office/powerpoint/2010/main" val="13208195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576263" y="238125"/>
            <a:ext cx="7772400" cy="1103313"/>
          </a:xfrm>
        </p:spPr>
        <p:txBody>
          <a:bodyPr/>
          <a:lstStyle/>
          <a:p>
            <a:r>
              <a:rPr lang="en-US" sz="3600">
                <a:latin typeface="Verdana" charset="0"/>
                <a:cs typeface="Verdana" charset="0"/>
              </a:rPr>
              <a:t>SPARQL</a:t>
            </a:r>
          </a:p>
        </p:txBody>
      </p:sp>
      <p:sp>
        <p:nvSpPr>
          <p:cNvPr id="5" name="矩形 4"/>
          <p:cNvSpPr/>
          <p:nvPr/>
        </p:nvSpPr>
        <p:spPr>
          <a:xfrm>
            <a:off x="0" y="1065104"/>
            <a:ext cx="2191626" cy="584775"/>
          </a:xfrm>
          <a:prstGeom prst="rect">
            <a:avLst/>
          </a:prstGeom>
          <a:noFill/>
        </p:spPr>
        <p:txBody>
          <a:bodyPr wrap="none">
            <a:spAutoFit/>
          </a:bodyPr>
          <a:lstStyle/>
          <a:p>
            <a:pPr algn="ctr" fontAlgn="auto">
              <a:spcBef>
                <a:spcPts val="0"/>
              </a:spcBef>
              <a:spcAft>
                <a:spcPts val="0"/>
              </a:spcAft>
              <a:defRPr/>
            </a:pPr>
            <a:r>
              <a:rPr lang="en-US" altLang="zh-CN" sz="3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n-lt"/>
                <a:ea typeface="+mn-ea"/>
                <a:cs typeface="+mn-cs"/>
              </a:rPr>
              <a:t>An Example</a:t>
            </a:r>
            <a:endParaRPr lang="zh-CN" altLang="en-US" sz="3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n-lt"/>
              <a:ea typeface="+mn-ea"/>
              <a:cs typeface="+mn-cs"/>
            </a:endParaRPr>
          </a:p>
        </p:txBody>
      </p:sp>
      <p:sp>
        <p:nvSpPr>
          <p:cNvPr id="28676" name="TextBox 6"/>
          <p:cNvSpPr txBox="1">
            <a:spLocks noChangeArrowheads="1"/>
          </p:cNvSpPr>
          <p:nvPr/>
        </p:nvSpPr>
        <p:spPr bwMode="auto">
          <a:xfrm>
            <a:off x="855663" y="2065338"/>
            <a:ext cx="7493000" cy="3662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altLang="zh-CN">
                <a:ea typeface="宋体" charset="0"/>
                <a:cs typeface="宋体" charset="0"/>
              </a:rPr>
              <a:t>PREFIX rdf: &lt;</a:t>
            </a:r>
            <a:r>
              <a:rPr lang="en-US"/>
              <a:t> http://www.w3.org/1999/02/22-rdf-syntax-ns# </a:t>
            </a:r>
            <a:r>
              <a:rPr lang="en-US" altLang="zh-CN">
                <a:ea typeface="宋体" charset="0"/>
                <a:cs typeface="宋体" charset="0"/>
              </a:rPr>
              <a:t>&gt;</a:t>
            </a:r>
          </a:p>
          <a:p>
            <a:r>
              <a:rPr lang="en-US" altLang="zh-CN">
                <a:ea typeface="宋体" charset="0"/>
                <a:cs typeface="宋体" charset="0"/>
              </a:rPr>
              <a:t>PREFIX uni:&lt;http://www.mydomain.org/uni-ns#&gt;</a:t>
            </a:r>
          </a:p>
          <a:p>
            <a:r>
              <a:rPr lang="en-US" altLang="zh-CN">
                <a:solidFill>
                  <a:srgbClr val="FF0000"/>
                </a:solidFill>
                <a:ea typeface="宋体" charset="0"/>
                <a:cs typeface="宋体" charset="0"/>
              </a:rPr>
              <a:t>(namespace make quries shorter and easier to read)</a:t>
            </a:r>
          </a:p>
          <a:p>
            <a:endParaRPr lang="en-US" altLang="zh-CN">
              <a:ea typeface="宋体" charset="0"/>
              <a:cs typeface="宋体" charset="0"/>
            </a:endParaRPr>
          </a:p>
          <a:p>
            <a:r>
              <a:rPr lang="en-US" altLang="zh-CN" sz="3200">
                <a:ea typeface="宋体" charset="0"/>
                <a:cs typeface="宋体" charset="0"/>
              </a:rPr>
              <a:t>Select ?X</a:t>
            </a:r>
          </a:p>
          <a:p>
            <a:r>
              <a:rPr lang="en-US" altLang="zh-CN" sz="3200">
                <a:ea typeface="宋体" charset="0"/>
                <a:cs typeface="宋体" charset="0"/>
              </a:rPr>
              <a:t>Where </a:t>
            </a:r>
          </a:p>
          <a:p>
            <a:r>
              <a:rPr lang="en-US" altLang="zh-CN" sz="3200">
                <a:ea typeface="宋体" charset="0"/>
                <a:cs typeface="宋体" charset="0"/>
              </a:rPr>
              <a:t>{</a:t>
            </a:r>
          </a:p>
          <a:p>
            <a:r>
              <a:rPr lang="en-US" altLang="zh-CN" sz="3200">
                <a:ea typeface="宋体" charset="0"/>
                <a:cs typeface="宋体" charset="0"/>
              </a:rPr>
              <a:t>      ?x uni: phone : 520-543-2340.</a:t>
            </a:r>
          </a:p>
          <a:p>
            <a:r>
              <a:rPr lang="en-US" altLang="zh-CN" sz="3200">
                <a:ea typeface="宋体" charset="0"/>
                <a:cs typeface="宋体" charset="0"/>
              </a:rPr>
              <a:t>}</a:t>
            </a:r>
            <a:endParaRPr lang="zh-CN" altLang="en-US" sz="3200">
              <a:ea typeface="宋体" charset="0"/>
              <a:cs typeface="宋体" charset="0"/>
            </a:endParaRPr>
          </a:p>
        </p:txBody>
      </p:sp>
    </p:spTree>
    <p:extLst>
      <p:ext uri="{BB962C8B-B14F-4D97-AF65-F5344CB8AC3E}">
        <p14:creationId xmlns:p14="http://schemas.microsoft.com/office/powerpoint/2010/main" val="35662828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576263" y="238125"/>
            <a:ext cx="7772400" cy="1103313"/>
          </a:xfrm>
        </p:spPr>
        <p:txBody>
          <a:bodyPr/>
          <a:lstStyle/>
          <a:p>
            <a:r>
              <a:rPr lang="en-US" sz="3600">
                <a:latin typeface="Verdana" charset="0"/>
                <a:cs typeface="Verdana" charset="0"/>
              </a:rPr>
              <a:t>SPARQL</a:t>
            </a:r>
          </a:p>
        </p:txBody>
      </p:sp>
      <p:sp>
        <p:nvSpPr>
          <p:cNvPr id="5" name="矩形 4"/>
          <p:cNvSpPr/>
          <p:nvPr/>
        </p:nvSpPr>
        <p:spPr>
          <a:xfrm>
            <a:off x="0" y="1065104"/>
            <a:ext cx="2191626" cy="584775"/>
          </a:xfrm>
          <a:prstGeom prst="rect">
            <a:avLst/>
          </a:prstGeom>
          <a:noFill/>
        </p:spPr>
        <p:txBody>
          <a:bodyPr wrap="none">
            <a:spAutoFit/>
          </a:bodyPr>
          <a:lstStyle/>
          <a:p>
            <a:pPr algn="ctr" fontAlgn="auto">
              <a:spcBef>
                <a:spcPts val="0"/>
              </a:spcBef>
              <a:spcAft>
                <a:spcPts val="0"/>
              </a:spcAft>
              <a:defRPr/>
            </a:pPr>
            <a:r>
              <a:rPr lang="en-US" altLang="zh-CN" sz="3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n-lt"/>
                <a:ea typeface="+mn-ea"/>
                <a:cs typeface="+mn-cs"/>
              </a:rPr>
              <a:t>An Example</a:t>
            </a:r>
            <a:endParaRPr lang="zh-CN" altLang="en-US" sz="3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n-lt"/>
              <a:ea typeface="+mn-ea"/>
              <a:cs typeface="+mn-cs"/>
            </a:endParaRPr>
          </a:p>
        </p:txBody>
      </p:sp>
      <p:sp>
        <p:nvSpPr>
          <p:cNvPr id="29700" name="TextBox 6"/>
          <p:cNvSpPr txBox="1">
            <a:spLocks noChangeArrowheads="1"/>
          </p:cNvSpPr>
          <p:nvPr/>
        </p:nvSpPr>
        <p:spPr bwMode="auto">
          <a:xfrm>
            <a:off x="855663" y="2065338"/>
            <a:ext cx="7493000" cy="2830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endParaRPr lang="en-US" altLang="zh-CN">
              <a:ea typeface="宋体" charset="0"/>
              <a:cs typeface="宋体" charset="0"/>
            </a:endParaRPr>
          </a:p>
          <a:p>
            <a:r>
              <a:rPr lang="en-US" altLang="zh-CN" sz="3200">
                <a:ea typeface="宋体" charset="0"/>
                <a:cs typeface="宋体" charset="0"/>
              </a:rPr>
              <a:t>Select ?X ?Y</a:t>
            </a:r>
          </a:p>
          <a:p>
            <a:r>
              <a:rPr lang="en-US" altLang="zh-CN" sz="3200">
                <a:ea typeface="宋体" charset="0"/>
                <a:cs typeface="宋体" charset="0"/>
              </a:rPr>
              <a:t>Where </a:t>
            </a:r>
          </a:p>
          <a:p>
            <a:r>
              <a:rPr lang="en-US" altLang="zh-CN" sz="3200">
                <a:ea typeface="宋体" charset="0"/>
                <a:cs typeface="宋体" charset="0"/>
              </a:rPr>
              <a:t>{</a:t>
            </a:r>
          </a:p>
          <a:p>
            <a:r>
              <a:rPr lang="en-US" altLang="zh-CN" sz="3200">
                <a:ea typeface="宋体" charset="0"/>
                <a:cs typeface="宋体" charset="0"/>
              </a:rPr>
              <a:t>      ?x uni: phone ?y</a:t>
            </a:r>
          </a:p>
          <a:p>
            <a:r>
              <a:rPr lang="en-US" altLang="zh-CN" sz="3200">
                <a:ea typeface="宋体" charset="0"/>
                <a:cs typeface="宋体" charset="0"/>
              </a:rPr>
              <a:t>}</a:t>
            </a:r>
            <a:endParaRPr lang="zh-CN" altLang="en-US" sz="3200">
              <a:ea typeface="宋体" charset="0"/>
              <a:cs typeface="宋体" charset="0"/>
            </a:endParaRPr>
          </a:p>
        </p:txBody>
      </p:sp>
    </p:spTree>
    <p:extLst>
      <p:ext uri="{BB962C8B-B14F-4D97-AF65-F5344CB8AC3E}">
        <p14:creationId xmlns:p14="http://schemas.microsoft.com/office/powerpoint/2010/main" val="30909122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576263" y="238125"/>
            <a:ext cx="7772400" cy="1103313"/>
          </a:xfrm>
        </p:spPr>
        <p:txBody>
          <a:bodyPr/>
          <a:lstStyle/>
          <a:p>
            <a:r>
              <a:rPr lang="en-US" sz="3600">
                <a:latin typeface="Verdana" charset="0"/>
                <a:cs typeface="Verdana" charset="0"/>
              </a:rPr>
              <a:t>SPARQL</a:t>
            </a:r>
          </a:p>
        </p:txBody>
      </p:sp>
      <p:sp>
        <p:nvSpPr>
          <p:cNvPr id="5" name="矩形 4"/>
          <p:cNvSpPr/>
          <p:nvPr/>
        </p:nvSpPr>
        <p:spPr>
          <a:xfrm>
            <a:off x="0" y="1065104"/>
            <a:ext cx="2191626" cy="584775"/>
          </a:xfrm>
          <a:prstGeom prst="rect">
            <a:avLst/>
          </a:prstGeom>
          <a:noFill/>
        </p:spPr>
        <p:txBody>
          <a:bodyPr wrap="none">
            <a:spAutoFit/>
          </a:bodyPr>
          <a:lstStyle/>
          <a:p>
            <a:pPr algn="ctr" fontAlgn="auto">
              <a:spcBef>
                <a:spcPts val="0"/>
              </a:spcBef>
              <a:spcAft>
                <a:spcPts val="0"/>
              </a:spcAft>
              <a:defRPr/>
            </a:pPr>
            <a:r>
              <a:rPr lang="en-US" altLang="zh-CN" sz="3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n-lt"/>
                <a:ea typeface="+mn-ea"/>
                <a:cs typeface="+mn-cs"/>
              </a:rPr>
              <a:t>An Example</a:t>
            </a:r>
            <a:endParaRPr lang="zh-CN" altLang="en-US" sz="3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n-lt"/>
              <a:ea typeface="+mn-ea"/>
              <a:cs typeface="+mn-cs"/>
            </a:endParaRPr>
          </a:p>
        </p:txBody>
      </p:sp>
      <p:sp>
        <p:nvSpPr>
          <p:cNvPr id="30724" name="TextBox 6"/>
          <p:cNvSpPr txBox="1">
            <a:spLocks noChangeArrowheads="1"/>
          </p:cNvSpPr>
          <p:nvPr/>
        </p:nvSpPr>
        <p:spPr bwMode="auto">
          <a:xfrm>
            <a:off x="855663" y="2065338"/>
            <a:ext cx="7493000" cy="3538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altLang="zh-CN" sz="3200">
                <a:ea typeface="宋体" charset="0"/>
                <a:cs typeface="宋体" charset="0"/>
              </a:rPr>
              <a:t>Select ?name ?Y</a:t>
            </a:r>
          </a:p>
          <a:p>
            <a:r>
              <a:rPr lang="en-US" altLang="zh-CN" sz="3200">
                <a:ea typeface="宋体" charset="0"/>
                <a:cs typeface="宋体" charset="0"/>
              </a:rPr>
              <a:t>Where </a:t>
            </a:r>
          </a:p>
          <a:p>
            <a:r>
              <a:rPr lang="en-US" altLang="zh-CN" sz="3200">
                <a:ea typeface="宋体" charset="0"/>
                <a:cs typeface="宋体" charset="0"/>
              </a:rPr>
              <a:t>{</a:t>
            </a:r>
          </a:p>
          <a:p>
            <a:r>
              <a:rPr lang="en-US" altLang="zh-CN" sz="3200">
                <a:ea typeface="宋体" charset="0"/>
                <a:cs typeface="宋体" charset="0"/>
              </a:rPr>
              <a:t>       ?X rdf:type   uni:Lecturer;</a:t>
            </a:r>
          </a:p>
          <a:p>
            <a:r>
              <a:rPr lang="en-US" altLang="zh-CN" sz="3200">
                <a:ea typeface="宋体" charset="0"/>
                <a:cs typeface="宋体" charset="0"/>
              </a:rPr>
              <a:t>             uni: name   ?name.  </a:t>
            </a:r>
          </a:p>
          <a:p>
            <a:r>
              <a:rPr lang="en-US" altLang="zh-CN" sz="3200">
                <a:ea typeface="宋体" charset="0"/>
                <a:cs typeface="宋体" charset="0"/>
              </a:rPr>
              <a:t>       ?X uni: phone ?Y.</a:t>
            </a:r>
          </a:p>
          <a:p>
            <a:r>
              <a:rPr lang="en-US" altLang="zh-CN" sz="3200">
                <a:ea typeface="宋体" charset="0"/>
                <a:cs typeface="宋体" charset="0"/>
              </a:rPr>
              <a:t>}</a:t>
            </a:r>
            <a:endParaRPr lang="zh-CN" altLang="en-US" sz="3200">
              <a:ea typeface="宋体" charset="0"/>
              <a:cs typeface="宋体" charset="0"/>
            </a:endParaRPr>
          </a:p>
        </p:txBody>
      </p:sp>
    </p:spTree>
    <p:extLst>
      <p:ext uri="{BB962C8B-B14F-4D97-AF65-F5344CB8AC3E}">
        <p14:creationId xmlns:p14="http://schemas.microsoft.com/office/powerpoint/2010/main" val="2027503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576263" y="238125"/>
            <a:ext cx="7772400" cy="1103313"/>
          </a:xfrm>
        </p:spPr>
        <p:txBody>
          <a:bodyPr/>
          <a:lstStyle/>
          <a:p>
            <a:r>
              <a:rPr lang="en-US" sz="3600">
                <a:latin typeface="Verdana" charset="0"/>
                <a:cs typeface="Verdana" charset="0"/>
              </a:rPr>
              <a:t>SPARQL</a:t>
            </a:r>
          </a:p>
        </p:txBody>
      </p:sp>
      <p:sp>
        <p:nvSpPr>
          <p:cNvPr id="5" name="矩形 4"/>
          <p:cNvSpPr/>
          <p:nvPr/>
        </p:nvSpPr>
        <p:spPr>
          <a:xfrm>
            <a:off x="0" y="1065104"/>
            <a:ext cx="2191626" cy="584775"/>
          </a:xfrm>
          <a:prstGeom prst="rect">
            <a:avLst/>
          </a:prstGeom>
          <a:noFill/>
        </p:spPr>
        <p:txBody>
          <a:bodyPr wrap="none">
            <a:spAutoFit/>
          </a:bodyPr>
          <a:lstStyle/>
          <a:p>
            <a:pPr algn="ctr" fontAlgn="auto">
              <a:spcBef>
                <a:spcPts val="0"/>
              </a:spcBef>
              <a:spcAft>
                <a:spcPts val="0"/>
              </a:spcAft>
              <a:defRPr/>
            </a:pPr>
            <a:r>
              <a:rPr lang="en-US" altLang="zh-CN" sz="3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n-lt"/>
                <a:ea typeface="+mn-ea"/>
                <a:cs typeface="+mn-cs"/>
              </a:rPr>
              <a:t>An Example</a:t>
            </a:r>
            <a:endParaRPr lang="zh-CN" altLang="en-US" sz="3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n-lt"/>
              <a:ea typeface="+mn-ea"/>
              <a:cs typeface="+mn-cs"/>
            </a:endParaRPr>
          </a:p>
        </p:txBody>
      </p:sp>
      <p:sp>
        <p:nvSpPr>
          <p:cNvPr id="31748" name="TextBox 6"/>
          <p:cNvSpPr txBox="1">
            <a:spLocks noChangeArrowheads="1"/>
          </p:cNvSpPr>
          <p:nvPr/>
        </p:nvSpPr>
        <p:spPr bwMode="auto">
          <a:xfrm>
            <a:off x="855663" y="2065338"/>
            <a:ext cx="7493000" cy="4030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altLang="zh-CN" sz="3200">
                <a:ea typeface="宋体" charset="0"/>
                <a:cs typeface="宋体" charset="0"/>
              </a:rPr>
              <a:t>Select ?name ?Y</a:t>
            </a:r>
          </a:p>
          <a:p>
            <a:r>
              <a:rPr lang="en-US" altLang="zh-CN" sz="3200">
                <a:ea typeface="宋体" charset="0"/>
                <a:cs typeface="宋体" charset="0"/>
              </a:rPr>
              <a:t>Where </a:t>
            </a:r>
          </a:p>
          <a:p>
            <a:r>
              <a:rPr lang="en-US" altLang="zh-CN" sz="3200">
                <a:ea typeface="宋体" charset="0"/>
                <a:cs typeface="宋体" charset="0"/>
              </a:rPr>
              <a:t>{</a:t>
            </a:r>
          </a:p>
          <a:p>
            <a:r>
              <a:rPr lang="en-US" altLang="zh-CN" sz="3200">
                <a:ea typeface="宋体" charset="0"/>
                <a:cs typeface="宋体" charset="0"/>
              </a:rPr>
              <a:t>       ?X rdf:type   uni:Lecturer;</a:t>
            </a:r>
          </a:p>
          <a:p>
            <a:r>
              <a:rPr lang="en-US" altLang="zh-CN" sz="3200">
                <a:ea typeface="宋体" charset="0"/>
                <a:cs typeface="宋体" charset="0"/>
              </a:rPr>
              <a:t>             uni: name   ?name.  </a:t>
            </a:r>
          </a:p>
          <a:p>
            <a:r>
              <a:rPr lang="en-US" altLang="zh-CN" sz="3200">
                <a:ea typeface="宋体" charset="0"/>
                <a:cs typeface="宋体" charset="0"/>
              </a:rPr>
              <a:t>       ?X uni: phone ?Y.</a:t>
            </a:r>
          </a:p>
          <a:p>
            <a:r>
              <a:rPr lang="en-US" altLang="zh-CN" sz="3200">
                <a:solidFill>
                  <a:srgbClr val="FF0000"/>
                </a:solidFill>
                <a:ea typeface="宋体" charset="0"/>
                <a:cs typeface="宋体" charset="0"/>
              </a:rPr>
              <a:t>       OPTIONAL{?X uni:phone ?Y}</a:t>
            </a:r>
          </a:p>
          <a:p>
            <a:r>
              <a:rPr lang="en-US" altLang="zh-CN" sz="3200">
                <a:ea typeface="宋体" charset="0"/>
                <a:cs typeface="宋体" charset="0"/>
              </a:rPr>
              <a:t>}</a:t>
            </a:r>
            <a:endParaRPr lang="zh-CN" altLang="en-US" sz="3200">
              <a:ea typeface="宋体" charset="0"/>
              <a:cs typeface="宋体" charset="0"/>
            </a:endParaRPr>
          </a:p>
        </p:txBody>
      </p:sp>
    </p:spTree>
    <p:extLst>
      <p:ext uri="{BB962C8B-B14F-4D97-AF65-F5344CB8AC3E}">
        <p14:creationId xmlns:p14="http://schemas.microsoft.com/office/powerpoint/2010/main" val="1189168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576263" y="238125"/>
            <a:ext cx="7772400" cy="1103313"/>
          </a:xfrm>
        </p:spPr>
        <p:txBody>
          <a:bodyPr/>
          <a:lstStyle/>
          <a:p>
            <a:r>
              <a:rPr lang="en-US" sz="3600">
                <a:latin typeface="Verdana" charset="0"/>
                <a:cs typeface="Verdana" charset="0"/>
              </a:rPr>
              <a:t>SPARQL</a:t>
            </a:r>
          </a:p>
        </p:txBody>
      </p:sp>
      <p:sp>
        <p:nvSpPr>
          <p:cNvPr id="5" name="矩形 4"/>
          <p:cNvSpPr/>
          <p:nvPr/>
        </p:nvSpPr>
        <p:spPr>
          <a:xfrm>
            <a:off x="0" y="1065104"/>
            <a:ext cx="2191626" cy="584775"/>
          </a:xfrm>
          <a:prstGeom prst="rect">
            <a:avLst/>
          </a:prstGeom>
          <a:noFill/>
        </p:spPr>
        <p:txBody>
          <a:bodyPr wrap="none">
            <a:spAutoFit/>
          </a:bodyPr>
          <a:lstStyle/>
          <a:p>
            <a:pPr algn="ctr" fontAlgn="auto">
              <a:spcBef>
                <a:spcPts val="0"/>
              </a:spcBef>
              <a:spcAft>
                <a:spcPts val="0"/>
              </a:spcAft>
              <a:defRPr/>
            </a:pPr>
            <a:r>
              <a:rPr lang="en-US" altLang="zh-CN" sz="3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n-lt"/>
                <a:ea typeface="+mn-ea"/>
                <a:cs typeface="+mn-cs"/>
              </a:rPr>
              <a:t>An Example</a:t>
            </a:r>
            <a:endParaRPr lang="zh-CN" altLang="en-US" sz="3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n-lt"/>
              <a:ea typeface="+mn-ea"/>
              <a:cs typeface="+mn-cs"/>
            </a:endParaRPr>
          </a:p>
        </p:txBody>
      </p:sp>
      <p:sp>
        <p:nvSpPr>
          <p:cNvPr id="32772" name="TextBox 6"/>
          <p:cNvSpPr txBox="1">
            <a:spLocks noChangeArrowheads="1"/>
          </p:cNvSpPr>
          <p:nvPr/>
        </p:nvSpPr>
        <p:spPr bwMode="auto">
          <a:xfrm>
            <a:off x="855663" y="2065338"/>
            <a:ext cx="7493000" cy="4030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altLang="zh-CN" sz="3200">
                <a:ea typeface="宋体" charset="0"/>
                <a:cs typeface="宋体" charset="0"/>
              </a:rPr>
              <a:t>Select ?Y</a:t>
            </a:r>
          </a:p>
          <a:p>
            <a:r>
              <a:rPr lang="en-US" altLang="zh-CN" sz="3200">
                <a:ea typeface="宋体" charset="0"/>
                <a:cs typeface="宋体" charset="0"/>
              </a:rPr>
              <a:t>Where </a:t>
            </a:r>
          </a:p>
          <a:p>
            <a:r>
              <a:rPr lang="en-US" altLang="zh-CN" sz="3200">
                <a:ea typeface="宋体" charset="0"/>
                <a:cs typeface="宋体" charset="0"/>
              </a:rPr>
              <a:t>{</a:t>
            </a:r>
          </a:p>
          <a:p>
            <a:r>
              <a:rPr lang="en-US" altLang="zh-CN" sz="3200">
                <a:ea typeface="宋体" charset="0"/>
                <a:cs typeface="宋体" charset="0"/>
              </a:rPr>
              <a:t>       ?X rdf:type   uni:Lecturer;</a:t>
            </a:r>
          </a:p>
          <a:p>
            <a:r>
              <a:rPr lang="en-US" altLang="zh-CN" sz="3200">
                <a:ea typeface="宋体" charset="0"/>
                <a:cs typeface="宋体" charset="0"/>
              </a:rPr>
              <a:t>             uni: name  :David Bill.  </a:t>
            </a:r>
          </a:p>
          <a:p>
            <a:r>
              <a:rPr lang="en-US" altLang="zh-CN" sz="3200">
                <a:ea typeface="宋体" charset="0"/>
                <a:cs typeface="宋体" charset="0"/>
              </a:rPr>
              <a:t>       ?C uni: phone ?Y.</a:t>
            </a:r>
          </a:p>
          <a:p>
            <a:r>
              <a:rPr lang="en-US" altLang="zh-CN" sz="3200">
                <a:solidFill>
                  <a:srgbClr val="FF0000"/>
                </a:solidFill>
                <a:ea typeface="宋体" charset="0"/>
                <a:cs typeface="宋体" charset="0"/>
              </a:rPr>
              <a:t>        Filter(?X=?C)</a:t>
            </a:r>
          </a:p>
          <a:p>
            <a:r>
              <a:rPr lang="en-US" altLang="zh-CN" sz="3200">
                <a:ea typeface="宋体" charset="0"/>
                <a:cs typeface="宋体" charset="0"/>
              </a:rPr>
              <a:t>}</a:t>
            </a:r>
            <a:endParaRPr lang="zh-CN" altLang="en-US" sz="3200">
              <a:ea typeface="宋体" charset="0"/>
              <a:cs typeface="宋体" charset="0"/>
            </a:endParaRPr>
          </a:p>
        </p:txBody>
      </p:sp>
    </p:spTree>
    <p:extLst>
      <p:ext uri="{BB962C8B-B14F-4D97-AF65-F5344CB8AC3E}">
        <p14:creationId xmlns:p14="http://schemas.microsoft.com/office/powerpoint/2010/main" val="18639646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576263" y="238125"/>
            <a:ext cx="7772400" cy="1103313"/>
          </a:xfrm>
        </p:spPr>
        <p:txBody>
          <a:bodyPr/>
          <a:lstStyle/>
          <a:p>
            <a:r>
              <a:rPr lang="en-US" sz="3600">
                <a:latin typeface="Verdana" charset="0"/>
                <a:cs typeface="Verdana" charset="0"/>
              </a:rPr>
              <a:t>SPARQL</a:t>
            </a:r>
          </a:p>
        </p:txBody>
      </p:sp>
      <p:pic>
        <p:nvPicPr>
          <p:cNvPr id="2050" name="Picture 2" descr="C:\Users\ibm\Desktop\QQ图片20150910160112.png"/>
          <p:cNvPicPr>
            <a:picLocks noChangeAspect="1" noChangeArrowheads="1"/>
          </p:cNvPicPr>
          <p:nvPr/>
        </p:nvPicPr>
        <p:blipFill>
          <a:blip r:embed="rId2"/>
          <a:srcRect/>
          <a:stretch>
            <a:fillRect/>
          </a:stretch>
        </p:blipFill>
        <p:spPr bwMode="auto">
          <a:xfrm>
            <a:off x="576263" y="1065213"/>
            <a:ext cx="6497637" cy="5792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4633403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576263" y="238125"/>
            <a:ext cx="7772400" cy="1103313"/>
          </a:xfrm>
        </p:spPr>
        <p:txBody>
          <a:bodyPr/>
          <a:lstStyle/>
          <a:p>
            <a:r>
              <a:rPr lang="en-US" sz="3600">
                <a:latin typeface="Verdana" charset="0"/>
                <a:cs typeface="Verdana" charset="0"/>
              </a:rPr>
              <a:t>SPARQL</a:t>
            </a:r>
          </a:p>
        </p:txBody>
      </p:sp>
      <p:pic>
        <p:nvPicPr>
          <p:cNvPr id="3074" name="Picture 2" descr="C:\Users\ibm\Desktop\QQ图片20150910160758.png"/>
          <p:cNvPicPr>
            <a:picLocks noChangeAspect="1" noChangeArrowheads="1"/>
          </p:cNvPicPr>
          <p:nvPr/>
        </p:nvPicPr>
        <p:blipFill>
          <a:blip r:embed="rId2"/>
          <a:srcRect/>
          <a:stretch>
            <a:fillRect/>
          </a:stretch>
        </p:blipFill>
        <p:spPr bwMode="auto">
          <a:xfrm>
            <a:off x="576263" y="3813175"/>
            <a:ext cx="8220075" cy="3044825"/>
          </a:xfrm>
          <a:prstGeom prst="rect">
            <a:avLst/>
          </a:prstGeom>
          <a:ln>
            <a:noFill/>
          </a:ln>
          <a:effectLst>
            <a:outerShdw blurRad="292100" dist="139700" dir="2700000" algn="tl" rotWithShape="0">
              <a:srgbClr val="333333">
                <a:alpha val="65000"/>
              </a:srgbClr>
            </a:outerShdw>
          </a:effectLst>
        </p:spPr>
      </p:pic>
      <p:pic>
        <p:nvPicPr>
          <p:cNvPr id="3075" name="Picture 3" descr="C:\Users\ibm\Desktop\QQ图片20150910160708.png"/>
          <p:cNvPicPr>
            <a:picLocks noChangeAspect="1" noChangeArrowheads="1"/>
          </p:cNvPicPr>
          <p:nvPr/>
        </p:nvPicPr>
        <p:blipFill>
          <a:blip r:embed="rId3"/>
          <a:srcRect/>
          <a:stretch>
            <a:fillRect/>
          </a:stretch>
        </p:blipFill>
        <p:spPr bwMode="auto">
          <a:xfrm>
            <a:off x="576263" y="1341438"/>
            <a:ext cx="8220075" cy="2505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6128149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576263" y="238125"/>
            <a:ext cx="7772400" cy="1103313"/>
          </a:xfrm>
        </p:spPr>
        <p:txBody>
          <a:bodyPr/>
          <a:lstStyle/>
          <a:p>
            <a:r>
              <a:rPr lang="en-US" sz="3600">
                <a:latin typeface="Verdana" charset="0"/>
                <a:cs typeface="Verdana" charset="0"/>
              </a:rPr>
              <a:t>SPARQL</a:t>
            </a:r>
          </a:p>
        </p:txBody>
      </p:sp>
      <p:pic>
        <p:nvPicPr>
          <p:cNvPr id="3075" name="Picture 3" descr="C:\Users\ibm\Desktop\QQ图片20150910160708.png"/>
          <p:cNvPicPr>
            <a:picLocks noChangeAspect="1" noChangeArrowheads="1"/>
          </p:cNvPicPr>
          <p:nvPr/>
        </p:nvPicPr>
        <p:blipFill>
          <a:blip r:embed="rId2"/>
          <a:srcRect/>
          <a:stretch>
            <a:fillRect/>
          </a:stretch>
        </p:blipFill>
        <p:spPr bwMode="auto">
          <a:xfrm>
            <a:off x="576263" y="1341438"/>
            <a:ext cx="7300912" cy="2505075"/>
          </a:xfrm>
          <a:prstGeom prst="rect">
            <a:avLst/>
          </a:prstGeom>
          <a:ln>
            <a:noFill/>
          </a:ln>
          <a:effectLst>
            <a:outerShdw blurRad="292100" dist="139700" dir="2700000" algn="tl" rotWithShape="0">
              <a:srgbClr val="333333">
                <a:alpha val="65000"/>
              </a:srgbClr>
            </a:outerShdw>
          </a:effectLst>
        </p:spPr>
      </p:pic>
      <p:pic>
        <p:nvPicPr>
          <p:cNvPr id="4098" name="Picture 2" descr="C:\Users\ibm\Desktop\QQ图片20150910160817.png"/>
          <p:cNvPicPr>
            <a:picLocks noChangeAspect="1" noChangeArrowheads="1"/>
          </p:cNvPicPr>
          <p:nvPr/>
        </p:nvPicPr>
        <p:blipFill>
          <a:blip r:embed="rId3"/>
          <a:srcRect/>
          <a:stretch>
            <a:fillRect/>
          </a:stretch>
        </p:blipFill>
        <p:spPr bwMode="auto">
          <a:xfrm>
            <a:off x="576263" y="3846513"/>
            <a:ext cx="7300912" cy="30114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7991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86069DAA-31D2-C844-A075-1BF450D78A18}"/>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3AF4449-D4FD-2642-B187-2C5AAAEE5C3E}" type="slidenum">
              <a:rPr lang="en-GB" altLang="fr-FR" sz="1000">
                <a:latin typeface="Verdana" panose="020B0604030504040204" pitchFamily="34" charset="0"/>
              </a:rPr>
              <a:pPr eaLnBrk="1" hangingPunct="1"/>
              <a:t>9</a:t>
            </a:fld>
            <a:endParaRPr lang="en-GB" altLang="fr-FR" sz="1000">
              <a:latin typeface="Verdana" panose="020B0604030504040204" pitchFamily="34" charset="0"/>
            </a:endParaRPr>
          </a:p>
        </p:txBody>
      </p:sp>
      <p:sp>
        <p:nvSpPr>
          <p:cNvPr id="44034" name="Rectangle 2">
            <a:extLst>
              <a:ext uri="{FF2B5EF4-FFF2-40B4-BE49-F238E27FC236}">
                <a16:creationId xmlns:a16="http://schemas.microsoft.com/office/drawing/2014/main" id="{5FAABD3D-A5BB-1142-B327-746C5C600444}"/>
              </a:ext>
            </a:extLst>
          </p:cNvPr>
          <p:cNvSpPr>
            <a:spLocks noGrp="1" noChangeArrowheads="1"/>
          </p:cNvSpPr>
          <p:nvPr>
            <p:ph type="title"/>
          </p:nvPr>
        </p:nvSpPr>
        <p:spPr/>
        <p:txBody>
          <a:bodyPr/>
          <a:lstStyle/>
          <a:p>
            <a:r>
              <a:rPr lang="en-US" altLang="fr-FR"/>
              <a:t>The RDF Concepts and Abstract Syntax</a:t>
            </a:r>
          </a:p>
        </p:txBody>
      </p:sp>
      <p:sp>
        <p:nvSpPr>
          <p:cNvPr id="44035" name="Rectangle 3">
            <a:extLst>
              <a:ext uri="{FF2B5EF4-FFF2-40B4-BE49-F238E27FC236}">
                <a16:creationId xmlns:a16="http://schemas.microsoft.com/office/drawing/2014/main" id="{C3859A5A-BC40-584D-9EBE-FB8F833E9267}"/>
              </a:ext>
            </a:extLst>
          </p:cNvPr>
          <p:cNvSpPr>
            <a:spLocks noGrp="1" noChangeArrowheads="1"/>
          </p:cNvSpPr>
          <p:nvPr>
            <p:ph type="body" idx="1"/>
          </p:nvPr>
        </p:nvSpPr>
        <p:spPr/>
        <p:txBody>
          <a:bodyPr/>
          <a:lstStyle/>
          <a:p>
            <a:r>
              <a:rPr lang="en-US" altLang="fr-FR" sz="2000">
                <a:solidFill>
                  <a:srgbClr val="0000FF"/>
                </a:solidFill>
              </a:rPr>
              <a:t>rdfs:Datatype</a:t>
            </a:r>
          </a:p>
          <a:p>
            <a:pPr lvl="1"/>
            <a:r>
              <a:rPr lang="en-US" altLang="fr-FR">
                <a:solidFill>
                  <a:srgbClr val="0000FF"/>
                </a:solidFill>
                <a:ea typeface="Arial" panose="020B0604020202020204" pitchFamily="34" charset="0"/>
              </a:rPr>
              <a:t>rdfs:Datatype</a:t>
            </a:r>
            <a:r>
              <a:rPr lang="en-US" altLang="fr-FR">
                <a:ea typeface="Arial" panose="020B0604020202020204" pitchFamily="34" charset="0"/>
              </a:rPr>
              <a:t> is the class of datatypes. </a:t>
            </a:r>
          </a:p>
          <a:p>
            <a:pPr lvl="1"/>
            <a:r>
              <a:rPr lang="en-US" altLang="fr-FR">
                <a:ea typeface="Arial" panose="020B0604020202020204" pitchFamily="34" charset="0"/>
              </a:rPr>
              <a:t>All instances of rdfs:Datatype correspond to the RDF model of a datatype described in the RDF Concepts specification.</a:t>
            </a:r>
          </a:p>
          <a:p>
            <a:r>
              <a:rPr lang="en-US" altLang="fr-FR" sz="2000">
                <a:solidFill>
                  <a:srgbClr val="0000FF"/>
                </a:solidFill>
              </a:rPr>
              <a:t>rdf:Property</a:t>
            </a:r>
          </a:p>
          <a:p>
            <a:pPr lvl="1"/>
            <a:r>
              <a:rPr lang="en-US" altLang="fr-FR">
                <a:ea typeface="Arial" panose="020B0604020202020204" pitchFamily="34" charset="0"/>
              </a:rPr>
              <a:t> rdf:Property is the class of RDF properties. rdf:Property is an instance of </a:t>
            </a:r>
            <a:r>
              <a:rPr lang="en-US" altLang="fr-FR">
                <a:solidFill>
                  <a:srgbClr val="0000FF"/>
                </a:solidFill>
                <a:ea typeface="Arial" panose="020B0604020202020204" pitchFamily="34" charset="0"/>
              </a:rPr>
              <a:t>rdfs:Class</a:t>
            </a:r>
            <a:r>
              <a:rPr lang="en-US" altLang="fr-FR">
                <a:ea typeface="Arial" panose="020B0604020202020204" pitchFamily="34" charset="0"/>
              </a:rPr>
              <a:t>. </a:t>
            </a:r>
          </a:p>
          <a:p>
            <a:endParaRPr lang="en-US" altLang="fr-FR"/>
          </a:p>
        </p:txBody>
      </p:sp>
    </p:spTree>
    <p:extLst>
      <p:ext uri="{BB962C8B-B14F-4D97-AF65-F5344CB8AC3E}">
        <p14:creationId xmlns:p14="http://schemas.microsoft.com/office/powerpoint/2010/main" val="10701603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576263" y="238125"/>
            <a:ext cx="7772400" cy="1103313"/>
          </a:xfrm>
        </p:spPr>
        <p:txBody>
          <a:bodyPr/>
          <a:lstStyle/>
          <a:p>
            <a:r>
              <a:rPr lang="en-US" sz="3600">
                <a:latin typeface="Verdana" charset="0"/>
                <a:cs typeface="Verdana" charset="0"/>
              </a:rPr>
              <a:t>SPARQL</a:t>
            </a:r>
          </a:p>
        </p:txBody>
      </p:sp>
      <p:pic>
        <p:nvPicPr>
          <p:cNvPr id="3075" name="Picture 3" descr="C:\Users\ibm\Desktop\QQ图片20150910160708.png"/>
          <p:cNvPicPr>
            <a:picLocks noChangeAspect="1" noChangeArrowheads="1"/>
          </p:cNvPicPr>
          <p:nvPr/>
        </p:nvPicPr>
        <p:blipFill>
          <a:blip r:embed="rId2"/>
          <a:srcRect/>
          <a:stretch>
            <a:fillRect/>
          </a:stretch>
        </p:blipFill>
        <p:spPr bwMode="auto">
          <a:xfrm>
            <a:off x="576263" y="1341438"/>
            <a:ext cx="7300912" cy="2505075"/>
          </a:xfrm>
          <a:prstGeom prst="rect">
            <a:avLst/>
          </a:prstGeom>
          <a:ln>
            <a:noFill/>
          </a:ln>
          <a:effectLst>
            <a:outerShdw blurRad="292100" dist="139700" dir="2700000" algn="tl" rotWithShape="0">
              <a:srgbClr val="333333">
                <a:alpha val="65000"/>
              </a:srgbClr>
            </a:outerShdw>
          </a:effectLst>
        </p:spPr>
      </p:pic>
      <p:pic>
        <p:nvPicPr>
          <p:cNvPr id="5122" name="Picture 2" descr="C:\Users\ibm\Desktop\QQ图片20150910160930.png"/>
          <p:cNvPicPr>
            <a:picLocks noChangeAspect="1" noChangeArrowheads="1"/>
          </p:cNvPicPr>
          <p:nvPr/>
        </p:nvPicPr>
        <p:blipFill>
          <a:blip r:embed="rId3"/>
          <a:srcRect/>
          <a:stretch>
            <a:fillRect/>
          </a:stretch>
        </p:blipFill>
        <p:spPr bwMode="auto">
          <a:xfrm>
            <a:off x="576263" y="3846513"/>
            <a:ext cx="7300912" cy="30114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877050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576263" y="238125"/>
            <a:ext cx="7772400" cy="1103313"/>
          </a:xfrm>
        </p:spPr>
        <p:txBody>
          <a:bodyPr/>
          <a:lstStyle/>
          <a:p>
            <a:r>
              <a:rPr lang="en-US" sz="3600">
                <a:latin typeface="Verdana" charset="0"/>
                <a:cs typeface="Verdana" charset="0"/>
              </a:rPr>
              <a:t>SPARQL</a:t>
            </a:r>
          </a:p>
        </p:txBody>
      </p:sp>
      <p:pic>
        <p:nvPicPr>
          <p:cNvPr id="37891" name="Picture 2" descr="C:\Users\ibm\Desktop\QQ图片2015091111385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75" y="1341438"/>
            <a:ext cx="4070350" cy="5464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5029200" y="1519238"/>
            <a:ext cx="3833813" cy="2216150"/>
          </a:xfrm>
          <a:prstGeom prst="rect">
            <a:avLst/>
          </a:prstGeom>
          <a:noFill/>
        </p:spPr>
        <p:txBody>
          <a:bodyPr>
            <a:spAutoFit/>
          </a:bodyPr>
          <a:lstStyle>
            <a:lvl1pPr marL="342900" indent="-342900">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buFontTx/>
              <a:buAutoNum type="arabicPeriod"/>
            </a:pPr>
            <a:r>
              <a:rPr lang="en-US" altLang="zh-CN" sz="2400">
                <a:ea typeface="宋体" charset="0"/>
                <a:cs typeface="宋体" charset="0"/>
              </a:rPr>
              <a:t>SPARQL has several query forms. </a:t>
            </a:r>
          </a:p>
          <a:p>
            <a:pPr>
              <a:buFontTx/>
              <a:buAutoNum type="arabicPeriod"/>
            </a:pPr>
            <a:r>
              <a:rPr lang="en-US" sz="2400"/>
              <a:t>The CONSTRUCT query form returns an RDF graph.</a:t>
            </a:r>
            <a:endParaRPr lang="en-US" altLang="zh-CN" sz="2400">
              <a:ea typeface="宋体" charset="0"/>
              <a:cs typeface="宋体" charset="0"/>
            </a:endParaRPr>
          </a:p>
          <a:p>
            <a:endParaRPr lang="zh-CN" altLang="en-US">
              <a:ea typeface="宋体" charset="0"/>
              <a:cs typeface="宋体" charset="0"/>
            </a:endParaRPr>
          </a:p>
        </p:txBody>
      </p:sp>
      <p:pic>
        <p:nvPicPr>
          <p:cNvPr id="37893" name="图片 6" descr="QQ图片20150911114230.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65625" y="3735388"/>
            <a:ext cx="5029200" cy="3030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09392176"/>
      </p:ext>
    </p:extLst>
  </p:cSld>
  <p:clrMapOvr>
    <a:masterClrMapping/>
  </p:clrMapOvr>
</p:sld>
</file>

<file path=ppt/theme/theme1.xml><?xml version="1.0" encoding="utf-8"?>
<a:theme xmlns:a="http://schemas.openxmlformats.org/drawingml/2006/main" name="SEMbySEM_consortium_presentation_mod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SEMbySEM_consortium_presentation_model</Template>
  <TotalTime>6530</TotalTime>
  <Words>8778</Words>
  <Application>Microsoft Macintosh PowerPoint</Application>
  <PresentationFormat>Affichage à l'écran (4:3)</PresentationFormat>
  <Paragraphs>1035</Paragraphs>
  <Slides>91</Slides>
  <Notes>68</Notes>
  <HiddenSlides>0</HiddenSlides>
  <MMClips>0</MMClips>
  <ScaleCrop>false</ScaleCrop>
  <HeadingPairs>
    <vt:vector size="8" baseType="variant">
      <vt:variant>
        <vt:lpstr>Polices utilisées</vt:lpstr>
      </vt:variant>
      <vt:variant>
        <vt:i4>7</vt:i4>
      </vt:variant>
      <vt:variant>
        <vt:lpstr>Thème</vt:lpstr>
      </vt:variant>
      <vt:variant>
        <vt:i4>1</vt:i4>
      </vt:variant>
      <vt:variant>
        <vt:lpstr>Serveurs OLE incorporés</vt:lpstr>
      </vt:variant>
      <vt:variant>
        <vt:i4>1</vt:i4>
      </vt:variant>
      <vt:variant>
        <vt:lpstr>Titres des diapositives</vt:lpstr>
      </vt:variant>
      <vt:variant>
        <vt:i4>91</vt:i4>
      </vt:variant>
    </vt:vector>
  </HeadingPairs>
  <TitlesOfParts>
    <vt:vector size="100" baseType="lpstr">
      <vt:lpstr>Arial</vt:lpstr>
      <vt:lpstr>Calibri</vt:lpstr>
      <vt:lpstr>Symbol</vt:lpstr>
      <vt:lpstr>Tahoma</vt:lpstr>
      <vt:lpstr>Times New Roman</vt:lpstr>
      <vt:lpstr>Verdana</vt:lpstr>
      <vt:lpstr>Wingdings</vt:lpstr>
      <vt:lpstr>SEMbySEM_consortium_presentation_model</vt:lpstr>
      <vt:lpstr>Equation</vt:lpstr>
      <vt:lpstr>Inference Rules, Queries on Semantic Web </vt:lpstr>
      <vt:lpstr>New Semantic « layer cake »</vt:lpstr>
      <vt:lpstr>Base Layer</vt:lpstr>
      <vt:lpstr>RDF and RDF Schema Layers</vt:lpstr>
      <vt:lpstr>Ontology representation languages</vt:lpstr>
      <vt:lpstr>RDF: Resource Description Framework</vt:lpstr>
      <vt:lpstr>RDF: Resource Description Framework</vt:lpstr>
      <vt:lpstr>The RDF Concepts and Abstract Syntax </vt:lpstr>
      <vt:lpstr>The RDF Concepts and Abstract Syntax</vt:lpstr>
      <vt:lpstr>RDF Schema (RDFS)</vt:lpstr>
      <vt:lpstr>RDF Schema (RDFS)</vt:lpstr>
      <vt:lpstr>Property definition in RDFS </vt:lpstr>
      <vt:lpstr>Property definition in RDFS</vt:lpstr>
      <vt:lpstr>Example- RDFS/XML serialisation</vt:lpstr>
      <vt:lpstr>Example - class hierarchy </vt:lpstr>
      <vt:lpstr>RDFs : example</vt:lpstr>
      <vt:lpstr>RDFs : example</vt:lpstr>
      <vt:lpstr>OWL: Web Ontology Language</vt:lpstr>
      <vt:lpstr>OWL: Web Ontology Language</vt:lpstr>
      <vt:lpstr>OWL: Example of ontology</vt:lpstr>
      <vt:lpstr>OWL 1: Description capabilities</vt:lpstr>
      <vt:lpstr>Example of an OWL Ontology in RDF-S</vt:lpstr>
      <vt:lpstr>Example of an OWL Ontology in RDF-S</vt:lpstr>
      <vt:lpstr>OWL Lite (1)</vt:lpstr>
      <vt:lpstr>OWL Lite (2)</vt:lpstr>
      <vt:lpstr>OWL Lite (3)</vt:lpstr>
      <vt:lpstr>OWL 2</vt:lpstr>
      <vt:lpstr>OWL: Reasoning</vt:lpstr>
      <vt:lpstr>Protégé Ontology Editor (screenshot 1/2)</vt:lpstr>
      <vt:lpstr>Protégé Ontology Editor (screenshot 2/2)</vt:lpstr>
      <vt:lpstr>Rules Layer</vt:lpstr>
      <vt:lpstr>Rules Layer</vt:lpstr>
      <vt:lpstr>Derivative Rules in OWL</vt:lpstr>
      <vt:lpstr>Semantic Web Rule Language (SWRL)</vt:lpstr>
      <vt:lpstr>Semantic Web Rule Language (SWRL)</vt:lpstr>
      <vt:lpstr>Semantic Web vs. Enterprise DB technologies</vt:lpstr>
      <vt:lpstr>DL Reasoning: General case (OWA, without UNA)</vt:lpstr>
      <vt:lpstr>DL Reasoning: General case (CWA, with UNA)</vt:lpstr>
      <vt:lpstr>Open vs. Close World Assomption</vt:lpstr>
      <vt:lpstr>Reasoning with rules in ontology</vt:lpstr>
      <vt:lpstr>Micro-Concepts</vt:lpstr>
      <vt:lpstr>Micro Concept Goals</vt:lpstr>
      <vt:lpstr>Relations with other standards</vt:lpstr>
      <vt:lpstr>Relationship with other standards</vt:lpstr>
      <vt:lpstr>Semantic Modeling – Flexible schema</vt:lpstr>
      <vt:lpstr>Micro Concept summary</vt:lpstr>
      <vt:lpstr>Concept identification</vt:lpstr>
      <vt:lpstr>Inheritance</vt:lpstr>
      <vt:lpstr>Properties</vt:lpstr>
      <vt:lpstr>Literals</vt:lpstr>
      <vt:lpstr>Properties definition</vt:lpstr>
      <vt:lpstr>Properties definition</vt:lpstr>
      <vt:lpstr>Qualified properties</vt:lpstr>
      <vt:lpstr>Properties inheritance</vt:lpstr>
      <vt:lpstr>Property translation</vt:lpstr>
      <vt:lpstr>Actions</vt:lpstr>
      <vt:lpstr>Instances</vt:lpstr>
      <vt:lpstr>Versioning</vt:lpstr>
      <vt:lpstr>RULES</vt:lpstr>
      <vt:lpstr>Rule: Introduction</vt:lpstr>
      <vt:lpstr>Rule: Goal</vt:lpstr>
      <vt:lpstr>Examples of Semantic Rules (1)</vt:lpstr>
      <vt:lpstr>Conflicts between rules and semantics</vt:lpstr>
      <vt:lpstr>Relation with other standards</vt:lpstr>
      <vt:lpstr>Relation with other standards (2)</vt:lpstr>
      <vt:lpstr>Language</vt:lpstr>
      <vt:lpstr>Rule formats</vt:lpstr>
      <vt:lpstr>Basic Rule Patterns</vt:lpstr>
      <vt:lpstr>List Rule Patters</vt:lpstr>
      <vt:lpstr>Cardinality Restrictions</vt:lpstr>
      <vt:lpstr>Property restrictions combination</vt:lpstr>
      <vt:lpstr>Multiple Instance Matching</vt:lpstr>
      <vt:lpstr>Combination of base patterns</vt:lpstr>
      <vt:lpstr>Combination of base patterns (2)</vt:lpstr>
      <vt:lpstr>Combination of base patterns (3)</vt:lpstr>
      <vt:lpstr>Consequence</vt:lpstr>
      <vt:lpstr>Consequence (2)</vt:lpstr>
      <vt:lpstr>Consequence (3)</vt:lpstr>
      <vt:lpstr>Consequence (4)</vt:lpstr>
      <vt:lpstr>QUERY with SPARQL </vt:lpstr>
      <vt:lpstr>SPARQL</vt:lpstr>
      <vt:lpstr>SPARQL</vt:lpstr>
      <vt:lpstr>SPARQL</vt:lpstr>
      <vt:lpstr>SPARQL</vt:lpstr>
      <vt:lpstr>SPARQL</vt:lpstr>
      <vt:lpstr>SPARQL</vt:lpstr>
      <vt:lpstr>SPARQL</vt:lpstr>
      <vt:lpstr>SPARQL</vt:lpstr>
      <vt:lpstr>SPARQL</vt:lpstr>
      <vt:lpstr>SPARQL</vt:lpstr>
      <vt:lpstr>SPARQL</vt:lpstr>
    </vt:vector>
  </TitlesOfParts>
  <Company>Thales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Jérôme BECK</dc:creator>
  <cp:lastModifiedBy>Abdelghani Chibani</cp:lastModifiedBy>
  <cp:revision>65</cp:revision>
  <dcterms:created xsi:type="dcterms:W3CDTF">2009-03-12T15:57:35Z</dcterms:created>
  <dcterms:modified xsi:type="dcterms:W3CDTF">2022-03-02T07:12:03Z</dcterms:modified>
</cp:coreProperties>
</file>