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4" roundtripDataSignature="AMtx7miW7nJeywps+qla10UZgx6Vtl5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9" name="Google Shape;369;p35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7" name="Google Shape;387;p37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935163" y="608013"/>
            <a:ext cx="3228975" cy="242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48116" y="3270408"/>
            <a:ext cx="5203069" cy="61975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Αντικείμενο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1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8" name="Google Shape;28;p41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" name="Google Shape;30;p41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31" name="Google Shape;31;p4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4" name="Google Shape;34;p41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76200" y="6248400"/>
            <a:ext cx="750888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000" spcFirstLastPara="1" rIns="1800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2507331" y="6383337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ή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2471835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, Κείμενο και Αντικείμενο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2471835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39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39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9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3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39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2471835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New in OWL 2?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755576" y="2276872"/>
            <a:ext cx="811688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Four</a:t>
            </a:r>
            <a:r>
              <a:rPr lang="en-US"/>
              <a:t> kinds of new features: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13796"/>
                </a:solidFill>
              </a:rPr>
              <a:t>Increased expressive power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>
                <a:solidFill>
                  <a:srgbClr val="313796"/>
                </a:solidFill>
              </a:rPr>
              <a:t>qualified</a:t>
            </a:r>
            <a:r>
              <a:rPr lang="en-US" sz="1800"/>
              <a:t> cardinality restrictions,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persons having two friends </a:t>
            </a:r>
            <a:r>
              <a:rPr lang="en-US" sz="1600">
                <a:solidFill>
                  <a:srgbClr val="313796"/>
                </a:solidFill>
              </a:rPr>
              <a:t>who are republicans</a:t>
            </a:r>
            <a:endParaRPr sz="1600"/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/>
              <a:t>property </a:t>
            </a:r>
            <a:r>
              <a:rPr lang="en-US" sz="1800">
                <a:solidFill>
                  <a:srgbClr val="313796"/>
                </a:solidFill>
              </a:rPr>
              <a:t>chains</a:t>
            </a:r>
            <a:r>
              <a:rPr lang="en-US" sz="1800"/>
              <a:t>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the </a:t>
            </a:r>
            <a:r>
              <a:rPr lang="en-US" sz="1600">
                <a:solidFill>
                  <a:srgbClr val="313796"/>
                </a:solidFill>
              </a:rPr>
              <a:t>brother of your parent</a:t>
            </a:r>
            <a:r>
              <a:rPr lang="en-US" sz="1600"/>
              <a:t> is your uncle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>
                <a:solidFill>
                  <a:srgbClr val="313796"/>
                </a:solidFill>
              </a:rPr>
              <a:t>local reflexivity</a:t>
            </a:r>
            <a:r>
              <a:rPr lang="en-US" sz="1800"/>
              <a:t> restrictions,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narcissists love </a:t>
            </a:r>
            <a:r>
              <a:rPr lang="en-US" sz="1600">
                <a:solidFill>
                  <a:srgbClr val="313796"/>
                </a:solidFill>
              </a:rPr>
              <a:t>themselves</a:t>
            </a:r>
            <a:endParaRPr sz="1600"/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>
                <a:solidFill>
                  <a:srgbClr val="313796"/>
                </a:solidFill>
              </a:rPr>
              <a:t>reflexive</a:t>
            </a:r>
            <a:r>
              <a:rPr lang="en-US" sz="1800"/>
              <a:t>, </a:t>
            </a:r>
            <a:r>
              <a:rPr lang="en-US" sz="1800">
                <a:solidFill>
                  <a:srgbClr val="313796"/>
                </a:solidFill>
              </a:rPr>
              <a:t>irreflexive</a:t>
            </a:r>
            <a:r>
              <a:rPr lang="en-US" sz="1800"/>
              <a:t>, and </a:t>
            </a:r>
            <a:r>
              <a:rPr lang="en-US" sz="1800">
                <a:solidFill>
                  <a:srgbClr val="313796"/>
                </a:solidFill>
              </a:rPr>
              <a:t>asymmetric</a:t>
            </a:r>
            <a:r>
              <a:rPr lang="en-US" sz="1800"/>
              <a:t> properties,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nothing can be a </a:t>
            </a:r>
            <a:r>
              <a:rPr lang="en-US" sz="1600">
                <a:solidFill>
                  <a:srgbClr val="313796"/>
                </a:solidFill>
              </a:rPr>
              <a:t>proper part of itself</a:t>
            </a:r>
            <a:r>
              <a:rPr lang="en-US" sz="1600"/>
              <a:t> (irreflexive)</a:t>
            </a:r>
            <a:endParaRPr/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>
                <a:solidFill>
                  <a:srgbClr val="313796"/>
                </a:solidFill>
              </a:rPr>
              <a:t>disjoint</a:t>
            </a:r>
            <a:r>
              <a:rPr lang="en-US" sz="1800"/>
              <a:t> properties,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you can’t be both the </a:t>
            </a:r>
            <a:r>
              <a:rPr lang="en-US" sz="1600">
                <a:solidFill>
                  <a:srgbClr val="313796"/>
                </a:solidFill>
              </a:rPr>
              <a:t>parent of and child of</a:t>
            </a:r>
            <a:r>
              <a:rPr lang="en-US" sz="1600">
                <a:solidFill>
                  <a:srgbClr val="0034CF"/>
                </a:solidFill>
              </a:rPr>
              <a:t> </a:t>
            </a:r>
            <a:r>
              <a:rPr lang="en-US" sz="1600"/>
              <a:t>the same person</a:t>
            </a:r>
            <a:endParaRPr sz="1400"/>
          </a:p>
          <a:p>
            <a:pPr indent="-381000" lvl="1" marL="838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>
                <a:solidFill>
                  <a:srgbClr val="313796"/>
                </a:solidFill>
              </a:rPr>
              <a:t>keys</a:t>
            </a:r>
            <a:r>
              <a:rPr lang="en-US" sz="1800"/>
              <a:t>, e.g.: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/>
              <a:t>	country + license plate constitute a </a:t>
            </a:r>
            <a:r>
              <a:rPr lang="en-US" sz="1600">
                <a:solidFill>
                  <a:srgbClr val="313796"/>
                </a:solidFill>
              </a:rPr>
              <a:t>unique identifier</a:t>
            </a:r>
            <a:r>
              <a:rPr lang="en-US" sz="1600"/>
              <a:t> for vehicles</a:t>
            </a:r>
            <a:endParaRPr/>
          </a:p>
        </p:txBody>
      </p:sp>
      <p:sp>
        <p:nvSpPr>
          <p:cNvPr id="56" name="Google Shape;56;p1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DisjointUnion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798513" y="2348880"/>
            <a:ext cx="809396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While OWL 1 provides means to define a set of subclasses as a disjoint and complete covering of a superclass by using several axioms, this cannot be done concisely.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DisjointUnion</a:t>
            </a:r>
            <a:r>
              <a:rPr lang="en-US" sz="2200"/>
              <a:t> defines a class as the union of other classes, all of which are pairwise disjoint.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It is a shorthand for separate axioms making the classes pairwise disjoint and one setting up the union class.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:Apartment rdf:type owl:Class;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owl:disjointUnionOf (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	:FurnishedApartment</a:t>
            </a:r>
            <a:endParaRPr b="1"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	:UnFurnishedApartment ) .</a:t>
            </a:r>
            <a:endParaRPr b="1" sz="2200"/>
          </a:p>
        </p:txBody>
      </p:sp>
      <p:sp>
        <p:nvSpPr>
          <p:cNvPr id="143" name="Google Shape;143;p10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DisjointClasses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798512" y="2348880"/>
            <a:ext cx="8165975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While OWL 1 provides means to state that two subclasses are disjoint, stating that several subclasses are pairwise disjoint cannot be done concisely.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b="1" lang="en-US"/>
              <a:t>DisjointClasses</a:t>
            </a:r>
            <a:r>
              <a:rPr lang="en-US"/>
              <a:t> states that all classes from the set are pairwise disjoint.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It is a shorthand for binary disjointness axioms between the classes.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_:x rdf:type owl:AllDisjointClasses.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_:x owl:members (:Professor :AssistantProfessor :AssociateProfessor ).</a:t>
            </a:r>
            <a:endParaRPr b="1"/>
          </a:p>
        </p:txBody>
      </p:sp>
      <p:sp>
        <p:nvSpPr>
          <p:cNvPr id="152" name="Google Shape;152;p11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>
            <p:ph type="title"/>
          </p:nvPr>
        </p:nvSpPr>
        <p:spPr>
          <a:xfrm>
            <a:off x="792163" y="949474"/>
            <a:ext cx="7775575" cy="8953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NegativePropertyAssertion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798512" y="2276872"/>
            <a:ext cx="823798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While OWL 1 provides means to assert values of a property for an individual, it does not provide a construct for directly asserting values that an individual does not have (</a:t>
            </a:r>
            <a:r>
              <a:rPr lang="en-US">
                <a:solidFill>
                  <a:srgbClr val="C00000"/>
                </a:solidFill>
              </a:rPr>
              <a:t>negative facts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Sometimes we know something not to be the case.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Making this knowledge explicit can be very valuable in an open world: ruling out possibilities often allows us to infer new knowledge.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NegativePropertyAssertion</a:t>
            </a:r>
            <a:r>
              <a:rPr lang="en-US"/>
              <a:t> states that a given property does not hold for the given individuals or literals</a:t>
            </a:r>
            <a:endParaRPr/>
          </a:p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Negative Property Assertion Example</a:t>
            </a:r>
            <a:endParaRPr sz="3200"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798513" y="2276872"/>
            <a:ext cx="8094662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For instance, the knowledge that </a:t>
            </a:r>
            <a:r>
              <a:rPr b="1" lang="en-US"/>
              <a:t>:BaronWayApartment </a:t>
            </a:r>
            <a:r>
              <a:rPr lang="en-US"/>
              <a:t>is not rented by </a:t>
            </a:r>
            <a:r>
              <a:rPr b="1" lang="en-US"/>
              <a:t>:Frank </a:t>
            </a:r>
            <a:r>
              <a:rPr lang="en-US"/>
              <a:t>may allow us to infer that it is not </a:t>
            </a:r>
            <a:r>
              <a:rPr b="1" lang="en-US"/>
              <a:t>:FranksApartment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_:x rdf:type owl:NegativePropertyAssertion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owl:sourceIndividual :BaronWayApartment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owl:assertionProperty :isRentedBy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owl:targetIndividual :Frank .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If the </a:t>
            </a:r>
            <a:r>
              <a:rPr b="1" lang="en-US"/>
              <a:t>owl:assertionProperty</a:t>
            </a:r>
            <a:r>
              <a:rPr lang="en-US"/>
              <a:t> points to datatype property, we use </a:t>
            </a:r>
            <a:r>
              <a:rPr b="1" lang="en-US"/>
              <a:t>owl:targetValue</a:t>
            </a:r>
            <a:r>
              <a:rPr lang="en-US"/>
              <a:t> instead of </a:t>
            </a:r>
            <a:r>
              <a:rPr b="1" lang="en-US"/>
              <a:t>owl:targetIndividual</a:t>
            </a:r>
            <a:r>
              <a:rPr lang="en-US"/>
              <a:t>.</a:t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107504" y="4077072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179512" y="4581128"/>
            <a:ext cx="123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 b="1"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228653" y="5013176"/>
            <a:ext cx="110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constructs for properties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838200" y="2362200"/>
            <a:ext cx="8126288" cy="41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1 was mainly focused on constructs for expressing information about classes and individuals, and exhibited some weakness regarding expressiveness for properties.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2 offers new constructs for expressing: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additional restrictions on properties,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new characteristics of properties,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incompatibility of properties,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property chains and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keys.</a:t>
            </a:r>
            <a:br>
              <a:rPr lang="en-US"/>
            </a:br>
            <a:endParaRPr/>
          </a:p>
        </p:txBody>
      </p:sp>
      <p:sp>
        <p:nvSpPr>
          <p:cNvPr id="182" name="Google Shape;182;p14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Restriction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798513" y="2276872"/>
            <a:ext cx="8165975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OWL 1 does not allow for the definition of classes of objects that are related to themselves by a given property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lang="en-US" sz="1900"/>
              <a:t>E.g. the class of processes that regulate themselves.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/>
              <a:t>This "local reflexivity" is useful in many applications, particularly when global reflexivity does not hold for a property in general, but local reflexivity holds for some classes of object.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OWL 2 construct </a:t>
            </a:r>
            <a:r>
              <a:rPr b="1" lang="en-US" sz="2200"/>
              <a:t>hasSelf</a:t>
            </a:r>
            <a:r>
              <a:rPr lang="en-US" sz="2200"/>
              <a:t> allows local reflexivity to be used in class descriptions.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 class expression defined using an </a:t>
            </a:r>
            <a:r>
              <a:rPr b="1" lang="en-US" sz="2200"/>
              <a:t>hasSelf</a:t>
            </a:r>
            <a:r>
              <a:rPr lang="en-US" sz="2200"/>
              <a:t> restriction denotes the class of all objects that are related to themselves via the given object property. </a:t>
            </a:r>
            <a:endParaRPr/>
          </a:p>
        </p:txBody>
      </p:sp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Restriction - Example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798513" y="2276872"/>
            <a:ext cx="8166100" cy="424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Good apartments will sell themselves; if it is in a good location, with an nice view and has proper size, you don’t need to spend much time redecorating it for it to sell well.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ex:GoodApartment rdf:type owl:Class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rdfs:subClassOf [ rdf:type owl:Restriction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owl:onProperty ex:sells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owl:hasSelf  "true"^^xsd:boolean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] 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Every instance of </a:t>
            </a:r>
            <a:r>
              <a:rPr b="1" lang="en-US" sz="2200"/>
              <a:t>ex:GoodApartment</a:t>
            </a:r>
            <a:r>
              <a:rPr lang="en-US" sz="2200"/>
              <a:t> is related to its self with </a:t>
            </a:r>
            <a:r>
              <a:rPr b="1" lang="en-US" sz="2200"/>
              <a:t>ex:sells </a:t>
            </a:r>
            <a:r>
              <a:rPr lang="en-US" sz="2200"/>
              <a:t>property.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OWL2 DL does not allow self restrictions on datatype properties.</a:t>
            </a:r>
            <a:endParaRPr sz="2200"/>
          </a:p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>
            <p:ph type="title"/>
          </p:nvPr>
        </p:nvSpPr>
        <p:spPr>
          <a:xfrm>
            <a:off x="792163" y="692150"/>
            <a:ext cx="8172450" cy="1008063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Property Qualified Cardinality Restrictions</a:t>
            </a:r>
            <a:endParaRPr sz="2900"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684213" y="2276872"/>
            <a:ext cx="8424862" cy="4392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OWL 1 allows restrictions on the number of values of a property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E.g., defining persons that have at least three children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OWL 1 cannot restrain the </a:t>
            </a:r>
            <a:r>
              <a:rPr i="1" lang="en-US" sz="2400"/>
              <a:t>class</a:t>
            </a:r>
            <a:r>
              <a:rPr lang="en-US" sz="2400"/>
              <a:t> or </a:t>
            </a:r>
            <a:r>
              <a:rPr i="1" lang="en-US" sz="2400"/>
              <a:t>data range</a:t>
            </a:r>
            <a:r>
              <a:rPr lang="en-US" sz="2400"/>
              <a:t> of the instances to be counted (</a:t>
            </a:r>
            <a:r>
              <a:rPr i="1" lang="en-US" sz="2400"/>
              <a:t>qualified</a:t>
            </a:r>
            <a:r>
              <a:rPr lang="en-US" sz="2400"/>
              <a:t> cardinality restrictions)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E.g., specifying the class of persons that have at least three children who are girls.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OWL 2 allows </a:t>
            </a:r>
            <a:r>
              <a:rPr i="1" lang="en-US" sz="2400"/>
              <a:t>both</a:t>
            </a:r>
            <a:r>
              <a:rPr lang="en-US" sz="2400"/>
              <a:t> qualified and unqualified cardinality restrictions.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minQualifiedCardinality</a:t>
            </a:r>
            <a:r>
              <a:rPr lang="en-US" sz="2400"/>
              <a:t>, </a:t>
            </a:r>
            <a:r>
              <a:rPr b="1" lang="en-US" sz="2400"/>
              <a:t>maxQualifiedCardinality</a:t>
            </a:r>
            <a:r>
              <a:rPr lang="en-US" sz="2400"/>
              <a:t>, </a:t>
            </a:r>
            <a:r>
              <a:rPr b="1" lang="en-US" sz="2400"/>
              <a:t>qualifiedCardinality</a:t>
            </a:r>
            <a:r>
              <a:rPr lang="en-US" sz="2400"/>
              <a:t> allow for the assertion of minimum, maximum or exact qualified cardinality restrictions</a:t>
            </a:r>
            <a:endParaRPr/>
          </a:p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Property Qualified Cardinality Restrictions – Example (1/2)</a:t>
            </a:r>
            <a:endParaRPr sz="2900"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798513" y="2348880"/>
            <a:ext cx="8166100" cy="410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Unqualified example: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/>
              <a:t>:StudioApartment rdf:type owl:Class;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/>
              <a:t>	rdfs:subClassOf [ rdf:type owl:Restriction;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/>
              <a:t>		owl:onProperty :hasRoom 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/>
              <a:t>		owl:cardinality "1"^^xsd:integer</a:t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/>
              <a:t>] 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This specifies that a studio apartment can have exactly one value for the </a:t>
            </a:r>
            <a:r>
              <a:rPr b="1" lang="en-US"/>
              <a:t>:hasRoom </a:t>
            </a:r>
            <a:r>
              <a:rPr lang="en-US"/>
              <a:t>property</a:t>
            </a:r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Property Qualified Cardinality Restrictions – Example (2/2)</a:t>
            </a:r>
            <a:endParaRPr sz="2900"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798513" y="2276872"/>
            <a:ext cx="8166100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We can turn the previous example into a qualified cardinality restriction by stating that the cardinality holds for members of the </a:t>
            </a:r>
            <a:r>
              <a:rPr b="1" lang="en-US" sz="2000"/>
              <a:t>:Bedroom </a:t>
            </a:r>
            <a:r>
              <a:rPr lang="en-US" sz="2000"/>
              <a:t>class only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lang="en-US" sz="2000"/>
              <a:t>:StudioApartment rdf:type owl:Class;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lang="en-US" sz="2000"/>
              <a:t>	rdfs:subClassOf [ rdf:type owl:Restriction;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lang="en-US" sz="2000"/>
              <a:t>		owl:onProperty :hasRoom;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lang="en-US" sz="2000"/>
              <a:t>		owl:qualifiedCardinality "1"^^xsd:integer 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lang="en-US" sz="2000"/>
              <a:t>		owl:onClass :Bedroom ] 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The qualified restriction still allows for the members of the restricted class to have additional values for the property, provided that these belong to the complement of the qualifier class. </a:t>
            </a:r>
            <a:endParaRPr sz="2000"/>
          </a:p>
        </p:txBody>
      </p:sp>
      <p:sp>
        <p:nvSpPr>
          <p:cNvPr id="227" name="Google Shape;227;p19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>
            <p:ph type="title"/>
          </p:nvPr>
        </p:nvSpPr>
        <p:spPr>
          <a:xfrm>
            <a:off x="755576" y="764704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New in OWL 2?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798513" y="2302271"/>
            <a:ext cx="8345487" cy="4079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Four</a:t>
            </a:r>
            <a:r>
              <a:rPr lang="en-US"/>
              <a:t> kinds of new features: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13796"/>
                </a:solidFill>
              </a:rPr>
              <a:t>Extended Datatypes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 Much wider range of </a:t>
            </a:r>
            <a:r>
              <a:rPr lang="en-US">
                <a:solidFill>
                  <a:srgbClr val="313796"/>
                </a:solidFill>
              </a:rPr>
              <a:t>XSD Datatypes</a:t>
            </a:r>
            <a:r>
              <a:rPr lang="en-US"/>
              <a:t> supported, e.g.: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Integer, string, boolean, real, decimal, float, datetime, …</a:t>
            </a:r>
            <a:endParaRPr/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User-defined datatypes using </a:t>
            </a:r>
            <a:r>
              <a:rPr lang="en-US">
                <a:solidFill>
                  <a:srgbClr val="313796"/>
                </a:solidFill>
              </a:rPr>
              <a:t>facets</a:t>
            </a:r>
            <a:r>
              <a:rPr lang="en-US"/>
              <a:t>, e.g.:</a:t>
            </a:r>
            <a:endParaRPr/>
          </a:p>
          <a:p>
            <a:pPr indent="-342900" lvl="1" marL="838200" rtl="0" algn="l">
              <a:spcBef>
                <a:spcPts val="160"/>
              </a:spcBef>
              <a:spcAft>
                <a:spcPts val="0"/>
              </a:spcAft>
              <a:buSzPts val="600"/>
              <a:buFont typeface="Arial"/>
              <a:buNone/>
            </a:pPr>
            <a:r>
              <a:t/>
            </a:r>
            <a:endParaRPr sz="8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		max weight of an airmail letter:</a:t>
            </a:r>
            <a:br>
              <a:rPr lang="en-US"/>
            </a:br>
            <a:r>
              <a:rPr lang="en-US"/>
              <a:t>		xsd:integer maxInclusive ”20"^^xsd:integer</a:t>
            </a:r>
            <a:endParaRPr/>
          </a:p>
          <a:p>
            <a:pPr indent="-342900" lvl="2" marL="1257300" rtl="0" algn="l">
              <a:spcBef>
                <a:spcPts val="160"/>
              </a:spcBef>
              <a:spcAft>
                <a:spcPts val="0"/>
              </a:spcAft>
              <a:buSzPts val="600"/>
              <a:buFont typeface="Arial"/>
              <a:buNone/>
            </a:pPr>
            <a:r>
              <a:t/>
            </a:r>
            <a:endParaRPr sz="800"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		format of Italian registration plates:</a:t>
            </a:r>
            <a:br>
              <a:rPr lang="en-US"/>
            </a:br>
            <a:r>
              <a:rPr lang="en-US"/>
              <a:t>		xsd:string xsd:pattern "[A-Z]{2} [0-9]{3}[A-Z]{2}</a:t>
            </a:r>
            <a:endParaRPr/>
          </a:p>
        </p:txBody>
      </p:sp>
      <p:pic>
        <p:nvPicPr>
          <p:cNvPr descr="180px-Italian_registration_2623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597921"/>
            <a:ext cx="22860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mail-letter"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4607321"/>
            <a:ext cx="1236663" cy="7254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>
            <p:ph type="title"/>
          </p:nvPr>
        </p:nvSpPr>
        <p:spPr>
          <a:xfrm>
            <a:off x="684213" y="549274"/>
            <a:ext cx="8351837" cy="1367557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Reflexive and Irreflexive Object Properties</a:t>
            </a:r>
            <a:endParaRPr sz="3200"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798513" y="2276872"/>
            <a:ext cx="8166100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In OWL 1, it is impossible to assert that the property is </a:t>
            </a:r>
            <a:r>
              <a:rPr b="1" lang="en-US" sz="2200"/>
              <a:t>reflexive</a:t>
            </a:r>
            <a:r>
              <a:rPr lang="en-US" sz="2200"/>
              <a:t>, </a:t>
            </a:r>
            <a:r>
              <a:rPr b="1" lang="en-US" sz="2200"/>
              <a:t>irreflexive</a:t>
            </a:r>
            <a:r>
              <a:rPr lang="en-US" sz="2200"/>
              <a:t> or </a:t>
            </a:r>
            <a:r>
              <a:rPr b="1" lang="en-US" sz="2200"/>
              <a:t>asymmetric</a:t>
            </a:r>
            <a:r>
              <a:rPr lang="en-US" sz="2200"/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</a:pPr>
            <a:r>
              <a:rPr lang="en-US" sz="1800"/>
              <a:t>Only symmetric or transitive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Reflexivity of a property means that every individual is related via that property to itself.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:isPartOf rdf:type owl:ObjectProperty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rdf:type owl:ReflexiveProperty 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 u="sng"/>
              <a:t>Irreflexivity</a:t>
            </a:r>
            <a:r>
              <a:rPr lang="en-US" sz="2200"/>
              <a:t>: no individual is related to itself via that property.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:rents rdf:type owl:ObjectProperty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rdf:type owl:IrreflexiveProperty .</a:t>
            </a:r>
            <a:endParaRPr b="1"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Most properties with disjoint domain and range are actually irreflexive</a:t>
            </a:r>
            <a:endParaRPr sz="2200"/>
          </a:p>
        </p:txBody>
      </p:sp>
      <p:sp>
        <p:nvSpPr>
          <p:cNvPr id="236" name="Google Shape;236;p20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Asymmetric Object Properties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838200" y="2362200"/>
            <a:ext cx="8126288" cy="41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The OWL2 construct </a:t>
            </a:r>
            <a:r>
              <a:rPr b="1" lang="en-US"/>
              <a:t>AsymmetricProperty </a:t>
            </a:r>
            <a:r>
              <a:rPr lang="en-US"/>
              <a:t>allows an object property to be defined as asymmetric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If the property P holds between the individuals x and y, then it cannot hold between y and x.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Note that asymmetric is stronger than simply not symmetric.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:isCheaperThan rdf:type owl:ObjectProperty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rdf:type owl:AsymmetricProperty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rdf:type owl:TransitiveProperty .</a:t>
            </a:r>
            <a:endParaRPr b="1"/>
          </a:p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 Properties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798513" y="2276872"/>
            <a:ext cx="81661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1 allows disjointness of classes, but it is impossible to state that properties are disjoint.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The OWL 2 construct </a:t>
            </a:r>
            <a:r>
              <a:rPr b="1" lang="en-US"/>
              <a:t>propertyDisjointWith</a:t>
            </a:r>
            <a:r>
              <a:rPr lang="en-US"/>
              <a:t> allows it to be asserted that two object properties are incompatible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Two individuals cannot be connected by the 2 properties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:rents rdf:type owl:ObjectProperty 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rdfs:domain :Person 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rdfs:range :Apartment 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owl:propertyDisjointWith  :owns 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You cannot rent something you own.</a:t>
            </a:r>
            <a:endParaRPr/>
          </a:p>
        </p:txBody>
      </p:sp>
      <p:sp>
        <p:nvSpPr>
          <p:cNvPr id="254" name="Google Shape;254;p22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Property Chain Inclusion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755576" y="2276872"/>
            <a:ext cx="8280919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1 does not provide a means to define properties as a composition of other properties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E.g. “uncle” could be defined by composing sibling and parent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In OWL 1, it is not possible to propagate a property (e.g. locatedIn) along another property (e.g. partOf).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The OWL 2 construct </a:t>
            </a:r>
            <a:r>
              <a:rPr b="1" lang="en-US"/>
              <a:t>propertyChainAxiom</a:t>
            </a:r>
            <a:r>
              <a:rPr lang="en-US"/>
              <a:t> allows a property to be defined as the composition of several properties.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An axiom </a:t>
            </a:r>
            <a:r>
              <a:rPr b="1" lang="en-US"/>
              <a:t>P owl:propertyChainAxiom (P</a:t>
            </a:r>
            <a:r>
              <a:rPr b="1" baseline="-25000" lang="en-US"/>
              <a:t>1</a:t>
            </a:r>
            <a:r>
              <a:rPr b="1" lang="en-US"/>
              <a:t> … P</a:t>
            </a:r>
            <a:r>
              <a:rPr b="1" baseline="-25000" lang="en-US"/>
              <a:t>n</a:t>
            </a:r>
            <a:r>
              <a:rPr b="1" lang="en-US"/>
              <a:t>). </a:t>
            </a:r>
            <a:r>
              <a:rPr lang="en-US"/>
              <a:t>states that any individual </a:t>
            </a:r>
            <a:r>
              <a:rPr i="1" lang="en-US"/>
              <a:t>x</a:t>
            </a:r>
            <a:r>
              <a:rPr lang="en-US"/>
              <a:t> connected with an individual </a:t>
            </a:r>
            <a:r>
              <a:rPr i="1" lang="en-US"/>
              <a:t>y</a:t>
            </a:r>
            <a:r>
              <a:rPr lang="en-US"/>
              <a:t> by a chain of object properties </a:t>
            </a:r>
            <a:r>
              <a:rPr b="1" lang="en-US"/>
              <a:t>P</a:t>
            </a:r>
            <a:r>
              <a:rPr b="1" baseline="-25000" lang="en-US"/>
              <a:t>1</a:t>
            </a:r>
            <a:r>
              <a:rPr b="1" lang="en-US"/>
              <a:t>, ..., P</a:t>
            </a:r>
            <a:r>
              <a:rPr b="1" baseline="-25000" lang="en-US"/>
              <a:t>n</a:t>
            </a:r>
            <a:r>
              <a:rPr b="1" lang="en-US"/>
              <a:t> </a:t>
            </a:r>
            <a:r>
              <a:rPr lang="en-US"/>
              <a:t>is necessary connected with </a:t>
            </a:r>
            <a:r>
              <a:rPr i="1" lang="en-US"/>
              <a:t>y</a:t>
            </a:r>
            <a:r>
              <a:rPr lang="en-US"/>
              <a:t> by the object property </a:t>
            </a:r>
            <a:r>
              <a:rPr b="1" lang="en-US"/>
              <a:t>P</a:t>
            </a:r>
            <a:r>
              <a:rPr lang="en-US"/>
              <a:t>.</a:t>
            </a:r>
            <a:endParaRPr/>
          </a:p>
        </p:txBody>
      </p:sp>
      <p:sp>
        <p:nvSpPr>
          <p:cNvPr id="263" name="Google Shape;263;p23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Property Chain Example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798512" y="2276871"/>
            <a:ext cx="8237983" cy="4248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If we know that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:</a:t>
            </a:r>
            <a:r>
              <a:rPr b="1" lang="en-US"/>
              <a:t>Paul</a:t>
            </a:r>
            <a:r>
              <a:rPr lang="en-US"/>
              <a:t> :</a:t>
            </a:r>
            <a:r>
              <a:rPr b="1" lang="en-US"/>
              <a:t>rents</a:t>
            </a:r>
            <a:r>
              <a:rPr lang="en-US"/>
              <a:t> the :</a:t>
            </a:r>
            <a:r>
              <a:rPr b="1" lang="en-US"/>
              <a:t>BaronWayApartment</a:t>
            </a:r>
            <a:r>
              <a:rPr lang="en-US"/>
              <a:t>, and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:</a:t>
            </a:r>
            <a:r>
              <a:rPr b="1" lang="en-US"/>
              <a:t>BaronWayApartment</a:t>
            </a:r>
            <a:r>
              <a:rPr lang="en-US"/>
              <a:t> :</a:t>
            </a:r>
            <a:r>
              <a:rPr b="1" lang="en-US"/>
              <a:t>isPartOf</a:t>
            </a:r>
            <a:r>
              <a:rPr lang="en-US"/>
              <a:t> the :</a:t>
            </a:r>
            <a:r>
              <a:rPr b="1" lang="en-US"/>
              <a:t>BaronWayBuilding</a:t>
            </a:r>
            <a:r>
              <a:rPr lang="en-US"/>
              <a:t>,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for which the </a:t>
            </a:r>
            <a:r>
              <a:rPr b="1" lang="en-US"/>
              <a:t>dpo:location</a:t>
            </a:r>
            <a:r>
              <a:rPr lang="en-US"/>
              <a:t> is </a:t>
            </a:r>
            <a:r>
              <a:rPr b="1" lang="en-US"/>
              <a:t>dbr:Amsterdam</a:t>
            </a:r>
            <a:r>
              <a:rPr lang="en-US"/>
              <a:t>, 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we know that :</a:t>
            </a:r>
            <a:r>
              <a:rPr b="1" lang="en-US"/>
              <a:t>Paul</a:t>
            </a:r>
            <a:r>
              <a:rPr lang="en-US"/>
              <a:t> must have a :</a:t>
            </a:r>
            <a:r>
              <a:rPr b="1" lang="en-US"/>
              <a:t>livesIn</a:t>
            </a:r>
            <a:r>
              <a:rPr lang="en-US"/>
              <a:t> relation with </a:t>
            </a:r>
            <a:r>
              <a:rPr b="1" lang="en-US"/>
              <a:t>dpr:Amsterdam</a:t>
            </a:r>
            <a:r>
              <a:rPr lang="en-US"/>
              <a:t>. </a:t>
            </a:r>
            <a:endParaRPr/>
          </a:p>
          <a:p>
            <a:pPr indent="-228361" lvl="0" marL="342900" rtl="0" algn="l">
              <a:spcBef>
                <a:spcPts val="481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:livesIn rdf:type owl:ObjectProperty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owl:propertyChainAxiom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		( :rents :isPartOf dpo:location ) .</a:t>
            </a:r>
            <a:endParaRPr b="1"/>
          </a:p>
        </p:txBody>
      </p:sp>
      <p:sp>
        <p:nvSpPr>
          <p:cNvPr id="272" name="Google Shape;272;p24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/>
          <p:nvPr>
            <p:ph type="title"/>
          </p:nvPr>
        </p:nvSpPr>
        <p:spPr>
          <a:xfrm>
            <a:off x="792163" y="733425"/>
            <a:ext cx="7775575" cy="608013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Property Chain Example</a:t>
            </a:r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798513" y="4005263"/>
            <a:ext cx="8094662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property chain axiom does not make the named property (:</a:t>
            </a:r>
            <a:r>
              <a:rPr b="1" lang="en-US" sz="2200"/>
              <a:t>livesIn</a:t>
            </a:r>
            <a:r>
              <a:rPr lang="en-US" sz="2200"/>
              <a:t>) equivalent to the chain of properties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b="1" lang="en-US" sz="1900"/>
              <a:t>livesIn</a:t>
            </a:r>
            <a:r>
              <a:rPr lang="en-US" sz="1900"/>
              <a:t> is a </a:t>
            </a:r>
            <a:r>
              <a:rPr i="1" lang="en-US" sz="1900"/>
              <a:t>superproperty </a:t>
            </a:r>
            <a:r>
              <a:rPr lang="en-US" sz="1900"/>
              <a:t>of the chain.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In OWL2 DL, property chains only involve object properties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lang="en-US" sz="1900"/>
              <a:t>Most reasoners can handle chains that have a datatype property as </a:t>
            </a:r>
            <a:r>
              <a:rPr b="1" lang="en-US" sz="1900"/>
              <a:t>last</a:t>
            </a:r>
            <a:r>
              <a:rPr lang="en-US" sz="1900"/>
              <a:t> step.</a:t>
            </a:r>
            <a:endParaRPr sz="1900"/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7329" l="0" r="0" t="4877"/>
          <a:stretch/>
        </p:blipFill>
        <p:spPr>
          <a:xfrm>
            <a:off x="1258888" y="1412875"/>
            <a:ext cx="6972300" cy="259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>
            <p:ph type="title"/>
          </p:nvPr>
        </p:nvSpPr>
        <p:spPr>
          <a:xfrm>
            <a:off x="792163" y="733424"/>
            <a:ext cx="7775575" cy="1111399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798513" y="2276872"/>
            <a:ext cx="8166100" cy="4104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OWL 1 does not provide a means to define keys.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lang="en-US" sz="1900"/>
              <a:t>Keys are important to many applications to uniquely identify individuals of a given class by values of key properties.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OWL 2 construct </a:t>
            </a:r>
            <a:r>
              <a:rPr b="1" lang="en-US" sz="2200"/>
              <a:t>hasKey</a:t>
            </a:r>
            <a:r>
              <a:rPr lang="en-US" sz="2200"/>
              <a:t> allows keys to be defined for a given class.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An </a:t>
            </a:r>
            <a:r>
              <a:rPr b="1" lang="en-US" sz="2200"/>
              <a:t>hasKey </a:t>
            </a:r>
            <a:r>
              <a:rPr lang="en-US" sz="2200"/>
              <a:t>axiom states that each named instance of a class is uniquely identified by a (data or object) property or a set of properties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lang="en-US" sz="1900"/>
              <a:t>If two named instances of the class coincide on values for each of key properties, then these two individuals are the same.</a:t>
            </a:r>
            <a:endParaRPr sz="19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While in OWL 2 key properties are not required to be functional or total properties, it is always possible to separately state that a key property is functional, if desired. </a:t>
            </a:r>
            <a:endParaRPr/>
          </a:p>
        </p:txBody>
      </p:sp>
      <p:sp>
        <p:nvSpPr>
          <p:cNvPr id="291" name="Google Shape;291;p26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Keys - Example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838200" y="2362200"/>
            <a:ext cx="8126288" cy="409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 sz="3000"/>
              <a:t>The combination of postcode and street address number is a unique identifier for any house</a:t>
            </a:r>
            <a:endParaRPr/>
          </a:p>
          <a:p>
            <a:pPr indent="-219551" lvl="0" marL="342900" rtl="0" algn="l">
              <a:spcBef>
                <a:spcPts val="518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:postcode rdf:type owl:DatatypeProperty 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:addressNumber rdf:type owl:DatatypeProperty 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:House rdf:type owl:Class 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b="1" lang="en-US"/>
              <a:t>		owl:hasKey ( :postcode :addressNumber ) .</a:t>
            </a:r>
            <a:endParaRPr b="1"/>
          </a:p>
        </p:txBody>
      </p:sp>
      <p:sp>
        <p:nvSpPr>
          <p:cNvPr id="300" name="Google Shape;300;p27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>
            <p:ph type="title"/>
          </p:nvPr>
        </p:nvSpPr>
        <p:spPr>
          <a:xfrm>
            <a:off x="792163" y="733424"/>
            <a:ext cx="7775575" cy="1183407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Extended datatype capabilities - Extra Datatypes and Datatype Restrictions</a:t>
            </a:r>
            <a:endParaRPr sz="2900"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798513" y="2276872"/>
            <a:ext cx="81661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OWL 1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supports only for integers and strings as datatypes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E.g. one could state that every person has an age, which is an integer,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does not support any subsets of these datatypes.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E.g. one could not restrict the range of that datatype to say that adults have an age greater than 18.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OWL 2 provides new capabilities for datatypes: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supports a richer set of datatypes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supports restrictions of datatypes by facets, as in XML Schema.</a:t>
            </a:r>
            <a:endParaRPr/>
          </a:p>
        </p:txBody>
      </p:sp>
      <p:sp>
        <p:nvSpPr>
          <p:cNvPr id="309" name="Google Shape;309;p28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Extra Datatypes</a:t>
            </a:r>
            <a:endParaRPr sz="2900"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755576" y="2276872"/>
            <a:ext cx="7992888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OWL 2 datatypes: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a) various kinds of numbers, adding support for a wider range of XML Schema Datatypes (double, float, decimal, positiveInteger, etc.) and providing its own datatypes, e.g., owl:real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b) strings with (or without) a Language Tag (using the </a:t>
            </a:r>
            <a:r>
              <a:rPr b="1" lang="en-US"/>
              <a:t>rdf:PlainLiteral</a:t>
            </a:r>
            <a:r>
              <a:rPr lang="en-US"/>
              <a:t> datatype)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c) boolean values, binary data, IRIs, time instants, etc.</a:t>
            </a:r>
            <a:endParaRPr/>
          </a:p>
        </p:txBody>
      </p:sp>
      <p:sp>
        <p:nvSpPr>
          <p:cNvPr id="318" name="Google Shape;318;p29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New in OWL 2?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755576" y="2348880"/>
            <a:ext cx="811688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Four</a:t>
            </a:r>
            <a:r>
              <a:rPr lang="en-US"/>
              <a:t> kinds of new features: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13796"/>
                </a:solidFill>
              </a:rPr>
              <a:t>Metamodelling and annotations</a:t>
            </a:r>
            <a:endParaRPr sz="1800"/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Restricted form of metamodelling via “punning”, e.g.: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313796"/>
                </a:solidFill>
              </a:rPr>
              <a:t>SnowLeopard</a:t>
            </a:r>
            <a:r>
              <a:rPr lang="en-US"/>
              <a:t> subClassOf BigCat           (i.e., a </a:t>
            </a:r>
            <a:r>
              <a:rPr lang="en-US">
                <a:solidFill>
                  <a:srgbClr val="313796"/>
                </a:solidFill>
              </a:rPr>
              <a:t>class</a:t>
            </a:r>
            <a:r>
              <a:rPr lang="en-US"/>
              <a:t>)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313796"/>
                </a:solidFill>
              </a:rPr>
              <a:t>SnowLeopard</a:t>
            </a:r>
            <a:r>
              <a:rPr lang="en-US"/>
              <a:t> type EndangeredSpecies (i.e., an </a:t>
            </a:r>
            <a:r>
              <a:rPr lang="en-US">
                <a:solidFill>
                  <a:srgbClr val="313796"/>
                </a:solidFill>
              </a:rPr>
              <a:t>individual</a:t>
            </a:r>
            <a:r>
              <a:rPr lang="en-US"/>
              <a:t>)</a:t>
            </a:r>
            <a:endParaRPr/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Annotations of axioms as well as entities, e.g.: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SnowLeopard type EndangeredSpecies </a:t>
            </a:r>
            <a:r>
              <a:rPr lang="en-US">
                <a:solidFill>
                  <a:srgbClr val="313796"/>
                </a:solidFill>
              </a:rPr>
              <a:t>(“source: WWF”)</a:t>
            </a:r>
            <a:endParaRPr/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Even annotations of annotations</a:t>
            </a:r>
            <a:endParaRPr/>
          </a:p>
        </p:txBody>
      </p:sp>
      <p:sp>
        <p:nvSpPr>
          <p:cNvPr id="76" name="Google Shape;76;p3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Datatype Restrictions</a:t>
            </a:r>
            <a:endParaRPr sz="2900"/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755576" y="2276872"/>
            <a:ext cx="828092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Datatype Restrictions make possible to specify restrictions on datatypes by constraining facets that restrict the range of values allowed for a datatatype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by length (for strings) e.g., minLength, maxLength,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by minimum/maximum value (for numbers), e.g., minInclusive, maxInclusive. </a:t>
            </a:r>
            <a:endParaRPr/>
          </a:p>
        </p:txBody>
      </p:sp>
      <p:sp>
        <p:nvSpPr>
          <p:cNvPr id="327" name="Google Shape;327;p30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>
            <p:ph type="title"/>
          </p:nvPr>
        </p:nvSpPr>
        <p:spPr>
          <a:xfrm>
            <a:off x="792163" y="733425"/>
            <a:ext cx="7775575" cy="1183407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Datatype Restriction - Example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755650" y="2276871"/>
            <a:ext cx="8388350" cy="4320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:Adult rdfs:subClassOf dbpedia:Person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rdfs:subClassOf [ rdf:type owl:Restriction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owl:onProperty :hasAge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owl:someValuesFrom</a:t>
            </a:r>
            <a:endParaRPr b="1"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[ rdf:type rdfs:Datatype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owl:onDatatype xsd:integer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owl:withRestrictions (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rPr b="1" lang="en-US" sz="2200"/>
              <a:t>			           [ xsd:minInclusive "18"^^xsd:integer ])]].</a:t>
            </a:r>
            <a:endParaRPr b="1" sz="2200"/>
          </a:p>
        </p:txBody>
      </p:sp>
      <p:sp>
        <p:nvSpPr>
          <p:cNvPr id="336" name="Google Shape;336;p31"/>
          <p:cNvSpPr/>
          <p:nvPr/>
        </p:nvSpPr>
        <p:spPr>
          <a:xfrm>
            <a:off x="827584" y="5373216"/>
            <a:ext cx="8064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1463" lvl="0" marL="271463" marR="0" rtl="0" algn="l">
              <a:spcBef>
                <a:spcPts val="0"/>
              </a:spcBef>
              <a:spcAft>
                <a:spcPts val="0"/>
              </a:spcAft>
              <a:buClr>
                <a:srgbClr val="0034C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:Adult </a:t>
            </a:r>
            <a:r>
              <a:rPr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is the subclass of persons that have a value for the :</a:t>
            </a:r>
            <a:r>
              <a:rPr b="1"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hasAge</a:t>
            </a:r>
            <a:r>
              <a:rPr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 that falls within the range of integers equal to or larger than 18. </a:t>
            </a:r>
            <a:endParaRPr/>
          </a:p>
          <a:p>
            <a:pPr indent="-271463" lvl="0" marL="271463" marR="0" rtl="0" algn="l">
              <a:spcBef>
                <a:spcPts val="0"/>
              </a:spcBef>
              <a:spcAft>
                <a:spcPts val="0"/>
              </a:spcAft>
              <a:buClr>
                <a:srgbClr val="0034C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Data range is defined as anonymous class of type </a:t>
            </a:r>
            <a:r>
              <a:rPr b="1" lang="en-US" sz="2000">
                <a:solidFill>
                  <a:srgbClr val="0034CF"/>
                </a:solidFill>
                <a:latin typeface="Arial"/>
                <a:ea typeface="Arial"/>
                <a:cs typeface="Arial"/>
                <a:sym typeface="Arial"/>
              </a:rPr>
              <a:t>rdfs:Datatype</a:t>
            </a:r>
            <a:endParaRPr sz="2000">
              <a:solidFill>
                <a:srgbClr val="0034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>
            <p:ph type="title"/>
          </p:nvPr>
        </p:nvSpPr>
        <p:spPr>
          <a:xfrm>
            <a:off x="792163" y="733424"/>
            <a:ext cx="7775575" cy="125541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Simple meta-modeling capabilities – Punning</a:t>
            </a:r>
            <a:endParaRPr sz="3200"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798512" y="2276872"/>
            <a:ext cx="8237983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1 DL required a strict separation between the names of, e.g., classes and individuals.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2 DL relaxes this separation somewhat to allow different uses of the same term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e.g., Eagle, to be used for both a class, the class of all Eagles, and an individual, the individual representing the species Eagle belonging to the (meta)class of all plant and animal species.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However, OWL 2 DL still imposes certain restrictions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a name cannot be used for both a class and a datatype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a name can only be used for one kind of property </a:t>
            </a:r>
            <a:endParaRPr/>
          </a:p>
        </p:txBody>
      </p:sp>
      <p:sp>
        <p:nvSpPr>
          <p:cNvPr id="346" name="Google Shape;346;p32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and Bottom Properties</a:t>
            </a:r>
            <a:endParaRPr/>
          </a:p>
        </p:txBody>
      </p:sp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798513" y="2276872"/>
            <a:ext cx="8237983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While OWL 1 had only top and bottom predefined entities for classes (</a:t>
            </a:r>
            <a:r>
              <a:rPr b="1" lang="en-US" sz="2200"/>
              <a:t>owl:Thing</a:t>
            </a:r>
            <a:r>
              <a:rPr lang="en-US" sz="2200"/>
              <a:t>, </a:t>
            </a:r>
            <a:r>
              <a:rPr b="1" lang="en-US" sz="2200"/>
              <a:t>owl:Nothing</a:t>
            </a:r>
            <a:r>
              <a:rPr lang="en-US" sz="2200"/>
              <a:t>), OWL 2 also provides top and bottom object and data properties</a:t>
            </a:r>
            <a:endParaRPr/>
          </a:p>
          <a:p>
            <a:pPr indent="-285750" lvl="1" marL="742950" rtl="0" algn="l">
              <a:spcBef>
                <a:spcPts val="380"/>
              </a:spcBef>
              <a:spcAft>
                <a:spcPts val="0"/>
              </a:spcAft>
              <a:buSzPts val="1425"/>
              <a:buFont typeface="Arial"/>
              <a:buChar char="–"/>
            </a:pPr>
            <a:r>
              <a:rPr b="1" lang="en-US" sz="1900"/>
              <a:t>owl:topObjectProperty, owl:bottomObjectProperty, owl:topDataProperty, owl:bottomDataProperty</a:t>
            </a:r>
            <a:endParaRPr b="1" sz="19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All pairs of individuals are connected by </a:t>
            </a:r>
            <a:r>
              <a:rPr b="1" lang="en-US" sz="2200"/>
              <a:t>owl:topObjectProperty</a:t>
            </a:r>
            <a:endParaRPr b="1"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No individuals are connected by </a:t>
            </a:r>
            <a:r>
              <a:rPr b="1" lang="en-US" sz="2200"/>
              <a:t>owl:bottomObjectProperty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All possible individuals are connected with all literals by </a:t>
            </a:r>
            <a:r>
              <a:rPr b="1" lang="en-US" sz="2200"/>
              <a:t>owl:topDataProperty</a:t>
            </a:r>
            <a:endParaRPr b="1"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No individual is connected by </a:t>
            </a:r>
            <a:r>
              <a:rPr b="1" lang="en-US" sz="2200"/>
              <a:t>owl:bottomDataProperty</a:t>
            </a:r>
            <a:r>
              <a:rPr lang="en-US" sz="2200"/>
              <a:t> to a literal.</a:t>
            </a:r>
            <a:endParaRPr sz="2200"/>
          </a:p>
        </p:txBody>
      </p:sp>
      <p:sp>
        <p:nvSpPr>
          <p:cNvPr id="355" name="Google Shape;355;p33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56" name="Google Shape;356;p33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Profiles</a:t>
            </a:r>
            <a:endParaRPr/>
          </a:p>
        </p:txBody>
      </p:sp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798513" y="2276872"/>
            <a:ext cx="8193087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only </a:t>
            </a:r>
            <a:r>
              <a:rPr b="1" lang="en-US">
                <a:solidFill>
                  <a:srgbClr val="333399"/>
                </a:solidFill>
              </a:rPr>
              <a:t>useful in practice</a:t>
            </a:r>
            <a:r>
              <a:rPr lang="en-US"/>
              <a:t> if we can deal with large ontologies and/or large data sets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Unfortunately, OWL is worst case highly intractable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OWL 2 ontology satisfiability is </a:t>
            </a:r>
            <a:r>
              <a:rPr b="1" lang="en-US">
                <a:solidFill>
                  <a:srgbClr val="333399"/>
                </a:solidFill>
              </a:rPr>
              <a:t>2NEXPTIME-complete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Possible solution is </a:t>
            </a:r>
            <a:r>
              <a:rPr b="1" lang="en-US">
                <a:solidFill>
                  <a:srgbClr val="313796"/>
                </a:solidFill>
              </a:rPr>
              <a:t>profiles</a:t>
            </a:r>
            <a:r>
              <a:rPr lang="en-US"/>
              <a:t>: language subsets with useful computational properties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 defined one such profile: </a:t>
            </a:r>
            <a:r>
              <a:rPr b="1" lang="en-US">
                <a:solidFill>
                  <a:srgbClr val="313796"/>
                </a:solidFill>
              </a:rPr>
              <a:t>OWL Lite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Unfortunately, it isn’t tractable either! (EXPTIME-complete)</a:t>
            </a:r>
            <a:endParaRPr/>
          </a:p>
        </p:txBody>
      </p:sp>
      <p:sp>
        <p:nvSpPr>
          <p:cNvPr id="364" name="Google Shape;364;p34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65" name="Google Shape;365;p34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Profiles</a:t>
            </a:r>
            <a:endParaRPr/>
          </a:p>
        </p:txBody>
      </p:sp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798513" y="2276872"/>
            <a:ext cx="819308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OWL 2 defines three different tractable profiles: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>
                <a:solidFill>
                  <a:srgbClr val="313796"/>
                </a:solidFill>
              </a:rPr>
              <a:t>EL</a:t>
            </a:r>
            <a:r>
              <a:rPr lang="en-US"/>
              <a:t>: polynomial time reasoning for schema and data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Useful for ontologies with large conceptual part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>
                <a:solidFill>
                  <a:srgbClr val="313796"/>
                </a:solidFill>
              </a:rPr>
              <a:t>QL</a:t>
            </a:r>
            <a:r>
              <a:rPr lang="en-US"/>
              <a:t>: fast (logspace) query answering using RDBMs via SQL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Useful for large datasets already stored in RDBs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>
                <a:solidFill>
                  <a:srgbClr val="313796"/>
                </a:solidFill>
              </a:rPr>
              <a:t>RL</a:t>
            </a:r>
            <a:r>
              <a:rPr lang="en-US"/>
              <a:t>: fast (polynomial) query answering using rule-extended DBs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Useful for large datasets stored as RDF triples</a:t>
            </a:r>
            <a:endParaRPr/>
          </a:p>
        </p:txBody>
      </p:sp>
      <p:sp>
        <p:nvSpPr>
          <p:cNvPr id="373" name="Google Shape;373;p35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74" name="Google Shape;374;p35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OWL 2 EL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838200" y="2362200"/>
            <a:ext cx="8054280" cy="41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A (near maximal) fragment of OWL 2 such that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supports sound and complete reasoning in </a:t>
            </a:r>
            <a:r>
              <a:rPr lang="en-US">
                <a:solidFill>
                  <a:srgbClr val="C00000"/>
                </a:solidFill>
              </a:rPr>
              <a:t>polynomial</a:t>
            </a:r>
            <a:r>
              <a:rPr lang="en-US"/>
              <a:t> time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Was designed to cover the expressive power of large-scale ontologies with a </a:t>
            </a:r>
            <a:r>
              <a:rPr lang="en-US">
                <a:solidFill>
                  <a:srgbClr val="C00000"/>
                </a:solidFill>
              </a:rPr>
              <a:t>large number of classes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Based on </a:t>
            </a:r>
            <a:r>
              <a:rPr lang="en-US">
                <a:solidFill>
                  <a:srgbClr val="C00000"/>
                </a:solidFill>
              </a:rPr>
              <a:t>EL </a:t>
            </a:r>
            <a:r>
              <a:rPr lang="en-US"/>
              <a:t>family of description logics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Existential (someValuesFrom) + conjunction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Most significant difference with OWL2 DL: 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drops the owl:allValuesFrom restriction 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supports rdfs:range restrictions, which can have a similar effect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Can exploit </a:t>
            </a:r>
            <a:r>
              <a:rPr lang="en-US">
                <a:solidFill>
                  <a:srgbClr val="C00000"/>
                </a:solidFill>
              </a:rPr>
              <a:t>saturation</a:t>
            </a:r>
            <a:r>
              <a:rPr lang="en-US"/>
              <a:t> based reasoning techniques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Computes classification in “one pass”</a:t>
            </a:r>
            <a:endParaRPr/>
          </a:p>
        </p:txBody>
      </p:sp>
      <p:sp>
        <p:nvSpPr>
          <p:cNvPr id="382" name="Google Shape;382;p36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OWL 2 QL</a:t>
            </a:r>
            <a:endParaRPr/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755576" y="2276872"/>
            <a:ext cx="8208912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A (near maximal) fragment of OWL 2 such that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Data complexity of </a:t>
            </a:r>
            <a:r>
              <a:rPr lang="en-US">
                <a:solidFill>
                  <a:srgbClr val="C00000"/>
                </a:solidFill>
              </a:rPr>
              <a:t>conjunctive query answering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OWL2 QL was developed to </a:t>
            </a:r>
            <a:r>
              <a:rPr lang="en-US">
                <a:solidFill>
                  <a:srgbClr val="C00000"/>
                </a:solidFill>
              </a:rPr>
              <a:t>efficiently handle query answering on ontologies</a:t>
            </a:r>
            <a:r>
              <a:rPr lang="en-US"/>
              <a:t> with a </a:t>
            </a:r>
            <a:r>
              <a:rPr lang="en-US">
                <a:solidFill>
                  <a:srgbClr val="C00000"/>
                </a:solidFill>
              </a:rPr>
              <a:t>large number of individual assertions </a:t>
            </a:r>
            <a:r>
              <a:rPr lang="en-US"/>
              <a:t>and uncomplicated class definitions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Adopts technologies form relational database management.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Based on </a:t>
            </a:r>
            <a:r>
              <a:rPr lang="en-US">
                <a:solidFill>
                  <a:srgbClr val="C00000"/>
                </a:solidFill>
              </a:rPr>
              <a:t>DL-Lite</a:t>
            </a:r>
            <a:r>
              <a:rPr lang="en-US"/>
              <a:t> family of description logics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Existential (someValuesFrom) + conjunction (RHS only)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Can exploit query rewriting based reasoning technique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Computationally optimal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/>
              <a:t>Data storage and query evaluation can be delegated to </a:t>
            </a:r>
            <a:br>
              <a:rPr lang="en-US"/>
            </a:br>
            <a:r>
              <a:rPr lang="en-US"/>
              <a:t>standard RDBMS</a:t>
            </a:r>
            <a:endParaRPr/>
          </a:p>
        </p:txBody>
      </p:sp>
      <p:sp>
        <p:nvSpPr>
          <p:cNvPr id="391" name="Google Shape;391;p37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392" name="Google Shape;392;p37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OWL 2 RL</a:t>
            </a:r>
            <a:endParaRPr/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755576" y="2276872"/>
            <a:ext cx="8208912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(near maximal) fragment of OWL 2 such that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Can be implemented using </a:t>
            </a:r>
            <a:r>
              <a:rPr lang="en-US" sz="2000">
                <a:solidFill>
                  <a:srgbClr val="C00000"/>
                </a:solidFill>
              </a:rPr>
              <a:t>standard rule engines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Enables </a:t>
            </a:r>
            <a:r>
              <a:rPr lang="en-US" sz="2000">
                <a:solidFill>
                  <a:srgbClr val="C00000"/>
                </a:solidFill>
              </a:rPr>
              <a:t>interaction</a:t>
            </a:r>
            <a:r>
              <a:rPr lang="en-US" sz="2000"/>
              <a:t> </a:t>
            </a:r>
            <a:r>
              <a:rPr lang="en-US" sz="2000">
                <a:solidFill>
                  <a:srgbClr val="C00000"/>
                </a:solidFill>
              </a:rPr>
              <a:t>between description logics and rules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Important because </a:t>
            </a:r>
            <a:r>
              <a:rPr lang="en-US" sz="2000">
                <a:solidFill>
                  <a:srgbClr val="C00000"/>
                </a:solidFill>
              </a:rPr>
              <a:t>rules can efficiently run in parallel</a:t>
            </a:r>
            <a:r>
              <a:rPr lang="en-US" sz="2000"/>
              <a:t>, allowing for highly scalable reasoning implementations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Closely related to </a:t>
            </a:r>
            <a:r>
              <a:rPr lang="en-US" sz="2400">
                <a:solidFill>
                  <a:srgbClr val="C00000"/>
                </a:solidFill>
              </a:rPr>
              <a:t>Description Logic Programs </a:t>
            </a:r>
            <a:r>
              <a:rPr lang="en-US" sz="2400"/>
              <a:t>(DLP)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No “existentials” on RHS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Can provide correctness guarantees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OWL2 RL bridges OWL DL - OWL Full: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Rule reasoners can disregard separation between classes and individuals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Rule implementations of OWL2 RL can implement subsets of OWL Full</a:t>
            </a:r>
            <a:endParaRPr/>
          </a:p>
        </p:txBody>
      </p:sp>
      <p:sp>
        <p:nvSpPr>
          <p:cNvPr id="400" name="Google Shape;400;p38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New in OWL 2?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827584" y="2348880"/>
            <a:ext cx="811688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Four</a:t>
            </a:r>
            <a:r>
              <a:rPr lang="en-US"/>
              <a:t> kinds of new features: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13796"/>
                </a:solidFill>
              </a:rPr>
              <a:t>Syntactic sugar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Disjoint unions, e.g.: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Element is the </a:t>
            </a:r>
            <a:r>
              <a:rPr lang="en-US">
                <a:solidFill>
                  <a:srgbClr val="313796"/>
                </a:solidFill>
              </a:rPr>
              <a:t>DisjointUnion</a:t>
            </a:r>
            <a:r>
              <a:rPr lang="en-US"/>
              <a:t> of Earth Wind Fire Water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i.e., 	Element is equivalent to the union of Earth Wind Fire Water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	Earth Wind Fire Water are pair-wise disjoint</a:t>
            </a:r>
            <a:endParaRPr/>
          </a:p>
          <a:p>
            <a:pPr indent="-381000" lvl="1" marL="838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Negative assertions, e.g.: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Mary </a:t>
            </a:r>
            <a:r>
              <a:rPr lang="en-US">
                <a:solidFill>
                  <a:srgbClr val="313796"/>
                </a:solidFill>
              </a:rPr>
              <a:t>is not</a:t>
            </a:r>
            <a:r>
              <a:rPr lang="en-US"/>
              <a:t> a sister of Ian</a:t>
            </a:r>
            <a:endParaRPr/>
          </a:p>
          <a:p>
            <a:pPr indent="-342900" lvl="2" marL="12573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	21 </a:t>
            </a:r>
            <a:r>
              <a:rPr lang="en-US">
                <a:solidFill>
                  <a:srgbClr val="313796"/>
                </a:solidFill>
              </a:rPr>
              <a:t>is not</a:t>
            </a:r>
            <a:r>
              <a:rPr lang="en-US"/>
              <a:t> the age of Ian </a:t>
            </a:r>
            <a:endParaRPr/>
          </a:p>
        </p:txBody>
      </p:sp>
      <p:sp>
        <p:nvSpPr>
          <p:cNvPr id="85" name="Google Shape;85;p4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Syntaxes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798513" y="2276872"/>
            <a:ext cx="8193087" cy="388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Normative exchange syntax is </a:t>
            </a:r>
            <a:r>
              <a:rPr lang="en-US">
                <a:solidFill>
                  <a:srgbClr val="313796"/>
                </a:solidFill>
              </a:rPr>
              <a:t>RDF/XML</a:t>
            </a:r>
            <a:endParaRPr/>
          </a:p>
        </p:txBody>
      </p:sp>
      <p:pic>
        <p:nvPicPr>
          <p:cNvPr descr="latex-image-1"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852936"/>
            <a:ext cx="80772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Syntaxes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798513" y="2276872"/>
            <a:ext cx="8193087" cy="388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Normative exchange syntax is </a:t>
            </a:r>
            <a:r>
              <a:rPr lang="en-US">
                <a:solidFill>
                  <a:srgbClr val="313796"/>
                </a:solidFill>
              </a:rPr>
              <a:t>RDF/XML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Functional syntax mainly intended for language spec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latex-image-1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4005064"/>
            <a:ext cx="82296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tex-image-1"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3861048"/>
            <a:ext cx="5121973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Syntaxes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798513" y="2276872"/>
            <a:ext cx="8193087" cy="388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Normative exchange syntax is </a:t>
            </a:r>
            <a:r>
              <a:rPr lang="en-US">
                <a:solidFill>
                  <a:srgbClr val="313796"/>
                </a:solidFill>
              </a:rPr>
              <a:t>RDF/XML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Functional syntax mainly intended for language spec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XML syntax for </a:t>
            </a:r>
            <a:br>
              <a:rPr lang="en-US"/>
            </a:br>
            <a:r>
              <a:rPr lang="en-US"/>
              <a:t>interoperability </a:t>
            </a:r>
            <a:br>
              <a:rPr lang="en-US"/>
            </a:br>
            <a:r>
              <a:rPr lang="en-US"/>
              <a:t>with XML toolchain</a:t>
            </a:r>
            <a:endParaRPr/>
          </a:p>
        </p:txBody>
      </p:sp>
      <p:sp>
        <p:nvSpPr>
          <p:cNvPr id="115" name="Google Shape;115;p7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>
            <p:ph type="title"/>
          </p:nvPr>
        </p:nvSpPr>
        <p:spPr>
          <a:xfrm>
            <a:off x="762000" y="9144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Syntaxes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798513" y="2276872"/>
            <a:ext cx="8193087" cy="388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Normative exchange syntax is </a:t>
            </a:r>
            <a:r>
              <a:rPr lang="en-US">
                <a:solidFill>
                  <a:srgbClr val="313796"/>
                </a:solidFill>
              </a:rPr>
              <a:t>RDF/XML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Functional syntax mainly intended for language spec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XML syntax for interoperability with XML toolchain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Manchester syntax for better readability</a:t>
            </a:r>
            <a:endParaRPr/>
          </a:p>
        </p:txBody>
      </p:sp>
      <p:pic>
        <p:nvPicPr>
          <p:cNvPr descr="latex-image-1"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908" y="5174828"/>
            <a:ext cx="5778500" cy="1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Syntactic sugar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OWL 2 adds syntactic sugar to make some common patterns easier to write.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All these constructs are simply shorthands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They do not change the expressiveness, semantics, or complexity of the language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Implementations should take special notice of these constructs for more efficient processing.</a:t>
            </a:r>
            <a:endParaRPr/>
          </a:p>
        </p:txBody>
      </p:sp>
      <p:sp>
        <p:nvSpPr>
          <p:cNvPr id="134" name="Google Shape;134;p9"/>
          <p:cNvSpPr txBox="1"/>
          <p:nvPr>
            <p:ph idx="11" type="ftr"/>
          </p:nvPr>
        </p:nvSpPr>
        <p:spPr>
          <a:xfrm>
            <a:off x="2411760" y="6338713"/>
            <a:ext cx="6636669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OWL2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0" y="6165850"/>
            <a:ext cx="827088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18000" spcFirstLastPara="1" rIns="18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2004-05-04T16:01:26Z</dcterms:created>
  <dc:creator>ics</dc:creator>
</cp:coreProperties>
</file>