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8"/>
  </p:notesMasterIdLst>
  <p:sldIdLst>
    <p:sldId id="412" r:id="rId2"/>
    <p:sldId id="413" r:id="rId3"/>
    <p:sldId id="414" r:id="rId4"/>
    <p:sldId id="257" r:id="rId5"/>
    <p:sldId id="390" r:id="rId6"/>
    <p:sldId id="258" r:id="rId7"/>
    <p:sldId id="288" r:id="rId8"/>
    <p:sldId id="260" r:id="rId9"/>
    <p:sldId id="261" r:id="rId10"/>
    <p:sldId id="265" r:id="rId11"/>
    <p:sldId id="266" r:id="rId12"/>
    <p:sldId id="269" r:id="rId13"/>
    <p:sldId id="267" r:id="rId14"/>
    <p:sldId id="372" r:id="rId15"/>
    <p:sldId id="289" r:id="rId16"/>
    <p:sldId id="268" r:id="rId17"/>
    <p:sldId id="270" r:id="rId18"/>
    <p:sldId id="273" r:id="rId19"/>
    <p:sldId id="274" r:id="rId20"/>
    <p:sldId id="275" r:id="rId21"/>
    <p:sldId id="391" r:id="rId22"/>
    <p:sldId id="276" r:id="rId23"/>
    <p:sldId id="278" r:id="rId24"/>
    <p:sldId id="279" r:id="rId25"/>
    <p:sldId id="281" r:id="rId26"/>
    <p:sldId id="417" r:id="rId27"/>
    <p:sldId id="282" r:id="rId28"/>
    <p:sldId id="284" r:id="rId29"/>
    <p:sldId id="286" r:id="rId30"/>
    <p:sldId id="290" r:id="rId31"/>
    <p:sldId id="408" r:id="rId32"/>
    <p:sldId id="409" r:id="rId33"/>
    <p:sldId id="418" r:id="rId34"/>
    <p:sldId id="410" r:id="rId35"/>
    <p:sldId id="419" r:id="rId36"/>
    <p:sldId id="411" r:id="rId37"/>
    <p:sldId id="291" r:id="rId38"/>
    <p:sldId id="292" r:id="rId39"/>
    <p:sldId id="420" r:id="rId40"/>
    <p:sldId id="440" r:id="rId41"/>
    <p:sldId id="441" r:id="rId42"/>
    <p:sldId id="295" r:id="rId43"/>
    <p:sldId id="375" r:id="rId44"/>
    <p:sldId id="392" r:id="rId45"/>
    <p:sldId id="374" r:id="rId46"/>
    <p:sldId id="438" r:id="rId47"/>
    <p:sldId id="296" r:id="rId48"/>
    <p:sldId id="439" r:id="rId49"/>
    <p:sldId id="297" r:id="rId50"/>
    <p:sldId id="437" r:id="rId51"/>
    <p:sldId id="393" r:id="rId52"/>
    <p:sldId id="298" r:id="rId53"/>
    <p:sldId id="299" r:id="rId54"/>
    <p:sldId id="300" r:id="rId55"/>
    <p:sldId id="421" r:id="rId56"/>
    <p:sldId id="422" r:id="rId57"/>
    <p:sldId id="304" r:id="rId58"/>
    <p:sldId id="305" r:id="rId59"/>
    <p:sldId id="424" r:id="rId60"/>
    <p:sldId id="306" r:id="rId61"/>
    <p:sldId id="423" r:id="rId62"/>
    <p:sldId id="307" r:id="rId63"/>
    <p:sldId id="425" r:id="rId64"/>
    <p:sldId id="308" r:id="rId65"/>
    <p:sldId id="426" r:id="rId66"/>
    <p:sldId id="309" r:id="rId67"/>
    <p:sldId id="310" r:id="rId68"/>
    <p:sldId id="427" r:id="rId69"/>
    <p:sldId id="311" r:id="rId70"/>
    <p:sldId id="312" r:id="rId71"/>
    <p:sldId id="313" r:id="rId72"/>
    <p:sldId id="376" r:id="rId73"/>
    <p:sldId id="314" r:id="rId74"/>
    <p:sldId id="315" r:id="rId75"/>
    <p:sldId id="316" r:id="rId76"/>
    <p:sldId id="317" r:id="rId77"/>
    <p:sldId id="318" r:id="rId78"/>
    <p:sldId id="319" r:id="rId79"/>
    <p:sldId id="320" r:id="rId80"/>
    <p:sldId id="397" r:id="rId81"/>
    <p:sldId id="398" r:id="rId82"/>
    <p:sldId id="399" r:id="rId83"/>
    <p:sldId id="400" r:id="rId84"/>
    <p:sldId id="401" r:id="rId85"/>
    <p:sldId id="402" r:id="rId86"/>
    <p:sldId id="403" r:id="rId87"/>
    <p:sldId id="404" r:id="rId88"/>
    <p:sldId id="405" r:id="rId89"/>
    <p:sldId id="406" r:id="rId90"/>
    <p:sldId id="407" r:id="rId91"/>
    <p:sldId id="394" r:id="rId92"/>
    <p:sldId id="321" r:id="rId93"/>
    <p:sldId id="322" r:id="rId94"/>
    <p:sldId id="323" r:id="rId95"/>
    <p:sldId id="377" r:id="rId96"/>
    <p:sldId id="327" r:id="rId97"/>
    <p:sldId id="428" r:id="rId98"/>
    <p:sldId id="429" r:id="rId99"/>
    <p:sldId id="325" r:id="rId100"/>
    <p:sldId id="326" r:id="rId101"/>
    <p:sldId id="432" r:id="rId102"/>
    <p:sldId id="430" r:id="rId103"/>
    <p:sldId id="431" r:id="rId104"/>
    <p:sldId id="433" r:id="rId105"/>
    <p:sldId id="416" r:id="rId106"/>
    <p:sldId id="328" r:id="rId107"/>
    <p:sldId id="434" r:id="rId108"/>
    <p:sldId id="435" r:id="rId109"/>
    <p:sldId id="415" r:id="rId110"/>
    <p:sldId id="330" r:id="rId111"/>
    <p:sldId id="331" r:id="rId112"/>
    <p:sldId id="436" r:id="rId113"/>
    <p:sldId id="332" r:id="rId114"/>
    <p:sldId id="336" r:id="rId115"/>
    <p:sldId id="337" r:id="rId116"/>
    <p:sldId id="338" r:id="rId117"/>
    <p:sldId id="339" r:id="rId118"/>
    <p:sldId id="340" r:id="rId119"/>
    <p:sldId id="378" r:id="rId120"/>
    <p:sldId id="395" r:id="rId121"/>
    <p:sldId id="342" r:id="rId122"/>
    <p:sldId id="343" r:id="rId123"/>
    <p:sldId id="344" r:id="rId124"/>
    <p:sldId id="345" r:id="rId125"/>
    <p:sldId id="346" r:id="rId126"/>
    <p:sldId id="379" r:id="rId127"/>
    <p:sldId id="347" r:id="rId128"/>
    <p:sldId id="348" r:id="rId129"/>
    <p:sldId id="349" r:id="rId130"/>
    <p:sldId id="350" r:id="rId131"/>
    <p:sldId id="351" r:id="rId132"/>
    <p:sldId id="355" r:id="rId133"/>
    <p:sldId id="356" r:id="rId134"/>
    <p:sldId id="357" r:id="rId135"/>
    <p:sldId id="358" r:id="rId136"/>
    <p:sldId id="359" r:id="rId137"/>
    <p:sldId id="396" r:id="rId138"/>
    <p:sldId id="360" r:id="rId139"/>
    <p:sldId id="361" r:id="rId140"/>
    <p:sldId id="362" r:id="rId141"/>
    <p:sldId id="380" r:id="rId142"/>
    <p:sldId id="363" r:id="rId143"/>
    <p:sldId id="364" r:id="rId144"/>
    <p:sldId id="365" r:id="rId145"/>
    <p:sldId id="381" r:id="rId146"/>
    <p:sldId id="367" r:id="rId147"/>
  </p:sldIdLst>
  <p:sldSz cx="9144000" cy="6858000" type="screen4x3"/>
  <p:notesSz cx="6858000" cy="9144000"/>
  <p:defaultTextStyle>
    <a:defPPr>
      <a:defRPr lang="el-G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52"/>
    <p:restoredTop sz="50000" autoAdjust="0"/>
  </p:normalViewPr>
  <p:slideViewPr>
    <p:cSldViewPr>
      <p:cViewPr>
        <p:scale>
          <a:sx n="163" d="100"/>
          <a:sy n="163" d="100"/>
        </p:scale>
        <p:origin x="1088" y="-10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00"/>
    </p:cViewPr>
  </p:sorterViewPr>
  <p:notesViewPr>
    <p:cSldViewPr>
      <p:cViewPr varScale="1">
        <p:scale>
          <a:sx n="58" d="100"/>
          <a:sy n="58" d="100"/>
        </p:scale>
        <p:origin x="-8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5574F30-FC52-78D1-E655-AB5DA2CF259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l-GR"/>
          </a:p>
        </p:txBody>
      </p:sp>
      <p:sp>
        <p:nvSpPr>
          <p:cNvPr id="39939" name="Rectangle 3">
            <a:extLst>
              <a:ext uri="{FF2B5EF4-FFF2-40B4-BE49-F238E27FC236}">
                <a16:creationId xmlns:a16="http://schemas.microsoft.com/office/drawing/2014/main" id="{0D7732BB-EF64-681A-4BAE-B3E3FFF2F6B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l-GR"/>
          </a:p>
        </p:txBody>
      </p:sp>
      <p:sp>
        <p:nvSpPr>
          <p:cNvPr id="13316" name="Rectangle 4">
            <a:extLst>
              <a:ext uri="{FF2B5EF4-FFF2-40B4-BE49-F238E27FC236}">
                <a16:creationId xmlns:a16="http://schemas.microsoft.com/office/drawing/2014/main" id="{7759EB95-F4E3-0AA0-8C3C-36CD74DF5EB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6A72BF26-265B-1136-5370-CBC90226EDD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l-GR" noProof="0"/>
              <a:t>Click to edit Master text styles</a:t>
            </a:r>
          </a:p>
          <a:p>
            <a:pPr lvl="1"/>
            <a:r>
              <a:rPr lang="el-GR" noProof="0"/>
              <a:t>Second level</a:t>
            </a:r>
          </a:p>
          <a:p>
            <a:pPr lvl="2"/>
            <a:r>
              <a:rPr lang="el-GR" noProof="0"/>
              <a:t>Third level</a:t>
            </a:r>
          </a:p>
          <a:p>
            <a:pPr lvl="3"/>
            <a:r>
              <a:rPr lang="el-GR" noProof="0"/>
              <a:t>Fourth level</a:t>
            </a:r>
          </a:p>
          <a:p>
            <a:pPr lvl="4"/>
            <a:r>
              <a:rPr lang="el-GR" noProof="0"/>
              <a:t>Fifth level</a:t>
            </a:r>
          </a:p>
        </p:txBody>
      </p:sp>
      <p:sp>
        <p:nvSpPr>
          <p:cNvPr id="39942" name="Rectangle 6">
            <a:extLst>
              <a:ext uri="{FF2B5EF4-FFF2-40B4-BE49-F238E27FC236}">
                <a16:creationId xmlns:a16="http://schemas.microsoft.com/office/drawing/2014/main" id="{CB7578DA-6EB9-90F3-218A-7EA9C525CA0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l-GR"/>
          </a:p>
        </p:txBody>
      </p:sp>
      <p:sp>
        <p:nvSpPr>
          <p:cNvPr id="39943" name="Rectangle 7">
            <a:extLst>
              <a:ext uri="{FF2B5EF4-FFF2-40B4-BE49-F238E27FC236}">
                <a16:creationId xmlns:a16="http://schemas.microsoft.com/office/drawing/2014/main" id="{14CCF683-9F37-5607-012A-525D5A640D8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A7AC96E-74C2-644E-98B6-01823E21B4EC}" type="slidenum">
              <a:rPr lang="el-GR" altLang="en-US"/>
              <a:pPr>
                <a:defRPr/>
              </a:pPr>
              <a:t>‹N°›</a:t>
            </a:fld>
            <a:endParaRPr lang="el-G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a:extLst>
              <a:ext uri="{FF2B5EF4-FFF2-40B4-BE49-F238E27FC236}">
                <a16:creationId xmlns:a16="http://schemas.microsoft.com/office/drawing/2014/main" id="{199C29B1-FF5A-9C00-B72D-1F66BCF8AE2A}"/>
              </a:ext>
            </a:extLst>
          </p:cNvPr>
          <p:cNvSpPr>
            <a:spLocks noGrp="1" noRot="1" noChangeAspect="1" noChangeArrowheads="1" noTextEdit="1"/>
          </p:cNvSpPr>
          <p:nvPr>
            <p:ph type="sldImg"/>
          </p:nvPr>
        </p:nvSpPr>
        <p:spPr>
          <a:ln/>
        </p:spPr>
      </p:sp>
      <p:sp>
        <p:nvSpPr>
          <p:cNvPr id="3" name="Espace réservé des commentaires 2">
            <a:extLst>
              <a:ext uri="{FF2B5EF4-FFF2-40B4-BE49-F238E27FC236}">
                <a16:creationId xmlns:a16="http://schemas.microsoft.com/office/drawing/2014/main" id="{3F26AAAA-C780-86AB-0399-D97B0EEEE1B8}"/>
              </a:ext>
            </a:extLst>
          </p:cNvPr>
          <p:cNvSpPr>
            <a:spLocks noGrp="1"/>
          </p:cNvSpPr>
          <p:nvPr>
            <p:ph type="body" idx="1"/>
          </p:nvPr>
        </p:nvSpPr>
        <p:spPr/>
        <p:txBody>
          <a:bodyPr>
            <a:normAutofit fontScale="70000" lnSpcReduction="20000"/>
          </a:bodyPr>
          <a:lstStyle/>
          <a:p>
            <a:pPr>
              <a:defRPr/>
            </a:pPr>
            <a:r>
              <a:rPr lang="en-US" b="1" dirty="0"/>
              <a:t>Base layers</a:t>
            </a:r>
          </a:p>
          <a:p>
            <a:pPr>
              <a:defRPr/>
            </a:pPr>
            <a:r>
              <a:rPr lang="en-US" dirty="0"/>
              <a:t>Base layers comprise the technological standards used in the upper levels:</a:t>
            </a:r>
          </a:p>
          <a:p>
            <a:pPr>
              <a:defRPr/>
            </a:pPr>
            <a:r>
              <a:rPr lang="en-US" dirty="0"/>
              <a:t>Unicode to represent characters.</a:t>
            </a:r>
          </a:p>
          <a:p>
            <a:pPr>
              <a:defRPr/>
            </a:pPr>
            <a:r>
              <a:rPr lang="en-US" dirty="0"/>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a:t>
            </a:r>
            <a:r>
              <a:rPr lang="en-US" dirty="0" err="1"/>
              <a:t>wikipedia</a:t>
            </a:r>
            <a:r>
              <a:rPr lang="en-US" dirty="0"/>
              <a:t>).</a:t>
            </a:r>
          </a:p>
          <a:p>
            <a:pPr>
              <a:defRPr/>
            </a:pPr>
            <a:r>
              <a:rPr lang="en-US" dirty="0"/>
              <a:t>XML (</a:t>
            </a:r>
            <a:r>
              <a:rPr lang="en-US" dirty="0" err="1"/>
              <a:t>eXtended</a:t>
            </a:r>
            <a:r>
              <a:rPr lang="en-US" dirty="0"/>
              <a:t> Markup Language) and related technologies, such as NS (Name Spaces) and XML Schema </a:t>
            </a:r>
          </a:p>
          <a:p>
            <a:pPr>
              <a:defRPr/>
            </a:pPr>
            <a:r>
              <a:rPr lang="en-US" b="1" dirty="0"/>
              <a:t>RDF and RDF Schema.</a:t>
            </a:r>
          </a:p>
          <a:p>
            <a:pPr>
              <a:defRPr/>
            </a:pPr>
            <a:r>
              <a:rPr lang="en-US" dirty="0"/>
              <a:t>As the cornerstone of information representation and exchange, RDF defines a simple model to describe any information. </a:t>
            </a:r>
            <a:r>
              <a:rPr lang="en-US" dirty="0">
                <a:hlinkClick r:id="rId3"/>
              </a:rPr>
              <a:t>RDF</a:t>
            </a:r>
            <a:r>
              <a:rPr lang="en-US" dirty="0"/>
              <a:t> is basically a </a:t>
            </a:r>
            <a:r>
              <a:rPr lang="en-US" dirty="0" err="1"/>
              <a:t>labelled</a:t>
            </a:r>
            <a:r>
              <a:rPr lang="en-US" dirty="0"/>
              <a:t> graph representation described by a set of triples (subject, predicate, object).</a:t>
            </a:r>
          </a:p>
          <a:p>
            <a:pPr>
              <a:defRPr/>
            </a:pPr>
            <a:r>
              <a:rPr lang="en-US" dirty="0"/>
              <a:t>RDF can be serialized in XML (XML-RDF) but also in more compact formats such as Triples or N3.</a:t>
            </a:r>
          </a:p>
          <a:p>
            <a:pPr>
              <a:defRPr/>
            </a:pPr>
            <a:r>
              <a:rPr lang="en-US" dirty="0">
                <a:hlinkClick r:id="rId4"/>
              </a:rPr>
              <a:t>RDF Schema </a:t>
            </a:r>
            <a:r>
              <a:rPr lang="en-US" dirty="0"/>
              <a:t>extends RDF by adding extension to the basic vocabulary in order to be able to define Class, </a:t>
            </a:r>
            <a:r>
              <a:rPr lang="en-US" dirty="0" err="1"/>
              <a:t>subClass</a:t>
            </a:r>
            <a:r>
              <a:rPr lang="en-US" dirty="0"/>
              <a:t>, properties, </a:t>
            </a:r>
            <a:r>
              <a:rPr lang="en-US" dirty="0" err="1"/>
              <a:t>subProperties</a:t>
            </a:r>
            <a:r>
              <a:rPr lang="en-US" dirty="0"/>
              <a:t>, etc.</a:t>
            </a:r>
          </a:p>
          <a:p>
            <a:pPr>
              <a:defRPr/>
            </a:pPr>
            <a:r>
              <a:rPr lang="en-US" b="1" dirty="0"/>
              <a:t>Ontology layer</a:t>
            </a:r>
          </a:p>
          <a:p>
            <a:pPr>
              <a:defRPr/>
            </a:pPr>
            <a:r>
              <a:rPr lang="en-US" dirty="0"/>
              <a:t>An ontology is a specification of a conceptualization (more complete definition </a:t>
            </a:r>
            <a:r>
              <a:rPr lang="en-US" dirty="0">
                <a:hlinkClick r:id="rId5"/>
              </a:rPr>
              <a:t>here</a:t>
            </a:r>
            <a:r>
              <a:rPr lang="en-US" dirty="0"/>
              <a:t>). In few words, ontology gives the specification of a domain according to a given vocabulary. Usually we can assume that an ontology is defined by classes (objects), properties (attributes or relationships), instances and also various constraints.</a:t>
            </a:r>
          </a:p>
          <a:p>
            <a:pPr>
              <a:defRPr/>
            </a:pPr>
            <a:r>
              <a:rPr lang="en-US" b="1" dirty="0"/>
              <a:t>Logic layer</a:t>
            </a:r>
          </a:p>
          <a:p>
            <a:pPr>
              <a:defRPr/>
            </a:pPr>
            <a:r>
              <a:rPr lang="en-US" dirty="0"/>
              <a:t> Logic became an important aspect of </a:t>
            </a:r>
            <a:r>
              <a:rPr lang="en-US" dirty="0" err="1"/>
              <a:t>ontologies</a:t>
            </a:r>
            <a:r>
              <a:rPr lang="en-US" dirty="0"/>
              <a:t>. Ontology Web Language (</a:t>
            </a:r>
            <a:r>
              <a:rPr lang="en-US" dirty="0">
                <a:hlinkClick r:id="rId6"/>
              </a:rPr>
              <a:t>OWL</a:t>
            </a:r>
            <a:r>
              <a:rPr lang="en-US" dirty="0"/>
              <a:t>), one of the most spread ontology language, is based on Description Logics (</a:t>
            </a:r>
            <a:r>
              <a:rPr lang="en-US" dirty="0">
                <a:hlinkClick r:id="rId7"/>
              </a:rPr>
              <a:t>DL</a:t>
            </a:r>
            <a:r>
              <a:rPr lang="en-US" dirty="0"/>
              <a:t>), which gives high expressive level and provides sound and complete reasoning.</a:t>
            </a:r>
          </a:p>
          <a:p>
            <a:pPr>
              <a:defRPr/>
            </a:pPr>
            <a:r>
              <a:rPr lang="en-US" b="1" dirty="0"/>
              <a:t>Proof layer</a:t>
            </a:r>
          </a:p>
          <a:p>
            <a:pPr>
              <a:defRPr/>
            </a:pPr>
            <a:r>
              <a:rPr lang="en-US" dirty="0"/>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a:t>
            </a:r>
            <a:r>
              <a:rPr lang="en-US" dirty="0" err="1"/>
              <a:t>it"_will</a:t>
            </a:r>
            <a:r>
              <a:rPr lang="en-US" dirty="0"/>
              <a:t> finalize the proof.</a:t>
            </a:r>
            <a:br>
              <a:rPr lang="en-US" dirty="0"/>
            </a:br>
            <a:r>
              <a:rPr lang="en-US" dirty="0"/>
              <a:t>The point is that all these pieces of information are given by RDF triples with references to some URI, so the computer B can check them and if it trusts the referenced site, he can accept the proof.</a:t>
            </a:r>
            <a:br>
              <a:rPr lang="en-US" dirty="0"/>
            </a:br>
            <a:r>
              <a:rPr lang="en-US" dirty="0"/>
              <a:t>This example goes beyond some criticisms, notably coming the one from Google Executive, Peter </a:t>
            </a:r>
            <a:r>
              <a:rPr lang="en-US" dirty="0" err="1"/>
              <a:t>Norvig</a:t>
            </a:r>
            <a:r>
              <a:rPr lang="en-US" dirty="0"/>
              <a:t>, who challenged T. </a:t>
            </a:r>
            <a:r>
              <a:rPr lang="en-US" dirty="0" err="1"/>
              <a:t>Berners-Leeduring</a:t>
            </a:r>
            <a:r>
              <a:rPr lang="en-US" dirty="0"/>
              <a:t>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en-US" i="1" dirty="0"/>
              <a:t>proof</a:t>
            </a:r>
            <a:r>
              <a:rPr lang="en-US" dirty="0"/>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p>
        </p:txBody>
      </p:sp>
      <p:sp>
        <p:nvSpPr>
          <p:cNvPr id="15363" name="Espace réservé du numéro de diapositive 3">
            <a:extLst>
              <a:ext uri="{FF2B5EF4-FFF2-40B4-BE49-F238E27FC236}">
                <a16:creationId xmlns:a16="http://schemas.microsoft.com/office/drawing/2014/main" id="{96C16C22-7E78-C8D7-ABFC-870F28C6E0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F26010-862C-CC41-949F-2B9F970E467F}" type="slidenum">
              <a:rPr lang="en-GB" altLang="fr-FR" smtClean="0"/>
              <a:pPr/>
              <a:t>1</a:t>
            </a:fld>
            <a:endParaRPr lang="en-GB"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e l'image des diapositives 1">
            <a:extLst>
              <a:ext uri="{FF2B5EF4-FFF2-40B4-BE49-F238E27FC236}">
                <a16:creationId xmlns:a16="http://schemas.microsoft.com/office/drawing/2014/main" id="{A429CFA8-D961-D192-2C57-713ED36DC541}"/>
              </a:ext>
            </a:extLst>
          </p:cNvPr>
          <p:cNvSpPr>
            <a:spLocks noGrp="1" noRot="1" noChangeAspect="1" noChangeArrowheads="1" noTextEdit="1"/>
          </p:cNvSpPr>
          <p:nvPr>
            <p:ph type="sldImg"/>
          </p:nvPr>
        </p:nvSpPr>
        <p:spPr>
          <a:ln/>
        </p:spPr>
      </p:sp>
      <p:sp>
        <p:nvSpPr>
          <p:cNvPr id="3" name="Espace réservé des commentaires 2">
            <a:extLst>
              <a:ext uri="{FF2B5EF4-FFF2-40B4-BE49-F238E27FC236}">
                <a16:creationId xmlns:a16="http://schemas.microsoft.com/office/drawing/2014/main" id="{87FCEA08-00B1-E7F3-4794-20B606733403}"/>
              </a:ext>
            </a:extLst>
          </p:cNvPr>
          <p:cNvSpPr>
            <a:spLocks noGrp="1"/>
          </p:cNvSpPr>
          <p:nvPr>
            <p:ph type="body" idx="1"/>
          </p:nvPr>
        </p:nvSpPr>
        <p:spPr/>
        <p:txBody>
          <a:bodyPr>
            <a:normAutofit fontScale="70000" lnSpcReduction="20000"/>
          </a:bodyPr>
          <a:lstStyle/>
          <a:p>
            <a:pPr>
              <a:defRPr/>
            </a:pPr>
            <a:r>
              <a:rPr lang="en-US" b="1" dirty="0"/>
              <a:t>Base layers</a:t>
            </a:r>
          </a:p>
          <a:p>
            <a:pPr>
              <a:defRPr/>
            </a:pPr>
            <a:r>
              <a:rPr lang="en-US" dirty="0"/>
              <a:t>Base layers comprise the technological standards used in the upper levels:</a:t>
            </a:r>
          </a:p>
          <a:p>
            <a:pPr>
              <a:defRPr/>
            </a:pPr>
            <a:r>
              <a:rPr lang="en-US" dirty="0"/>
              <a:t>Unicode to represent characters.</a:t>
            </a:r>
          </a:p>
          <a:p>
            <a:pPr>
              <a:defRPr/>
            </a:pPr>
            <a:r>
              <a:rPr lang="en-US" dirty="0"/>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a:t>
            </a:r>
            <a:r>
              <a:rPr lang="en-US" dirty="0" err="1"/>
              <a:t>wikipedia</a:t>
            </a:r>
            <a:r>
              <a:rPr lang="en-US" dirty="0"/>
              <a:t>).</a:t>
            </a:r>
          </a:p>
          <a:p>
            <a:pPr>
              <a:defRPr/>
            </a:pPr>
            <a:r>
              <a:rPr lang="en-US" dirty="0"/>
              <a:t>XML (</a:t>
            </a:r>
            <a:r>
              <a:rPr lang="en-US" dirty="0" err="1"/>
              <a:t>eXtended</a:t>
            </a:r>
            <a:r>
              <a:rPr lang="en-US" dirty="0"/>
              <a:t> Markup Language) and related technologies, such as NS (Name Spaces) and XML Schema </a:t>
            </a:r>
          </a:p>
          <a:p>
            <a:pPr>
              <a:defRPr/>
            </a:pPr>
            <a:r>
              <a:rPr lang="en-US" b="1" dirty="0"/>
              <a:t>RDF and RDF Schema.</a:t>
            </a:r>
          </a:p>
          <a:p>
            <a:pPr>
              <a:defRPr/>
            </a:pPr>
            <a:r>
              <a:rPr lang="en-US" dirty="0"/>
              <a:t>As the cornerstone of information representation and exchange, RDF defines a simple model to describe any information. </a:t>
            </a:r>
            <a:r>
              <a:rPr lang="en-US" dirty="0">
                <a:hlinkClick r:id="rId3"/>
              </a:rPr>
              <a:t>RDF</a:t>
            </a:r>
            <a:r>
              <a:rPr lang="en-US" dirty="0"/>
              <a:t> is basically a </a:t>
            </a:r>
            <a:r>
              <a:rPr lang="en-US" dirty="0" err="1"/>
              <a:t>labelled</a:t>
            </a:r>
            <a:r>
              <a:rPr lang="en-US" dirty="0"/>
              <a:t> graph representation described by a set of triples (subject, predicate, object).</a:t>
            </a:r>
          </a:p>
          <a:p>
            <a:pPr>
              <a:defRPr/>
            </a:pPr>
            <a:r>
              <a:rPr lang="en-US" dirty="0"/>
              <a:t>RDF can be serialized in XML (XML-RDF) but also in more compact formats such as Triples or N3.</a:t>
            </a:r>
          </a:p>
          <a:p>
            <a:pPr>
              <a:defRPr/>
            </a:pPr>
            <a:r>
              <a:rPr lang="en-US" dirty="0">
                <a:hlinkClick r:id="rId4"/>
              </a:rPr>
              <a:t>RDF Schema </a:t>
            </a:r>
            <a:r>
              <a:rPr lang="en-US" dirty="0"/>
              <a:t>extends RDF by adding extension to the basic vocabulary in order to be able to define Class, </a:t>
            </a:r>
            <a:r>
              <a:rPr lang="en-US" dirty="0" err="1"/>
              <a:t>subClass</a:t>
            </a:r>
            <a:r>
              <a:rPr lang="en-US" dirty="0"/>
              <a:t>, properties, </a:t>
            </a:r>
            <a:r>
              <a:rPr lang="en-US" dirty="0" err="1"/>
              <a:t>subProperties</a:t>
            </a:r>
            <a:r>
              <a:rPr lang="en-US" dirty="0"/>
              <a:t>, etc.</a:t>
            </a:r>
          </a:p>
          <a:p>
            <a:pPr>
              <a:defRPr/>
            </a:pPr>
            <a:r>
              <a:rPr lang="en-US" b="1" dirty="0"/>
              <a:t>Ontology layer</a:t>
            </a:r>
          </a:p>
          <a:p>
            <a:pPr>
              <a:defRPr/>
            </a:pPr>
            <a:r>
              <a:rPr lang="en-US" dirty="0"/>
              <a:t>An ontology is a specification of a conceptualization (more complete definition </a:t>
            </a:r>
            <a:r>
              <a:rPr lang="en-US" dirty="0">
                <a:hlinkClick r:id="rId5"/>
              </a:rPr>
              <a:t>here</a:t>
            </a:r>
            <a:r>
              <a:rPr lang="en-US" dirty="0"/>
              <a:t>). In few words, ontology gives the specification of a domain according to a given vocabulary. Usually we can assume that an ontology is defined by classes (objects), properties (attributes or relationships), instances and also various constraints.</a:t>
            </a:r>
          </a:p>
          <a:p>
            <a:pPr>
              <a:defRPr/>
            </a:pPr>
            <a:r>
              <a:rPr lang="en-US" b="1" dirty="0"/>
              <a:t>Logic layer</a:t>
            </a:r>
          </a:p>
          <a:p>
            <a:pPr>
              <a:defRPr/>
            </a:pPr>
            <a:r>
              <a:rPr lang="en-US" dirty="0"/>
              <a:t> Logic became an important aspect of </a:t>
            </a:r>
            <a:r>
              <a:rPr lang="en-US" dirty="0" err="1"/>
              <a:t>ontologies</a:t>
            </a:r>
            <a:r>
              <a:rPr lang="en-US" dirty="0"/>
              <a:t>. Ontology Web Language (</a:t>
            </a:r>
            <a:r>
              <a:rPr lang="en-US" dirty="0">
                <a:hlinkClick r:id="rId6"/>
              </a:rPr>
              <a:t>OWL</a:t>
            </a:r>
            <a:r>
              <a:rPr lang="en-US" dirty="0"/>
              <a:t>), one of the most spread ontology language, is based on Description Logics (</a:t>
            </a:r>
            <a:r>
              <a:rPr lang="en-US" dirty="0">
                <a:hlinkClick r:id="rId7"/>
              </a:rPr>
              <a:t>DL</a:t>
            </a:r>
            <a:r>
              <a:rPr lang="en-US" dirty="0"/>
              <a:t>), which gives high expressive level and provides sound and complete reasoning.</a:t>
            </a:r>
          </a:p>
          <a:p>
            <a:pPr>
              <a:defRPr/>
            </a:pPr>
            <a:r>
              <a:rPr lang="en-US" b="1" dirty="0"/>
              <a:t>Proof layer</a:t>
            </a:r>
          </a:p>
          <a:p>
            <a:pPr>
              <a:defRPr/>
            </a:pPr>
            <a:r>
              <a:rPr lang="en-US" dirty="0"/>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a:t>
            </a:r>
            <a:r>
              <a:rPr lang="en-US" dirty="0" err="1"/>
              <a:t>it"_will</a:t>
            </a:r>
            <a:r>
              <a:rPr lang="en-US" dirty="0"/>
              <a:t> finalize the proof.</a:t>
            </a:r>
            <a:br>
              <a:rPr lang="en-US" dirty="0"/>
            </a:br>
            <a:r>
              <a:rPr lang="en-US" dirty="0"/>
              <a:t>The point is that all these pieces of information are given by RDF triples with references to some URI, so the computer B can check them and if it trusts the referenced site, he can accept the proof.</a:t>
            </a:r>
            <a:br>
              <a:rPr lang="en-US" dirty="0"/>
            </a:br>
            <a:r>
              <a:rPr lang="en-US" dirty="0"/>
              <a:t>This example goes beyond some criticisms, notably coming the one from Google Executive, Peter </a:t>
            </a:r>
            <a:r>
              <a:rPr lang="en-US" dirty="0" err="1"/>
              <a:t>Norvig</a:t>
            </a:r>
            <a:r>
              <a:rPr lang="en-US" dirty="0"/>
              <a:t>, who challenged T. </a:t>
            </a:r>
            <a:r>
              <a:rPr lang="en-US" dirty="0" err="1"/>
              <a:t>Berners-Leeduring</a:t>
            </a:r>
            <a:r>
              <a:rPr lang="en-US" dirty="0"/>
              <a:t>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en-US" i="1" dirty="0"/>
              <a:t>proof</a:t>
            </a:r>
            <a:r>
              <a:rPr lang="en-US" dirty="0"/>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p>
        </p:txBody>
      </p:sp>
      <p:sp>
        <p:nvSpPr>
          <p:cNvPr id="17411" name="Espace réservé du numéro de diapositive 3">
            <a:extLst>
              <a:ext uri="{FF2B5EF4-FFF2-40B4-BE49-F238E27FC236}">
                <a16:creationId xmlns:a16="http://schemas.microsoft.com/office/drawing/2014/main" id="{026F827D-E145-5DEF-8B6F-74D4665D1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B8A5BB-C9A3-CD45-B19D-2005CB163B97}" type="slidenum">
              <a:rPr lang="en-GB" altLang="fr-FR" smtClean="0"/>
              <a:pPr/>
              <a:t>2</a:t>
            </a:fld>
            <a:endParaRPr lang="en-GB"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e l'image des diapositives 1">
            <a:extLst>
              <a:ext uri="{FF2B5EF4-FFF2-40B4-BE49-F238E27FC236}">
                <a16:creationId xmlns:a16="http://schemas.microsoft.com/office/drawing/2014/main" id="{633AEEB0-CDB0-7015-BFB1-746F408FB45C}"/>
              </a:ext>
            </a:extLst>
          </p:cNvPr>
          <p:cNvSpPr>
            <a:spLocks noGrp="1" noRot="1" noChangeAspect="1" noChangeArrowheads="1" noTextEdit="1"/>
          </p:cNvSpPr>
          <p:nvPr>
            <p:ph type="sldImg"/>
          </p:nvPr>
        </p:nvSpPr>
        <p:spPr>
          <a:ln/>
        </p:spPr>
      </p:sp>
      <p:sp>
        <p:nvSpPr>
          <p:cNvPr id="3" name="Espace réservé des commentaires 2">
            <a:extLst>
              <a:ext uri="{FF2B5EF4-FFF2-40B4-BE49-F238E27FC236}">
                <a16:creationId xmlns:a16="http://schemas.microsoft.com/office/drawing/2014/main" id="{0FFB09E8-3B6E-8540-8684-99CE6AD570E7}"/>
              </a:ext>
            </a:extLst>
          </p:cNvPr>
          <p:cNvSpPr>
            <a:spLocks noGrp="1"/>
          </p:cNvSpPr>
          <p:nvPr>
            <p:ph type="body" idx="1"/>
          </p:nvPr>
        </p:nvSpPr>
        <p:spPr/>
        <p:txBody>
          <a:bodyPr>
            <a:normAutofit fontScale="70000" lnSpcReduction="20000"/>
          </a:bodyPr>
          <a:lstStyle/>
          <a:p>
            <a:pPr>
              <a:defRPr/>
            </a:pPr>
            <a:r>
              <a:rPr lang="en-US" b="1" dirty="0"/>
              <a:t>Base layers</a:t>
            </a:r>
          </a:p>
          <a:p>
            <a:pPr>
              <a:defRPr/>
            </a:pPr>
            <a:r>
              <a:rPr lang="en-US" dirty="0"/>
              <a:t>Base layers comprise the technological standards used in the upper levels:</a:t>
            </a:r>
          </a:p>
          <a:p>
            <a:pPr>
              <a:defRPr/>
            </a:pPr>
            <a:r>
              <a:rPr lang="en-US" dirty="0"/>
              <a:t>Unicode to represent characters.</a:t>
            </a:r>
          </a:p>
          <a:p>
            <a:pPr>
              <a:defRPr/>
            </a:pPr>
            <a:r>
              <a:rPr lang="en-US" dirty="0"/>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a:t>
            </a:r>
            <a:r>
              <a:rPr lang="en-US" dirty="0" err="1"/>
              <a:t>wikipedia</a:t>
            </a:r>
            <a:r>
              <a:rPr lang="en-US" dirty="0"/>
              <a:t>).</a:t>
            </a:r>
          </a:p>
          <a:p>
            <a:pPr>
              <a:defRPr/>
            </a:pPr>
            <a:r>
              <a:rPr lang="en-US" dirty="0"/>
              <a:t>XML (</a:t>
            </a:r>
            <a:r>
              <a:rPr lang="en-US" dirty="0" err="1"/>
              <a:t>eXtended</a:t>
            </a:r>
            <a:r>
              <a:rPr lang="en-US" dirty="0"/>
              <a:t> Markup Language) and related technologies, such as NS (Name Spaces) and XML Schema </a:t>
            </a:r>
          </a:p>
          <a:p>
            <a:pPr>
              <a:defRPr/>
            </a:pPr>
            <a:r>
              <a:rPr lang="en-US" b="1" dirty="0"/>
              <a:t>RDF and RDF Schema.</a:t>
            </a:r>
          </a:p>
          <a:p>
            <a:pPr>
              <a:defRPr/>
            </a:pPr>
            <a:r>
              <a:rPr lang="en-US" dirty="0"/>
              <a:t>As the cornerstone of information representation and exchange, RDF defines a simple model to describe any information. </a:t>
            </a:r>
            <a:r>
              <a:rPr lang="en-US" dirty="0">
                <a:hlinkClick r:id="rId3"/>
              </a:rPr>
              <a:t>RDF</a:t>
            </a:r>
            <a:r>
              <a:rPr lang="en-US" dirty="0"/>
              <a:t> is basically a </a:t>
            </a:r>
            <a:r>
              <a:rPr lang="en-US" dirty="0" err="1"/>
              <a:t>labelled</a:t>
            </a:r>
            <a:r>
              <a:rPr lang="en-US" dirty="0"/>
              <a:t> graph representation described by a set of triples (subject, predicate, object).</a:t>
            </a:r>
          </a:p>
          <a:p>
            <a:pPr>
              <a:defRPr/>
            </a:pPr>
            <a:r>
              <a:rPr lang="en-US" dirty="0"/>
              <a:t>RDF can be serialized in XML (XML-RDF) but also in more compact formats such as Triples or N3.</a:t>
            </a:r>
          </a:p>
          <a:p>
            <a:pPr>
              <a:defRPr/>
            </a:pPr>
            <a:r>
              <a:rPr lang="en-US" dirty="0">
                <a:hlinkClick r:id="rId4"/>
              </a:rPr>
              <a:t>RDF Schema </a:t>
            </a:r>
            <a:r>
              <a:rPr lang="en-US" dirty="0"/>
              <a:t>extends RDF by adding extension to the basic vocabulary in order to be able to define Class, </a:t>
            </a:r>
            <a:r>
              <a:rPr lang="en-US" dirty="0" err="1"/>
              <a:t>subClass</a:t>
            </a:r>
            <a:r>
              <a:rPr lang="en-US" dirty="0"/>
              <a:t>, properties, </a:t>
            </a:r>
            <a:r>
              <a:rPr lang="en-US" dirty="0" err="1"/>
              <a:t>subProperties</a:t>
            </a:r>
            <a:r>
              <a:rPr lang="en-US" dirty="0"/>
              <a:t>, etc.</a:t>
            </a:r>
          </a:p>
          <a:p>
            <a:pPr>
              <a:defRPr/>
            </a:pPr>
            <a:r>
              <a:rPr lang="en-US" b="1" dirty="0"/>
              <a:t>Ontology layer</a:t>
            </a:r>
          </a:p>
          <a:p>
            <a:pPr>
              <a:defRPr/>
            </a:pPr>
            <a:r>
              <a:rPr lang="en-US" dirty="0"/>
              <a:t>An ontology is a specification of a conceptualization (more complete definition </a:t>
            </a:r>
            <a:r>
              <a:rPr lang="en-US" dirty="0">
                <a:hlinkClick r:id="rId5"/>
              </a:rPr>
              <a:t>here</a:t>
            </a:r>
            <a:r>
              <a:rPr lang="en-US" dirty="0"/>
              <a:t>). In few words, ontology gives the specification of a domain according to a given vocabulary. Usually we can assume that an ontology is defined by classes (objects), properties (attributes or relationships), instances and also various constraints.</a:t>
            </a:r>
          </a:p>
          <a:p>
            <a:pPr>
              <a:defRPr/>
            </a:pPr>
            <a:r>
              <a:rPr lang="en-US" b="1" dirty="0"/>
              <a:t>Logic layer</a:t>
            </a:r>
          </a:p>
          <a:p>
            <a:pPr>
              <a:defRPr/>
            </a:pPr>
            <a:r>
              <a:rPr lang="en-US" dirty="0"/>
              <a:t> Logic became an important aspect of </a:t>
            </a:r>
            <a:r>
              <a:rPr lang="en-US" dirty="0" err="1"/>
              <a:t>ontologies</a:t>
            </a:r>
            <a:r>
              <a:rPr lang="en-US" dirty="0"/>
              <a:t>. Ontology Web Language (</a:t>
            </a:r>
            <a:r>
              <a:rPr lang="en-US" dirty="0">
                <a:hlinkClick r:id="rId6"/>
              </a:rPr>
              <a:t>OWL</a:t>
            </a:r>
            <a:r>
              <a:rPr lang="en-US" dirty="0"/>
              <a:t>), one of the most spread ontology language, is based on Description Logics (</a:t>
            </a:r>
            <a:r>
              <a:rPr lang="en-US" dirty="0">
                <a:hlinkClick r:id="rId7"/>
              </a:rPr>
              <a:t>DL</a:t>
            </a:r>
            <a:r>
              <a:rPr lang="en-US" dirty="0"/>
              <a:t>), which gives high expressive level and provides sound and complete reasoning.</a:t>
            </a:r>
          </a:p>
          <a:p>
            <a:pPr>
              <a:defRPr/>
            </a:pPr>
            <a:r>
              <a:rPr lang="en-US" b="1" dirty="0"/>
              <a:t>Proof layer</a:t>
            </a:r>
          </a:p>
          <a:p>
            <a:pPr>
              <a:defRPr/>
            </a:pPr>
            <a:r>
              <a:rPr lang="en-US" dirty="0"/>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a:t>
            </a:r>
            <a:r>
              <a:rPr lang="en-US" dirty="0" err="1"/>
              <a:t>it"_will</a:t>
            </a:r>
            <a:r>
              <a:rPr lang="en-US" dirty="0"/>
              <a:t> finalize the proof.</a:t>
            </a:r>
            <a:br>
              <a:rPr lang="en-US" dirty="0"/>
            </a:br>
            <a:r>
              <a:rPr lang="en-US" dirty="0"/>
              <a:t>The point is that all these pieces of information are given by RDF triples with references to some URI, so the computer B can check them and if it trusts the referenced site, he can accept the proof.</a:t>
            </a:r>
            <a:br>
              <a:rPr lang="en-US" dirty="0"/>
            </a:br>
            <a:r>
              <a:rPr lang="en-US" dirty="0"/>
              <a:t>This example goes beyond some criticisms, notably coming the one from Google Executive, Peter </a:t>
            </a:r>
            <a:r>
              <a:rPr lang="en-US" dirty="0" err="1"/>
              <a:t>Norvig</a:t>
            </a:r>
            <a:r>
              <a:rPr lang="en-US" dirty="0"/>
              <a:t>, who challenged T. </a:t>
            </a:r>
            <a:r>
              <a:rPr lang="en-US" dirty="0" err="1"/>
              <a:t>Berners-Leeduring</a:t>
            </a:r>
            <a:r>
              <a:rPr lang="en-US" dirty="0"/>
              <a:t>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en-US" i="1" dirty="0"/>
              <a:t>proof</a:t>
            </a:r>
            <a:r>
              <a:rPr lang="en-US" dirty="0"/>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p>
        </p:txBody>
      </p:sp>
      <p:sp>
        <p:nvSpPr>
          <p:cNvPr id="19459" name="Espace réservé du numéro de diapositive 3">
            <a:extLst>
              <a:ext uri="{FF2B5EF4-FFF2-40B4-BE49-F238E27FC236}">
                <a16:creationId xmlns:a16="http://schemas.microsoft.com/office/drawing/2014/main" id="{A89CCD0A-6B72-6E8F-00B3-FCA557E095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4ADE88-8639-8B46-BAE0-29BE91B76CF2}" type="slidenum">
              <a:rPr lang="en-GB" altLang="fr-FR" smtClean="0"/>
              <a:pPr/>
              <a:t>3</a:t>
            </a:fld>
            <a:endParaRPr lang="en-GB"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0BCF68C4-2605-4D15-FB35-CE2E1E996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CD413C-B70E-1844-A893-E0145A1ED908}" type="slidenum">
              <a:rPr lang="el-GR" altLang="en-US" smtClean="0"/>
              <a:pPr>
                <a:spcBef>
                  <a:spcPct val="0"/>
                </a:spcBef>
              </a:pPr>
              <a:t>4</a:t>
            </a:fld>
            <a:endParaRPr lang="el-GR" altLang="en-US"/>
          </a:p>
        </p:txBody>
      </p:sp>
      <p:sp>
        <p:nvSpPr>
          <p:cNvPr id="21506" name="Rectangle 2">
            <a:extLst>
              <a:ext uri="{FF2B5EF4-FFF2-40B4-BE49-F238E27FC236}">
                <a16:creationId xmlns:a16="http://schemas.microsoft.com/office/drawing/2014/main" id="{78C539C7-A542-883F-CAB1-1525097157CC}"/>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29A83858-4B1B-9285-FE7E-F3DA553537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 Θέση εικόνας διαφάνειας">
            <a:extLst>
              <a:ext uri="{FF2B5EF4-FFF2-40B4-BE49-F238E27FC236}">
                <a16:creationId xmlns:a16="http://schemas.microsoft.com/office/drawing/2014/main" id="{26F16D97-86A6-90F7-1D41-0DAB16122066}"/>
              </a:ext>
            </a:extLst>
          </p:cNvPr>
          <p:cNvSpPr>
            <a:spLocks noGrp="1" noRot="1" noChangeAspect="1" noChangeArrowheads="1" noTextEdit="1"/>
          </p:cNvSpPr>
          <p:nvPr>
            <p:ph type="sldImg"/>
          </p:nvPr>
        </p:nvSpPr>
        <p:spPr>
          <a:ln/>
        </p:spPr>
      </p:sp>
      <p:sp>
        <p:nvSpPr>
          <p:cNvPr id="52226" name="2 - Θέση σημειώσεων">
            <a:extLst>
              <a:ext uri="{FF2B5EF4-FFF2-40B4-BE49-F238E27FC236}">
                <a16:creationId xmlns:a16="http://schemas.microsoft.com/office/drawing/2014/main" id="{4B8EC266-43A7-CD5D-7436-9ECF04E51B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2227" name="3 - Θέση αριθμού διαφάνειας">
            <a:extLst>
              <a:ext uri="{FF2B5EF4-FFF2-40B4-BE49-F238E27FC236}">
                <a16:creationId xmlns:a16="http://schemas.microsoft.com/office/drawing/2014/main" id="{628BD3F4-7335-69E7-12AF-34D80BF164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89BC8E-F3FD-1841-9D7B-4059F39E58AB}" type="slidenum">
              <a:rPr lang="el-GR" altLang="en-US" smtClean="0"/>
              <a:pPr>
                <a:spcBef>
                  <a:spcPct val="0"/>
                </a:spcBef>
              </a:pPr>
              <a:t>36</a:t>
            </a:fld>
            <a:endParaRPr lang="el-G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1 - Θέση εικόνας διαφάνειας">
            <a:extLst>
              <a:ext uri="{FF2B5EF4-FFF2-40B4-BE49-F238E27FC236}">
                <a16:creationId xmlns:a16="http://schemas.microsoft.com/office/drawing/2014/main" id="{3E9B1C7C-3B73-EA37-E0D4-985B0051CF71}"/>
              </a:ext>
            </a:extLst>
          </p:cNvPr>
          <p:cNvSpPr>
            <a:spLocks noGrp="1" noRot="1" noChangeAspect="1" noChangeArrowheads="1" noTextEdit="1"/>
          </p:cNvSpPr>
          <p:nvPr>
            <p:ph type="sldImg"/>
          </p:nvPr>
        </p:nvSpPr>
        <p:spPr>
          <a:ln/>
        </p:spPr>
      </p:sp>
      <p:sp>
        <p:nvSpPr>
          <p:cNvPr id="100354" name="2 - Θέση σημειώσεων">
            <a:extLst>
              <a:ext uri="{FF2B5EF4-FFF2-40B4-BE49-F238E27FC236}">
                <a16:creationId xmlns:a16="http://schemas.microsoft.com/office/drawing/2014/main" id="{19F21D63-260C-46A7-8A1B-D6C3FF27FF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0355" name="3 - Θέση αριθμού διαφάνειας">
            <a:extLst>
              <a:ext uri="{FF2B5EF4-FFF2-40B4-BE49-F238E27FC236}">
                <a16:creationId xmlns:a16="http://schemas.microsoft.com/office/drawing/2014/main" id="{2DB7FBC1-826C-FE2F-CE23-E2A3296F0B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224D2D-A67F-2749-A0A6-17DC41F10653}" type="slidenum">
              <a:rPr lang="el-GR" altLang="en-US" smtClean="0"/>
              <a:pPr>
                <a:spcBef>
                  <a:spcPct val="0"/>
                </a:spcBef>
              </a:pPr>
              <a:t>95</a:t>
            </a:fld>
            <a:endParaRPr lang="el-G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FD68386-5DCE-6DED-AEA8-FDD6E2865040}"/>
              </a:ext>
            </a:extLst>
          </p:cNvPr>
          <p:cNvGrpSpPr>
            <a:grpSpLocks/>
          </p:cNvGrpSpPr>
          <p:nvPr/>
        </p:nvGrpSpPr>
        <p:grpSpPr bwMode="auto">
          <a:xfrm>
            <a:off x="0" y="0"/>
            <a:ext cx="5867400" cy="6858000"/>
            <a:chOff x="0" y="0"/>
            <a:chExt cx="3696" cy="4320"/>
          </a:xfrm>
        </p:grpSpPr>
        <p:sp>
          <p:nvSpPr>
            <p:cNvPr id="3" name="Rectangle 3">
              <a:extLst>
                <a:ext uri="{FF2B5EF4-FFF2-40B4-BE49-F238E27FC236}">
                  <a16:creationId xmlns:a16="http://schemas.microsoft.com/office/drawing/2014/main" id="{E4F1051F-8F29-3E1D-7316-1D4CE9F84943}"/>
                </a:ext>
              </a:extLst>
            </p:cNvPr>
            <p:cNvSpPr>
              <a:spLocks noChangeArrowheads="1"/>
            </p:cNvSpPr>
            <p:nvPr/>
          </p:nvSpPr>
          <p:spPr bwMode="auto">
            <a:xfrm>
              <a:off x="0" y="0"/>
              <a:ext cx="2880" cy="4320"/>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kumimoji="1" lang="en-US" altLang="fr-FR" sz="2400">
                <a:latin typeface="Times New Roman" panose="02020603050405020304" pitchFamily="18" charset="0"/>
              </a:endParaRPr>
            </a:p>
          </p:txBody>
        </p:sp>
        <p:sp>
          <p:nvSpPr>
            <p:cNvPr id="4" name="AutoShape 4">
              <a:extLst>
                <a:ext uri="{FF2B5EF4-FFF2-40B4-BE49-F238E27FC236}">
                  <a16:creationId xmlns:a16="http://schemas.microsoft.com/office/drawing/2014/main" id="{4561F38F-A6DA-23DC-5D7A-4B2E54AC233E}"/>
                </a:ext>
              </a:extLst>
            </p:cNvPr>
            <p:cNvSpPr>
              <a:spLocks noChangeArrowheads="1"/>
            </p:cNvSpPr>
            <p:nvPr/>
          </p:nvSpPr>
          <p:spPr bwMode="white">
            <a:xfrm>
              <a:off x="432" y="624"/>
              <a:ext cx="3264" cy="1200"/>
            </a:xfrm>
            <a:prstGeom prst="roundRect">
              <a:avLst>
                <a:gd name="adj" fmla="val 50000"/>
              </a:avLst>
            </a:prstGeom>
            <a:solidFill>
              <a:schemeClr val="bg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kumimoji="1" lang="en-US" altLang="fr-FR" sz="2400">
                <a:latin typeface="Times New Roman" panose="02020603050405020304" pitchFamily="18" charset="0"/>
              </a:endParaRPr>
            </a:p>
          </p:txBody>
        </p:sp>
      </p:grpSp>
      <p:grpSp>
        <p:nvGrpSpPr>
          <p:cNvPr id="5" name="Group 5">
            <a:extLst>
              <a:ext uri="{FF2B5EF4-FFF2-40B4-BE49-F238E27FC236}">
                <a16:creationId xmlns:a16="http://schemas.microsoft.com/office/drawing/2014/main" id="{A98CDF6E-42A3-46CE-AA2C-F3C221BAE652}"/>
              </a:ext>
            </a:extLst>
          </p:cNvPr>
          <p:cNvGrpSpPr>
            <a:grpSpLocks/>
          </p:cNvGrpSpPr>
          <p:nvPr/>
        </p:nvGrpSpPr>
        <p:grpSpPr bwMode="auto">
          <a:xfrm>
            <a:off x="3632200" y="4889500"/>
            <a:ext cx="4876800" cy="319088"/>
            <a:chOff x="2288" y="3080"/>
            <a:chExt cx="3072" cy="201"/>
          </a:xfrm>
        </p:grpSpPr>
        <p:sp>
          <p:nvSpPr>
            <p:cNvPr id="6" name="AutoShape 6">
              <a:extLst>
                <a:ext uri="{FF2B5EF4-FFF2-40B4-BE49-F238E27FC236}">
                  <a16:creationId xmlns:a16="http://schemas.microsoft.com/office/drawing/2014/main" id="{DAAED15B-CB1D-FEBD-4D0A-73F7F026002B}"/>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fr-FR"/>
            </a:p>
          </p:txBody>
        </p:sp>
        <p:sp>
          <p:nvSpPr>
            <p:cNvPr id="7" name="AutoShape 7">
              <a:extLst>
                <a:ext uri="{FF2B5EF4-FFF2-40B4-BE49-F238E27FC236}">
                  <a16:creationId xmlns:a16="http://schemas.microsoft.com/office/drawing/2014/main" id="{09307527-ADA6-8056-1AD1-3A5295FD85CD}"/>
                </a:ext>
              </a:extLst>
            </p:cNvPr>
            <p:cNvSpPr>
              <a:spLocks noChangeArrowheads="1"/>
            </p:cNvSpPr>
            <p:nvPr/>
          </p:nvSpPr>
          <p:spPr bwMode="auto">
            <a:xfrm>
              <a:off x="5196" y="3080"/>
              <a:ext cx="164" cy="201"/>
            </a:xfrm>
            <a:prstGeom prst="flowChartDelay">
              <a:avLst/>
            </a:prstGeom>
            <a:solidFill>
              <a:schemeClr va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fr-F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l-GR"/>
              <a:t>Click to edit Master subtitle style</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l-GR"/>
              <a:t>Click to edit Master title style</a:t>
            </a:r>
          </a:p>
        </p:txBody>
      </p:sp>
      <p:sp>
        <p:nvSpPr>
          <p:cNvPr id="8" name="Date Placeholder 9">
            <a:extLst>
              <a:ext uri="{FF2B5EF4-FFF2-40B4-BE49-F238E27FC236}">
                <a16:creationId xmlns:a16="http://schemas.microsoft.com/office/drawing/2014/main" id="{429AF458-BACD-AB00-421D-94B8DCF34A48}"/>
              </a:ext>
            </a:extLst>
          </p:cNvPr>
          <p:cNvSpPr>
            <a:spLocks noGrp="1" noChangeArrowheads="1"/>
          </p:cNvSpPr>
          <p:nvPr>
            <p:ph type="dt" sz="quarter" idx="10"/>
          </p:nvPr>
        </p:nvSpPr>
        <p:spPr/>
        <p:txBody>
          <a:bodyPr/>
          <a:lstStyle>
            <a:lvl1pPr>
              <a:defRPr>
                <a:solidFill>
                  <a:schemeClr val="bg1"/>
                </a:solidFill>
              </a:defRPr>
            </a:lvl1pPr>
          </a:lstStyle>
          <a:p>
            <a:pPr>
              <a:defRPr/>
            </a:pPr>
            <a:r>
              <a:rPr lang="el-GR"/>
              <a:t>Chapter 4</a:t>
            </a:r>
          </a:p>
        </p:txBody>
      </p:sp>
      <p:sp>
        <p:nvSpPr>
          <p:cNvPr id="9" name="Footer Placeholder 10">
            <a:extLst>
              <a:ext uri="{FF2B5EF4-FFF2-40B4-BE49-F238E27FC236}">
                <a16:creationId xmlns:a16="http://schemas.microsoft.com/office/drawing/2014/main" id="{504D0C53-80BB-40CB-BB4A-7FE360289EAB}"/>
              </a:ext>
            </a:extLst>
          </p:cNvPr>
          <p:cNvSpPr>
            <a:spLocks noGrp="1" noChangeArrowheads="1"/>
          </p:cNvSpPr>
          <p:nvPr>
            <p:ph type="ftr" sz="quarter" idx="11"/>
          </p:nvPr>
        </p:nvSpPr>
        <p:spPr/>
        <p:txBody>
          <a:bodyPr/>
          <a:lstStyle>
            <a:lvl1pPr algn="r">
              <a:defRPr/>
            </a:lvl1pPr>
          </a:lstStyle>
          <a:p>
            <a:pPr>
              <a:defRPr/>
            </a:pPr>
            <a:r>
              <a:rPr lang="el-GR"/>
              <a:t>A Semantic Web Primer</a:t>
            </a:r>
          </a:p>
        </p:txBody>
      </p:sp>
      <p:sp>
        <p:nvSpPr>
          <p:cNvPr id="10" name="Slide Number Placeholder 11">
            <a:extLst>
              <a:ext uri="{FF2B5EF4-FFF2-40B4-BE49-F238E27FC236}">
                <a16:creationId xmlns:a16="http://schemas.microsoft.com/office/drawing/2014/main" id="{F2CAA869-DA2A-6FBB-0EF6-11A951285908}"/>
              </a:ext>
            </a:extLst>
          </p:cNvPr>
          <p:cNvSpPr>
            <a:spLocks noGrp="1" noChangeArrowheads="1"/>
          </p:cNvSpPr>
          <p:nvPr>
            <p:ph type="sldNum" sz="quarter" idx="12"/>
          </p:nvPr>
        </p:nvSpPr>
        <p:spPr>
          <a:xfrm>
            <a:off x="76200" y="6248400"/>
            <a:ext cx="587375" cy="488950"/>
          </a:xfrm>
        </p:spPr>
        <p:txBody>
          <a:bodyPr anchorCtr="0"/>
          <a:lstStyle>
            <a:lvl1pPr>
              <a:defRPr sz="2600"/>
            </a:lvl1pPr>
          </a:lstStyle>
          <a:p>
            <a:pPr>
              <a:defRPr/>
            </a:pPr>
            <a:fld id="{B63A8B04-79C7-6747-9AC5-06591053A7B0}" type="slidenum">
              <a:rPr lang="el-GR" altLang="en-US"/>
              <a:pPr>
                <a:defRPr/>
              </a:pPr>
              <a:t>‹N°›</a:t>
            </a:fld>
            <a:endParaRPr lang="el-GR" altLang="en-US"/>
          </a:p>
        </p:txBody>
      </p:sp>
    </p:spTree>
    <p:extLst>
      <p:ext uri="{BB962C8B-B14F-4D97-AF65-F5344CB8AC3E}">
        <p14:creationId xmlns:p14="http://schemas.microsoft.com/office/powerpoint/2010/main" val="1078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κατακόρυφου κειμένου"/>
          <p:cNvSpPr>
            <a:spLocks noGrp="1"/>
          </p:cNvSpPr>
          <p:nvPr>
            <p:ph type="body" orient="vert" idx="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Rectangle 11">
            <a:extLst>
              <a:ext uri="{FF2B5EF4-FFF2-40B4-BE49-F238E27FC236}">
                <a16:creationId xmlns:a16="http://schemas.microsoft.com/office/drawing/2014/main" id="{C56355EC-5266-3026-5D46-0D5713556B25}"/>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5" name="Rectangle 12">
            <a:extLst>
              <a:ext uri="{FF2B5EF4-FFF2-40B4-BE49-F238E27FC236}">
                <a16:creationId xmlns:a16="http://schemas.microsoft.com/office/drawing/2014/main" id="{13F4FF7C-6A9C-B416-8E66-8814F3AEF533}"/>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6" name="Rectangle 13">
            <a:extLst>
              <a:ext uri="{FF2B5EF4-FFF2-40B4-BE49-F238E27FC236}">
                <a16:creationId xmlns:a16="http://schemas.microsoft.com/office/drawing/2014/main" id="{CEBDB955-F8E1-E37E-DF7B-B64D09765F27}"/>
              </a:ext>
            </a:extLst>
          </p:cNvPr>
          <p:cNvSpPr>
            <a:spLocks noGrp="1" noChangeArrowheads="1"/>
          </p:cNvSpPr>
          <p:nvPr>
            <p:ph type="sldNum" sz="quarter" idx="12"/>
          </p:nvPr>
        </p:nvSpPr>
        <p:spPr>
          <a:ln/>
        </p:spPr>
        <p:txBody>
          <a:bodyPr/>
          <a:lstStyle>
            <a:lvl1pPr>
              <a:defRPr/>
            </a:lvl1pPr>
          </a:lstStyle>
          <a:p>
            <a:pPr>
              <a:defRPr/>
            </a:pPr>
            <a:fld id="{DA3FEC6E-01B3-0143-A758-7068B5E07F04}" type="slidenum">
              <a:rPr lang="el-GR" altLang="en-US"/>
              <a:pPr>
                <a:defRPr/>
              </a:pPr>
              <a:t>‹N°›</a:t>
            </a:fld>
            <a:endParaRPr lang="el-GR" altLang="en-US"/>
          </a:p>
        </p:txBody>
      </p:sp>
    </p:spTree>
    <p:extLst>
      <p:ext uri="{BB962C8B-B14F-4D97-AF65-F5344CB8AC3E}">
        <p14:creationId xmlns:p14="http://schemas.microsoft.com/office/powerpoint/2010/main" val="398296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705600" y="762000"/>
            <a:ext cx="1981200" cy="5324475"/>
          </a:xfrm>
        </p:spPr>
        <p:txBody>
          <a:bodyPr vert="eaVert"/>
          <a:lstStyle/>
          <a:p>
            <a:r>
              <a:rPr lang="el-GR"/>
              <a:t>Kλικ για επεξεργασία του τίτλου</a:t>
            </a:r>
            <a:endParaRPr lang="en-US"/>
          </a:p>
        </p:txBody>
      </p:sp>
      <p:sp>
        <p:nvSpPr>
          <p:cNvPr id="3" name="2 - Θέση κατακόρυφου κειμένου"/>
          <p:cNvSpPr>
            <a:spLocks noGrp="1"/>
          </p:cNvSpPr>
          <p:nvPr>
            <p:ph type="body" orient="vert" idx="1"/>
          </p:nvPr>
        </p:nvSpPr>
        <p:spPr>
          <a:xfrm>
            <a:off x="762000" y="762000"/>
            <a:ext cx="5791200" cy="532447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Rectangle 11">
            <a:extLst>
              <a:ext uri="{FF2B5EF4-FFF2-40B4-BE49-F238E27FC236}">
                <a16:creationId xmlns:a16="http://schemas.microsoft.com/office/drawing/2014/main" id="{16595147-E24E-899D-78A5-2F54E9630922}"/>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5" name="Rectangle 12">
            <a:extLst>
              <a:ext uri="{FF2B5EF4-FFF2-40B4-BE49-F238E27FC236}">
                <a16:creationId xmlns:a16="http://schemas.microsoft.com/office/drawing/2014/main" id="{D84EE847-2031-2420-939B-36D23AB1E75F}"/>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6" name="Rectangle 13">
            <a:extLst>
              <a:ext uri="{FF2B5EF4-FFF2-40B4-BE49-F238E27FC236}">
                <a16:creationId xmlns:a16="http://schemas.microsoft.com/office/drawing/2014/main" id="{6EE76430-0546-49AE-F40A-2BBE279AF7E6}"/>
              </a:ext>
            </a:extLst>
          </p:cNvPr>
          <p:cNvSpPr>
            <a:spLocks noGrp="1" noChangeArrowheads="1"/>
          </p:cNvSpPr>
          <p:nvPr>
            <p:ph type="sldNum" sz="quarter" idx="12"/>
          </p:nvPr>
        </p:nvSpPr>
        <p:spPr>
          <a:ln/>
        </p:spPr>
        <p:txBody>
          <a:bodyPr/>
          <a:lstStyle>
            <a:lvl1pPr>
              <a:defRPr/>
            </a:lvl1pPr>
          </a:lstStyle>
          <a:p>
            <a:pPr>
              <a:defRPr/>
            </a:pPr>
            <a:fld id="{66FF0BAE-0817-504E-891F-B19112A91EB7}" type="slidenum">
              <a:rPr lang="el-GR" altLang="en-US"/>
              <a:pPr>
                <a:defRPr/>
              </a:pPr>
              <a:t>‹N°›</a:t>
            </a:fld>
            <a:endParaRPr lang="el-GR" altLang="en-US"/>
          </a:p>
        </p:txBody>
      </p:sp>
    </p:spTree>
    <p:extLst>
      <p:ext uri="{BB962C8B-B14F-4D97-AF65-F5344CB8AC3E}">
        <p14:creationId xmlns:p14="http://schemas.microsoft.com/office/powerpoint/2010/main" val="264520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περιεχομένου"/>
          <p:cNvSpPr>
            <a:spLocks noGrp="1"/>
          </p:cNvSpPr>
          <p:nvPr>
            <p:ph idx="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Rectangle 11">
            <a:extLst>
              <a:ext uri="{FF2B5EF4-FFF2-40B4-BE49-F238E27FC236}">
                <a16:creationId xmlns:a16="http://schemas.microsoft.com/office/drawing/2014/main" id="{5E832137-2B1E-9EBB-FD2D-A2C99B1E6504}"/>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5" name="Rectangle 12">
            <a:extLst>
              <a:ext uri="{FF2B5EF4-FFF2-40B4-BE49-F238E27FC236}">
                <a16:creationId xmlns:a16="http://schemas.microsoft.com/office/drawing/2014/main" id="{4ABA3A06-512F-85A3-519D-BE2EA1F479C5}"/>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6" name="Rectangle 13">
            <a:extLst>
              <a:ext uri="{FF2B5EF4-FFF2-40B4-BE49-F238E27FC236}">
                <a16:creationId xmlns:a16="http://schemas.microsoft.com/office/drawing/2014/main" id="{EA065CCD-88B5-1F2D-44EB-C2DF653BAD25}"/>
              </a:ext>
            </a:extLst>
          </p:cNvPr>
          <p:cNvSpPr>
            <a:spLocks noGrp="1" noChangeArrowheads="1"/>
          </p:cNvSpPr>
          <p:nvPr>
            <p:ph type="sldNum" sz="quarter" idx="12"/>
          </p:nvPr>
        </p:nvSpPr>
        <p:spPr>
          <a:ln/>
        </p:spPr>
        <p:txBody>
          <a:bodyPr/>
          <a:lstStyle>
            <a:lvl1pPr>
              <a:defRPr/>
            </a:lvl1pPr>
          </a:lstStyle>
          <a:p>
            <a:pPr>
              <a:defRPr/>
            </a:pPr>
            <a:fld id="{29300C54-0C67-734E-A077-F0016F7449BB}" type="slidenum">
              <a:rPr lang="el-GR" altLang="en-US"/>
              <a:pPr>
                <a:defRPr/>
              </a:pPr>
              <a:t>‹N°›</a:t>
            </a:fld>
            <a:endParaRPr lang="el-GR" altLang="en-US"/>
          </a:p>
        </p:txBody>
      </p:sp>
    </p:spTree>
    <p:extLst>
      <p:ext uri="{BB962C8B-B14F-4D97-AF65-F5344CB8AC3E}">
        <p14:creationId xmlns:p14="http://schemas.microsoft.com/office/powerpoint/2010/main" val="284294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Kλικ για επεξεργασία του τίτλου</a:t>
            </a:r>
            <a:endParaRPr lang="en-US"/>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l-GR"/>
              <a:t>Kλικ για επεξεργασία των στυλ του υποδείγματος</a:t>
            </a:r>
          </a:p>
        </p:txBody>
      </p:sp>
      <p:sp>
        <p:nvSpPr>
          <p:cNvPr id="4" name="Rectangle 11">
            <a:extLst>
              <a:ext uri="{FF2B5EF4-FFF2-40B4-BE49-F238E27FC236}">
                <a16:creationId xmlns:a16="http://schemas.microsoft.com/office/drawing/2014/main" id="{687AFE40-8DD0-DCDB-9AB2-A51147967390}"/>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5" name="Rectangle 12">
            <a:extLst>
              <a:ext uri="{FF2B5EF4-FFF2-40B4-BE49-F238E27FC236}">
                <a16:creationId xmlns:a16="http://schemas.microsoft.com/office/drawing/2014/main" id="{08A1A2AA-405C-40C6-6423-E8036B4C935A}"/>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6" name="Rectangle 13">
            <a:extLst>
              <a:ext uri="{FF2B5EF4-FFF2-40B4-BE49-F238E27FC236}">
                <a16:creationId xmlns:a16="http://schemas.microsoft.com/office/drawing/2014/main" id="{F0B0CB27-3425-50DA-BC5C-AB1A695978EA}"/>
              </a:ext>
            </a:extLst>
          </p:cNvPr>
          <p:cNvSpPr>
            <a:spLocks noGrp="1" noChangeArrowheads="1"/>
          </p:cNvSpPr>
          <p:nvPr>
            <p:ph type="sldNum" sz="quarter" idx="12"/>
          </p:nvPr>
        </p:nvSpPr>
        <p:spPr>
          <a:ln/>
        </p:spPr>
        <p:txBody>
          <a:bodyPr/>
          <a:lstStyle>
            <a:lvl1pPr>
              <a:defRPr/>
            </a:lvl1pPr>
          </a:lstStyle>
          <a:p>
            <a:pPr>
              <a:defRPr/>
            </a:pPr>
            <a:fld id="{7C9F3553-8121-9B41-8543-F1E8B5D40C2C}" type="slidenum">
              <a:rPr lang="el-GR" altLang="en-US"/>
              <a:pPr>
                <a:defRPr/>
              </a:pPr>
              <a:t>‹N°›</a:t>
            </a:fld>
            <a:endParaRPr lang="el-GR" altLang="en-US"/>
          </a:p>
        </p:txBody>
      </p:sp>
    </p:spTree>
    <p:extLst>
      <p:ext uri="{BB962C8B-B14F-4D97-AF65-F5344CB8AC3E}">
        <p14:creationId xmlns:p14="http://schemas.microsoft.com/office/powerpoint/2010/main" val="284377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περιεχομένου"/>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περιεχομένου"/>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Rectangle 11">
            <a:extLst>
              <a:ext uri="{FF2B5EF4-FFF2-40B4-BE49-F238E27FC236}">
                <a16:creationId xmlns:a16="http://schemas.microsoft.com/office/drawing/2014/main" id="{7143054D-A094-F545-679B-0B2723BDBB22}"/>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6" name="Rectangle 12">
            <a:extLst>
              <a:ext uri="{FF2B5EF4-FFF2-40B4-BE49-F238E27FC236}">
                <a16:creationId xmlns:a16="http://schemas.microsoft.com/office/drawing/2014/main" id="{52B42507-02F2-2D02-2568-43C66308767C}"/>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7" name="Rectangle 13">
            <a:extLst>
              <a:ext uri="{FF2B5EF4-FFF2-40B4-BE49-F238E27FC236}">
                <a16:creationId xmlns:a16="http://schemas.microsoft.com/office/drawing/2014/main" id="{3385497C-2687-66EA-B982-652FFFD8D8D3}"/>
              </a:ext>
            </a:extLst>
          </p:cNvPr>
          <p:cNvSpPr>
            <a:spLocks noGrp="1" noChangeArrowheads="1"/>
          </p:cNvSpPr>
          <p:nvPr>
            <p:ph type="sldNum" sz="quarter" idx="12"/>
          </p:nvPr>
        </p:nvSpPr>
        <p:spPr>
          <a:ln/>
        </p:spPr>
        <p:txBody>
          <a:bodyPr/>
          <a:lstStyle>
            <a:lvl1pPr>
              <a:defRPr/>
            </a:lvl1pPr>
          </a:lstStyle>
          <a:p>
            <a:pPr>
              <a:defRPr/>
            </a:pPr>
            <a:fld id="{E2DFAA72-98B8-814A-83A8-95E0D40FDE6A}" type="slidenum">
              <a:rPr lang="el-GR" altLang="en-US"/>
              <a:pPr>
                <a:defRPr/>
              </a:pPr>
              <a:t>‹N°›</a:t>
            </a:fld>
            <a:endParaRPr lang="el-GR" altLang="en-US"/>
          </a:p>
        </p:txBody>
      </p:sp>
    </p:spTree>
    <p:extLst>
      <p:ext uri="{BB962C8B-B14F-4D97-AF65-F5344CB8AC3E}">
        <p14:creationId xmlns:p14="http://schemas.microsoft.com/office/powerpoint/2010/main" val="260943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1143000"/>
          </a:xfrm>
        </p:spPr>
        <p:txBody>
          <a:bodyPr/>
          <a:lstStyle>
            <a:lvl1pPr>
              <a:defRPr/>
            </a:lvl1pPr>
          </a:lstStyle>
          <a:p>
            <a:r>
              <a:rPr lang="el-GR"/>
              <a:t>Kλικ για επεξεργασία του τίτλου</a:t>
            </a:r>
            <a:endParaRPr lang="en-US"/>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7" name="Rectangle 11">
            <a:extLst>
              <a:ext uri="{FF2B5EF4-FFF2-40B4-BE49-F238E27FC236}">
                <a16:creationId xmlns:a16="http://schemas.microsoft.com/office/drawing/2014/main" id="{7DDFEDB7-89CC-BEA7-8E12-0BE1BCFFE603}"/>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8" name="Rectangle 12">
            <a:extLst>
              <a:ext uri="{FF2B5EF4-FFF2-40B4-BE49-F238E27FC236}">
                <a16:creationId xmlns:a16="http://schemas.microsoft.com/office/drawing/2014/main" id="{EC8166CC-40D6-B341-BE88-3270FBB458C8}"/>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9" name="Rectangle 13">
            <a:extLst>
              <a:ext uri="{FF2B5EF4-FFF2-40B4-BE49-F238E27FC236}">
                <a16:creationId xmlns:a16="http://schemas.microsoft.com/office/drawing/2014/main" id="{D366085E-E330-BC23-BFEA-1070B90F9F48}"/>
              </a:ext>
            </a:extLst>
          </p:cNvPr>
          <p:cNvSpPr>
            <a:spLocks noGrp="1" noChangeArrowheads="1"/>
          </p:cNvSpPr>
          <p:nvPr>
            <p:ph type="sldNum" sz="quarter" idx="12"/>
          </p:nvPr>
        </p:nvSpPr>
        <p:spPr>
          <a:ln/>
        </p:spPr>
        <p:txBody>
          <a:bodyPr/>
          <a:lstStyle>
            <a:lvl1pPr>
              <a:defRPr/>
            </a:lvl1pPr>
          </a:lstStyle>
          <a:p>
            <a:pPr>
              <a:defRPr/>
            </a:pPr>
            <a:fld id="{4B00B9E6-6CAE-1446-AD56-C8B22A422C28}" type="slidenum">
              <a:rPr lang="el-GR" altLang="en-US"/>
              <a:pPr>
                <a:defRPr/>
              </a:pPr>
              <a:t>‹N°›</a:t>
            </a:fld>
            <a:endParaRPr lang="el-GR" altLang="en-US"/>
          </a:p>
        </p:txBody>
      </p:sp>
    </p:spTree>
    <p:extLst>
      <p:ext uri="{BB962C8B-B14F-4D97-AF65-F5344CB8AC3E}">
        <p14:creationId xmlns:p14="http://schemas.microsoft.com/office/powerpoint/2010/main" val="118237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Rectangle 11">
            <a:extLst>
              <a:ext uri="{FF2B5EF4-FFF2-40B4-BE49-F238E27FC236}">
                <a16:creationId xmlns:a16="http://schemas.microsoft.com/office/drawing/2014/main" id="{DAD8DAF4-29DE-8736-A176-3D902662F034}"/>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4" name="Rectangle 12">
            <a:extLst>
              <a:ext uri="{FF2B5EF4-FFF2-40B4-BE49-F238E27FC236}">
                <a16:creationId xmlns:a16="http://schemas.microsoft.com/office/drawing/2014/main" id="{3677829A-C839-8A02-E0BC-0E648E7B5E21}"/>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5" name="Rectangle 13">
            <a:extLst>
              <a:ext uri="{FF2B5EF4-FFF2-40B4-BE49-F238E27FC236}">
                <a16:creationId xmlns:a16="http://schemas.microsoft.com/office/drawing/2014/main" id="{1338004F-2CED-990E-2581-91CA81AB9A1A}"/>
              </a:ext>
            </a:extLst>
          </p:cNvPr>
          <p:cNvSpPr>
            <a:spLocks noGrp="1" noChangeArrowheads="1"/>
          </p:cNvSpPr>
          <p:nvPr>
            <p:ph type="sldNum" sz="quarter" idx="12"/>
          </p:nvPr>
        </p:nvSpPr>
        <p:spPr>
          <a:ln/>
        </p:spPr>
        <p:txBody>
          <a:bodyPr/>
          <a:lstStyle>
            <a:lvl1pPr>
              <a:defRPr/>
            </a:lvl1pPr>
          </a:lstStyle>
          <a:p>
            <a:pPr>
              <a:defRPr/>
            </a:pPr>
            <a:fld id="{424183EE-0A77-6446-9BD9-781CA5406654}" type="slidenum">
              <a:rPr lang="el-GR" altLang="en-US"/>
              <a:pPr>
                <a:defRPr/>
              </a:pPr>
              <a:t>‹N°›</a:t>
            </a:fld>
            <a:endParaRPr lang="el-GR" altLang="en-US"/>
          </a:p>
        </p:txBody>
      </p:sp>
    </p:spTree>
    <p:extLst>
      <p:ext uri="{BB962C8B-B14F-4D97-AF65-F5344CB8AC3E}">
        <p14:creationId xmlns:p14="http://schemas.microsoft.com/office/powerpoint/2010/main" val="422612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95292B11-EAA9-DC2E-DBBD-F3A33BD47AE0}"/>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3" name="Rectangle 12">
            <a:extLst>
              <a:ext uri="{FF2B5EF4-FFF2-40B4-BE49-F238E27FC236}">
                <a16:creationId xmlns:a16="http://schemas.microsoft.com/office/drawing/2014/main" id="{AE7798C4-0B7E-A106-4110-2341E4ACC815}"/>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4" name="Rectangle 13">
            <a:extLst>
              <a:ext uri="{FF2B5EF4-FFF2-40B4-BE49-F238E27FC236}">
                <a16:creationId xmlns:a16="http://schemas.microsoft.com/office/drawing/2014/main" id="{554A699F-41B4-C9B9-FBBD-4AA324101327}"/>
              </a:ext>
            </a:extLst>
          </p:cNvPr>
          <p:cNvSpPr>
            <a:spLocks noGrp="1" noChangeArrowheads="1"/>
          </p:cNvSpPr>
          <p:nvPr>
            <p:ph type="sldNum" sz="quarter" idx="12"/>
          </p:nvPr>
        </p:nvSpPr>
        <p:spPr>
          <a:ln/>
        </p:spPr>
        <p:txBody>
          <a:bodyPr/>
          <a:lstStyle>
            <a:lvl1pPr>
              <a:defRPr/>
            </a:lvl1pPr>
          </a:lstStyle>
          <a:p>
            <a:pPr>
              <a:defRPr/>
            </a:pPr>
            <a:fld id="{65372B16-8245-E644-9B3F-853229226E31}" type="slidenum">
              <a:rPr lang="el-GR" altLang="en-US"/>
              <a:pPr>
                <a:defRPr/>
              </a:pPr>
              <a:t>‹N°›</a:t>
            </a:fld>
            <a:endParaRPr lang="el-GR" altLang="en-US"/>
          </a:p>
        </p:txBody>
      </p:sp>
    </p:spTree>
    <p:extLst>
      <p:ext uri="{BB962C8B-B14F-4D97-AF65-F5344CB8AC3E}">
        <p14:creationId xmlns:p14="http://schemas.microsoft.com/office/powerpoint/2010/main" val="4157094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lstStyle>
            <a:lvl1pPr algn="l">
              <a:defRPr sz="2000" b="1"/>
            </a:lvl1pPr>
          </a:lstStyle>
          <a:p>
            <a:r>
              <a:rPr lang="el-GR"/>
              <a:t>Kλικ για επεξεργασία του τίτλου</a:t>
            </a:r>
            <a:endParaRPr lang="en-US"/>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Rectangle 11">
            <a:extLst>
              <a:ext uri="{FF2B5EF4-FFF2-40B4-BE49-F238E27FC236}">
                <a16:creationId xmlns:a16="http://schemas.microsoft.com/office/drawing/2014/main" id="{B7C10545-2E7A-88B5-92DC-2EC17173865E}"/>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6" name="Rectangle 12">
            <a:extLst>
              <a:ext uri="{FF2B5EF4-FFF2-40B4-BE49-F238E27FC236}">
                <a16:creationId xmlns:a16="http://schemas.microsoft.com/office/drawing/2014/main" id="{EA973E87-2C56-082E-F544-58898D4C72DA}"/>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7" name="Rectangle 13">
            <a:extLst>
              <a:ext uri="{FF2B5EF4-FFF2-40B4-BE49-F238E27FC236}">
                <a16:creationId xmlns:a16="http://schemas.microsoft.com/office/drawing/2014/main" id="{E5197BBF-43E9-494A-769C-CBDFE9D4DC17}"/>
              </a:ext>
            </a:extLst>
          </p:cNvPr>
          <p:cNvSpPr>
            <a:spLocks noGrp="1" noChangeArrowheads="1"/>
          </p:cNvSpPr>
          <p:nvPr>
            <p:ph type="sldNum" sz="quarter" idx="12"/>
          </p:nvPr>
        </p:nvSpPr>
        <p:spPr>
          <a:ln/>
        </p:spPr>
        <p:txBody>
          <a:bodyPr/>
          <a:lstStyle>
            <a:lvl1pPr>
              <a:defRPr/>
            </a:lvl1pPr>
          </a:lstStyle>
          <a:p>
            <a:pPr>
              <a:defRPr/>
            </a:pPr>
            <a:fld id="{327DEF83-610B-3B4F-B1CB-C136F94807A0}" type="slidenum">
              <a:rPr lang="el-GR" altLang="en-US"/>
              <a:pPr>
                <a:defRPr/>
              </a:pPr>
              <a:t>‹N°›</a:t>
            </a:fld>
            <a:endParaRPr lang="el-GR" altLang="en-US"/>
          </a:p>
        </p:txBody>
      </p:sp>
    </p:spTree>
    <p:extLst>
      <p:ext uri="{BB962C8B-B14F-4D97-AF65-F5344CB8AC3E}">
        <p14:creationId xmlns:p14="http://schemas.microsoft.com/office/powerpoint/2010/main" val="169972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lstStyle>
            <a:lvl1pPr algn="l">
              <a:defRPr sz="2000" b="1"/>
            </a:lvl1pPr>
          </a:lstStyle>
          <a:p>
            <a:r>
              <a:rPr lang="el-GR"/>
              <a:t>Kλικ για επεξεργασία του τίτλου</a:t>
            </a:r>
            <a:endParaRPr lang="en-US"/>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Rectangle 11">
            <a:extLst>
              <a:ext uri="{FF2B5EF4-FFF2-40B4-BE49-F238E27FC236}">
                <a16:creationId xmlns:a16="http://schemas.microsoft.com/office/drawing/2014/main" id="{EBEA7CA5-EDAD-5688-BEA1-4B34D990B724}"/>
              </a:ext>
            </a:extLst>
          </p:cNvPr>
          <p:cNvSpPr>
            <a:spLocks noGrp="1" noChangeArrowheads="1"/>
          </p:cNvSpPr>
          <p:nvPr>
            <p:ph type="dt" sz="half" idx="10"/>
          </p:nvPr>
        </p:nvSpPr>
        <p:spPr>
          <a:ln/>
        </p:spPr>
        <p:txBody>
          <a:bodyPr/>
          <a:lstStyle>
            <a:lvl1pPr>
              <a:defRPr/>
            </a:lvl1pPr>
          </a:lstStyle>
          <a:p>
            <a:pPr>
              <a:defRPr/>
            </a:pPr>
            <a:r>
              <a:rPr lang="el-GR"/>
              <a:t>Chapter 4</a:t>
            </a:r>
          </a:p>
        </p:txBody>
      </p:sp>
      <p:sp>
        <p:nvSpPr>
          <p:cNvPr id="6" name="Rectangle 12">
            <a:extLst>
              <a:ext uri="{FF2B5EF4-FFF2-40B4-BE49-F238E27FC236}">
                <a16:creationId xmlns:a16="http://schemas.microsoft.com/office/drawing/2014/main" id="{9BFFCA79-6D36-603B-CCDA-E868C0043F5B}"/>
              </a:ext>
            </a:extLst>
          </p:cNvPr>
          <p:cNvSpPr>
            <a:spLocks noGrp="1" noChangeArrowheads="1"/>
          </p:cNvSpPr>
          <p:nvPr>
            <p:ph type="ftr" sz="quarter" idx="11"/>
          </p:nvPr>
        </p:nvSpPr>
        <p:spPr>
          <a:ln/>
        </p:spPr>
        <p:txBody>
          <a:bodyPr/>
          <a:lstStyle>
            <a:lvl1pPr>
              <a:defRPr/>
            </a:lvl1pPr>
          </a:lstStyle>
          <a:p>
            <a:pPr>
              <a:defRPr/>
            </a:pPr>
            <a:r>
              <a:rPr lang="el-GR"/>
              <a:t>A Semantic Web Primer</a:t>
            </a:r>
          </a:p>
        </p:txBody>
      </p:sp>
      <p:sp>
        <p:nvSpPr>
          <p:cNvPr id="7" name="Rectangle 13">
            <a:extLst>
              <a:ext uri="{FF2B5EF4-FFF2-40B4-BE49-F238E27FC236}">
                <a16:creationId xmlns:a16="http://schemas.microsoft.com/office/drawing/2014/main" id="{A7640447-9C23-3F9D-CA92-91F7820A6932}"/>
              </a:ext>
            </a:extLst>
          </p:cNvPr>
          <p:cNvSpPr>
            <a:spLocks noGrp="1" noChangeArrowheads="1"/>
          </p:cNvSpPr>
          <p:nvPr>
            <p:ph type="sldNum" sz="quarter" idx="12"/>
          </p:nvPr>
        </p:nvSpPr>
        <p:spPr>
          <a:ln/>
        </p:spPr>
        <p:txBody>
          <a:bodyPr/>
          <a:lstStyle>
            <a:lvl1pPr>
              <a:defRPr/>
            </a:lvl1pPr>
          </a:lstStyle>
          <a:p>
            <a:pPr>
              <a:defRPr/>
            </a:pPr>
            <a:fld id="{D4DFB1BA-6614-A54D-B41B-69265F31BF36}" type="slidenum">
              <a:rPr lang="el-GR" altLang="en-US"/>
              <a:pPr>
                <a:defRPr/>
              </a:pPr>
              <a:t>‹N°›</a:t>
            </a:fld>
            <a:endParaRPr lang="el-GR" altLang="en-US"/>
          </a:p>
        </p:txBody>
      </p:sp>
    </p:spTree>
    <p:extLst>
      <p:ext uri="{BB962C8B-B14F-4D97-AF65-F5344CB8AC3E}">
        <p14:creationId xmlns:p14="http://schemas.microsoft.com/office/powerpoint/2010/main" val="315914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1AC107DA-3303-C6D4-F335-C687A11B3ACC}"/>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F804CAAF-2B5B-F163-3328-E9C2F3165F5A}"/>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4D8958C6-73A0-D0AC-ACC2-21F5CAC2A36C}"/>
                  </a:ext>
                </a:extLst>
              </p:cNvPr>
              <p:cNvSpPr>
                <a:spLocks noChangeArrowheads="1"/>
              </p:cNvSpPr>
              <p:nvPr userDrawn="1"/>
            </p:nvSpPr>
            <p:spPr bwMode="auto">
              <a:xfrm>
                <a:off x="0" y="0"/>
                <a:ext cx="480" cy="4320"/>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fr-FR"/>
              </a:p>
            </p:txBody>
          </p:sp>
          <p:sp>
            <p:nvSpPr>
              <p:cNvPr id="1037" name="Freeform 5">
                <a:extLst>
                  <a:ext uri="{FF2B5EF4-FFF2-40B4-BE49-F238E27FC236}">
                    <a16:creationId xmlns:a16="http://schemas.microsoft.com/office/drawing/2014/main" id="{21993FF1-D05A-AEB0-F468-7750A9AA1646}"/>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fr-FR"/>
              </a:p>
            </p:txBody>
          </p:sp>
        </p:grpSp>
        <p:grpSp>
          <p:nvGrpSpPr>
            <p:cNvPr id="1033" name="Group 6">
              <a:extLst>
                <a:ext uri="{FF2B5EF4-FFF2-40B4-BE49-F238E27FC236}">
                  <a16:creationId xmlns:a16="http://schemas.microsoft.com/office/drawing/2014/main" id="{29B85C76-72A4-558C-B543-14E0F40EFC6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8C3E7503-2250-DD8A-AE9F-F27B1137FA1E}"/>
                  </a:ext>
                </a:extLst>
              </p:cNvPr>
              <p:cNvSpPr>
                <a:spLocks noChangeArrowheads="1"/>
              </p:cNvSpPr>
              <p:nvPr/>
            </p:nvSpPr>
            <p:spPr bwMode="auto">
              <a:xfrm>
                <a:off x="384" y="1248"/>
                <a:ext cx="4416" cy="200"/>
              </a:xfrm>
              <a:prstGeom prst="roundRect">
                <a:avLst>
                  <a:gd name="adj" fmla="val 0"/>
                </a:avLst>
              </a:prstGeom>
              <a:solidFill>
                <a:schemeClr va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fr-FR"/>
              </a:p>
            </p:txBody>
          </p:sp>
          <p:sp>
            <p:nvSpPr>
              <p:cNvPr id="1035" name="AutoShape 8">
                <a:extLst>
                  <a:ext uri="{FF2B5EF4-FFF2-40B4-BE49-F238E27FC236}">
                    <a16:creationId xmlns:a16="http://schemas.microsoft.com/office/drawing/2014/main" id="{0A0C0A27-DC9C-5E37-7CC4-FF2B6FD20551}"/>
                  </a:ext>
                </a:extLst>
              </p:cNvPr>
              <p:cNvSpPr>
                <a:spLocks noChangeArrowheads="1"/>
              </p:cNvSpPr>
              <p:nvPr/>
            </p:nvSpPr>
            <p:spPr bwMode="auto">
              <a:xfrm flipH="1">
                <a:off x="144" y="1248"/>
                <a:ext cx="248" cy="201"/>
              </a:xfrm>
              <a:prstGeom prst="flowChartDelay">
                <a:avLst/>
              </a:prstGeom>
              <a:solidFill>
                <a:schemeClr va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fr-FR"/>
              </a:p>
            </p:txBody>
          </p:sp>
        </p:grpSp>
      </p:grpSp>
      <p:sp>
        <p:nvSpPr>
          <p:cNvPr id="1027" name="AutoShape 9">
            <a:extLst>
              <a:ext uri="{FF2B5EF4-FFF2-40B4-BE49-F238E27FC236}">
                <a16:creationId xmlns:a16="http://schemas.microsoft.com/office/drawing/2014/main" id="{C73B813C-C3C9-351A-01FE-F2050353095A}"/>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l-GR" altLang="en-US"/>
              <a:t>Click to edit Master title style</a:t>
            </a:r>
          </a:p>
        </p:txBody>
      </p:sp>
      <p:sp>
        <p:nvSpPr>
          <p:cNvPr id="1028" name="Rectangle 10">
            <a:extLst>
              <a:ext uri="{FF2B5EF4-FFF2-40B4-BE49-F238E27FC236}">
                <a16:creationId xmlns:a16="http://schemas.microsoft.com/office/drawing/2014/main" id="{C36BB30F-D550-2002-1F8B-7BBCF094C38E}"/>
              </a:ext>
            </a:extLst>
          </p:cNvPr>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l-GR" altLang="en-US"/>
              <a:t>Click to edit Master text styles</a:t>
            </a:r>
          </a:p>
          <a:p>
            <a:pPr lvl="1"/>
            <a:r>
              <a:rPr lang="el-GR" altLang="en-US"/>
              <a:t>Second level</a:t>
            </a:r>
          </a:p>
          <a:p>
            <a:pPr lvl="2"/>
            <a:r>
              <a:rPr lang="el-GR" altLang="en-US"/>
              <a:t>Third level</a:t>
            </a:r>
          </a:p>
          <a:p>
            <a:pPr lvl="3"/>
            <a:r>
              <a:rPr lang="el-GR" altLang="en-US"/>
              <a:t>Fourth level</a:t>
            </a:r>
          </a:p>
          <a:p>
            <a:pPr lvl="4"/>
            <a:r>
              <a:rPr lang="el-GR" altLang="en-US"/>
              <a:t>Fifth level</a:t>
            </a:r>
          </a:p>
        </p:txBody>
      </p:sp>
      <p:sp>
        <p:nvSpPr>
          <p:cNvPr id="4107" name="Rectangle 11">
            <a:extLst>
              <a:ext uri="{FF2B5EF4-FFF2-40B4-BE49-F238E27FC236}">
                <a16:creationId xmlns:a16="http://schemas.microsoft.com/office/drawing/2014/main" id="{4CEC7EEC-92CB-DE02-F8E9-6C0A83397C54}"/>
              </a:ext>
            </a:extLst>
          </p:cNvPr>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r>
              <a:rPr lang="el-GR"/>
              <a:t>Chapter 4</a:t>
            </a:r>
          </a:p>
        </p:txBody>
      </p:sp>
      <p:sp>
        <p:nvSpPr>
          <p:cNvPr id="4108" name="Rectangle 12">
            <a:extLst>
              <a:ext uri="{FF2B5EF4-FFF2-40B4-BE49-F238E27FC236}">
                <a16:creationId xmlns:a16="http://schemas.microsoft.com/office/drawing/2014/main" id="{9A68739C-32F9-9FAE-29F5-711EF13C8495}"/>
              </a:ext>
            </a:extLst>
          </p:cNvPr>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r>
              <a:rPr lang="el-GR"/>
              <a:t>A Semantic Web Primer</a:t>
            </a:r>
          </a:p>
        </p:txBody>
      </p:sp>
      <p:sp>
        <p:nvSpPr>
          <p:cNvPr id="4109" name="Rectangle 13">
            <a:extLst>
              <a:ext uri="{FF2B5EF4-FFF2-40B4-BE49-F238E27FC236}">
                <a16:creationId xmlns:a16="http://schemas.microsoft.com/office/drawing/2014/main" id="{9F98FBED-D9DD-2CD5-4526-7C2191B96F31}"/>
              </a:ext>
            </a:extLst>
          </p:cNvPr>
          <p:cNvSpPr>
            <a:spLocks noGrp="1" noChangeArrowheads="1"/>
          </p:cNvSpPr>
          <p:nvPr>
            <p:ph type="sldNum" sz="quarter" idx="4"/>
          </p:nvPr>
        </p:nvSpPr>
        <p:spPr bwMode="auto">
          <a:xfrm>
            <a:off x="0" y="6165850"/>
            <a:ext cx="827088"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800" b="1">
                <a:solidFill>
                  <a:schemeClr val="bg1"/>
                </a:solidFill>
              </a:defRPr>
            </a:lvl1pPr>
          </a:lstStyle>
          <a:p>
            <a:pPr>
              <a:defRPr/>
            </a:pPr>
            <a:fld id="{B73D2455-6E7F-8446-8124-27E002F422D8}" type="slidenum">
              <a:rPr lang="el-GR" altLang="en-US"/>
              <a:pPr>
                <a:defRPr/>
              </a:pPr>
              <a:t>‹N°›</a:t>
            </a:fld>
            <a:endParaRPr lang="el-GR" altLang="en-US"/>
          </a:p>
        </p:txBody>
      </p:sp>
    </p:spTree>
  </p:cSld>
  <p:clrMap bg1="lt1" tx1="dk1" bg2="lt2" tx2="dk2" accent1="accent1" accent2="accent2" accent3="accent3" accent4="accent4" accent5="accent5" accent6="accent6" hlink="hlink" folHlink="folHlink"/>
  <p:sldLayoutIdLst>
    <p:sldLayoutId id="2147483864"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re 1">
            <a:extLst>
              <a:ext uri="{FF2B5EF4-FFF2-40B4-BE49-F238E27FC236}">
                <a16:creationId xmlns:a16="http://schemas.microsoft.com/office/drawing/2014/main" id="{402D9672-EB39-D312-7907-C189AEA468A5}"/>
              </a:ext>
            </a:extLst>
          </p:cNvPr>
          <p:cNvSpPr>
            <a:spLocks noGrp="1" noChangeArrowheads="1"/>
          </p:cNvSpPr>
          <p:nvPr>
            <p:ph type="title"/>
          </p:nvPr>
        </p:nvSpPr>
        <p:spPr>
          <a:xfrm>
            <a:off x="1357313" y="-214313"/>
            <a:ext cx="7329487" cy="1071563"/>
          </a:xfrm>
        </p:spPr>
        <p:txBody>
          <a:bodyPr/>
          <a:lstStyle/>
          <a:p>
            <a:r>
              <a:rPr lang="fr-FR" altLang="fr-FR"/>
              <a:t>New Semantic « layer cake »</a:t>
            </a:r>
          </a:p>
        </p:txBody>
      </p:sp>
      <p:pic>
        <p:nvPicPr>
          <p:cNvPr id="14338" name="Picture 6">
            <a:extLst>
              <a:ext uri="{FF2B5EF4-FFF2-40B4-BE49-F238E27FC236}">
                <a16:creationId xmlns:a16="http://schemas.microsoft.com/office/drawing/2014/main" id="{A9AC43AE-28A4-D3AC-74C1-D2AFD442D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642938"/>
            <a:ext cx="57150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2">
            <a:extLst>
              <a:ext uri="{FF2B5EF4-FFF2-40B4-BE49-F238E27FC236}">
                <a16:creationId xmlns:a16="http://schemas.microsoft.com/office/drawing/2014/main" id="{DF755B41-DA2E-5495-C7F5-6D4C61253D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428750"/>
            <a:ext cx="685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a:extLst>
              <a:ext uri="{FF2B5EF4-FFF2-40B4-BE49-F238E27FC236}">
                <a16:creationId xmlns:a16="http://schemas.microsoft.com/office/drawing/2014/main" id="{76F344AB-C9DD-E000-112D-9396BD6EC2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4500563"/>
            <a:ext cx="1143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a:extLst>
              <a:ext uri="{FF2B5EF4-FFF2-40B4-BE49-F238E27FC236}">
                <a16:creationId xmlns:a16="http://schemas.microsoft.com/office/drawing/2014/main" id="{9F514802-45E4-731C-AFF8-E1E66F4281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63" y="5643563"/>
            <a:ext cx="1143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3">
            <a:extLst>
              <a:ext uri="{FF2B5EF4-FFF2-40B4-BE49-F238E27FC236}">
                <a16:creationId xmlns:a16="http://schemas.microsoft.com/office/drawing/2014/main" id="{97EAB7FE-D020-AFD7-411E-0268D690DA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7563" y="3929063"/>
            <a:ext cx="1143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3 - Θέση ημερομηνίας">
            <a:extLst>
              <a:ext uri="{FF2B5EF4-FFF2-40B4-BE49-F238E27FC236}">
                <a16:creationId xmlns:a16="http://schemas.microsoft.com/office/drawing/2014/main" id="{B5E2EC65-2D8C-7954-F54A-1E00E2A376E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7650" name="4 - Θέση υποσέλιδου">
            <a:extLst>
              <a:ext uri="{FF2B5EF4-FFF2-40B4-BE49-F238E27FC236}">
                <a16:creationId xmlns:a16="http://schemas.microsoft.com/office/drawing/2014/main" id="{13E202F8-E086-E299-5D79-492ED064BA6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7651" name="5 - Θέση αριθμού διαφάνειας">
            <a:extLst>
              <a:ext uri="{FF2B5EF4-FFF2-40B4-BE49-F238E27FC236}">
                <a16:creationId xmlns:a16="http://schemas.microsoft.com/office/drawing/2014/main" id="{470B4859-9AE4-5AFD-85FA-01365C2E0D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E843D2CD-C175-BD41-BF7B-F2D0321808C8}" type="slidenum">
              <a:rPr lang="el-GR" altLang="en-US" smtClean="0">
                <a:solidFill>
                  <a:schemeClr val="bg1"/>
                </a:solidFill>
              </a:rPr>
              <a:pPr>
                <a:spcBef>
                  <a:spcPct val="0"/>
                </a:spcBef>
                <a:buClrTx/>
                <a:buSzTx/>
                <a:buFontTx/>
                <a:buNone/>
              </a:pPr>
              <a:t>10</a:t>
            </a:fld>
            <a:endParaRPr lang="el-GR" altLang="en-US">
              <a:solidFill>
                <a:schemeClr val="bg1"/>
              </a:solidFill>
            </a:endParaRPr>
          </a:p>
        </p:txBody>
      </p:sp>
      <p:sp>
        <p:nvSpPr>
          <p:cNvPr id="27652" name="AutoShape 2">
            <a:extLst>
              <a:ext uri="{FF2B5EF4-FFF2-40B4-BE49-F238E27FC236}">
                <a16:creationId xmlns:a16="http://schemas.microsoft.com/office/drawing/2014/main" id="{22C70FDF-66C7-77A0-BE89-9C90A298FC0F}"/>
              </a:ext>
            </a:extLst>
          </p:cNvPr>
          <p:cNvSpPr>
            <a:spLocks noGrp="1" noChangeArrowheads="1"/>
          </p:cNvSpPr>
          <p:nvPr>
            <p:ph type="title"/>
          </p:nvPr>
        </p:nvSpPr>
        <p:spPr/>
        <p:txBody>
          <a:bodyPr/>
          <a:lstStyle/>
          <a:p>
            <a:pPr eaLnBrk="1" hangingPunct="1"/>
            <a:r>
              <a:rPr lang="en-US" altLang="en-US" sz="3400"/>
              <a:t>Limitations of the Expressive Power of RDF Schema</a:t>
            </a:r>
            <a:endParaRPr lang="el-GR" altLang="en-US" sz="3400"/>
          </a:p>
        </p:txBody>
      </p:sp>
      <p:sp>
        <p:nvSpPr>
          <p:cNvPr id="27653" name="Rectangle 3">
            <a:extLst>
              <a:ext uri="{FF2B5EF4-FFF2-40B4-BE49-F238E27FC236}">
                <a16:creationId xmlns:a16="http://schemas.microsoft.com/office/drawing/2014/main" id="{2B7CAE56-206B-17DE-6F55-ABBEE922E430}"/>
              </a:ext>
            </a:extLst>
          </p:cNvPr>
          <p:cNvSpPr>
            <a:spLocks noGrp="1" noChangeArrowheads="1"/>
          </p:cNvSpPr>
          <p:nvPr>
            <p:ph type="body" idx="1"/>
          </p:nvPr>
        </p:nvSpPr>
        <p:spPr/>
        <p:txBody>
          <a:bodyPr/>
          <a:lstStyle/>
          <a:p>
            <a:pPr eaLnBrk="1" hangingPunct="1"/>
            <a:r>
              <a:rPr lang="en-US" altLang="en-US">
                <a:solidFill>
                  <a:schemeClr val="accent1"/>
                </a:solidFill>
              </a:rPr>
              <a:t>Local scope of properties</a:t>
            </a:r>
            <a:r>
              <a:rPr lang="en-US" altLang="en-US"/>
              <a:t> </a:t>
            </a:r>
            <a:endParaRPr lang="en-GB" altLang="en-US"/>
          </a:p>
          <a:p>
            <a:pPr lvl="1" eaLnBrk="1" hangingPunct="1"/>
            <a:r>
              <a:rPr lang="en-GB" altLang="en-US" b="1"/>
              <a:t>rdfs:range</a:t>
            </a:r>
            <a:r>
              <a:rPr lang="en-GB" altLang="en-US"/>
              <a:t> defines the range of a property (e.g. eats) for all classes </a:t>
            </a:r>
          </a:p>
          <a:p>
            <a:pPr lvl="1" eaLnBrk="1" hangingPunct="1"/>
            <a:r>
              <a:rPr lang="en-GB" altLang="en-US"/>
              <a:t>In RDF Schema we cannot declare range restrictions that apply to some classes only </a:t>
            </a:r>
          </a:p>
          <a:p>
            <a:pPr lvl="1" eaLnBrk="1" hangingPunct="1"/>
            <a:r>
              <a:rPr lang="en-GB" altLang="en-US"/>
              <a:t>E.g. we cannot say that cows eat only plants, while other animals may eat meat, too</a:t>
            </a:r>
            <a:endParaRPr lang="el-GR"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3 - Θέση ημερομηνίας">
            <a:extLst>
              <a:ext uri="{FF2B5EF4-FFF2-40B4-BE49-F238E27FC236}">
                <a16:creationId xmlns:a16="http://schemas.microsoft.com/office/drawing/2014/main" id="{E537D84B-0973-1252-CE53-25D5D114A24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3426" name="4 - Θέση υποσέλιδου">
            <a:extLst>
              <a:ext uri="{FF2B5EF4-FFF2-40B4-BE49-F238E27FC236}">
                <a16:creationId xmlns:a16="http://schemas.microsoft.com/office/drawing/2014/main" id="{D7D4BEFF-8EA6-D20A-AE1D-8DC1C7E6C70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3427" name="5 - Θέση αριθμού διαφάνειας">
            <a:extLst>
              <a:ext uri="{FF2B5EF4-FFF2-40B4-BE49-F238E27FC236}">
                <a16:creationId xmlns:a16="http://schemas.microsoft.com/office/drawing/2014/main" id="{EDDAB130-149F-7EE1-38E8-7D24E8A8AC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AA12015-CC14-8E4D-8DF9-357AAA07D1FE}" type="slidenum">
              <a:rPr lang="el-GR" altLang="en-US" smtClean="0">
                <a:solidFill>
                  <a:schemeClr val="bg1"/>
                </a:solidFill>
              </a:rPr>
              <a:pPr>
                <a:spcBef>
                  <a:spcPct val="0"/>
                </a:spcBef>
                <a:buClrTx/>
                <a:buSzTx/>
                <a:buFontTx/>
                <a:buNone/>
              </a:pPr>
              <a:t>100</a:t>
            </a:fld>
            <a:endParaRPr lang="el-GR" altLang="en-US">
              <a:solidFill>
                <a:schemeClr val="bg1"/>
              </a:solidFill>
            </a:endParaRPr>
          </a:p>
        </p:txBody>
      </p:sp>
      <p:sp>
        <p:nvSpPr>
          <p:cNvPr id="103428" name="AutoShape 2">
            <a:extLst>
              <a:ext uri="{FF2B5EF4-FFF2-40B4-BE49-F238E27FC236}">
                <a16:creationId xmlns:a16="http://schemas.microsoft.com/office/drawing/2014/main" id="{A99CC3FA-96A7-0885-550D-EA663B4DCDE3}"/>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Carnivores</a:t>
            </a:r>
            <a:endParaRPr lang="el-GR" altLang="en-US" sz="3200"/>
          </a:p>
        </p:txBody>
      </p:sp>
      <p:sp>
        <p:nvSpPr>
          <p:cNvPr id="103429" name="Rectangle 3">
            <a:extLst>
              <a:ext uri="{FF2B5EF4-FFF2-40B4-BE49-F238E27FC236}">
                <a16:creationId xmlns:a16="http://schemas.microsoft.com/office/drawing/2014/main" id="{FD1B6582-E7BD-63D9-D950-F3D8BAC7BA74}"/>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buFont typeface="Wingdings" pitchFamily="2" charset="2"/>
              <a:buNone/>
              <a:tabLst>
                <a:tab pos="1079500" algn="l"/>
                <a:tab pos="1612900" algn="l"/>
                <a:tab pos="2057400" algn="l"/>
              </a:tabLst>
            </a:pPr>
            <a:r>
              <a:rPr lang="en-US" altLang="en-US" sz="2000" b="1" dirty="0"/>
              <a:t>&lt;</a:t>
            </a:r>
            <a:r>
              <a:rPr lang="en-US" altLang="en-US" sz="2000" b="1" dirty="0" err="1"/>
              <a:t>owl:Class</a:t>
            </a:r>
            <a:r>
              <a:rPr lang="en-US" altLang="en-US" sz="2000" b="1" dirty="0"/>
              <a:t> </a:t>
            </a:r>
            <a:r>
              <a:rPr lang="en-US" altLang="en-US" sz="2000" b="1" dirty="0" err="1"/>
              <a:t>rdf:ID</a:t>
            </a:r>
            <a:r>
              <a:rPr lang="en-US" altLang="en-US" sz="2000" b="1" dirty="0"/>
              <a:t>="carnivore"&gt;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&lt;</a:t>
            </a:r>
            <a:r>
              <a:rPr lang="en-US" altLang="en-US" sz="2000" b="1" dirty="0" err="1"/>
              <a:t>rdfs:comment</a:t>
            </a:r>
            <a:r>
              <a:rPr lang="en-US" altLang="en-US" sz="2000" b="1" dirty="0"/>
              <a:t>&gt; Carnivores are exactly those animals</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that eat animals.&lt;/</a:t>
            </a:r>
            <a:r>
              <a:rPr lang="en-US" altLang="en-US" sz="2000" b="1" dirty="0" err="1"/>
              <a:t>rdfs:comment</a:t>
            </a:r>
            <a:r>
              <a:rPr lang="en-US" altLang="en-US" sz="2000" b="1" dirty="0"/>
              <a:t>&gt;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&lt;</a:t>
            </a:r>
            <a:r>
              <a:rPr lang="en-US" altLang="en-US" sz="2000" b="1" dirty="0" err="1"/>
              <a:t>owl:intersectionOf</a:t>
            </a:r>
            <a:r>
              <a:rPr lang="en-US" altLang="en-US" sz="2000" b="1" dirty="0"/>
              <a:t> </a:t>
            </a:r>
            <a:r>
              <a:rPr lang="en-US" altLang="en-US" sz="2000" b="1" dirty="0" err="1"/>
              <a:t>rdf:parsetype</a:t>
            </a:r>
            <a:r>
              <a:rPr lang="en-US" altLang="en-US" sz="2000" b="1" dirty="0"/>
              <a:t>="Collection"&gt;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&lt;</a:t>
            </a:r>
            <a:r>
              <a:rPr lang="en-US" altLang="en-US" sz="2000" b="1" dirty="0" err="1"/>
              <a:t>owl:Class</a:t>
            </a:r>
            <a:r>
              <a:rPr lang="en-US" altLang="en-US" sz="2000" b="1" dirty="0"/>
              <a:t> </a:t>
            </a:r>
            <a:r>
              <a:rPr lang="en-US" altLang="en-US" sz="2000" b="1" dirty="0" err="1"/>
              <a:t>rdf:about</a:t>
            </a:r>
            <a:r>
              <a:rPr lang="en-US" altLang="en-US" sz="2000" b="1" dirty="0"/>
              <a:t>="#animal"/&gt;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&lt;</a:t>
            </a:r>
            <a:r>
              <a:rPr lang="en-US" altLang="en-US" sz="2000" b="1" dirty="0" err="1"/>
              <a:t>owl:Restriction</a:t>
            </a:r>
            <a:r>
              <a:rPr lang="en-US" altLang="en-US" sz="2000" b="1" dirty="0"/>
              <a:t>&gt;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&lt;</a:t>
            </a:r>
            <a:r>
              <a:rPr lang="en-US" altLang="en-US" sz="2000" b="1" dirty="0" err="1"/>
              <a:t>owl:onProperty</a:t>
            </a:r>
            <a:r>
              <a:rPr lang="en-US" altLang="en-US" sz="2000" b="1" dirty="0"/>
              <a:t> </a:t>
            </a:r>
            <a:r>
              <a:rPr lang="en-US" altLang="en-US" sz="2000" b="1" dirty="0" err="1"/>
              <a:t>rdf:resource</a:t>
            </a:r>
            <a:r>
              <a:rPr lang="en-US" altLang="en-US" sz="2000" b="1" dirty="0"/>
              <a:t>="#eats"/&gt;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&lt;</a:t>
            </a:r>
            <a:r>
              <a:rPr lang="en-US" altLang="en-US" sz="2000" b="1" dirty="0" err="1"/>
              <a:t>owl:someValuesFrom</a:t>
            </a:r>
            <a:r>
              <a:rPr lang="en-US" altLang="en-US" sz="2000" b="1" dirty="0"/>
              <a:t> </a:t>
            </a:r>
            <a:r>
              <a:rPr lang="en-US" altLang="en-US" sz="2000" b="1" dirty="0" err="1"/>
              <a:t>rdf:resource</a:t>
            </a:r>
            <a:r>
              <a:rPr lang="en-US" altLang="en-US" sz="2000" b="1" dirty="0"/>
              <a:t>="#animal"/&gt;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&lt;/</a:t>
            </a:r>
            <a:r>
              <a:rPr lang="en-US" altLang="en-US" sz="2000" b="1" dirty="0" err="1"/>
              <a:t>owl:Restriction</a:t>
            </a:r>
            <a:r>
              <a:rPr lang="en-US" altLang="en-US" sz="2000" b="1" dirty="0"/>
              <a:t>&gt;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	&lt;/</a:t>
            </a:r>
            <a:r>
              <a:rPr lang="en-US" altLang="en-US" sz="2000" b="1" dirty="0" err="1"/>
              <a:t>owl:intersectionOf</a:t>
            </a:r>
            <a:r>
              <a:rPr lang="en-US" altLang="en-US" sz="2000" b="1" dirty="0"/>
              <a:t>&gt;</a:t>
            </a:r>
          </a:p>
          <a:p>
            <a:pPr marL="533400" indent="-533400" eaLnBrk="1" hangingPunct="1">
              <a:lnSpc>
                <a:spcPct val="90000"/>
              </a:lnSpc>
              <a:buFont typeface="Wingdings" pitchFamily="2" charset="2"/>
              <a:buNone/>
              <a:tabLst>
                <a:tab pos="1079500" algn="l"/>
                <a:tab pos="1612900" algn="l"/>
                <a:tab pos="2057400" algn="l"/>
              </a:tabLst>
            </a:pPr>
            <a:r>
              <a:rPr lang="en-US" altLang="en-US" sz="2000" b="1" dirty="0"/>
              <a:t>&lt;/</a:t>
            </a:r>
            <a:r>
              <a:rPr lang="en-US" altLang="en-US" sz="2000" b="1" dirty="0" err="1"/>
              <a:t>owl:Class</a:t>
            </a:r>
            <a:r>
              <a:rPr lang="en-US" altLang="en-US" sz="2000" b="1" dirty="0"/>
              <a:t>&gt;</a:t>
            </a:r>
            <a:endParaRPr lang="el-GR" altLang="en-US" sz="20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a:xfrm>
            <a:off x="98818" y="5829081"/>
            <a:ext cx="827088" cy="488950"/>
          </a:xfrm>
        </p:spPr>
        <p:txBody>
          <a:bodyPr/>
          <a:lstStyle/>
          <a:p>
            <a:pPr>
              <a:defRPr/>
            </a:pPr>
            <a:fld id="{29300C54-0C67-734E-A077-F0016F7449BB}" type="slidenum">
              <a:rPr lang="el-GR" altLang="en-US" smtClean="0"/>
              <a:pPr>
                <a:defRPr/>
              </a:pPr>
              <a:t>101</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1468599" y="197356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Animal</a:t>
            </a:r>
            <a:endParaRPr lang="fr-FR" dirty="0"/>
          </a:p>
        </p:txBody>
      </p:sp>
      <p:sp>
        <p:nvSpPr>
          <p:cNvPr id="8" name="Rectangle : coins arrondis 7">
            <a:extLst>
              <a:ext uri="{FF2B5EF4-FFF2-40B4-BE49-F238E27FC236}">
                <a16:creationId xmlns:a16="http://schemas.microsoft.com/office/drawing/2014/main" id="{5002EB76-9BAA-CACE-D278-385610073CE4}"/>
              </a:ext>
            </a:extLst>
          </p:cNvPr>
          <p:cNvSpPr/>
          <p:nvPr/>
        </p:nvSpPr>
        <p:spPr>
          <a:xfrm>
            <a:off x="5508104" y="3140968"/>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23" name="Connecteur en angle 22">
            <a:extLst>
              <a:ext uri="{FF2B5EF4-FFF2-40B4-BE49-F238E27FC236}">
                <a16:creationId xmlns:a16="http://schemas.microsoft.com/office/drawing/2014/main" id="{B9F43E11-C043-3961-2191-2208CC055CCF}"/>
              </a:ext>
            </a:extLst>
          </p:cNvPr>
          <p:cNvCxnSpPr>
            <a:cxnSpLocks/>
            <a:stCxn id="28" idx="3"/>
            <a:endCxn id="8" idx="1"/>
          </p:cNvCxnSpPr>
          <p:nvPr/>
        </p:nvCxnSpPr>
        <p:spPr>
          <a:xfrm flipV="1">
            <a:off x="4798880" y="3681028"/>
            <a:ext cx="709224" cy="92446"/>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B5CC6075-DB0B-9997-5757-7C57692A4963}"/>
              </a:ext>
            </a:extLst>
          </p:cNvPr>
          <p:cNvSpPr/>
          <p:nvPr/>
        </p:nvSpPr>
        <p:spPr>
          <a:xfrm>
            <a:off x="3015118" y="3459910"/>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UnionOf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2493238" y="3251593"/>
            <a:ext cx="719791" cy="323970"/>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38" name="Connecteur en angle 37">
            <a:extLst>
              <a:ext uri="{FF2B5EF4-FFF2-40B4-BE49-F238E27FC236}">
                <a16:creationId xmlns:a16="http://schemas.microsoft.com/office/drawing/2014/main" id="{DDC1FEDE-2863-35DC-9290-9F267FC0C933}"/>
              </a:ext>
            </a:extLst>
          </p:cNvPr>
          <p:cNvCxnSpPr>
            <a:cxnSpLocks/>
            <a:stCxn id="28" idx="2"/>
            <a:endCxn id="3" idx="0"/>
          </p:cNvCxnSpPr>
          <p:nvPr/>
        </p:nvCxnSpPr>
        <p:spPr>
          <a:xfrm rot="5400000">
            <a:off x="2760844" y="3909756"/>
            <a:ext cx="968875" cy="1323437"/>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 name="Rectangle : coins arrondis 1">
            <a:extLst>
              <a:ext uri="{FF2B5EF4-FFF2-40B4-BE49-F238E27FC236}">
                <a16:creationId xmlns:a16="http://schemas.microsoft.com/office/drawing/2014/main" id="{E6053EA1-D4E9-76FB-D70B-182FE3B157E8}"/>
              </a:ext>
            </a:extLst>
          </p:cNvPr>
          <p:cNvSpPr/>
          <p:nvPr/>
        </p:nvSpPr>
        <p:spPr>
          <a:xfrm>
            <a:off x="5940152" y="545257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Plant</a:t>
            </a:r>
            <a:endParaRPr lang="fr-FR" dirty="0">
              <a:solidFill>
                <a:srgbClr val="0596FF"/>
              </a:solidFill>
            </a:endParaRPr>
          </a:p>
        </p:txBody>
      </p:sp>
      <p:sp>
        <p:nvSpPr>
          <p:cNvPr id="3" name="Rectangle : coins arrondis 2">
            <a:extLst>
              <a:ext uri="{FF2B5EF4-FFF2-40B4-BE49-F238E27FC236}">
                <a16:creationId xmlns:a16="http://schemas.microsoft.com/office/drawing/2014/main" id="{6ED1197F-4BC8-67F1-5B4E-621E695A7212}"/>
              </a:ext>
            </a:extLst>
          </p:cNvPr>
          <p:cNvSpPr/>
          <p:nvPr/>
        </p:nvSpPr>
        <p:spPr>
          <a:xfrm>
            <a:off x="1691680" y="5055912"/>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4" name="Connecteur en angle 3">
            <a:extLst>
              <a:ext uri="{FF2B5EF4-FFF2-40B4-BE49-F238E27FC236}">
                <a16:creationId xmlns:a16="http://schemas.microsoft.com/office/drawing/2014/main" id="{1B485692-58CC-240B-4547-AE339C37BADC}"/>
              </a:ext>
            </a:extLst>
          </p:cNvPr>
          <p:cNvCxnSpPr>
            <a:cxnSpLocks/>
            <a:stCxn id="3" idx="3"/>
            <a:endCxn id="2" idx="1"/>
          </p:cNvCxnSpPr>
          <p:nvPr/>
        </p:nvCxnSpPr>
        <p:spPr>
          <a:xfrm>
            <a:off x="3475443" y="5595972"/>
            <a:ext cx="2464709" cy="396661"/>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14" name="Connecteur en angle 13">
            <a:extLst>
              <a:ext uri="{FF2B5EF4-FFF2-40B4-BE49-F238E27FC236}">
                <a16:creationId xmlns:a16="http://schemas.microsoft.com/office/drawing/2014/main" id="{7381FB01-29C5-38EA-7B4B-41B061FDB7AC}"/>
              </a:ext>
            </a:extLst>
          </p:cNvPr>
          <p:cNvCxnSpPr>
            <a:cxnSpLocks/>
            <a:stCxn id="8" idx="0"/>
            <a:endCxn id="7" idx="3"/>
          </p:cNvCxnSpPr>
          <p:nvPr/>
        </p:nvCxnSpPr>
        <p:spPr>
          <a:xfrm rot="16200000" flipV="1">
            <a:off x="4843169" y="1584151"/>
            <a:ext cx="627345" cy="2486290"/>
          </a:xfrm>
          <a:prstGeom prst="bentConnector2">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7B342525-C9D0-5487-ECBC-E4FEBE6A0506}"/>
              </a:ext>
            </a:extLst>
          </p:cNvPr>
          <p:cNvSpPr txBox="1"/>
          <p:nvPr/>
        </p:nvSpPr>
        <p:spPr>
          <a:xfrm>
            <a:off x="3757303" y="4853251"/>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
        <p:nvSpPr>
          <p:cNvPr id="19" name="ZoneTexte 18">
            <a:extLst>
              <a:ext uri="{FF2B5EF4-FFF2-40B4-BE49-F238E27FC236}">
                <a16:creationId xmlns:a16="http://schemas.microsoft.com/office/drawing/2014/main" id="{D481D022-FF02-D53A-1F65-3522EE126558}"/>
              </a:ext>
            </a:extLst>
          </p:cNvPr>
          <p:cNvSpPr txBox="1"/>
          <p:nvPr/>
        </p:nvSpPr>
        <p:spPr>
          <a:xfrm>
            <a:off x="3964040" y="2610465"/>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
        <p:nvSpPr>
          <p:cNvPr id="9" name="ZoneTexte 8">
            <a:extLst>
              <a:ext uri="{FF2B5EF4-FFF2-40B4-BE49-F238E27FC236}">
                <a16:creationId xmlns:a16="http://schemas.microsoft.com/office/drawing/2014/main" id="{29F2E778-FE21-A762-4498-124E7175837B}"/>
              </a:ext>
            </a:extLst>
          </p:cNvPr>
          <p:cNvSpPr txBox="1"/>
          <p:nvPr/>
        </p:nvSpPr>
        <p:spPr>
          <a:xfrm>
            <a:off x="1115616" y="1038746"/>
            <a:ext cx="7560840" cy="590931"/>
          </a:xfrm>
          <a:prstGeom prst="rect">
            <a:avLst/>
          </a:prstGeom>
          <a:noFill/>
        </p:spPr>
        <p:txBody>
          <a:bodyPr wrap="square">
            <a:spAutoFit/>
          </a:bodyPr>
          <a:lstStyle/>
          <a:p>
            <a:pPr marL="533400" indent="-533400" eaLnBrk="1" hangingPunct="1">
              <a:lnSpc>
                <a:spcPct val="90000"/>
              </a:lnSpc>
              <a:buFont typeface="Wingdings" pitchFamily="2" charset="2"/>
              <a:buNone/>
              <a:tabLst>
                <a:tab pos="1079500" algn="l"/>
                <a:tab pos="1612900" algn="l"/>
                <a:tab pos="2057400" algn="l"/>
              </a:tabLst>
            </a:pPr>
            <a:r>
              <a:rPr lang="en-US" altLang="en-US" sz="1800" b="1" dirty="0">
                <a:solidFill>
                  <a:srgbClr val="0596FF"/>
                </a:solidFill>
              </a:rPr>
              <a:t>Animal</a:t>
            </a:r>
            <a:r>
              <a:rPr lang="en-US" altLang="en-US" sz="1800" b="1" dirty="0"/>
              <a:t> </a:t>
            </a:r>
            <a:r>
              <a:rPr lang="en-US" altLang="en-US" sz="1800" b="1" dirty="0">
                <a:highlight>
                  <a:srgbClr val="00FF00"/>
                </a:highlight>
              </a:rPr>
              <a:t>is something that eats animals </a:t>
            </a:r>
            <a:r>
              <a:rPr lang="en-US" altLang="en-US" sz="1800" b="1" dirty="0">
                <a:highlight>
                  <a:srgbClr val="FF0000"/>
                </a:highlight>
              </a:rPr>
              <a:t>or</a:t>
            </a:r>
            <a:r>
              <a:rPr lang="en-US" altLang="en-US" sz="1800" b="1" dirty="0"/>
              <a:t> </a:t>
            </a:r>
            <a:r>
              <a:rPr lang="en-US" altLang="en-US" sz="1800" b="1" dirty="0">
                <a:highlight>
                  <a:srgbClr val="FFFF00"/>
                </a:highlight>
              </a:rPr>
              <a:t>something that eats plants</a:t>
            </a:r>
            <a:endParaRPr lang="fr-FR" dirty="0">
              <a:highlight>
                <a:srgbClr val="FFFF00"/>
              </a:highlight>
            </a:endParaRPr>
          </a:p>
        </p:txBody>
      </p:sp>
    </p:spTree>
    <p:extLst>
      <p:ext uri="{BB962C8B-B14F-4D97-AF65-F5344CB8AC3E}">
        <p14:creationId xmlns:p14="http://schemas.microsoft.com/office/powerpoint/2010/main" val="28488785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a:xfrm>
            <a:off x="98818" y="5829081"/>
            <a:ext cx="827088" cy="488950"/>
          </a:xfrm>
        </p:spPr>
        <p:txBody>
          <a:bodyPr/>
          <a:lstStyle/>
          <a:p>
            <a:pPr>
              <a:defRPr/>
            </a:pPr>
            <a:fld id="{29300C54-0C67-734E-A077-F0016F7449BB}" type="slidenum">
              <a:rPr lang="el-GR" altLang="en-US" smtClean="0"/>
              <a:pPr>
                <a:defRPr/>
              </a:pPr>
              <a:t>102</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1684623" y="167818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carnivore</a:t>
            </a:r>
            <a:endParaRPr lang="fr-FR" dirty="0"/>
          </a:p>
        </p:txBody>
      </p:sp>
      <p:sp>
        <p:nvSpPr>
          <p:cNvPr id="8" name="Rectangle : coins arrondis 7">
            <a:extLst>
              <a:ext uri="{FF2B5EF4-FFF2-40B4-BE49-F238E27FC236}">
                <a16:creationId xmlns:a16="http://schemas.microsoft.com/office/drawing/2014/main" id="{5002EB76-9BAA-CACE-D278-385610073CE4}"/>
              </a:ext>
            </a:extLst>
          </p:cNvPr>
          <p:cNvSpPr/>
          <p:nvPr/>
        </p:nvSpPr>
        <p:spPr>
          <a:xfrm>
            <a:off x="5724128" y="2845587"/>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animal</a:t>
            </a:r>
            <a:endParaRPr lang="fr-FR" dirty="0"/>
          </a:p>
        </p:txBody>
      </p:sp>
      <p:cxnSp>
        <p:nvCxnSpPr>
          <p:cNvPr id="23" name="Connecteur en angle 22">
            <a:extLst>
              <a:ext uri="{FF2B5EF4-FFF2-40B4-BE49-F238E27FC236}">
                <a16:creationId xmlns:a16="http://schemas.microsoft.com/office/drawing/2014/main" id="{B9F43E11-C043-3961-2191-2208CC055CCF}"/>
              </a:ext>
            </a:extLst>
          </p:cNvPr>
          <p:cNvCxnSpPr>
            <a:cxnSpLocks/>
            <a:stCxn id="28" idx="3"/>
            <a:endCxn id="8" idx="1"/>
          </p:cNvCxnSpPr>
          <p:nvPr/>
        </p:nvCxnSpPr>
        <p:spPr>
          <a:xfrm flipV="1">
            <a:off x="5014904" y="3385647"/>
            <a:ext cx="709224" cy="92446"/>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B5CC6075-DB0B-9997-5757-7C57692A4963}"/>
              </a:ext>
            </a:extLst>
          </p:cNvPr>
          <p:cNvSpPr/>
          <p:nvPr/>
        </p:nvSpPr>
        <p:spPr>
          <a:xfrm>
            <a:off x="3231142" y="3164529"/>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intersectionOf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2709262" y="2956212"/>
            <a:ext cx="719791" cy="323970"/>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36" name="Rectangle : coins arrondis 35">
            <a:extLst>
              <a:ext uri="{FF2B5EF4-FFF2-40B4-BE49-F238E27FC236}">
                <a16:creationId xmlns:a16="http://schemas.microsoft.com/office/drawing/2014/main" id="{590605FB-5EA8-DB2C-CEDD-E19E4FABB7B5}"/>
              </a:ext>
            </a:extLst>
          </p:cNvPr>
          <p:cNvSpPr/>
          <p:nvPr/>
        </p:nvSpPr>
        <p:spPr>
          <a:xfrm>
            <a:off x="2907171" y="4511446"/>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38" name="Connecteur en angle 37">
            <a:extLst>
              <a:ext uri="{FF2B5EF4-FFF2-40B4-BE49-F238E27FC236}">
                <a16:creationId xmlns:a16="http://schemas.microsoft.com/office/drawing/2014/main" id="{DDC1FEDE-2863-35DC-9290-9F267FC0C933}"/>
              </a:ext>
            </a:extLst>
          </p:cNvPr>
          <p:cNvCxnSpPr>
            <a:cxnSpLocks/>
            <a:stCxn id="28" idx="2"/>
            <a:endCxn id="36" idx="0"/>
          </p:cNvCxnSpPr>
          <p:nvPr/>
        </p:nvCxnSpPr>
        <p:spPr>
          <a:xfrm rot="5400000">
            <a:off x="3601143" y="3989566"/>
            <a:ext cx="719790" cy="323970"/>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11" name="Connecteur en angle 10">
            <a:extLst>
              <a:ext uri="{FF2B5EF4-FFF2-40B4-BE49-F238E27FC236}">
                <a16:creationId xmlns:a16="http://schemas.microsoft.com/office/drawing/2014/main" id="{6A43EC45-3129-184E-C295-C5F6A0760C84}"/>
              </a:ext>
            </a:extLst>
          </p:cNvPr>
          <p:cNvCxnSpPr>
            <a:cxnSpLocks/>
            <a:stCxn id="36" idx="3"/>
            <a:endCxn id="8" idx="3"/>
          </p:cNvCxnSpPr>
          <p:nvPr/>
        </p:nvCxnSpPr>
        <p:spPr>
          <a:xfrm flipV="1">
            <a:off x="4690934" y="3385647"/>
            <a:ext cx="2816957" cy="1665859"/>
          </a:xfrm>
          <a:prstGeom prst="bentConnector3">
            <a:avLst>
              <a:gd name="adj1" fmla="val 108115"/>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299CFE1A-3826-4505-AFC4-2AF733695391}"/>
              </a:ext>
            </a:extLst>
          </p:cNvPr>
          <p:cNvSpPr txBox="1"/>
          <p:nvPr/>
        </p:nvSpPr>
        <p:spPr>
          <a:xfrm>
            <a:off x="5523402" y="4165441"/>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Tree>
    <p:extLst>
      <p:ext uri="{BB962C8B-B14F-4D97-AF65-F5344CB8AC3E}">
        <p14:creationId xmlns:p14="http://schemas.microsoft.com/office/powerpoint/2010/main" val="31835392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a:xfrm>
            <a:off x="98818" y="5829081"/>
            <a:ext cx="827088" cy="488950"/>
          </a:xfrm>
        </p:spPr>
        <p:txBody>
          <a:bodyPr/>
          <a:lstStyle/>
          <a:p>
            <a:pPr>
              <a:defRPr/>
            </a:pPr>
            <a:fld id="{29300C54-0C67-734E-A077-F0016F7449BB}" type="slidenum">
              <a:rPr lang="el-GR" altLang="en-US" smtClean="0"/>
              <a:pPr>
                <a:defRPr/>
              </a:pPr>
              <a:t>103</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607580" y="222463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Omnivore</a:t>
            </a:r>
            <a:endParaRPr lang="fr-FR" dirty="0"/>
          </a:p>
        </p:txBody>
      </p:sp>
      <p:sp>
        <p:nvSpPr>
          <p:cNvPr id="8" name="Rectangle : coins arrondis 7">
            <a:extLst>
              <a:ext uri="{FF2B5EF4-FFF2-40B4-BE49-F238E27FC236}">
                <a16:creationId xmlns:a16="http://schemas.microsoft.com/office/drawing/2014/main" id="{5002EB76-9BAA-CACE-D278-385610073CE4}"/>
              </a:ext>
            </a:extLst>
          </p:cNvPr>
          <p:cNvSpPr/>
          <p:nvPr/>
        </p:nvSpPr>
        <p:spPr>
          <a:xfrm>
            <a:off x="5332495" y="3925531"/>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23" name="Connecteur en angle 22">
            <a:extLst>
              <a:ext uri="{FF2B5EF4-FFF2-40B4-BE49-F238E27FC236}">
                <a16:creationId xmlns:a16="http://schemas.microsoft.com/office/drawing/2014/main" id="{B9F43E11-C043-3961-2191-2208CC055CCF}"/>
              </a:ext>
            </a:extLst>
          </p:cNvPr>
          <p:cNvCxnSpPr>
            <a:cxnSpLocks/>
            <a:stCxn id="28" idx="3"/>
            <a:endCxn id="8" idx="1"/>
          </p:cNvCxnSpPr>
          <p:nvPr/>
        </p:nvCxnSpPr>
        <p:spPr>
          <a:xfrm>
            <a:off x="4798880" y="3773474"/>
            <a:ext cx="533615" cy="692117"/>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6F52BB8-D481-3B4E-C632-D3A0FAC7DC8F}"/>
              </a:ext>
            </a:extLst>
          </p:cNvPr>
          <p:cNvSpPr txBox="1"/>
          <p:nvPr/>
        </p:nvSpPr>
        <p:spPr>
          <a:xfrm>
            <a:off x="1382616" y="3655834"/>
            <a:ext cx="1462821" cy="923330"/>
          </a:xfrm>
          <a:prstGeom prst="rect">
            <a:avLst/>
          </a:prstGeom>
          <a:noFill/>
        </p:spPr>
        <p:txBody>
          <a:bodyPr wrap="square" rtlCol="0">
            <a:spAutoFit/>
          </a:bodyPr>
          <a:lstStyle/>
          <a:p>
            <a:r>
              <a:rPr lang="fr-FR" dirty="0"/>
              <a:t>Is Equivalent to </a:t>
            </a:r>
          </a:p>
        </p:txBody>
      </p:sp>
      <p:sp>
        <p:nvSpPr>
          <p:cNvPr id="28" name="Rectangle 27">
            <a:extLst>
              <a:ext uri="{FF2B5EF4-FFF2-40B4-BE49-F238E27FC236}">
                <a16:creationId xmlns:a16="http://schemas.microsoft.com/office/drawing/2014/main" id="{B5CC6075-DB0B-9997-5757-7C57692A4963}"/>
              </a:ext>
            </a:extLst>
          </p:cNvPr>
          <p:cNvSpPr/>
          <p:nvPr/>
        </p:nvSpPr>
        <p:spPr>
          <a:xfrm>
            <a:off x="3015118" y="3459910"/>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IntersectionOf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2188262" y="2946618"/>
            <a:ext cx="468722" cy="1184989"/>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38" name="Connecteur en angle 37">
            <a:extLst>
              <a:ext uri="{FF2B5EF4-FFF2-40B4-BE49-F238E27FC236}">
                <a16:creationId xmlns:a16="http://schemas.microsoft.com/office/drawing/2014/main" id="{DDC1FEDE-2863-35DC-9290-9F267FC0C933}"/>
              </a:ext>
            </a:extLst>
          </p:cNvPr>
          <p:cNvCxnSpPr>
            <a:cxnSpLocks/>
            <a:stCxn id="28" idx="2"/>
            <a:endCxn id="3" idx="0"/>
          </p:cNvCxnSpPr>
          <p:nvPr/>
        </p:nvCxnSpPr>
        <p:spPr>
          <a:xfrm rot="5400000">
            <a:off x="2760844" y="3909756"/>
            <a:ext cx="968875" cy="1323437"/>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 name="Rectangle : coins arrondis 1">
            <a:extLst>
              <a:ext uri="{FF2B5EF4-FFF2-40B4-BE49-F238E27FC236}">
                <a16:creationId xmlns:a16="http://schemas.microsoft.com/office/drawing/2014/main" id="{E6053EA1-D4E9-76FB-D70B-182FE3B157E8}"/>
              </a:ext>
            </a:extLst>
          </p:cNvPr>
          <p:cNvSpPr/>
          <p:nvPr/>
        </p:nvSpPr>
        <p:spPr>
          <a:xfrm>
            <a:off x="5940152" y="545257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Plant</a:t>
            </a:r>
            <a:endParaRPr lang="fr-FR" dirty="0">
              <a:solidFill>
                <a:srgbClr val="0596FF"/>
              </a:solidFill>
            </a:endParaRPr>
          </a:p>
        </p:txBody>
      </p:sp>
      <p:sp>
        <p:nvSpPr>
          <p:cNvPr id="3" name="Rectangle : coins arrondis 2">
            <a:extLst>
              <a:ext uri="{FF2B5EF4-FFF2-40B4-BE49-F238E27FC236}">
                <a16:creationId xmlns:a16="http://schemas.microsoft.com/office/drawing/2014/main" id="{6ED1197F-4BC8-67F1-5B4E-621E695A7212}"/>
              </a:ext>
            </a:extLst>
          </p:cNvPr>
          <p:cNvSpPr/>
          <p:nvPr/>
        </p:nvSpPr>
        <p:spPr>
          <a:xfrm>
            <a:off x="1691680" y="5055912"/>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4" name="Connecteur en angle 3">
            <a:extLst>
              <a:ext uri="{FF2B5EF4-FFF2-40B4-BE49-F238E27FC236}">
                <a16:creationId xmlns:a16="http://schemas.microsoft.com/office/drawing/2014/main" id="{1B485692-58CC-240B-4547-AE339C37BADC}"/>
              </a:ext>
            </a:extLst>
          </p:cNvPr>
          <p:cNvCxnSpPr>
            <a:cxnSpLocks/>
            <a:stCxn id="3" idx="3"/>
            <a:endCxn id="2" idx="1"/>
          </p:cNvCxnSpPr>
          <p:nvPr/>
        </p:nvCxnSpPr>
        <p:spPr>
          <a:xfrm>
            <a:off x="3475443" y="5595972"/>
            <a:ext cx="2464709" cy="396661"/>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14" name="Connecteur en angle 13">
            <a:extLst>
              <a:ext uri="{FF2B5EF4-FFF2-40B4-BE49-F238E27FC236}">
                <a16:creationId xmlns:a16="http://schemas.microsoft.com/office/drawing/2014/main" id="{7381FB01-29C5-38EA-7B4B-41B061FDB7AC}"/>
              </a:ext>
            </a:extLst>
          </p:cNvPr>
          <p:cNvCxnSpPr>
            <a:cxnSpLocks/>
            <a:stCxn id="8" idx="0"/>
            <a:endCxn id="22" idx="2"/>
          </p:cNvCxnSpPr>
          <p:nvPr/>
        </p:nvCxnSpPr>
        <p:spPr>
          <a:xfrm rot="5400000" flipH="1" flipV="1">
            <a:off x="6478123" y="2979117"/>
            <a:ext cx="692668" cy="1200161"/>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7B342525-C9D0-5487-ECBC-E4FEBE6A0506}"/>
              </a:ext>
            </a:extLst>
          </p:cNvPr>
          <p:cNvSpPr txBox="1"/>
          <p:nvPr/>
        </p:nvSpPr>
        <p:spPr>
          <a:xfrm>
            <a:off x="3491323" y="4944621"/>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
        <p:nvSpPr>
          <p:cNvPr id="20" name="ZoneTexte 19">
            <a:extLst>
              <a:ext uri="{FF2B5EF4-FFF2-40B4-BE49-F238E27FC236}">
                <a16:creationId xmlns:a16="http://schemas.microsoft.com/office/drawing/2014/main" id="{D1B93575-25FA-0BC7-42FA-F5A3EF66582E}"/>
              </a:ext>
            </a:extLst>
          </p:cNvPr>
          <p:cNvSpPr txBox="1"/>
          <p:nvPr/>
        </p:nvSpPr>
        <p:spPr>
          <a:xfrm>
            <a:off x="1115616" y="1038746"/>
            <a:ext cx="7560840" cy="590931"/>
          </a:xfrm>
          <a:prstGeom prst="rect">
            <a:avLst/>
          </a:prstGeom>
          <a:noFill/>
        </p:spPr>
        <p:txBody>
          <a:bodyPr wrap="square">
            <a:spAutoFit/>
          </a:bodyPr>
          <a:lstStyle/>
          <a:p>
            <a:pPr marL="533400" indent="-533400" eaLnBrk="1" hangingPunct="1">
              <a:lnSpc>
                <a:spcPct val="90000"/>
              </a:lnSpc>
              <a:buFont typeface="Wingdings" pitchFamily="2" charset="2"/>
              <a:buNone/>
              <a:tabLst>
                <a:tab pos="1079500" algn="l"/>
                <a:tab pos="1612900" algn="l"/>
                <a:tab pos="2057400" algn="l"/>
              </a:tabLst>
            </a:pPr>
            <a:r>
              <a:rPr lang="en-US" altLang="en-US" sz="1800" b="1" dirty="0"/>
              <a:t>Omnivore </a:t>
            </a:r>
            <a:r>
              <a:rPr lang="en-US" altLang="en-US" sz="1800" b="1" dirty="0">
                <a:highlight>
                  <a:srgbClr val="00FF00"/>
                </a:highlight>
              </a:rPr>
              <a:t>is an animal that eats animals </a:t>
            </a:r>
            <a:r>
              <a:rPr lang="en-US" altLang="en-US" sz="1800" b="1" dirty="0">
                <a:highlight>
                  <a:srgbClr val="FF0000"/>
                </a:highlight>
              </a:rPr>
              <a:t>and</a:t>
            </a:r>
            <a:r>
              <a:rPr lang="en-US" altLang="en-US" sz="1800" b="1" dirty="0"/>
              <a:t> </a:t>
            </a:r>
            <a:r>
              <a:rPr lang="en-US" altLang="en-US" sz="1800" b="1" dirty="0">
                <a:highlight>
                  <a:srgbClr val="00FF00"/>
                </a:highlight>
              </a:rPr>
              <a:t>is an animal that </a:t>
            </a:r>
            <a:r>
              <a:rPr lang="en-US" altLang="en-US" sz="1800" b="1" dirty="0">
                <a:highlight>
                  <a:srgbClr val="FFFF00"/>
                </a:highlight>
              </a:rPr>
              <a:t>eats plants</a:t>
            </a:r>
            <a:endParaRPr lang="fr-FR" dirty="0">
              <a:highlight>
                <a:srgbClr val="FFFF00"/>
              </a:highlight>
            </a:endParaRPr>
          </a:p>
        </p:txBody>
      </p:sp>
      <p:sp>
        <p:nvSpPr>
          <p:cNvPr id="22" name="Rectangle : coins arrondis 21">
            <a:extLst>
              <a:ext uri="{FF2B5EF4-FFF2-40B4-BE49-F238E27FC236}">
                <a16:creationId xmlns:a16="http://schemas.microsoft.com/office/drawing/2014/main" id="{7B081DA9-7738-B6B1-FF3B-56243A5D5F8E}"/>
              </a:ext>
            </a:extLst>
          </p:cNvPr>
          <p:cNvSpPr/>
          <p:nvPr/>
        </p:nvSpPr>
        <p:spPr>
          <a:xfrm>
            <a:off x="6532656" y="215274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Animal</a:t>
            </a:r>
            <a:endParaRPr lang="fr-FR" dirty="0">
              <a:solidFill>
                <a:srgbClr val="0596FF"/>
              </a:solidFill>
            </a:endParaRPr>
          </a:p>
        </p:txBody>
      </p:sp>
      <p:cxnSp>
        <p:nvCxnSpPr>
          <p:cNvPr id="29" name="Connecteur en angle 28">
            <a:extLst>
              <a:ext uri="{FF2B5EF4-FFF2-40B4-BE49-F238E27FC236}">
                <a16:creationId xmlns:a16="http://schemas.microsoft.com/office/drawing/2014/main" id="{C3F51A5F-882F-30CC-3428-84AD4DBF80C5}"/>
              </a:ext>
            </a:extLst>
          </p:cNvPr>
          <p:cNvCxnSpPr>
            <a:cxnSpLocks/>
            <a:stCxn id="28" idx="0"/>
            <a:endCxn id="22" idx="1"/>
          </p:cNvCxnSpPr>
          <p:nvPr/>
        </p:nvCxnSpPr>
        <p:spPr>
          <a:xfrm rot="5400000" flipH="1" flipV="1">
            <a:off x="4836274" y="1763529"/>
            <a:ext cx="767107" cy="2625657"/>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39" name="ZoneTexte 38">
            <a:extLst>
              <a:ext uri="{FF2B5EF4-FFF2-40B4-BE49-F238E27FC236}">
                <a16:creationId xmlns:a16="http://schemas.microsoft.com/office/drawing/2014/main" id="{12037698-5982-7E15-1968-B32CFA5895C5}"/>
              </a:ext>
            </a:extLst>
          </p:cNvPr>
          <p:cNvSpPr txBox="1"/>
          <p:nvPr/>
        </p:nvSpPr>
        <p:spPr>
          <a:xfrm>
            <a:off x="7223812" y="3539112"/>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Tree>
    <p:extLst>
      <p:ext uri="{BB962C8B-B14F-4D97-AF65-F5344CB8AC3E}">
        <p14:creationId xmlns:p14="http://schemas.microsoft.com/office/powerpoint/2010/main" val="29565291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a:xfrm>
            <a:off x="98818" y="5829081"/>
            <a:ext cx="827088" cy="488950"/>
          </a:xfrm>
        </p:spPr>
        <p:txBody>
          <a:bodyPr/>
          <a:lstStyle/>
          <a:p>
            <a:pPr>
              <a:defRPr/>
            </a:pPr>
            <a:fld id="{29300C54-0C67-734E-A077-F0016F7449BB}" type="slidenum">
              <a:rPr lang="el-GR" altLang="en-US" smtClean="0"/>
              <a:pPr>
                <a:defRPr/>
              </a:pPr>
              <a:t>104</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607580" y="222463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Omnivore</a:t>
            </a:r>
            <a:endParaRPr lang="fr-FR" dirty="0"/>
          </a:p>
        </p:txBody>
      </p:sp>
      <p:sp>
        <p:nvSpPr>
          <p:cNvPr id="8" name="Rectangle : coins arrondis 7">
            <a:extLst>
              <a:ext uri="{FF2B5EF4-FFF2-40B4-BE49-F238E27FC236}">
                <a16:creationId xmlns:a16="http://schemas.microsoft.com/office/drawing/2014/main" id="{5002EB76-9BAA-CACE-D278-385610073CE4}"/>
              </a:ext>
            </a:extLst>
          </p:cNvPr>
          <p:cNvSpPr/>
          <p:nvPr/>
        </p:nvSpPr>
        <p:spPr>
          <a:xfrm>
            <a:off x="5332495" y="3925531"/>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23" name="Connecteur en angle 22">
            <a:extLst>
              <a:ext uri="{FF2B5EF4-FFF2-40B4-BE49-F238E27FC236}">
                <a16:creationId xmlns:a16="http://schemas.microsoft.com/office/drawing/2014/main" id="{B9F43E11-C043-3961-2191-2208CC055CCF}"/>
              </a:ext>
            </a:extLst>
          </p:cNvPr>
          <p:cNvCxnSpPr>
            <a:cxnSpLocks/>
            <a:stCxn id="28" idx="3"/>
            <a:endCxn id="8" idx="1"/>
          </p:cNvCxnSpPr>
          <p:nvPr/>
        </p:nvCxnSpPr>
        <p:spPr>
          <a:xfrm>
            <a:off x="4798880" y="3773474"/>
            <a:ext cx="533615" cy="692117"/>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6F52BB8-D481-3B4E-C632-D3A0FAC7DC8F}"/>
              </a:ext>
            </a:extLst>
          </p:cNvPr>
          <p:cNvSpPr txBox="1"/>
          <p:nvPr/>
        </p:nvSpPr>
        <p:spPr>
          <a:xfrm>
            <a:off x="1382616" y="3655834"/>
            <a:ext cx="1462821" cy="923330"/>
          </a:xfrm>
          <a:prstGeom prst="rect">
            <a:avLst/>
          </a:prstGeom>
          <a:noFill/>
        </p:spPr>
        <p:txBody>
          <a:bodyPr wrap="square" rtlCol="0">
            <a:spAutoFit/>
          </a:bodyPr>
          <a:lstStyle/>
          <a:p>
            <a:r>
              <a:rPr lang="fr-FR" dirty="0"/>
              <a:t>Is Equivalent to </a:t>
            </a:r>
          </a:p>
        </p:txBody>
      </p:sp>
      <p:sp>
        <p:nvSpPr>
          <p:cNvPr id="28" name="Rectangle 27">
            <a:extLst>
              <a:ext uri="{FF2B5EF4-FFF2-40B4-BE49-F238E27FC236}">
                <a16:creationId xmlns:a16="http://schemas.microsoft.com/office/drawing/2014/main" id="{B5CC6075-DB0B-9997-5757-7C57692A4963}"/>
              </a:ext>
            </a:extLst>
          </p:cNvPr>
          <p:cNvSpPr/>
          <p:nvPr/>
        </p:nvSpPr>
        <p:spPr>
          <a:xfrm>
            <a:off x="3015118" y="3459910"/>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IntersectionOf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2188262" y="2946618"/>
            <a:ext cx="468722" cy="1184989"/>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38" name="Connecteur en angle 37">
            <a:extLst>
              <a:ext uri="{FF2B5EF4-FFF2-40B4-BE49-F238E27FC236}">
                <a16:creationId xmlns:a16="http://schemas.microsoft.com/office/drawing/2014/main" id="{DDC1FEDE-2863-35DC-9290-9F267FC0C933}"/>
              </a:ext>
            </a:extLst>
          </p:cNvPr>
          <p:cNvCxnSpPr>
            <a:cxnSpLocks/>
            <a:stCxn id="28" idx="2"/>
            <a:endCxn id="3" idx="0"/>
          </p:cNvCxnSpPr>
          <p:nvPr/>
        </p:nvCxnSpPr>
        <p:spPr>
          <a:xfrm rot="5400000">
            <a:off x="2760844" y="3909756"/>
            <a:ext cx="968875" cy="1323437"/>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 name="Rectangle : coins arrondis 1">
            <a:extLst>
              <a:ext uri="{FF2B5EF4-FFF2-40B4-BE49-F238E27FC236}">
                <a16:creationId xmlns:a16="http://schemas.microsoft.com/office/drawing/2014/main" id="{E6053EA1-D4E9-76FB-D70B-182FE3B157E8}"/>
              </a:ext>
            </a:extLst>
          </p:cNvPr>
          <p:cNvSpPr/>
          <p:nvPr/>
        </p:nvSpPr>
        <p:spPr>
          <a:xfrm>
            <a:off x="5940152" y="545257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Plant</a:t>
            </a:r>
            <a:endParaRPr lang="fr-FR" dirty="0">
              <a:solidFill>
                <a:srgbClr val="0596FF"/>
              </a:solidFill>
            </a:endParaRPr>
          </a:p>
        </p:txBody>
      </p:sp>
      <p:sp>
        <p:nvSpPr>
          <p:cNvPr id="3" name="Rectangle : coins arrondis 2">
            <a:extLst>
              <a:ext uri="{FF2B5EF4-FFF2-40B4-BE49-F238E27FC236}">
                <a16:creationId xmlns:a16="http://schemas.microsoft.com/office/drawing/2014/main" id="{6ED1197F-4BC8-67F1-5B4E-621E695A7212}"/>
              </a:ext>
            </a:extLst>
          </p:cNvPr>
          <p:cNvSpPr/>
          <p:nvPr/>
        </p:nvSpPr>
        <p:spPr>
          <a:xfrm>
            <a:off x="1691680" y="5055912"/>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4" name="Connecteur en angle 3">
            <a:extLst>
              <a:ext uri="{FF2B5EF4-FFF2-40B4-BE49-F238E27FC236}">
                <a16:creationId xmlns:a16="http://schemas.microsoft.com/office/drawing/2014/main" id="{1B485692-58CC-240B-4547-AE339C37BADC}"/>
              </a:ext>
            </a:extLst>
          </p:cNvPr>
          <p:cNvCxnSpPr>
            <a:cxnSpLocks/>
            <a:stCxn id="3" idx="3"/>
            <a:endCxn id="2" idx="1"/>
          </p:cNvCxnSpPr>
          <p:nvPr/>
        </p:nvCxnSpPr>
        <p:spPr>
          <a:xfrm>
            <a:off x="3475443" y="5595972"/>
            <a:ext cx="2464709" cy="396661"/>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14" name="Connecteur en angle 13">
            <a:extLst>
              <a:ext uri="{FF2B5EF4-FFF2-40B4-BE49-F238E27FC236}">
                <a16:creationId xmlns:a16="http://schemas.microsoft.com/office/drawing/2014/main" id="{7381FB01-29C5-38EA-7B4B-41B061FDB7AC}"/>
              </a:ext>
            </a:extLst>
          </p:cNvPr>
          <p:cNvCxnSpPr>
            <a:cxnSpLocks/>
            <a:stCxn id="8" idx="0"/>
            <a:endCxn id="22" idx="2"/>
          </p:cNvCxnSpPr>
          <p:nvPr/>
        </p:nvCxnSpPr>
        <p:spPr>
          <a:xfrm rot="5400000" flipH="1" flipV="1">
            <a:off x="6478123" y="2979117"/>
            <a:ext cx="692668" cy="1200161"/>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7B342525-C9D0-5487-ECBC-E4FEBE6A0506}"/>
              </a:ext>
            </a:extLst>
          </p:cNvPr>
          <p:cNvSpPr txBox="1"/>
          <p:nvPr/>
        </p:nvSpPr>
        <p:spPr>
          <a:xfrm>
            <a:off x="3491323" y="4944621"/>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
        <p:nvSpPr>
          <p:cNvPr id="20" name="ZoneTexte 19">
            <a:extLst>
              <a:ext uri="{FF2B5EF4-FFF2-40B4-BE49-F238E27FC236}">
                <a16:creationId xmlns:a16="http://schemas.microsoft.com/office/drawing/2014/main" id="{D1B93575-25FA-0BC7-42FA-F5A3EF66582E}"/>
              </a:ext>
            </a:extLst>
          </p:cNvPr>
          <p:cNvSpPr txBox="1"/>
          <p:nvPr/>
        </p:nvSpPr>
        <p:spPr>
          <a:xfrm>
            <a:off x="1115616" y="1038746"/>
            <a:ext cx="7560840" cy="590931"/>
          </a:xfrm>
          <a:prstGeom prst="rect">
            <a:avLst/>
          </a:prstGeom>
          <a:noFill/>
        </p:spPr>
        <p:txBody>
          <a:bodyPr wrap="square">
            <a:spAutoFit/>
          </a:bodyPr>
          <a:lstStyle/>
          <a:p>
            <a:pPr marL="533400" indent="-533400" eaLnBrk="1" hangingPunct="1">
              <a:lnSpc>
                <a:spcPct val="90000"/>
              </a:lnSpc>
              <a:buFont typeface="Wingdings" pitchFamily="2" charset="2"/>
              <a:buNone/>
              <a:tabLst>
                <a:tab pos="1079500" algn="l"/>
                <a:tab pos="1612900" algn="l"/>
                <a:tab pos="2057400" algn="l"/>
              </a:tabLst>
            </a:pPr>
            <a:r>
              <a:rPr lang="en-US" altLang="en-US" sz="1800" b="1" dirty="0"/>
              <a:t>Omnivore </a:t>
            </a:r>
            <a:r>
              <a:rPr lang="en-US" altLang="en-US" sz="1800" b="1" dirty="0">
                <a:highlight>
                  <a:srgbClr val="00FF00"/>
                </a:highlight>
              </a:rPr>
              <a:t>is an animal that eats animals </a:t>
            </a:r>
            <a:r>
              <a:rPr lang="en-US" altLang="en-US" sz="1800" b="1" dirty="0">
                <a:highlight>
                  <a:srgbClr val="FF0000"/>
                </a:highlight>
              </a:rPr>
              <a:t>and</a:t>
            </a:r>
            <a:r>
              <a:rPr lang="en-US" altLang="en-US" sz="1800" b="1" dirty="0"/>
              <a:t> </a:t>
            </a:r>
            <a:r>
              <a:rPr lang="en-US" altLang="en-US" sz="1800" b="1" dirty="0">
                <a:highlight>
                  <a:srgbClr val="00FF00"/>
                </a:highlight>
              </a:rPr>
              <a:t>is an animal that </a:t>
            </a:r>
            <a:r>
              <a:rPr lang="en-US" altLang="en-US" sz="1800" b="1" dirty="0">
                <a:highlight>
                  <a:srgbClr val="FFFF00"/>
                </a:highlight>
              </a:rPr>
              <a:t>eats plants</a:t>
            </a:r>
            <a:endParaRPr lang="fr-FR" dirty="0">
              <a:highlight>
                <a:srgbClr val="FFFF00"/>
              </a:highlight>
            </a:endParaRPr>
          </a:p>
        </p:txBody>
      </p:sp>
      <p:sp>
        <p:nvSpPr>
          <p:cNvPr id="22" name="Rectangle : coins arrondis 21">
            <a:extLst>
              <a:ext uri="{FF2B5EF4-FFF2-40B4-BE49-F238E27FC236}">
                <a16:creationId xmlns:a16="http://schemas.microsoft.com/office/drawing/2014/main" id="{7B081DA9-7738-B6B1-FF3B-56243A5D5F8E}"/>
              </a:ext>
            </a:extLst>
          </p:cNvPr>
          <p:cNvSpPr/>
          <p:nvPr/>
        </p:nvSpPr>
        <p:spPr>
          <a:xfrm>
            <a:off x="6532656" y="215274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Animal</a:t>
            </a:r>
            <a:endParaRPr lang="fr-FR" dirty="0">
              <a:solidFill>
                <a:srgbClr val="0596FF"/>
              </a:solidFill>
            </a:endParaRPr>
          </a:p>
        </p:txBody>
      </p:sp>
      <p:sp>
        <p:nvSpPr>
          <p:cNvPr id="39" name="ZoneTexte 38">
            <a:extLst>
              <a:ext uri="{FF2B5EF4-FFF2-40B4-BE49-F238E27FC236}">
                <a16:creationId xmlns:a16="http://schemas.microsoft.com/office/drawing/2014/main" id="{12037698-5982-7E15-1968-B32CFA5895C5}"/>
              </a:ext>
            </a:extLst>
          </p:cNvPr>
          <p:cNvSpPr txBox="1"/>
          <p:nvPr/>
        </p:nvSpPr>
        <p:spPr>
          <a:xfrm>
            <a:off x="7223812" y="3539112"/>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cxnSp>
        <p:nvCxnSpPr>
          <p:cNvPr id="9" name="Connecteur en angle 8">
            <a:extLst>
              <a:ext uri="{FF2B5EF4-FFF2-40B4-BE49-F238E27FC236}">
                <a16:creationId xmlns:a16="http://schemas.microsoft.com/office/drawing/2014/main" id="{8D7AD1CC-A922-AF1F-F7C4-73EA577893AB}"/>
              </a:ext>
            </a:extLst>
          </p:cNvPr>
          <p:cNvCxnSpPr>
            <a:cxnSpLocks/>
            <a:stCxn id="7" idx="3"/>
            <a:endCxn id="22" idx="1"/>
          </p:cNvCxnSpPr>
          <p:nvPr/>
        </p:nvCxnSpPr>
        <p:spPr>
          <a:xfrm flipV="1">
            <a:off x="3052677" y="2692803"/>
            <a:ext cx="3479979" cy="7188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814D197C-F1FC-2BAD-874B-A2D438687086}"/>
              </a:ext>
            </a:extLst>
          </p:cNvPr>
          <p:cNvSpPr txBox="1"/>
          <p:nvPr/>
        </p:nvSpPr>
        <p:spPr>
          <a:xfrm>
            <a:off x="3307473" y="2379790"/>
            <a:ext cx="1441420" cy="369332"/>
          </a:xfrm>
          <a:prstGeom prst="rect">
            <a:avLst/>
          </a:prstGeom>
          <a:noFill/>
        </p:spPr>
        <p:txBody>
          <a:bodyPr wrap="none" rtlCol="0">
            <a:spAutoFit/>
          </a:bodyPr>
          <a:lstStyle/>
          <a:p>
            <a:r>
              <a:rPr lang="fr-FR" dirty="0" err="1"/>
              <a:t>Sub-classOf</a:t>
            </a:r>
            <a:endParaRPr lang="fr-FR" dirty="0"/>
          </a:p>
        </p:txBody>
      </p:sp>
    </p:spTree>
    <p:extLst>
      <p:ext uri="{BB962C8B-B14F-4D97-AF65-F5344CB8AC3E}">
        <p14:creationId xmlns:p14="http://schemas.microsoft.com/office/powerpoint/2010/main" val="6279176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3 - Θέση ημερομηνίας">
            <a:extLst>
              <a:ext uri="{FF2B5EF4-FFF2-40B4-BE49-F238E27FC236}">
                <a16:creationId xmlns:a16="http://schemas.microsoft.com/office/drawing/2014/main" id="{6E9330CD-ABA7-BCB7-5E4D-BD1BEC58C53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4450" name="4 - Θέση υποσέλιδου">
            <a:extLst>
              <a:ext uri="{FF2B5EF4-FFF2-40B4-BE49-F238E27FC236}">
                <a16:creationId xmlns:a16="http://schemas.microsoft.com/office/drawing/2014/main" id="{A810CED3-C842-4AD9-7FD3-22C55D75262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4451" name="5 - Θέση αριθμού διαφάνειας">
            <a:extLst>
              <a:ext uri="{FF2B5EF4-FFF2-40B4-BE49-F238E27FC236}">
                <a16:creationId xmlns:a16="http://schemas.microsoft.com/office/drawing/2014/main" id="{0F3D9225-23C8-A4D7-911B-D735C805D1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25986E8-69BB-E643-A59A-9DED50E3ADB0}" type="slidenum">
              <a:rPr lang="el-GR" altLang="en-US" smtClean="0">
                <a:solidFill>
                  <a:schemeClr val="bg1"/>
                </a:solidFill>
              </a:rPr>
              <a:pPr>
                <a:spcBef>
                  <a:spcPct val="0"/>
                </a:spcBef>
                <a:buClrTx/>
                <a:buSzTx/>
                <a:buFontTx/>
                <a:buNone/>
              </a:pPr>
              <a:t>105</a:t>
            </a:fld>
            <a:endParaRPr lang="el-GR" altLang="en-US">
              <a:solidFill>
                <a:schemeClr val="bg1"/>
              </a:solidFill>
            </a:endParaRPr>
          </a:p>
        </p:txBody>
      </p:sp>
      <p:sp>
        <p:nvSpPr>
          <p:cNvPr id="104452" name="AutoShape 2">
            <a:extLst>
              <a:ext uri="{FF2B5EF4-FFF2-40B4-BE49-F238E27FC236}">
                <a16:creationId xmlns:a16="http://schemas.microsoft.com/office/drawing/2014/main" id="{43FA2261-8AF9-C3DD-15BD-0237F835790D}"/>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Herbivores</a:t>
            </a:r>
            <a:endParaRPr lang="el-GR" altLang="en-US" sz="3200"/>
          </a:p>
        </p:txBody>
      </p:sp>
      <p:sp>
        <p:nvSpPr>
          <p:cNvPr id="104453" name="Rectangle 3">
            <a:extLst>
              <a:ext uri="{FF2B5EF4-FFF2-40B4-BE49-F238E27FC236}">
                <a16:creationId xmlns:a16="http://schemas.microsoft.com/office/drawing/2014/main" id="{250BB59E-3F7E-7EFD-BCE8-2640F905E579}"/>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buFont typeface="Wingdings" pitchFamily="2" charset="2"/>
              <a:buNone/>
            </a:pPr>
            <a:r>
              <a:rPr lang="en-US" altLang="en-US" sz="2400" b="1"/>
              <a:t>&lt;owl:Class rdf:ID="herbivore"&gt;</a:t>
            </a:r>
          </a:p>
          <a:p>
            <a:pPr marL="533400" indent="-533400" eaLnBrk="1" hangingPunct="1">
              <a:lnSpc>
                <a:spcPct val="90000"/>
              </a:lnSpc>
              <a:buFont typeface="Wingdings" pitchFamily="2" charset="2"/>
              <a:buNone/>
            </a:pPr>
            <a:r>
              <a:rPr lang="en-US" altLang="en-US" sz="2400" b="1"/>
              <a:t>		&lt;rdfs:comment&gt;</a:t>
            </a:r>
          </a:p>
          <a:p>
            <a:pPr marL="533400" indent="-533400" eaLnBrk="1" hangingPunct="1">
              <a:lnSpc>
                <a:spcPct val="90000"/>
              </a:lnSpc>
              <a:buFont typeface="Wingdings" pitchFamily="2" charset="2"/>
              <a:buNone/>
            </a:pPr>
            <a:r>
              <a:rPr lang="en-US" altLang="en-US" sz="2400" b="1"/>
              <a:t>			Herbivores are exactly those animals </a:t>
            </a:r>
          </a:p>
          <a:p>
            <a:pPr marL="533400" indent="-533400" eaLnBrk="1" hangingPunct="1">
              <a:lnSpc>
                <a:spcPct val="90000"/>
              </a:lnSpc>
              <a:buFont typeface="Wingdings" pitchFamily="2" charset="2"/>
              <a:buNone/>
            </a:pPr>
            <a:r>
              <a:rPr lang="en-US" altLang="en-US" sz="2400" b="1"/>
              <a:t>			that eat only plants or parts of plants. 	&lt;/rdfs:comment&gt;</a:t>
            </a:r>
          </a:p>
          <a:p>
            <a:pPr marL="533400" indent="-533400" eaLnBrk="1" hangingPunct="1">
              <a:lnSpc>
                <a:spcPct val="90000"/>
              </a:lnSpc>
              <a:buFont typeface="Wingdings" pitchFamily="2" charset="2"/>
              <a:buNone/>
            </a:pPr>
            <a:r>
              <a:rPr lang="en-US" altLang="en-US" sz="2400" b="1"/>
              <a:t>		&lt;rdfs:comment&gt;</a:t>
            </a:r>
          </a:p>
          <a:p>
            <a:pPr marL="533400" indent="-533400" eaLnBrk="1" hangingPunct="1">
              <a:lnSpc>
                <a:spcPct val="90000"/>
              </a:lnSpc>
              <a:buFont typeface="Wingdings" pitchFamily="2" charset="2"/>
              <a:buNone/>
            </a:pPr>
            <a:r>
              <a:rPr lang="en-US" altLang="en-US" sz="2400" b="1"/>
              <a:t>			</a:t>
            </a:r>
            <a:r>
              <a:rPr lang="en-US" altLang="en-US" sz="2400" b="1">
                <a:solidFill>
                  <a:schemeClr val="accent1"/>
                </a:solidFill>
              </a:rPr>
              <a:t>Try it out! See book for code.</a:t>
            </a:r>
          </a:p>
          <a:p>
            <a:pPr marL="533400" indent="-533400" eaLnBrk="1" hangingPunct="1">
              <a:lnSpc>
                <a:spcPct val="90000"/>
              </a:lnSpc>
              <a:buFont typeface="Wingdings" pitchFamily="2" charset="2"/>
              <a:buNone/>
            </a:pPr>
            <a:r>
              <a:rPr lang="en-US" altLang="en-US" sz="2400" b="1"/>
              <a:t>		&lt;rdfs:comment&gt;</a:t>
            </a:r>
          </a:p>
          <a:p>
            <a:pPr marL="533400" indent="-533400" eaLnBrk="1" hangingPunct="1">
              <a:lnSpc>
                <a:spcPct val="90000"/>
              </a:lnSpc>
              <a:buFont typeface="Wingdings" pitchFamily="2" charset="2"/>
              <a:buNone/>
            </a:pPr>
            <a:r>
              <a:rPr lang="en-US" altLang="en-US" sz="2400" b="1"/>
              <a:t>&lt;/owl:Class&gt;</a:t>
            </a:r>
            <a:endParaRPr lang="el-GR" altLang="en-US" sz="2400"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3 - Θέση ημερομηνίας">
            <a:extLst>
              <a:ext uri="{FF2B5EF4-FFF2-40B4-BE49-F238E27FC236}">
                <a16:creationId xmlns:a16="http://schemas.microsoft.com/office/drawing/2014/main" id="{A5194739-22E4-2C8F-C31D-E6C8C44D0E8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5474" name="4 - Θέση υποσέλιδου">
            <a:extLst>
              <a:ext uri="{FF2B5EF4-FFF2-40B4-BE49-F238E27FC236}">
                <a16:creationId xmlns:a16="http://schemas.microsoft.com/office/drawing/2014/main" id="{8E7B11A6-8875-7545-4372-E35A02734ED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5475" name="5 - Θέση αριθμού διαφάνειας">
            <a:extLst>
              <a:ext uri="{FF2B5EF4-FFF2-40B4-BE49-F238E27FC236}">
                <a16:creationId xmlns:a16="http://schemas.microsoft.com/office/drawing/2014/main" id="{EB600FE1-E53B-4499-E79C-0CAAC259E9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46F1071-0E77-B048-9102-011F6BC47074}" type="slidenum">
              <a:rPr lang="el-GR" altLang="en-US" smtClean="0">
                <a:solidFill>
                  <a:schemeClr val="bg1"/>
                </a:solidFill>
              </a:rPr>
              <a:pPr>
                <a:spcBef>
                  <a:spcPct val="0"/>
                </a:spcBef>
                <a:buClrTx/>
                <a:buSzTx/>
                <a:buFontTx/>
                <a:buNone/>
              </a:pPr>
              <a:t>106</a:t>
            </a:fld>
            <a:endParaRPr lang="el-GR" altLang="en-US">
              <a:solidFill>
                <a:schemeClr val="bg1"/>
              </a:solidFill>
            </a:endParaRPr>
          </a:p>
        </p:txBody>
      </p:sp>
      <p:sp>
        <p:nvSpPr>
          <p:cNvPr id="105476" name="AutoShape 2">
            <a:extLst>
              <a:ext uri="{FF2B5EF4-FFF2-40B4-BE49-F238E27FC236}">
                <a16:creationId xmlns:a16="http://schemas.microsoft.com/office/drawing/2014/main" id="{273B69D2-E401-ACB6-1506-CA2A25E48427}"/>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Herbivores</a:t>
            </a:r>
            <a:endParaRPr lang="el-GR" altLang="en-US" sz="3200"/>
          </a:p>
        </p:txBody>
      </p:sp>
      <p:sp>
        <p:nvSpPr>
          <p:cNvPr id="105477" name="Rectangle 3">
            <a:extLst>
              <a:ext uri="{FF2B5EF4-FFF2-40B4-BE49-F238E27FC236}">
                <a16:creationId xmlns:a16="http://schemas.microsoft.com/office/drawing/2014/main" id="{26E14AD4-298B-57C1-FE02-41F9F121D010}"/>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buFont typeface="Wingdings" pitchFamily="2" charset="2"/>
              <a:buNone/>
            </a:pPr>
            <a:r>
              <a:rPr lang="en-US" altLang="en-US" sz="2000" b="1" dirty="0"/>
              <a:t>&lt;</a:t>
            </a:r>
            <a:r>
              <a:rPr lang="en-US" altLang="en-US" sz="2000" b="1" dirty="0" err="1"/>
              <a:t>owl:Class</a:t>
            </a:r>
            <a:r>
              <a:rPr lang="en-US" altLang="en-US" sz="2000" b="1" dirty="0"/>
              <a:t> </a:t>
            </a:r>
            <a:r>
              <a:rPr lang="en-US" altLang="en-US" sz="2000" b="1" dirty="0" err="1"/>
              <a:t>rdf:ID</a:t>
            </a:r>
            <a:r>
              <a:rPr lang="en-US" altLang="en-US" sz="2000" b="1" dirty="0"/>
              <a:t>="herbivore"&gt;</a:t>
            </a:r>
          </a:p>
          <a:p>
            <a:pPr marL="533400" indent="-533400" eaLnBrk="1" hangingPunct="1">
              <a:lnSpc>
                <a:spcPct val="90000"/>
              </a:lnSpc>
              <a:buFont typeface="Wingdings" pitchFamily="2" charset="2"/>
              <a:buNone/>
            </a:pPr>
            <a:r>
              <a:rPr lang="en-US" altLang="en-US" sz="2000" b="1" dirty="0"/>
              <a:t>		&lt;</a:t>
            </a:r>
            <a:r>
              <a:rPr lang="en-US" altLang="en-US" sz="2000" b="1" dirty="0" err="1"/>
              <a:t>rdfs:comment</a:t>
            </a:r>
            <a:r>
              <a:rPr lang="en-US" altLang="en-US" sz="2000" b="1" dirty="0"/>
              <a:t>&gt;</a:t>
            </a:r>
          </a:p>
          <a:p>
            <a:pPr marL="533400" indent="-533400" eaLnBrk="1" hangingPunct="1">
              <a:lnSpc>
                <a:spcPct val="90000"/>
              </a:lnSpc>
              <a:buFont typeface="Wingdings" pitchFamily="2" charset="2"/>
              <a:buNone/>
            </a:pPr>
            <a:r>
              <a:rPr lang="en-US" altLang="en-US" sz="2000" b="1" dirty="0"/>
              <a:t>			Herbivores are exactly those animals </a:t>
            </a:r>
          </a:p>
          <a:p>
            <a:pPr marL="533400" indent="-533400" eaLnBrk="1" hangingPunct="1">
              <a:lnSpc>
                <a:spcPct val="90000"/>
              </a:lnSpc>
              <a:buFont typeface="Wingdings" pitchFamily="2" charset="2"/>
              <a:buNone/>
            </a:pPr>
            <a:r>
              <a:rPr lang="en-US" altLang="en-US" sz="2000" b="1" dirty="0"/>
              <a:t>			that eat only plants or parts of plants. 	&lt;/</a:t>
            </a:r>
            <a:r>
              <a:rPr lang="en-US" altLang="en-US" sz="2000" b="1" dirty="0" err="1"/>
              <a:t>rdfs:comment</a:t>
            </a:r>
            <a:r>
              <a:rPr lang="en-US" altLang="en-US" sz="2000" b="1" dirty="0"/>
              <a:t>&gt;</a:t>
            </a:r>
          </a:p>
          <a:p>
            <a:pPr marL="533400" indent="-533400" eaLnBrk="1" hangingPunct="1">
              <a:lnSpc>
                <a:spcPct val="90000"/>
              </a:lnSpc>
              <a:buFont typeface="Wingdings" pitchFamily="2" charset="2"/>
              <a:buNone/>
            </a:pPr>
            <a:r>
              <a:rPr lang="en-US" altLang="en-US" sz="2000" b="1" dirty="0"/>
              <a:t>		&lt;</a:t>
            </a:r>
            <a:r>
              <a:rPr lang="en-US" altLang="en-US" sz="2000" b="1" dirty="0" err="1"/>
              <a:t>owl:intersectionOf</a:t>
            </a:r>
            <a:r>
              <a:rPr lang="en-US" altLang="en-US" sz="2000" b="1" dirty="0"/>
              <a:t> </a:t>
            </a:r>
            <a:r>
              <a:rPr lang="en-US" altLang="en-US" sz="2000" b="1" dirty="0" err="1"/>
              <a:t>rdf:parsetype</a:t>
            </a:r>
            <a:r>
              <a:rPr lang="en-US" altLang="en-US" sz="2000" b="1" dirty="0"/>
              <a:t>="Collection"&gt;</a:t>
            </a:r>
          </a:p>
          <a:p>
            <a:pPr marL="533400" indent="-533400" eaLnBrk="1" hangingPunct="1">
              <a:lnSpc>
                <a:spcPct val="90000"/>
              </a:lnSpc>
              <a:buFont typeface="Wingdings" pitchFamily="2" charset="2"/>
              <a:buNone/>
            </a:pPr>
            <a:r>
              <a:rPr lang="en-US" altLang="en-US" sz="2000" b="1" dirty="0"/>
              <a:t>	&lt;</a:t>
            </a:r>
            <a:r>
              <a:rPr lang="en-US" altLang="en-US" sz="2000" b="1" dirty="0" err="1"/>
              <a:t>owl:Class</a:t>
            </a:r>
            <a:r>
              <a:rPr lang="en-US" altLang="en-US" sz="2000" b="1" dirty="0"/>
              <a:t> </a:t>
            </a:r>
            <a:r>
              <a:rPr lang="en-US" altLang="en-US" sz="2000" b="1" dirty="0" err="1"/>
              <a:t>rdf:about</a:t>
            </a:r>
            <a:r>
              <a:rPr lang="en-US" altLang="en-US" sz="2000" b="1" dirty="0"/>
              <a:t>="#animal"/&gt;</a:t>
            </a:r>
          </a:p>
          <a:p>
            <a:pPr marL="533400" indent="-533400" eaLnBrk="1" hangingPunct="1">
              <a:lnSpc>
                <a:spcPct val="90000"/>
              </a:lnSpc>
              <a:buFont typeface="Wingdings" pitchFamily="2" charset="2"/>
              <a:buNone/>
            </a:pPr>
            <a:r>
              <a:rPr lang="en-US" altLang="en-US" sz="2000" b="1" dirty="0"/>
              <a:t>		&lt;</a:t>
            </a:r>
            <a:r>
              <a:rPr lang="en-US" altLang="en-US" sz="2000" b="1" dirty="0" err="1"/>
              <a:t>owl:Restriction</a:t>
            </a:r>
            <a:r>
              <a:rPr lang="en-US" altLang="en-US" sz="2000" b="1" dirty="0"/>
              <a:t>&gt;</a:t>
            </a:r>
          </a:p>
          <a:p>
            <a:pPr marL="533400" indent="-533400" eaLnBrk="1" hangingPunct="1">
              <a:lnSpc>
                <a:spcPct val="90000"/>
              </a:lnSpc>
              <a:buFont typeface="Wingdings" pitchFamily="2" charset="2"/>
              <a:buNone/>
            </a:pPr>
            <a:r>
              <a:rPr lang="en-US" altLang="en-US" sz="2000" b="1" dirty="0"/>
              <a:t>			&lt;</a:t>
            </a:r>
            <a:r>
              <a:rPr lang="en-US" altLang="en-US" sz="2000" b="1" dirty="0" err="1"/>
              <a:t>owl:onProperty</a:t>
            </a:r>
            <a:r>
              <a:rPr lang="en-US" altLang="en-US" sz="2000" b="1" dirty="0"/>
              <a:t> </a:t>
            </a:r>
            <a:r>
              <a:rPr lang="en-US" altLang="en-US" sz="2000" b="1" dirty="0" err="1"/>
              <a:t>rdf:resource</a:t>
            </a:r>
            <a:r>
              <a:rPr lang="en-US" altLang="en-US" sz="2000" b="1" dirty="0"/>
              <a:t>="#eats"/&gt;</a:t>
            </a:r>
          </a:p>
          <a:p>
            <a:pPr marL="533400" indent="-533400" eaLnBrk="1" hangingPunct="1">
              <a:lnSpc>
                <a:spcPct val="90000"/>
              </a:lnSpc>
              <a:buFont typeface="Wingdings" pitchFamily="2" charset="2"/>
              <a:buNone/>
            </a:pPr>
            <a:r>
              <a:rPr lang="en-US" altLang="en-US" sz="2000" b="1" dirty="0"/>
              <a:t>			&lt;</a:t>
            </a:r>
            <a:r>
              <a:rPr lang="en-US" altLang="en-US" sz="2000" b="1" dirty="0" err="1"/>
              <a:t>owl:someValuesFrom</a:t>
            </a:r>
            <a:r>
              <a:rPr lang="en-US" altLang="en-US" sz="2000" b="1" dirty="0"/>
              <a:t> </a:t>
            </a:r>
            <a:r>
              <a:rPr lang="en-US" altLang="en-US" sz="2000" b="1" dirty="0" err="1"/>
              <a:t>rdf:resource</a:t>
            </a:r>
            <a:r>
              <a:rPr lang="en-US" altLang="en-US" sz="2000" b="1" dirty="0"/>
              <a:t>="#plant"/&gt;</a:t>
            </a:r>
          </a:p>
          <a:p>
            <a:pPr marL="533400" indent="-533400" eaLnBrk="1" hangingPunct="1">
              <a:lnSpc>
                <a:spcPct val="90000"/>
              </a:lnSpc>
              <a:buFont typeface="Wingdings" pitchFamily="2" charset="2"/>
              <a:buNone/>
            </a:pPr>
            <a:r>
              <a:rPr lang="en-US" altLang="en-US" sz="2000" b="1" dirty="0"/>
              <a:t>		&lt;/</a:t>
            </a:r>
            <a:r>
              <a:rPr lang="en-US" altLang="en-US" sz="2000" b="1" dirty="0" err="1"/>
              <a:t>owl:Restriction</a:t>
            </a:r>
            <a:r>
              <a:rPr lang="en-US" altLang="en-US" sz="2000" b="1" dirty="0"/>
              <a:t>&gt;</a:t>
            </a:r>
          </a:p>
          <a:p>
            <a:pPr marL="533400" indent="-533400" eaLnBrk="1" hangingPunct="1">
              <a:lnSpc>
                <a:spcPct val="90000"/>
              </a:lnSpc>
              <a:buFont typeface="Wingdings" pitchFamily="2" charset="2"/>
              <a:buNone/>
            </a:pPr>
            <a:r>
              <a:rPr lang="en-US" altLang="en-US" sz="2000" b="1" dirty="0"/>
              <a:t>	&lt;/</a:t>
            </a:r>
            <a:r>
              <a:rPr lang="en-US" altLang="en-US" sz="2000" b="1" dirty="0" err="1"/>
              <a:t>owl:intersectionOf</a:t>
            </a:r>
            <a:r>
              <a:rPr lang="en-US" altLang="en-US" sz="2000" b="1" dirty="0"/>
              <a:t>&gt;</a:t>
            </a:r>
          </a:p>
          <a:p>
            <a:pPr marL="533400" indent="-533400" eaLnBrk="1" hangingPunct="1">
              <a:lnSpc>
                <a:spcPct val="90000"/>
              </a:lnSpc>
              <a:buFont typeface="Wingdings" pitchFamily="2" charset="2"/>
              <a:buNone/>
            </a:pPr>
            <a:r>
              <a:rPr lang="en-US" altLang="en-US" sz="2000" b="1" dirty="0"/>
              <a:t>&lt;/</a:t>
            </a:r>
            <a:r>
              <a:rPr lang="en-US" altLang="en-US" sz="2000" b="1" dirty="0" err="1"/>
              <a:t>owl:Class</a:t>
            </a:r>
            <a:r>
              <a:rPr lang="en-US" altLang="en-US" sz="2000" b="1" dirty="0"/>
              <a:t>&gt;</a:t>
            </a:r>
            <a:endParaRPr lang="el-GR" altLang="en-US" sz="20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a:xfrm>
            <a:off x="98818" y="5829081"/>
            <a:ext cx="827088" cy="488950"/>
          </a:xfrm>
        </p:spPr>
        <p:txBody>
          <a:bodyPr/>
          <a:lstStyle/>
          <a:p>
            <a:pPr>
              <a:defRPr/>
            </a:pPr>
            <a:fld id="{29300C54-0C67-734E-A077-F0016F7449BB}" type="slidenum">
              <a:rPr lang="el-GR" altLang="en-US" smtClean="0"/>
              <a:pPr>
                <a:defRPr/>
              </a:pPr>
              <a:t>107</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607580" y="222463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Herbivore</a:t>
            </a:r>
            <a:endParaRPr lang="fr-FR" dirty="0"/>
          </a:p>
        </p:txBody>
      </p:sp>
      <p:sp>
        <p:nvSpPr>
          <p:cNvPr id="24" name="ZoneTexte 23">
            <a:extLst>
              <a:ext uri="{FF2B5EF4-FFF2-40B4-BE49-F238E27FC236}">
                <a16:creationId xmlns:a16="http://schemas.microsoft.com/office/drawing/2014/main" id="{46F52BB8-D481-3B4E-C632-D3A0FAC7DC8F}"/>
              </a:ext>
            </a:extLst>
          </p:cNvPr>
          <p:cNvSpPr txBox="1"/>
          <p:nvPr/>
        </p:nvSpPr>
        <p:spPr>
          <a:xfrm>
            <a:off x="1382616" y="3655834"/>
            <a:ext cx="1462821" cy="923330"/>
          </a:xfrm>
          <a:prstGeom prst="rect">
            <a:avLst/>
          </a:prstGeom>
          <a:noFill/>
        </p:spPr>
        <p:txBody>
          <a:bodyPr wrap="square" rtlCol="0">
            <a:spAutoFit/>
          </a:bodyPr>
          <a:lstStyle/>
          <a:p>
            <a:r>
              <a:rPr lang="fr-FR" dirty="0"/>
              <a:t>Is Equivalent to </a:t>
            </a:r>
          </a:p>
        </p:txBody>
      </p:sp>
      <p:sp>
        <p:nvSpPr>
          <p:cNvPr id="28" name="Rectangle 27">
            <a:extLst>
              <a:ext uri="{FF2B5EF4-FFF2-40B4-BE49-F238E27FC236}">
                <a16:creationId xmlns:a16="http://schemas.microsoft.com/office/drawing/2014/main" id="{B5CC6075-DB0B-9997-5757-7C57692A4963}"/>
              </a:ext>
            </a:extLst>
          </p:cNvPr>
          <p:cNvSpPr/>
          <p:nvPr/>
        </p:nvSpPr>
        <p:spPr>
          <a:xfrm>
            <a:off x="3015118" y="3459910"/>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IntersectionOf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2188262" y="2946618"/>
            <a:ext cx="468722" cy="1184989"/>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38" name="Connecteur en angle 37">
            <a:extLst>
              <a:ext uri="{FF2B5EF4-FFF2-40B4-BE49-F238E27FC236}">
                <a16:creationId xmlns:a16="http://schemas.microsoft.com/office/drawing/2014/main" id="{DDC1FEDE-2863-35DC-9290-9F267FC0C933}"/>
              </a:ext>
            </a:extLst>
          </p:cNvPr>
          <p:cNvCxnSpPr>
            <a:cxnSpLocks/>
            <a:stCxn id="51" idx="1"/>
            <a:endCxn id="3" idx="0"/>
          </p:cNvCxnSpPr>
          <p:nvPr/>
        </p:nvCxnSpPr>
        <p:spPr>
          <a:xfrm rot="10800000" flipV="1">
            <a:off x="1913440" y="4596659"/>
            <a:ext cx="1625703" cy="584911"/>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 name="Rectangle : coins arrondis 1">
            <a:extLst>
              <a:ext uri="{FF2B5EF4-FFF2-40B4-BE49-F238E27FC236}">
                <a16:creationId xmlns:a16="http://schemas.microsoft.com/office/drawing/2014/main" id="{E6053EA1-D4E9-76FB-D70B-182FE3B157E8}"/>
              </a:ext>
            </a:extLst>
          </p:cNvPr>
          <p:cNvSpPr/>
          <p:nvPr/>
        </p:nvSpPr>
        <p:spPr>
          <a:xfrm>
            <a:off x="4004154" y="5464540"/>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Plant</a:t>
            </a:r>
            <a:endParaRPr lang="fr-FR" dirty="0">
              <a:solidFill>
                <a:srgbClr val="0596FF"/>
              </a:solidFill>
            </a:endParaRPr>
          </a:p>
        </p:txBody>
      </p:sp>
      <p:sp>
        <p:nvSpPr>
          <p:cNvPr id="3" name="Rectangle : coins arrondis 2">
            <a:extLst>
              <a:ext uri="{FF2B5EF4-FFF2-40B4-BE49-F238E27FC236}">
                <a16:creationId xmlns:a16="http://schemas.microsoft.com/office/drawing/2014/main" id="{6ED1197F-4BC8-67F1-5B4E-621E695A7212}"/>
              </a:ext>
            </a:extLst>
          </p:cNvPr>
          <p:cNvSpPr/>
          <p:nvPr/>
        </p:nvSpPr>
        <p:spPr>
          <a:xfrm>
            <a:off x="1021557" y="5181571"/>
            <a:ext cx="1783763" cy="76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4" name="Connecteur en angle 3">
            <a:extLst>
              <a:ext uri="{FF2B5EF4-FFF2-40B4-BE49-F238E27FC236}">
                <a16:creationId xmlns:a16="http://schemas.microsoft.com/office/drawing/2014/main" id="{1B485692-58CC-240B-4547-AE339C37BADC}"/>
              </a:ext>
            </a:extLst>
          </p:cNvPr>
          <p:cNvCxnSpPr>
            <a:cxnSpLocks/>
            <a:stCxn id="3" idx="3"/>
            <a:endCxn id="2" idx="1"/>
          </p:cNvCxnSpPr>
          <p:nvPr/>
        </p:nvCxnSpPr>
        <p:spPr>
          <a:xfrm>
            <a:off x="2805320" y="5563242"/>
            <a:ext cx="1198834" cy="441358"/>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7B342525-C9D0-5487-ECBC-E4FEBE6A0506}"/>
              </a:ext>
            </a:extLst>
          </p:cNvPr>
          <p:cNvSpPr txBox="1"/>
          <p:nvPr/>
        </p:nvSpPr>
        <p:spPr>
          <a:xfrm>
            <a:off x="1619672" y="6073556"/>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
        <p:nvSpPr>
          <p:cNvPr id="20" name="ZoneTexte 19">
            <a:extLst>
              <a:ext uri="{FF2B5EF4-FFF2-40B4-BE49-F238E27FC236}">
                <a16:creationId xmlns:a16="http://schemas.microsoft.com/office/drawing/2014/main" id="{D1B93575-25FA-0BC7-42FA-F5A3EF66582E}"/>
              </a:ext>
            </a:extLst>
          </p:cNvPr>
          <p:cNvSpPr txBox="1"/>
          <p:nvPr/>
        </p:nvSpPr>
        <p:spPr>
          <a:xfrm>
            <a:off x="1115616" y="1038746"/>
            <a:ext cx="7560840" cy="590931"/>
          </a:xfrm>
          <a:prstGeom prst="rect">
            <a:avLst/>
          </a:prstGeom>
          <a:noFill/>
        </p:spPr>
        <p:txBody>
          <a:bodyPr wrap="square">
            <a:spAutoFit/>
          </a:bodyPr>
          <a:lstStyle/>
          <a:p>
            <a:pPr marL="533400" indent="-533400" eaLnBrk="1" hangingPunct="1">
              <a:lnSpc>
                <a:spcPct val="90000"/>
              </a:lnSpc>
              <a:buFont typeface="Wingdings" pitchFamily="2" charset="2"/>
              <a:buNone/>
            </a:pPr>
            <a:r>
              <a:rPr lang="en-US" altLang="en-US" sz="1800" b="1" dirty="0"/>
              <a:t>Herbivores are exactly those animals that eat only plants </a:t>
            </a:r>
            <a:r>
              <a:rPr lang="en-US" altLang="en-US" sz="1800" b="1" dirty="0">
                <a:highlight>
                  <a:srgbClr val="FFFF00"/>
                </a:highlight>
              </a:rPr>
              <a:t>or</a:t>
            </a:r>
            <a:r>
              <a:rPr lang="en-US" altLang="en-US" sz="1800" b="1" dirty="0"/>
              <a:t> parts of plants.</a:t>
            </a:r>
            <a:endParaRPr lang="fr-FR" dirty="0">
              <a:highlight>
                <a:srgbClr val="FFFF00"/>
              </a:highlight>
            </a:endParaRPr>
          </a:p>
        </p:txBody>
      </p:sp>
      <p:sp>
        <p:nvSpPr>
          <p:cNvPr id="22" name="Rectangle : coins arrondis 21">
            <a:extLst>
              <a:ext uri="{FF2B5EF4-FFF2-40B4-BE49-F238E27FC236}">
                <a16:creationId xmlns:a16="http://schemas.microsoft.com/office/drawing/2014/main" id="{7B081DA9-7738-B6B1-FF3B-56243A5D5F8E}"/>
              </a:ext>
            </a:extLst>
          </p:cNvPr>
          <p:cNvSpPr/>
          <p:nvPr/>
        </p:nvSpPr>
        <p:spPr>
          <a:xfrm>
            <a:off x="6532656" y="215274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animal</a:t>
            </a:r>
            <a:endParaRPr lang="fr-FR" dirty="0">
              <a:solidFill>
                <a:srgbClr val="0596FF"/>
              </a:solidFill>
            </a:endParaRPr>
          </a:p>
        </p:txBody>
      </p:sp>
      <p:cxnSp>
        <p:nvCxnSpPr>
          <p:cNvPr id="5" name="Connecteur en angle 4">
            <a:extLst>
              <a:ext uri="{FF2B5EF4-FFF2-40B4-BE49-F238E27FC236}">
                <a16:creationId xmlns:a16="http://schemas.microsoft.com/office/drawing/2014/main" id="{530C25B4-B1D5-033C-281C-814E68993CFD}"/>
              </a:ext>
            </a:extLst>
          </p:cNvPr>
          <p:cNvCxnSpPr>
            <a:cxnSpLocks/>
          </p:cNvCxnSpPr>
          <p:nvPr/>
        </p:nvCxnSpPr>
        <p:spPr>
          <a:xfrm rot="5400000" flipH="1" flipV="1">
            <a:off x="4836274" y="1763529"/>
            <a:ext cx="767107" cy="2625657"/>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11" name="Connecteur en angle 10">
            <a:extLst>
              <a:ext uri="{FF2B5EF4-FFF2-40B4-BE49-F238E27FC236}">
                <a16:creationId xmlns:a16="http://schemas.microsoft.com/office/drawing/2014/main" id="{785C9CEA-EF44-695D-368E-24E6012B09DA}"/>
              </a:ext>
            </a:extLst>
          </p:cNvPr>
          <p:cNvCxnSpPr>
            <a:cxnSpLocks/>
            <a:stCxn id="42" idx="3"/>
            <a:endCxn id="32" idx="0"/>
          </p:cNvCxnSpPr>
          <p:nvPr/>
        </p:nvCxnSpPr>
        <p:spPr>
          <a:xfrm flipH="1">
            <a:off x="7942293" y="4087637"/>
            <a:ext cx="374126" cy="1039402"/>
          </a:xfrm>
          <a:prstGeom prst="bentConnector4">
            <a:avLst>
              <a:gd name="adj1" fmla="val -61102"/>
              <a:gd name="adj2" fmla="val 68451"/>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1CBF249D-6276-ABF7-EAB9-2B08828D7465}"/>
              </a:ext>
            </a:extLst>
          </p:cNvPr>
          <p:cNvSpPr txBox="1"/>
          <p:nvPr/>
        </p:nvSpPr>
        <p:spPr>
          <a:xfrm>
            <a:off x="6183947" y="4535240"/>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cxnSp>
        <p:nvCxnSpPr>
          <p:cNvPr id="18" name="Connecteur en angle 17">
            <a:extLst>
              <a:ext uri="{FF2B5EF4-FFF2-40B4-BE49-F238E27FC236}">
                <a16:creationId xmlns:a16="http://schemas.microsoft.com/office/drawing/2014/main" id="{274CC4FD-5B71-965E-65FD-EC7E608B67D4}"/>
              </a:ext>
            </a:extLst>
          </p:cNvPr>
          <p:cNvCxnSpPr>
            <a:cxnSpLocks/>
            <a:stCxn id="51" idx="3"/>
            <a:endCxn id="42" idx="1"/>
          </p:cNvCxnSpPr>
          <p:nvPr/>
        </p:nvCxnSpPr>
        <p:spPr>
          <a:xfrm flipV="1">
            <a:off x="5322904" y="4087637"/>
            <a:ext cx="1121307" cy="509023"/>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32" name="Rectangle : coins arrondis 31">
            <a:extLst>
              <a:ext uri="{FF2B5EF4-FFF2-40B4-BE49-F238E27FC236}">
                <a16:creationId xmlns:a16="http://schemas.microsoft.com/office/drawing/2014/main" id="{588A685F-4B06-D382-E01E-486990455B72}"/>
              </a:ext>
            </a:extLst>
          </p:cNvPr>
          <p:cNvSpPr/>
          <p:nvPr/>
        </p:nvSpPr>
        <p:spPr>
          <a:xfrm>
            <a:off x="7050411" y="5127039"/>
            <a:ext cx="1783763" cy="76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36" name="Connecteur en angle 35">
            <a:extLst>
              <a:ext uri="{FF2B5EF4-FFF2-40B4-BE49-F238E27FC236}">
                <a16:creationId xmlns:a16="http://schemas.microsoft.com/office/drawing/2014/main" id="{F3936561-0C25-72E1-9990-F89BFF168885}"/>
              </a:ext>
            </a:extLst>
          </p:cNvPr>
          <p:cNvCxnSpPr>
            <a:cxnSpLocks/>
            <a:stCxn id="32" idx="1"/>
            <a:endCxn id="2" idx="3"/>
          </p:cNvCxnSpPr>
          <p:nvPr/>
        </p:nvCxnSpPr>
        <p:spPr>
          <a:xfrm rot="10800000" flipV="1">
            <a:off x="5787917" y="5508710"/>
            <a:ext cx="1262494" cy="495890"/>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1B5E0C57-87A7-5150-13DF-C41BA0CB21BF}"/>
              </a:ext>
            </a:extLst>
          </p:cNvPr>
          <p:cNvSpPr txBox="1"/>
          <p:nvPr/>
        </p:nvSpPr>
        <p:spPr>
          <a:xfrm>
            <a:off x="6401823" y="5898329"/>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Part-Of</a:t>
            </a:r>
            <a:endParaRPr lang="fr-FR" dirty="0"/>
          </a:p>
        </p:txBody>
      </p:sp>
      <p:sp>
        <p:nvSpPr>
          <p:cNvPr id="42" name="Rectangle 41">
            <a:extLst>
              <a:ext uri="{FF2B5EF4-FFF2-40B4-BE49-F238E27FC236}">
                <a16:creationId xmlns:a16="http://schemas.microsoft.com/office/drawing/2014/main" id="{9FBF7EE1-35E3-29DD-FE73-4AED7AA3F00F}"/>
              </a:ext>
            </a:extLst>
          </p:cNvPr>
          <p:cNvSpPr/>
          <p:nvPr/>
        </p:nvSpPr>
        <p:spPr>
          <a:xfrm>
            <a:off x="6444211" y="3704084"/>
            <a:ext cx="1872208" cy="7671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Restriction:</a:t>
            </a:r>
            <a:r>
              <a:rPr lang="en-US" altLang="en-US" sz="1800" b="1" dirty="0"/>
              <a:t> </a:t>
            </a:r>
            <a:r>
              <a:rPr lang="en-US" altLang="en-US" sz="1800" b="1" dirty="0" err="1"/>
              <a:t>someValuesFrom</a:t>
            </a:r>
            <a:endParaRPr lang="fr-FR" dirty="0"/>
          </a:p>
        </p:txBody>
      </p:sp>
      <p:sp>
        <p:nvSpPr>
          <p:cNvPr id="51" name="Rectangle 50">
            <a:extLst>
              <a:ext uri="{FF2B5EF4-FFF2-40B4-BE49-F238E27FC236}">
                <a16:creationId xmlns:a16="http://schemas.microsoft.com/office/drawing/2014/main" id="{148A85FE-8C95-13C4-6D35-8D63B24D0074}"/>
              </a:ext>
            </a:extLst>
          </p:cNvPr>
          <p:cNvSpPr/>
          <p:nvPr/>
        </p:nvSpPr>
        <p:spPr>
          <a:xfrm>
            <a:off x="3539142" y="4283096"/>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UnionOf</a:t>
            </a:r>
            <a:endParaRPr lang="fr-FR" dirty="0"/>
          </a:p>
        </p:txBody>
      </p:sp>
      <p:cxnSp>
        <p:nvCxnSpPr>
          <p:cNvPr id="56" name="Connecteur en angle 55">
            <a:extLst>
              <a:ext uri="{FF2B5EF4-FFF2-40B4-BE49-F238E27FC236}">
                <a16:creationId xmlns:a16="http://schemas.microsoft.com/office/drawing/2014/main" id="{3834326C-5682-3ECB-8EA0-F358E1CF51F4}"/>
              </a:ext>
            </a:extLst>
          </p:cNvPr>
          <p:cNvCxnSpPr>
            <a:cxnSpLocks/>
            <a:stCxn id="28" idx="2"/>
            <a:endCxn id="51" idx="0"/>
          </p:cNvCxnSpPr>
          <p:nvPr/>
        </p:nvCxnSpPr>
        <p:spPr>
          <a:xfrm rot="16200000" flipH="1">
            <a:off x="4070982" y="3923054"/>
            <a:ext cx="196059" cy="524024"/>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63" name="ZoneTexte 62">
            <a:extLst>
              <a:ext uri="{FF2B5EF4-FFF2-40B4-BE49-F238E27FC236}">
                <a16:creationId xmlns:a16="http://schemas.microsoft.com/office/drawing/2014/main" id="{E001959A-88BE-C6BE-B5A2-CA2751882B95}"/>
              </a:ext>
            </a:extLst>
          </p:cNvPr>
          <p:cNvSpPr txBox="1"/>
          <p:nvPr/>
        </p:nvSpPr>
        <p:spPr>
          <a:xfrm>
            <a:off x="4945058" y="3704084"/>
            <a:ext cx="1441420" cy="369332"/>
          </a:xfrm>
          <a:prstGeom prst="rect">
            <a:avLst/>
          </a:prstGeom>
          <a:noFill/>
        </p:spPr>
        <p:txBody>
          <a:bodyPr wrap="none" rtlCol="0">
            <a:spAutoFit/>
          </a:bodyPr>
          <a:lstStyle/>
          <a:p>
            <a:r>
              <a:rPr lang="fr-FR" dirty="0" err="1"/>
              <a:t>Sub-classOf</a:t>
            </a:r>
            <a:endParaRPr lang="fr-FR" dirty="0"/>
          </a:p>
        </p:txBody>
      </p:sp>
    </p:spTree>
    <p:extLst>
      <p:ext uri="{BB962C8B-B14F-4D97-AF65-F5344CB8AC3E}">
        <p14:creationId xmlns:p14="http://schemas.microsoft.com/office/powerpoint/2010/main" val="28927386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a:xfrm>
            <a:off x="98818" y="5829081"/>
            <a:ext cx="827088" cy="488950"/>
          </a:xfrm>
        </p:spPr>
        <p:txBody>
          <a:bodyPr/>
          <a:lstStyle/>
          <a:p>
            <a:pPr>
              <a:defRPr/>
            </a:pPr>
            <a:fld id="{29300C54-0C67-734E-A077-F0016F7449BB}" type="slidenum">
              <a:rPr lang="el-GR" altLang="en-US" smtClean="0"/>
              <a:pPr>
                <a:defRPr/>
              </a:pPr>
              <a:t>108</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607580" y="222463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Herbivore</a:t>
            </a:r>
            <a:endParaRPr lang="fr-FR" dirty="0"/>
          </a:p>
        </p:txBody>
      </p:sp>
      <p:sp>
        <p:nvSpPr>
          <p:cNvPr id="24" name="ZoneTexte 23">
            <a:extLst>
              <a:ext uri="{FF2B5EF4-FFF2-40B4-BE49-F238E27FC236}">
                <a16:creationId xmlns:a16="http://schemas.microsoft.com/office/drawing/2014/main" id="{46F52BB8-D481-3B4E-C632-D3A0FAC7DC8F}"/>
              </a:ext>
            </a:extLst>
          </p:cNvPr>
          <p:cNvSpPr txBox="1"/>
          <p:nvPr/>
        </p:nvSpPr>
        <p:spPr>
          <a:xfrm>
            <a:off x="1382616" y="3655834"/>
            <a:ext cx="1462821" cy="923330"/>
          </a:xfrm>
          <a:prstGeom prst="rect">
            <a:avLst/>
          </a:prstGeom>
          <a:noFill/>
        </p:spPr>
        <p:txBody>
          <a:bodyPr wrap="square" rtlCol="0">
            <a:spAutoFit/>
          </a:bodyPr>
          <a:lstStyle/>
          <a:p>
            <a:r>
              <a:rPr lang="fr-FR" dirty="0"/>
              <a:t>Is Equivalent to </a:t>
            </a:r>
          </a:p>
        </p:txBody>
      </p:sp>
      <p:sp>
        <p:nvSpPr>
          <p:cNvPr id="28" name="Rectangle 27">
            <a:extLst>
              <a:ext uri="{FF2B5EF4-FFF2-40B4-BE49-F238E27FC236}">
                <a16:creationId xmlns:a16="http://schemas.microsoft.com/office/drawing/2014/main" id="{B5CC6075-DB0B-9997-5757-7C57692A4963}"/>
              </a:ext>
            </a:extLst>
          </p:cNvPr>
          <p:cNvSpPr/>
          <p:nvPr/>
        </p:nvSpPr>
        <p:spPr>
          <a:xfrm>
            <a:off x="3015118" y="3459910"/>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IntersectionOf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2188262" y="2946618"/>
            <a:ext cx="468722" cy="1184989"/>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38" name="Connecteur en angle 37">
            <a:extLst>
              <a:ext uri="{FF2B5EF4-FFF2-40B4-BE49-F238E27FC236}">
                <a16:creationId xmlns:a16="http://schemas.microsoft.com/office/drawing/2014/main" id="{DDC1FEDE-2863-35DC-9290-9F267FC0C933}"/>
              </a:ext>
            </a:extLst>
          </p:cNvPr>
          <p:cNvCxnSpPr>
            <a:cxnSpLocks/>
            <a:stCxn id="28" idx="2"/>
            <a:endCxn id="3" idx="0"/>
          </p:cNvCxnSpPr>
          <p:nvPr/>
        </p:nvCxnSpPr>
        <p:spPr>
          <a:xfrm rot="5400000">
            <a:off x="2364828" y="3677734"/>
            <a:ext cx="1132869" cy="1951475"/>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 name="Rectangle : coins arrondis 1">
            <a:extLst>
              <a:ext uri="{FF2B5EF4-FFF2-40B4-BE49-F238E27FC236}">
                <a16:creationId xmlns:a16="http://schemas.microsoft.com/office/drawing/2014/main" id="{E6053EA1-D4E9-76FB-D70B-182FE3B157E8}"/>
              </a:ext>
            </a:extLst>
          </p:cNvPr>
          <p:cNvSpPr/>
          <p:nvPr/>
        </p:nvSpPr>
        <p:spPr>
          <a:xfrm>
            <a:off x="7360237" y="5560821"/>
            <a:ext cx="178376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Plant</a:t>
            </a:r>
            <a:endParaRPr lang="fr-FR" dirty="0">
              <a:solidFill>
                <a:srgbClr val="0596FF"/>
              </a:solidFill>
            </a:endParaRPr>
          </a:p>
        </p:txBody>
      </p:sp>
      <p:sp>
        <p:nvSpPr>
          <p:cNvPr id="3" name="Rectangle : coins arrondis 2">
            <a:extLst>
              <a:ext uri="{FF2B5EF4-FFF2-40B4-BE49-F238E27FC236}">
                <a16:creationId xmlns:a16="http://schemas.microsoft.com/office/drawing/2014/main" id="{6ED1197F-4BC8-67F1-5B4E-621E695A7212}"/>
              </a:ext>
            </a:extLst>
          </p:cNvPr>
          <p:cNvSpPr/>
          <p:nvPr/>
        </p:nvSpPr>
        <p:spPr>
          <a:xfrm>
            <a:off x="895930" y="5219906"/>
            <a:ext cx="2119188" cy="76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4" name="Connecteur en angle 3">
            <a:extLst>
              <a:ext uri="{FF2B5EF4-FFF2-40B4-BE49-F238E27FC236}">
                <a16:creationId xmlns:a16="http://schemas.microsoft.com/office/drawing/2014/main" id="{1B485692-58CC-240B-4547-AE339C37BADC}"/>
              </a:ext>
            </a:extLst>
          </p:cNvPr>
          <p:cNvCxnSpPr>
            <a:cxnSpLocks/>
            <a:endCxn id="2" idx="1"/>
          </p:cNvCxnSpPr>
          <p:nvPr/>
        </p:nvCxnSpPr>
        <p:spPr>
          <a:xfrm flipV="1">
            <a:off x="6171074" y="5883987"/>
            <a:ext cx="1189163" cy="517272"/>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7B342525-C9D0-5487-ECBC-E4FEBE6A0506}"/>
              </a:ext>
            </a:extLst>
          </p:cNvPr>
          <p:cNvSpPr txBox="1"/>
          <p:nvPr/>
        </p:nvSpPr>
        <p:spPr>
          <a:xfrm>
            <a:off x="6888854" y="6265658"/>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
        <p:nvSpPr>
          <p:cNvPr id="20" name="ZoneTexte 19">
            <a:extLst>
              <a:ext uri="{FF2B5EF4-FFF2-40B4-BE49-F238E27FC236}">
                <a16:creationId xmlns:a16="http://schemas.microsoft.com/office/drawing/2014/main" id="{D1B93575-25FA-0BC7-42FA-F5A3EF66582E}"/>
              </a:ext>
            </a:extLst>
          </p:cNvPr>
          <p:cNvSpPr txBox="1"/>
          <p:nvPr/>
        </p:nvSpPr>
        <p:spPr>
          <a:xfrm>
            <a:off x="1115616" y="1038746"/>
            <a:ext cx="7560840" cy="590931"/>
          </a:xfrm>
          <a:prstGeom prst="rect">
            <a:avLst/>
          </a:prstGeom>
          <a:noFill/>
        </p:spPr>
        <p:txBody>
          <a:bodyPr wrap="square">
            <a:spAutoFit/>
          </a:bodyPr>
          <a:lstStyle/>
          <a:p>
            <a:pPr marL="533400" indent="-533400" eaLnBrk="1" hangingPunct="1">
              <a:lnSpc>
                <a:spcPct val="90000"/>
              </a:lnSpc>
              <a:buFont typeface="Wingdings" pitchFamily="2" charset="2"/>
              <a:buNone/>
            </a:pPr>
            <a:r>
              <a:rPr lang="en-US" altLang="en-US" sz="1800" b="1" dirty="0"/>
              <a:t>Herbivores are exactly those animals ( that eat only plants or leaves) </a:t>
            </a:r>
            <a:endParaRPr lang="fr-FR" dirty="0">
              <a:highlight>
                <a:srgbClr val="FFFF00"/>
              </a:highlight>
            </a:endParaRPr>
          </a:p>
        </p:txBody>
      </p:sp>
      <p:sp>
        <p:nvSpPr>
          <p:cNvPr id="22" name="Rectangle : coins arrondis 21">
            <a:extLst>
              <a:ext uri="{FF2B5EF4-FFF2-40B4-BE49-F238E27FC236}">
                <a16:creationId xmlns:a16="http://schemas.microsoft.com/office/drawing/2014/main" id="{7B081DA9-7738-B6B1-FF3B-56243A5D5F8E}"/>
              </a:ext>
            </a:extLst>
          </p:cNvPr>
          <p:cNvSpPr/>
          <p:nvPr/>
        </p:nvSpPr>
        <p:spPr>
          <a:xfrm>
            <a:off x="6532656" y="215274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animal</a:t>
            </a:r>
            <a:endParaRPr lang="fr-FR" dirty="0">
              <a:solidFill>
                <a:srgbClr val="0596FF"/>
              </a:solidFill>
            </a:endParaRPr>
          </a:p>
        </p:txBody>
      </p:sp>
      <p:cxnSp>
        <p:nvCxnSpPr>
          <p:cNvPr id="5" name="Connecteur en angle 4">
            <a:extLst>
              <a:ext uri="{FF2B5EF4-FFF2-40B4-BE49-F238E27FC236}">
                <a16:creationId xmlns:a16="http://schemas.microsoft.com/office/drawing/2014/main" id="{530C25B4-B1D5-033C-281C-814E68993CFD}"/>
              </a:ext>
            </a:extLst>
          </p:cNvPr>
          <p:cNvCxnSpPr>
            <a:cxnSpLocks/>
          </p:cNvCxnSpPr>
          <p:nvPr/>
        </p:nvCxnSpPr>
        <p:spPr>
          <a:xfrm rot="5400000" flipH="1" flipV="1">
            <a:off x="4836274" y="1763529"/>
            <a:ext cx="767107" cy="2625657"/>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11" name="Connecteur en angle 10">
            <a:extLst>
              <a:ext uri="{FF2B5EF4-FFF2-40B4-BE49-F238E27FC236}">
                <a16:creationId xmlns:a16="http://schemas.microsoft.com/office/drawing/2014/main" id="{785C9CEA-EF44-695D-368E-24E6012B09DA}"/>
              </a:ext>
            </a:extLst>
          </p:cNvPr>
          <p:cNvCxnSpPr>
            <a:cxnSpLocks/>
            <a:stCxn id="10" idx="2"/>
            <a:endCxn id="27" idx="1"/>
          </p:cNvCxnSpPr>
          <p:nvPr/>
        </p:nvCxnSpPr>
        <p:spPr>
          <a:xfrm rot="16200000" flipH="1">
            <a:off x="6628398" y="4070007"/>
            <a:ext cx="449234" cy="862048"/>
          </a:xfrm>
          <a:prstGeom prst="bentConnector2">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1CBF249D-6276-ABF7-EAB9-2B08828D7465}"/>
              </a:ext>
            </a:extLst>
          </p:cNvPr>
          <p:cNvSpPr txBox="1"/>
          <p:nvPr/>
        </p:nvSpPr>
        <p:spPr>
          <a:xfrm>
            <a:off x="5391066" y="5090757"/>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
        <p:nvSpPr>
          <p:cNvPr id="10" name="Rectangle : coins arrondis 9">
            <a:extLst>
              <a:ext uri="{FF2B5EF4-FFF2-40B4-BE49-F238E27FC236}">
                <a16:creationId xmlns:a16="http://schemas.microsoft.com/office/drawing/2014/main" id="{69D48E57-ACF5-549C-80FD-2A5B321AA657}"/>
              </a:ext>
            </a:extLst>
          </p:cNvPr>
          <p:cNvSpPr/>
          <p:nvPr/>
        </p:nvSpPr>
        <p:spPr>
          <a:xfrm>
            <a:off x="5530109" y="3513072"/>
            <a:ext cx="1783763" cy="76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14" name="Connecteur en angle 13">
            <a:extLst>
              <a:ext uri="{FF2B5EF4-FFF2-40B4-BE49-F238E27FC236}">
                <a16:creationId xmlns:a16="http://schemas.microsoft.com/office/drawing/2014/main" id="{2170AA94-C50B-4017-4C51-4F20BCF2D8E5}"/>
              </a:ext>
            </a:extLst>
          </p:cNvPr>
          <p:cNvCxnSpPr>
            <a:cxnSpLocks/>
            <a:stCxn id="46" idx="3"/>
            <a:endCxn id="10" idx="1"/>
          </p:cNvCxnSpPr>
          <p:nvPr/>
        </p:nvCxnSpPr>
        <p:spPr>
          <a:xfrm flipV="1">
            <a:off x="5111480" y="3894743"/>
            <a:ext cx="418629" cy="1427187"/>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7" name="Rectangle : coins arrondis 26">
            <a:extLst>
              <a:ext uri="{FF2B5EF4-FFF2-40B4-BE49-F238E27FC236}">
                <a16:creationId xmlns:a16="http://schemas.microsoft.com/office/drawing/2014/main" id="{B803078B-64BB-E70D-9E88-2D555D45684A}"/>
              </a:ext>
            </a:extLst>
          </p:cNvPr>
          <p:cNvSpPr/>
          <p:nvPr/>
        </p:nvSpPr>
        <p:spPr>
          <a:xfrm>
            <a:off x="7284039" y="4343977"/>
            <a:ext cx="1783763" cy="76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Leaf</a:t>
            </a:r>
            <a:endParaRPr lang="fr-FR" dirty="0">
              <a:solidFill>
                <a:srgbClr val="0596FF"/>
              </a:solidFill>
            </a:endParaRPr>
          </a:p>
        </p:txBody>
      </p:sp>
      <p:sp>
        <p:nvSpPr>
          <p:cNvPr id="46" name="Rectangle 45">
            <a:extLst>
              <a:ext uri="{FF2B5EF4-FFF2-40B4-BE49-F238E27FC236}">
                <a16:creationId xmlns:a16="http://schemas.microsoft.com/office/drawing/2014/main" id="{93BDB6E1-880B-AF5C-735C-97DF2E803451}"/>
              </a:ext>
            </a:extLst>
          </p:cNvPr>
          <p:cNvSpPr/>
          <p:nvPr/>
        </p:nvSpPr>
        <p:spPr>
          <a:xfrm>
            <a:off x="3327718" y="5008366"/>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UnionOf</a:t>
            </a:r>
            <a:endParaRPr lang="fr-FR" dirty="0"/>
          </a:p>
        </p:txBody>
      </p:sp>
      <p:cxnSp>
        <p:nvCxnSpPr>
          <p:cNvPr id="47" name="Connecteur en angle 46">
            <a:extLst>
              <a:ext uri="{FF2B5EF4-FFF2-40B4-BE49-F238E27FC236}">
                <a16:creationId xmlns:a16="http://schemas.microsoft.com/office/drawing/2014/main" id="{66DF8142-CCAD-3401-735B-561B08FBE7CA}"/>
              </a:ext>
            </a:extLst>
          </p:cNvPr>
          <p:cNvCxnSpPr>
            <a:cxnSpLocks/>
            <a:stCxn id="3" idx="3"/>
            <a:endCxn id="46" idx="1"/>
          </p:cNvCxnSpPr>
          <p:nvPr/>
        </p:nvCxnSpPr>
        <p:spPr>
          <a:xfrm flipV="1">
            <a:off x="3015118" y="5321930"/>
            <a:ext cx="312600" cy="279647"/>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51" name="Rectangle : coins arrondis 50">
            <a:extLst>
              <a:ext uri="{FF2B5EF4-FFF2-40B4-BE49-F238E27FC236}">
                <a16:creationId xmlns:a16="http://schemas.microsoft.com/office/drawing/2014/main" id="{939E6504-18A3-0159-A52F-3B447C638ABD}"/>
              </a:ext>
            </a:extLst>
          </p:cNvPr>
          <p:cNvSpPr/>
          <p:nvPr/>
        </p:nvSpPr>
        <p:spPr>
          <a:xfrm>
            <a:off x="4051886" y="5917270"/>
            <a:ext cx="2119188" cy="76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54" name="Connecteur en angle 53">
            <a:extLst>
              <a:ext uri="{FF2B5EF4-FFF2-40B4-BE49-F238E27FC236}">
                <a16:creationId xmlns:a16="http://schemas.microsoft.com/office/drawing/2014/main" id="{BB61BE55-0012-7B52-BBC7-445B64D0F597}"/>
              </a:ext>
            </a:extLst>
          </p:cNvPr>
          <p:cNvCxnSpPr>
            <a:cxnSpLocks/>
            <a:stCxn id="46" idx="2"/>
            <a:endCxn id="51" idx="0"/>
          </p:cNvCxnSpPr>
          <p:nvPr/>
        </p:nvCxnSpPr>
        <p:spPr>
          <a:xfrm rot="16200000" flipH="1">
            <a:off x="4524651" y="5330440"/>
            <a:ext cx="281777" cy="891881"/>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15447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3 - Θέση ημερομηνίας">
            <a:extLst>
              <a:ext uri="{FF2B5EF4-FFF2-40B4-BE49-F238E27FC236}">
                <a16:creationId xmlns:a16="http://schemas.microsoft.com/office/drawing/2014/main" id="{9B21118F-4340-7CB8-1AA3-516D35B385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6498" name="4 - Θέση υποσέλιδου">
            <a:extLst>
              <a:ext uri="{FF2B5EF4-FFF2-40B4-BE49-F238E27FC236}">
                <a16:creationId xmlns:a16="http://schemas.microsoft.com/office/drawing/2014/main" id="{3BDA08B8-5E25-31F8-48DC-4C8AF108CC3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6499" name="5 - Θέση αριθμού διαφάνειας">
            <a:extLst>
              <a:ext uri="{FF2B5EF4-FFF2-40B4-BE49-F238E27FC236}">
                <a16:creationId xmlns:a16="http://schemas.microsoft.com/office/drawing/2014/main" id="{8385F840-F3E8-55F1-2301-32E47A65D6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24B570A3-0DB0-744E-9856-AB3499EF743C}" type="slidenum">
              <a:rPr lang="el-GR" altLang="en-US" smtClean="0">
                <a:solidFill>
                  <a:schemeClr val="bg1"/>
                </a:solidFill>
              </a:rPr>
              <a:pPr>
                <a:spcBef>
                  <a:spcPct val="0"/>
                </a:spcBef>
                <a:buClrTx/>
                <a:buSzTx/>
                <a:buFontTx/>
                <a:buNone/>
              </a:pPr>
              <a:t>109</a:t>
            </a:fld>
            <a:endParaRPr lang="el-GR" altLang="en-US">
              <a:solidFill>
                <a:schemeClr val="bg1"/>
              </a:solidFill>
            </a:endParaRPr>
          </a:p>
        </p:txBody>
      </p:sp>
      <p:sp>
        <p:nvSpPr>
          <p:cNvPr id="106500" name="AutoShape 2">
            <a:extLst>
              <a:ext uri="{FF2B5EF4-FFF2-40B4-BE49-F238E27FC236}">
                <a16:creationId xmlns:a16="http://schemas.microsoft.com/office/drawing/2014/main" id="{45B2265B-6B54-6F13-0FB5-5A65A2D4FCF0}"/>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Herbivores</a:t>
            </a:r>
            <a:endParaRPr lang="el-GR" altLang="en-US" sz="3200"/>
          </a:p>
        </p:txBody>
      </p:sp>
      <p:sp>
        <p:nvSpPr>
          <p:cNvPr id="106501" name="Rectangle 3">
            <a:extLst>
              <a:ext uri="{FF2B5EF4-FFF2-40B4-BE49-F238E27FC236}">
                <a16:creationId xmlns:a16="http://schemas.microsoft.com/office/drawing/2014/main" id="{BCE73E6F-3B66-86BB-3254-195D15AA8853}"/>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buFont typeface="Wingdings" pitchFamily="2" charset="2"/>
              <a:buNone/>
            </a:pPr>
            <a:r>
              <a:rPr lang="en-US" altLang="en-US" sz="1800" b="1"/>
              <a:t>&lt;owl:Class rdf:ID="herbivore"&gt;</a:t>
            </a:r>
          </a:p>
          <a:p>
            <a:pPr marL="533400" indent="-533400" eaLnBrk="1" hangingPunct="1">
              <a:lnSpc>
                <a:spcPct val="90000"/>
              </a:lnSpc>
              <a:buFont typeface="Wingdings" pitchFamily="2" charset="2"/>
              <a:buNone/>
            </a:pPr>
            <a:r>
              <a:rPr lang="en-US" altLang="en-US" sz="1800" b="1"/>
              <a:t>	&lt;owl:intersectionOf rdf:parsetype="Collection"&gt;</a:t>
            </a:r>
          </a:p>
          <a:p>
            <a:pPr marL="533400" indent="-533400" eaLnBrk="1" hangingPunct="1">
              <a:lnSpc>
                <a:spcPct val="90000"/>
              </a:lnSpc>
              <a:buFont typeface="Wingdings" pitchFamily="2" charset="2"/>
              <a:buNone/>
            </a:pPr>
            <a:r>
              <a:rPr lang="en-US" altLang="en-US" sz="1800" b="1"/>
              <a:t>	&lt;owl:Class rdf:about="#animal"/&gt;</a:t>
            </a:r>
          </a:p>
          <a:p>
            <a:pPr marL="533400" indent="-533400" eaLnBrk="1" hangingPunct="1">
              <a:lnSpc>
                <a:spcPct val="90000"/>
              </a:lnSpc>
              <a:buFont typeface="Wingdings" pitchFamily="2" charset="2"/>
              <a:buNone/>
            </a:pPr>
            <a:r>
              <a:rPr lang="en-US" altLang="en-US" sz="1800" b="1"/>
              <a:t>		&lt;owl:Restriction&gt;</a:t>
            </a:r>
          </a:p>
          <a:p>
            <a:pPr marL="533400" indent="-533400" eaLnBrk="1" hangingPunct="1">
              <a:lnSpc>
                <a:spcPct val="90000"/>
              </a:lnSpc>
              <a:buFont typeface="Wingdings" pitchFamily="2" charset="2"/>
              <a:buNone/>
            </a:pPr>
            <a:r>
              <a:rPr lang="en-US" altLang="en-US" sz="1800" b="1"/>
              <a:t>			&lt;owl:onProperty rdf:resource="#eats"/&gt;</a:t>
            </a:r>
          </a:p>
          <a:p>
            <a:pPr marL="533400" indent="-533400" eaLnBrk="1" hangingPunct="1">
              <a:lnSpc>
                <a:spcPct val="90000"/>
              </a:lnSpc>
              <a:buFont typeface="Wingdings" pitchFamily="2" charset="2"/>
              <a:buNone/>
            </a:pPr>
            <a:r>
              <a:rPr lang="en-US" altLang="en-US" sz="1800" b="1"/>
              <a:t>			&lt;owl:someValuesFrom rdf:resource="#plant"/&gt;</a:t>
            </a:r>
          </a:p>
          <a:p>
            <a:pPr marL="533400" indent="-533400" eaLnBrk="1" hangingPunct="1">
              <a:lnSpc>
                <a:spcPct val="90000"/>
              </a:lnSpc>
              <a:buFont typeface="Wingdings" pitchFamily="2" charset="2"/>
              <a:buNone/>
            </a:pPr>
            <a:r>
              <a:rPr lang="en-US" altLang="en-US" sz="1800" b="1"/>
              <a:t>		&lt;/owl:Restriction&gt;</a:t>
            </a:r>
          </a:p>
          <a:p>
            <a:pPr marL="533400" indent="-533400" eaLnBrk="1" hangingPunct="1">
              <a:lnSpc>
                <a:spcPct val="90000"/>
              </a:lnSpc>
              <a:buFont typeface="Wingdings" pitchFamily="2" charset="2"/>
              <a:buNone/>
            </a:pPr>
            <a:r>
              <a:rPr lang="en-US" altLang="en-US" sz="1800" b="1"/>
              <a:t>		   &lt;owl:Restriction&gt;</a:t>
            </a:r>
          </a:p>
          <a:p>
            <a:pPr marL="533400" indent="-533400" eaLnBrk="1" hangingPunct="1">
              <a:lnSpc>
                <a:spcPct val="90000"/>
              </a:lnSpc>
              <a:buFont typeface="Wingdings" pitchFamily="2" charset="2"/>
              <a:buNone/>
            </a:pPr>
            <a:r>
              <a:rPr lang="en-US" altLang="en-US" sz="1800" b="1"/>
              <a:t>			&lt;owl:onProperty rdf:resource="#eats"/&gt;</a:t>
            </a:r>
          </a:p>
          <a:p>
            <a:pPr marL="533400" indent="-533400" eaLnBrk="1" hangingPunct="1">
              <a:lnSpc>
                <a:spcPct val="90000"/>
              </a:lnSpc>
              <a:buFont typeface="Wingdings" pitchFamily="2" charset="2"/>
              <a:buNone/>
            </a:pPr>
            <a:r>
              <a:rPr lang="en-US" altLang="en-US" sz="1800" b="1"/>
              <a:t>			&lt;owl:Restriction&gt;</a:t>
            </a:r>
          </a:p>
          <a:p>
            <a:pPr marL="533400" indent="-533400" eaLnBrk="1" hangingPunct="1">
              <a:lnSpc>
                <a:spcPct val="90000"/>
              </a:lnSpc>
              <a:buFont typeface="Wingdings" pitchFamily="2" charset="2"/>
              <a:buNone/>
            </a:pPr>
            <a:r>
              <a:rPr lang="en-US" altLang="en-US" sz="1800" b="1"/>
              <a:t>				&lt;owl:onProperty rdf:resource="#is-part-of"/&gt;</a:t>
            </a:r>
          </a:p>
          <a:p>
            <a:pPr marL="533400" indent="-533400" eaLnBrk="1" hangingPunct="1">
              <a:lnSpc>
                <a:spcPct val="90000"/>
              </a:lnSpc>
              <a:buFont typeface="Wingdings" pitchFamily="2" charset="2"/>
              <a:buNone/>
            </a:pPr>
            <a:r>
              <a:rPr lang="en-US" altLang="en-US" sz="1800" b="1"/>
              <a:t>				&lt;owl:allValuesFrom rdf:resource="#plant"/&gt;</a:t>
            </a:r>
          </a:p>
          <a:p>
            <a:pPr marL="533400" indent="-533400" eaLnBrk="1" hangingPunct="1">
              <a:lnSpc>
                <a:spcPct val="90000"/>
              </a:lnSpc>
              <a:buFont typeface="Wingdings" pitchFamily="2" charset="2"/>
              <a:buNone/>
            </a:pPr>
            <a:r>
              <a:rPr lang="en-US" altLang="en-US" sz="1800" b="1"/>
              <a:t>			&lt;/owl:Restriction&gt;</a:t>
            </a:r>
          </a:p>
          <a:p>
            <a:pPr marL="533400" indent="-533400" eaLnBrk="1" hangingPunct="1">
              <a:lnSpc>
                <a:spcPct val="90000"/>
              </a:lnSpc>
              <a:buFont typeface="Wingdings" pitchFamily="2" charset="2"/>
              <a:buNone/>
            </a:pPr>
            <a:r>
              <a:rPr lang="en-US" altLang="en-US" sz="1800" b="1"/>
              <a:t>	&lt;/rdfs:subClassOf&gt;</a:t>
            </a:r>
          </a:p>
          <a:p>
            <a:pPr marL="533400" indent="-533400" eaLnBrk="1" hangingPunct="1">
              <a:lnSpc>
                <a:spcPct val="90000"/>
              </a:lnSpc>
              <a:buFont typeface="Wingdings" pitchFamily="2" charset="2"/>
              <a:buNone/>
            </a:pPr>
            <a:r>
              <a:rPr lang="en-US" altLang="en-US" sz="1800" b="1"/>
              <a:t>	&lt;/owl:intersectionOf&gt;</a:t>
            </a:r>
          </a:p>
          <a:p>
            <a:pPr marL="533400" indent="-533400" eaLnBrk="1" hangingPunct="1">
              <a:lnSpc>
                <a:spcPct val="90000"/>
              </a:lnSpc>
              <a:buFont typeface="Wingdings" pitchFamily="2" charset="2"/>
              <a:buNone/>
            </a:pPr>
            <a:r>
              <a:rPr lang="en-US" altLang="en-US" sz="1800" b="1"/>
              <a:t>&lt;/owl:Class&gt;</a:t>
            </a:r>
            <a:endParaRPr lang="el-GR" altLang="en-US" sz="1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3 - Θέση ημερομηνίας">
            <a:extLst>
              <a:ext uri="{FF2B5EF4-FFF2-40B4-BE49-F238E27FC236}">
                <a16:creationId xmlns:a16="http://schemas.microsoft.com/office/drawing/2014/main" id="{6F64ABE2-A246-4F80-62BD-FADC193E464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8674" name="4 - Θέση υποσέλιδου">
            <a:extLst>
              <a:ext uri="{FF2B5EF4-FFF2-40B4-BE49-F238E27FC236}">
                <a16:creationId xmlns:a16="http://schemas.microsoft.com/office/drawing/2014/main" id="{7827C635-EF7F-F208-12BB-5261A0821D0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8675" name="5 - Θέση αριθμού διαφάνειας">
            <a:extLst>
              <a:ext uri="{FF2B5EF4-FFF2-40B4-BE49-F238E27FC236}">
                <a16:creationId xmlns:a16="http://schemas.microsoft.com/office/drawing/2014/main" id="{4F5EA896-2E07-B2EB-42AC-9EF49C455A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3810929-7B81-F44F-A090-475C7B42D593}" type="slidenum">
              <a:rPr lang="el-GR" altLang="en-US" smtClean="0">
                <a:solidFill>
                  <a:schemeClr val="bg1"/>
                </a:solidFill>
              </a:rPr>
              <a:pPr>
                <a:spcBef>
                  <a:spcPct val="0"/>
                </a:spcBef>
                <a:buClrTx/>
                <a:buSzTx/>
                <a:buFontTx/>
                <a:buNone/>
              </a:pPr>
              <a:t>11</a:t>
            </a:fld>
            <a:endParaRPr lang="el-GR" altLang="en-US">
              <a:solidFill>
                <a:schemeClr val="bg1"/>
              </a:solidFill>
            </a:endParaRPr>
          </a:p>
        </p:txBody>
      </p:sp>
      <p:sp>
        <p:nvSpPr>
          <p:cNvPr id="28676" name="AutoShape 2">
            <a:extLst>
              <a:ext uri="{FF2B5EF4-FFF2-40B4-BE49-F238E27FC236}">
                <a16:creationId xmlns:a16="http://schemas.microsoft.com/office/drawing/2014/main" id="{8D9ECFD9-7D0F-DC75-6CE8-8BBDCA1FA623}"/>
              </a:ext>
            </a:extLst>
          </p:cNvPr>
          <p:cNvSpPr>
            <a:spLocks noGrp="1" noChangeArrowheads="1"/>
          </p:cNvSpPr>
          <p:nvPr>
            <p:ph type="title"/>
          </p:nvPr>
        </p:nvSpPr>
        <p:spPr/>
        <p:txBody>
          <a:bodyPr/>
          <a:lstStyle/>
          <a:p>
            <a:pPr eaLnBrk="1" hangingPunct="1"/>
            <a:r>
              <a:rPr lang="en-US" altLang="en-US" sz="3400"/>
              <a:t>Limitations of the Expressive Power of RDF Schema (2)</a:t>
            </a:r>
            <a:endParaRPr lang="el-GR" altLang="en-US" sz="3400"/>
          </a:p>
        </p:txBody>
      </p:sp>
      <p:sp>
        <p:nvSpPr>
          <p:cNvPr id="28677" name="Rectangle 3">
            <a:extLst>
              <a:ext uri="{FF2B5EF4-FFF2-40B4-BE49-F238E27FC236}">
                <a16:creationId xmlns:a16="http://schemas.microsoft.com/office/drawing/2014/main" id="{745EAEC5-CF1A-D9B9-EDFE-B5B7CD1F1965}"/>
              </a:ext>
            </a:extLst>
          </p:cNvPr>
          <p:cNvSpPr>
            <a:spLocks noGrp="1" noChangeArrowheads="1"/>
          </p:cNvSpPr>
          <p:nvPr>
            <p:ph type="body" idx="1"/>
          </p:nvPr>
        </p:nvSpPr>
        <p:spPr/>
        <p:txBody>
          <a:bodyPr/>
          <a:lstStyle/>
          <a:p>
            <a:pPr eaLnBrk="1" hangingPunct="1">
              <a:lnSpc>
                <a:spcPct val="90000"/>
              </a:lnSpc>
            </a:pPr>
            <a:r>
              <a:rPr lang="en-US" altLang="en-US">
                <a:solidFill>
                  <a:schemeClr val="accent1"/>
                </a:solidFill>
              </a:rPr>
              <a:t>Disjointness of classes</a:t>
            </a:r>
            <a:endParaRPr lang="en-GB" altLang="en-US">
              <a:solidFill>
                <a:schemeClr val="accent1"/>
              </a:solidFill>
            </a:endParaRPr>
          </a:p>
          <a:p>
            <a:pPr lvl="1" eaLnBrk="1" hangingPunct="1">
              <a:lnSpc>
                <a:spcPct val="90000"/>
              </a:lnSpc>
            </a:pPr>
            <a:r>
              <a:rPr lang="en-GB" altLang="en-US"/>
              <a:t>Sometimes we wish to say that classes are disjoint (e.g. </a:t>
            </a:r>
            <a:r>
              <a:rPr lang="en-GB" altLang="en-US" b="1"/>
              <a:t>male </a:t>
            </a:r>
            <a:r>
              <a:rPr lang="en-GB" altLang="en-US"/>
              <a:t>and </a:t>
            </a:r>
            <a:r>
              <a:rPr lang="en-GB" altLang="en-US" b="1"/>
              <a:t>female</a:t>
            </a:r>
            <a:r>
              <a:rPr lang="en-GB" altLang="en-US"/>
              <a:t>)</a:t>
            </a:r>
          </a:p>
          <a:p>
            <a:pPr eaLnBrk="1" hangingPunct="1">
              <a:lnSpc>
                <a:spcPct val="90000"/>
              </a:lnSpc>
            </a:pPr>
            <a:r>
              <a:rPr lang="en-US" altLang="en-US">
                <a:solidFill>
                  <a:schemeClr val="accent1"/>
                </a:solidFill>
              </a:rPr>
              <a:t>Boolean combinations of classes</a:t>
            </a:r>
            <a:endParaRPr lang="en-GB" altLang="en-US">
              <a:solidFill>
                <a:schemeClr val="accent1"/>
              </a:solidFill>
            </a:endParaRPr>
          </a:p>
          <a:p>
            <a:pPr lvl="1" eaLnBrk="1" hangingPunct="1">
              <a:lnSpc>
                <a:spcPct val="90000"/>
              </a:lnSpc>
            </a:pPr>
            <a:r>
              <a:rPr lang="en-GB" altLang="en-US"/>
              <a:t>Sometimes we wish to build new classes by combining other classes using union, intersection, and complement</a:t>
            </a:r>
          </a:p>
          <a:p>
            <a:pPr lvl="1" eaLnBrk="1" hangingPunct="1">
              <a:lnSpc>
                <a:spcPct val="90000"/>
              </a:lnSpc>
            </a:pPr>
            <a:r>
              <a:rPr lang="en-GB" altLang="en-US"/>
              <a:t>E.g.</a:t>
            </a:r>
            <a:r>
              <a:rPr lang="en-GB" altLang="en-US" b="1"/>
              <a:t> person </a:t>
            </a:r>
            <a:r>
              <a:rPr lang="en-GB" altLang="en-US"/>
              <a:t>is  the disjoint union of the classes </a:t>
            </a:r>
            <a:r>
              <a:rPr lang="en-GB" altLang="en-US" b="1"/>
              <a:t>male </a:t>
            </a:r>
            <a:r>
              <a:rPr lang="en-GB" altLang="en-US"/>
              <a:t>and </a:t>
            </a:r>
            <a:r>
              <a:rPr lang="en-GB" altLang="en-US" b="1"/>
              <a:t>female</a:t>
            </a:r>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3 - Θέση ημερομηνίας">
            <a:extLst>
              <a:ext uri="{FF2B5EF4-FFF2-40B4-BE49-F238E27FC236}">
                <a16:creationId xmlns:a16="http://schemas.microsoft.com/office/drawing/2014/main" id="{78A819C9-F2F2-1F25-68E5-25AB8EA50FD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7522" name="4 - Θέση υποσέλιδου">
            <a:extLst>
              <a:ext uri="{FF2B5EF4-FFF2-40B4-BE49-F238E27FC236}">
                <a16:creationId xmlns:a16="http://schemas.microsoft.com/office/drawing/2014/main" id="{6F422791-E732-3654-EFF9-9F208ACEA8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7523" name="5 - Θέση αριθμού διαφάνειας">
            <a:extLst>
              <a:ext uri="{FF2B5EF4-FFF2-40B4-BE49-F238E27FC236}">
                <a16:creationId xmlns:a16="http://schemas.microsoft.com/office/drawing/2014/main" id="{D53A09DB-D8BE-CDBD-01CE-6067D008B0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F4B7BE61-C8B7-4947-814C-3E662B357460}" type="slidenum">
              <a:rPr lang="el-GR" altLang="en-US" smtClean="0">
                <a:solidFill>
                  <a:schemeClr val="bg1"/>
                </a:solidFill>
              </a:rPr>
              <a:pPr>
                <a:spcBef>
                  <a:spcPct val="0"/>
                </a:spcBef>
                <a:buClrTx/>
                <a:buSzTx/>
                <a:buFontTx/>
                <a:buNone/>
              </a:pPr>
              <a:t>110</a:t>
            </a:fld>
            <a:endParaRPr lang="el-GR" altLang="en-US">
              <a:solidFill>
                <a:schemeClr val="bg1"/>
              </a:solidFill>
            </a:endParaRPr>
          </a:p>
        </p:txBody>
      </p:sp>
      <p:sp>
        <p:nvSpPr>
          <p:cNvPr id="107524" name="AutoShape 2">
            <a:extLst>
              <a:ext uri="{FF2B5EF4-FFF2-40B4-BE49-F238E27FC236}">
                <a16:creationId xmlns:a16="http://schemas.microsoft.com/office/drawing/2014/main" id="{34C365FA-098F-D9F5-EBBD-26285F67C3CD}"/>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Giraffes</a:t>
            </a:r>
            <a:endParaRPr lang="el-GR" altLang="en-US" sz="3200"/>
          </a:p>
        </p:txBody>
      </p:sp>
      <p:sp>
        <p:nvSpPr>
          <p:cNvPr id="107525" name="Rectangle 3">
            <a:extLst>
              <a:ext uri="{FF2B5EF4-FFF2-40B4-BE49-F238E27FC236}">
                <a16:creationId xmlns:a16="http://schemas.microsoft.com/office/drawing/2014/main" id="{A8734E74-6DEA-4FB2-8011-631492EA3326}"/>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buFont typeface="Wingdings" pitchFamily="2" charset="2"/>
              <a:buNone/>
            </a:pPr>
            <a:r>
              <a:rPr lang="en-US" altLang="en-US" sz="2000" b="1"/>
              <a:t>&lt;owl:Class rdf:ID="giraffe"&gt;</a:t>
            </a:r>
          </a:p>
          <a:p>
            <a:pPr marL="533400" indent="-533400" eaLnBrk="1" hangingPunct="1">
              <a:lnSpc>
                <a:spcPct val="90000"/>
              </a:lnSpc>
              <a:buFont typeface="Wingdings" pitchFamily="2" charset="2"/>
              <a:buNone/>
            </a:pPr>
            <a:r>
              <a:rPr lang="en-US" altLang="en-US" sz="2000" b="1"/>
              <a:t>	&lt;rdfs:comment&gt;Giraffes are herbivores, and they</a:t>
            </a:r>
          </a:p>
          <a:p>
            <a:pPr marL="533400" indent="-533400" eaLnBrk="1" hangingPunct="1">
              <a:lnSpc>
                <a:spcPct val="90000"/>
              </a:lnSpc>
              <a:buFont typeface="Wingdings" pitchFamily="2" charset="2"/>
              <a:buNone/>
            </a:pPr>
            <a:r>
              <a:rPr lang="en-US" altLang="en-US" sz="2000" b="1"/>
              <a:t>	eat only leaves.&lt;/rdfs:comment&gt;</a:t>
            </a:r>
          </a:p>
          <a:p>
            <a:pPr marL="533400" indent="-533400" eaLnBrk="1" hangingPunct="1">
              <a:lnSpc>
                <a:spcPct val="90000"/>
              </a:lnSpc>
              <a:buFont typeface="Wingdings" pitchFamily="2" charset="2"/>
              <a:buNone/>
            </a:pPr>
            <a:r>
              <a:rPr lang="en-US" altLang="en-US" sz="2000" b="1"/>
              <a:t>	&lt;rdfs:subClassOf rdf:type="#herbivore"/&gt;</a:t>
            </a:r>
          </a:p>
          <a:p>
            <a:pPr marL="533400" indent="-533400" eaLnBrk="1" hangingPunct="1">
              <a:lnSpc>
                <a:spcPct val="90000"/>
              </a:lnSpc>
              <a:buFont typeface="Wingdings" pitchFamily="2" charset="2"/>
              <a:buNone/>
            </a:pPr>
            <a:r>
              <a:rPr lang="en-US" altLang="en-US" sz="2000" b="1"/>
              <a:t>	&lt;rdfs:subClassOf&gt;</a:t>
            </a:r>
          </a:p>
          <a:p>
            <a:pPr marL="533400" indent="-533400" eaLnBrk="1" hangingPunct="1">
              <a:lnSpc>
                <a:spcPct val="90000"/>
              </a:lnSpc>
              <a:buFont typeface="Wingdings" pitchFamily="2" charset="2"/>
              <a:buNone/>
            </a:pPr>
            <a:r>
              <a:rPr lang="en-US" altLang="en-US" sz="2000" b="1"/>
              <a:t>		&lt;owl:Restriction&gt;</a:t>
            </a:r>
          </a:p>
          <a:p>
            <a:pPr marL="533400" indent="-533400" eaLnBrk="1" hangingPunct="1">
              <a:lnSpc>
                <a:spcPct val="90000"/>
              </a:lnSpc>
              <a:buFont typeface="Wingdings" pitchFamily="2" charset="2"/>
              <a:buNone/>
            </a:pPr>
            <a:r>
              <a:rPr lang="en-US" altLang="en-US" sz="2000" b="1"/>
              <a:t>			&lt;owl:onProperty rdf:resource="#eats"/&gt;</a:t>
            </a:r>
          </a:p>
          <a:p>
            <a:pPr marL="533400" indent="-533400" eaLnBrk="1" hangingPunct="1">
              <a:lnSpc>
                <a:spcPct val="90000"/>
              </a:lnSpc>
              <a:buFont typeface="Wingdings" pitchFamily="2" charset="2"/>
              <a:buNone/>
            </a:pPr>
            <a:r>
              <a:rPr lang="en-US" altLang="en-US" sz="2000" b="1"/>
              <a:t>			&lt;owl:allValuesFrom rdf:resource="#leaf"/&gt;</a:t>
            </a:r>
          </a:p>
          <a:p>
            <a:pPr marL="533400" indent="-533400" eaLnBrk="1" hangingPunct="1">
              <a:lnSpc>
                <a:spcPct val="90000"/>
              </a:lnSpc>
              <a:buFont typeface="Wingdings" pitchFamily="2" charset="2"/>
              <a:buNone/>
            </a:pPr>
            <a:r>
              <a:rPr lang="en-US" altLang="en-US" sz="2000" b="1"/>
              <a:t>		&lt;/owl:Restriction&gt;</a:t>
            </a:r>
          </a:p>
          <a:p>
            <a:pPr marL="533400" indent="-533400" eaLnBrk="1" hangingPunct="1">
              <a:lnSpc>
                <a:spcPct val="90000"/>
              </a:lnSpc>
              <a:buFont typeface="Wingdings" pitchFamily="2" charset="2"/>
              <a:buNone/>
            </a:pPr>
            <a:r>
              <a:rPr lang="en-US" altLang="en-US" sz="2000" b="1"/>
              <a:t>	&lt;/rdfs:subClassOf&gt;</a:t>
            </a:r>
          </a:p>
          <a:p>
            <a:pPr marL="533400" indent="-533400" eaLnBrk="1" hangingPunct="1">
              <a:lnSpc>
                <a:spcPct val="90000"/>
              </a:lnSpc>
              <a:buFont typeface="Wingdings" pitchFamily="2" charset="2"/>
              <a:buNone/>
            </a:pPr>
            <a:r>
              <a:rPr lang="en-US" altLang="en-US" sz="2000" b="1"/>
              <a:t>&lt;/owl:Class&gt;</a:t>
            </a:r>
            <a:endParaRPr lang="el-GR" altLang="en-US" sz="2000" b="1"/>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3 - Θέση ημερομηνίας">
            <a:extLst>
              <a:ext uri="{FF2B5EF4-FFF2-40B4-BE49-F238E27FC236}">
                <a16:creationId xmlns:a16="http://schemas.microsoft.com/office/drawing/2014/main" id="{D1B9C26D-1417-12D1-BC18-07482CC1FB9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8546" name="4 - Θέση υποσέλιδου">
            <a:extLst>
              <a:ext uri="{FF2B5EF4-FFF2-40B4-BE49-F238E27FC236}">
                <a16:creationId xmlns:a16="http://schemas.microsoft.com/office/drawing/2014/main" id="{82BB04B5-D5C7-0919-1114-D9C85E627AB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8547" name="5 - Θέση αριθμού διαφάνειας">
            <a:extLst>
              <a:ext uri="{FF2B5EF4-FFF2-40B4-BE49-F238E27FC236}">
                <a16:creationId xmlns:a16="http://schemas.microsoft.com/office/drawing/2014/main" id="{154A166B-D041-067D-50BA-817AF41DE4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817CE2D4-4A26-1F4F-A25E-F63D38283C86}" type="slidenum">
              <a:rPr lang="el-GR" altLang="en-US" smtClean="0">
                <a:solidFill>
                  <a:schemeClr val="bg1"/>
                </a:solidFill>
              </a:rPr>
              <a:pPr>
                <a:spcBef>
                  <a:spcPct val="0"/>
                </a:spcBef>
                <a:buClrTx/>
                <a:buSzTx/>
                <a:buFontTx/>
                <a:buNone/>
              </a:pPr>
              <a:t>111</a:t>
            </a:fld>
            <a:endParaRPr lang="el-GR" altLang="en-US">
              <a:solidFill>
                <a:schemeClr val="bg1"/>
              </a:solidFill>
            </a:endParaRPr>
          </a:p>
        </p:txBody>
      </p:sp>
      <p:sp>
        <p:nvSpPr>
          <p:cNvPr id="108548" name="AutoShape 2">
            <a:extLst>
              <a:ext uri="{FF2B5EF4-FFF2-40B4-BE49-F238E27FC236}">
                <a16:creationId xmlns:a16="http://schemas.microsoft.com/office/drawing/2014/main" id="{476E3F4F-2C8C-8728-4A7C-CD8549331D65}"/>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Lions</a:t>
            </a:r>
            <a:endParaRPr lang="el-GR" altLang="en-US" sz="3200"/>
          </a:p>
        </p:txBody>
      </p:sp>
      <p:sp>
        <p:nvSpPr>
          <p:cNvPr id="108549" name="Rectangle 3">
            <a:extLst>
              <a:ext uri="{FF2B5EF4-FFF2-40B4-BE49-F238E27FC236}">
                <a16:creationId xmlns:a16="http://schemas.microsoft.com/office/drawing/2014/main" id="{18D476E8-D7E4-6D6B-91D1-47CBA55A9C68}"/>
              </a:ext>
            </a:extLst>
          </p:cNvPr>
          <p:cNvSpPr>
            <a:spLocks noGrp="1" noChangeArrowheads="1"/>
          </p:cNvSpPr>
          <p:nvPr>
            <p:ph type="body" idx="1"/>
          </p:nvPr>
        </p:nvSpPr>
        <p:spPr/>
        <p:txBody>
          <a:bodyPr/>
          <a:lstStyle/>
          <a:p>
            <a:pPr defTabSz="698500" eaLnBrk="1" hangingPunct="1">
              <a:lnSpc>
                <a:spcPct val="80000"/>
              </a:lnSpc>
              <a:buFont typeface="Wingdings" pitchFamily="2" charset="2"/>
              <a:buNone/>
            </a:pPr>
            <a:r>
              <a:rPr lang="en-US" altLang="en-US" sz="2000" b="1" dirty="0"/>
              <a:t>&lt;</a:t>
            </a:r>
            <a:r>
              <a:rPr lang="en-US" altLang="en-US" sz="2000" b="1" dirty="0" err="1"/>
              <a:t>owl:Class</a:t>
            </a:r>
            <a:r>
              <a:rPr lang="en-US" altLang="en-US" sz="2000" b="1" dirty="0"/>
              <a:t> </a:t>
            </a:r>
            <a:r>
              <a:rPr lang="en-US" altLang="en-US" sz="2000" b="1" dirty="0" err="1"/>
              <a:t>rdf:ID</a:t>
            </a:r>
            <a:r>
              <a:rPr lang="en-US" altLang="en-US" sz="2000" b="1" dirty="0"/>
              <a:t>="lion"&gt;</a:t>
            </a:r>
          </a:p>
          <a:p>
            <a:pPr defTabSz="698500" eaLnBrk="1" hangingPunct="1">
              <a:lnSpc>
                <a:spcPct val="80000"/>
              </a:lnSpc>
              <a:buFont typeface="Wingdings" pitchFamily="2" charset="2"/>
              <a:buNone/>
            </a:pPr>
            <a:r>
              <a:rPr lang="en-US" altLang="en-US" sz="2000" b="1" dirty="0"/>
              <a:t>	&lt;</a:t>
            </a:r>
            <a:r>
              <a:rPr lang="en-US" altLang="en-US" sz="2000" b="1" dirty="0" err="1"/>
              <a:t>rdfs:comment</a:t>
            </a:r>
            <a:r>
              <a:rPr lang="en-US" altLang="en-US" sz="2000" b="1" dirty="0"/>
              <a:t>&gt;Lions are carnivores that eat</a:t>
            </a:r>
          </a:p>
          <a:p>
            <a:pPr defTabSz="698500" eaLnBrk="1" hangingPunct="1">
              <a:lnSpc>
                <a:spcPct val="80000"/>
              </a:lnSpc>
              <a:buFont typeface="Wingdings" pitchFamily="2" charset="2"/>
              <a:buNone/>
            </a:pPr>
            <a:r>
              <a:rPr lang="en-US" altLang="en-US" sz="2000" b="1" dirty="0"/>
              <a:t>	only herbivores.&lt;/</a:t>
            </a:r>
            <a:r>
              <a:rPr lang="en-US" altLang="en-US" sz="2000" b="1" dirty="0" err="1"/>
              <a:t>rdfs:comment</a:t>
            </a:r>
            <a:r>
              <a:rPr lang="en-US" altLang="en-US" sz="2000" b="1" dirty="0"/>
              <a:t>&gt;</a:t>
            </a:r>
          </a:p>
          <a:p>
            <a:pPr defTabSz="698500" eaLnBrk="1" hangingPunct="1">
              <a:lnSpc>
                <a:spcPct val="80000"/>
              </a:lnSpc>
              <a:buFont typeface="Wingdings" pitchFamily="2" charset="2"/>
              <a:buNone/>
            </a:pPr>
            <a:r>
              <a:rPr lang="en-US" altLang="en-US" sz="2000" b="1" dirty="0"/>
              <a:t>	&lt;</a:t>
            </a:r>
            <a:r>
              <a:rPr lang="en-US" altLang="en-US" sz="2000" b="1" dirty="0" err="1"/>
              <a:t>rdfs:subClassOf</a:t>
            </a:r>
            <a:r>
              <a:rPr lang="en-US" altLang="en-US" sz="2000" b="1" dirty="0"/>
              <a:t> </a:t>
            </a:r>
            <a:r>
              <a:rPr lang="en-US" altLang="en-US" sz="2000" b="1" dirty="0" err="1"/>
              <a:t>rdf:type</a:t>
            </a:r>
            <a:r>
              <a:rPr lang="en-US" altLang="en-US" sz="2000" b="1" dirty="0"/>
              <a:t>="#carnivore"/&gt;</a:t>
            </a:r>
          </a:p>
          <a:p>
            <a:pPr defTabSz="698500" eaLnBrk="1" hangingPunct="1">
              <a:lnSpc>
                <a:spcPct val="80000"/>
              </a:lnSpc>
              <a:buFont typeface="Wingdings" pitchFamily="2" charset="2"/>
              <a:buNone/>
            </a:pPr>
            <a:r>
              <a:rPr lang="en-US" altLang="en-US" sz="2000" b="1" dirty="0"/>
              <a:t>	&lt;</a:t>
            </a:r>
            <a:r>
              <a:rPr lang="en-US" altLang="en-US" sz="2000" b="1" dirty="0" err="1"/>
              <a:t>rdfs:subClassOf</a:t>
            </a:r>
            <a:r>
              <a:rPr lang="en-US" altLang="en-US" sz="2000" b="1" dirty="0"/>
              <a:t>&gt;</a:t>
            </a:r>
          </a:p>
          <a:p>
            <a:pPr defTabSz="698500" eaLnBrk="1" hangingPunct="1">
              <a:lnSpc>
                <a:spcPct val="80000"/>
              </a:lnSpc>
              <a:buFont typeface="Wingdings" pitchFamily="2" charset="2"/>
              <a:buNone/>
            </a:pPr>
            <a:r>
              <a:rPr lang="en-US" altLang="en-US" sz="2000" b="1" dirty="0"/>
              <a:t>		&lt;</a:t>
            </a:r>
            <a:r>
              <a:rPr lang="en-US" altLang="en-US" sz="2000" b="1" dirty="0" err="1"/>
              <a:t>owl:Restriction</a:t>
            </a:r>
            <a:r>
              <a:rPr lang="en-US" altLang="en-US" sz="2000" b="1" dirty="0"/>
              <a:t>&gt;</a:t>
            </a:r>
          </a:p>
          <a:p>
            <a:pPr defTabSz="698500" eaLnBrk="1" hangingPunct="1">
              <a:lnSpc>
                <a:spcPct val="80000"/>
              </a:lnSpc>
              <a:buFont typeface="Wingdings" pitchFamily="2" charset="2"/>
              <a:buNone/>
            </a:pPr>
            <a:r>
              <a:rPr lang="en-US" altLang="en-US" sz="2000" b="1" dirty="0"/>
              <a:t>			&lt;</a:t>
            </a:r>
            <a:r>
              <a:rPr lang="en-US" altLang="en-US" sz="2000" b="1" dirty="0" err="1"/>
              <a:t>owl:onProperty</a:t>
            </a:r>
            <a:r>
              <a:rPr lang="en-US" altLang="en-US" sz="2000" b="1" dirty="0"/>
              <a:t> </a:t>
            </a:r>
            <a:r>
              <a:rPr lang="en-US" altLang="en-US" sz="2000" b="1" dirty="0" err="1"/>
              <a:t>rdf:resource</a:t>
            </a:r>
            <a:r>
              <a:rPr lang="en-US" altLang="en-US" sz="2000" b="1" dirty="0"/>
              <a:t>="#eats"/&gt;</a:t>
            </a:r>
          </a:p>
          <a:p>
            <a:pPr defTabSz="698500" eaLnBrk="1" hangingPunct="1">
              <a:lnSpc>
                <a:spcPct val="80000"/>
              </a:lnSpc>
              <a:buFont typeface="Wingdings" pitchFamily="2" charset="2"/>
              <a:buNone/>
            </a:pPr>
            <a:r>
              <a:rPr lang="en-US" altLang="en-US" sz="2000" b="1" dirty="0"/>
              <a:t>			&lt;</a:t>
            </a:r>
            <a:r>
              <a:rPr lang="en-US" altLang="en-US" sz="2000" b="1" dirty="0" err="1"/>
              <a:t>owl:allValuesFrom</a:t>
            </a:r>
            <a:r>
              <a:rPr lang="en-US" altLang="en-US" sz="2000" b="1" dirty="0"/>
              <a:t> </a:t>
            </a:r>
            <a:r>
              <a:rPr lang="en-US" altLang="en-US" sz="2000" b="1" dirty="0" err="1"/>
              <a:t>rdf:resource</a:t>
            </a:r>
            <a:r>
              <a:rPr lang="en-US" altLang="en-US" sz="2000" b="1" dirty="0"/>
              <a:t>="#herbivore"/&gt;</a:t>
            </a:r>
          </a:p>
          <a:p>
            <a:pPr defTabSz="698500" eaLnBrk="1" hangingPunct="1">
              <a:lnSpc>
                <a:spcPct val="80000"/>
              </a:lnSpc>
              <a:buFont typeface="Wingdings" pitchFamily="2" charset="2"/>
              <a:buNone/>
            </a:pPr>
            <a:r>
              <a:rPr lang="en-US" altLang="en-US" sz="2000" b="1" dirty="0"/>
              <a:t>		&lt;/</a:t>
            </a:r>
            <a:r>
              <a:rPr lang="en-US" altLang="en-US" sz="2000" b="1" dirty="0" err="1"/>
              <a:t>owl:Restriction</a:t>
            </a:r>
            <a:r>
              <a:rPr lang="en-US" altLang="en-US" sz="2000" b="1" dirty="0"/>
              <a:t>&gt;</a:t>
            </a:r>
          </a:p>
          <a:p>
            <a:pPr defTabSz="698500" eaLnBrk="1" hangingPunct="1">
              <a:lnSpc>
                <a:spcPct val="80000"/>
              </a:lnSpc>
              <a:buFont typeface="Wingdings" pitchFamily="2" charset="2"/>
              <a:buNone/>
            </a:pPr>
            <a:r>
              <a:rPr lang="en-US" altLang="en-US" sz="2000" b="1" dirty="0"/>
              <a:t>	&lt;/</a:t>
            </a:r>
            <a:r>
              <a:rPr lang="en-US" altLang="en-US" sz="2000" b="1" dirty="0" err="1"/>
              <a:t>rdfs:subClassOf</a:t>
            </a:r>
            <a:r>
              <a:rPr lang="en-US" altLang="en-US" sz="2000" b="1" dirty="0"/>
              <a:t>&gt;</a:t>
            </a:r>
          </a:p>
          <a:p>
            <a:pPr defTabSz="698500" eaLnBrk="1" hangingPunct="1">
              <a:lnSpc>
                <a:spcPct val="80000"/>
              </a:lnSpc>
              <a:buFont typeface="Wingdings" pitchFamily="2" charset="2"/>
              <a:buNone/>
            </a:pPr>
            <a:r>
              <a:rPr lang="en-US" altLang="en-US" sz="2000" b="1" dirty="0"/>
              <a:t>&lt;/</a:t>
            </a:r>
            <a:r>
              <a:rPr lang="en-US" altLang="en-US" sz="2000" b="1" dirty="0" err="1"/>
              <a:t>owl:Class</a:t>
            </a:r>
            <a:r>
              <a:rPr lang="en-US" altLang="en-US" sz="2000" b="1" dirty="0"/>
              <a:t>&gt;</a:t>
            </a:r>
            <a:endParaRPr lang="el-GR" altLang="en-US" sz="2000"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a:xfrm>
            <a:off x="98818" y="5829081"/>
            <a:ext cx="827088" cy="488950"/>
          </a:xfrm>
        </p:spPr>
        <p:txBody>
          <a:bodyPr/>
          <a:lstStyle/>
          <a:p>
            <a:pPr>
              <a:defRPr/>
            </a:pPr>
            <a:fld id="{29300C54-0C67-734E-A077-F0016F7449BB}" type="slidenum">
              <a:rPr lang="el-GR" altLang="en-US" smtClean="0"/>
              <a:pPr>
                <a:defRPr/>
              </a:pPr>
              <a:t>112</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734978" y="2695038"/>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Lion</a:t>
            </a:r>
            <a:endParaRPr lang="fr-FR" dirty="0"/>
          </a:p>
        </p:txBody>
      </p:sp>
      <p:sp>
        <p:nvSpPr>
          <p:cNvPr id="20" name="ZoneTexte 19">
            <a:extLst>
              <a:ext uri="{FF2B5EF4-FFF2-40B4-BE49-F238E27FC236}">
                <a16:creationId xmlns:a16="http://schemas.microsoft.com/office/drawing/2014/main" id="{D1B93575-25FA-0BC7-42FA-F5A3EF66582E}"/>
              </a:ext>
            </a:extLst>
          </p:cNvPr>
          <p:cNvSpPr txBox="1"/>
          <p:nvPr/>
        </p:nvSpPr>
        <p:spPr>
          <a:xfrm>
            <a:off x="1115616" y="1038746"/>
            <a:ext cx="7560840" cy="313932"/>
          </a:xfrm>
          <a:prstGeom prst="rect">
            <a:avLst/>
          </a:prstGeom>
          <a:noFill/>
        </p:spPr>
        <p:txBody>
          <a:bodyPr wrap="square">
            <a:spAutoFit/>
          </a:bodyPr>
          <a:lstStyle/>
          <a:p>
            <a:pPr defTabSz="698500" eaLnBrk="1" hangingPunct="1">
              <a:lnSpc>
                <a:spcPct val="80000"/>
              </a:lnSpc>
              <a:buFont typeface="Wingdings" pitchFamily="2" charset="2"/>
              <a:buNone/>
            </a:pPr>
            <a:r>
              <a:rPr lang="en-US" altLang="en-US" sz="1800" b="1" dirty="0"/>
              <a:t>Lions are carnivores that eat  only herbivores</a:t>
            </a:r>
            <a:endParaRPr lang="fr-FR" dirty="0">
              <a:highlight>
                <a:srgbClr val="FFFF00"/>
              </a:highlight>
            </a:endParaRPr>
          </a:p>
        </p:txBody>
      </p:sp>
      <p:sp>
        <p:nvSpPr>
          <p:cNvPr id="22" name="Rectangle : coins arrondis 21">
            <a:extLst>
              <a:ext uri="{FF2B5EF4-FFF2-40B4-BE49-F238E27FC236}">
                <a16:creationId xmlns:a16="http://schemas.microsoft.com/office/drawing/2014/main" id="{7B081DA9-7738-B6B1-FF3B-56243A5D5F8E}"/>
              </a:ext>
            </a:extLst>
          </p:cNvPr>
          <p:cNvSpPr/>
          <p:nvPr/>
        </p:nvSpPr>
        <p:spPr>
          <a:xfrm>
            <a:off x="6532656" y="215274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err="1"/>
              <a:t>Carniovre</a:t>
            </a:r>
            <a:endParaRPr lang="fr-FR" dirty="0">
              <a:solidFill>
                <a:srgbClr val="0596FF"/>
              </a:solidFill>
            </a:endParaRPr>
          </a:p>
        </p:txBody>
      </p:sp>
      <p:cxnSp>
        <p:nvCxnSpPr>
          <p:cNvPr id="11" name="Connecteur en angle 10">
            <a:extLst>
              <a:ext uri="{FF2B5EF4-FFF2-40B4-BE49-F238E27FC236}">
                <a16:creationId xmlns:a16="http://schemas.microsoft.com/office/drawing/2014/main" id="{785C9CEA-EF44-695D-368E-24E6012B09DA}"/>
              </a:ext>
            </a:extLst>
          </p:cNvPr>
          <p:cNvCxnSpPr>
            <a:cxnSpLocks/>
            <a:stCxn id="42" idx="3"/>
            <a:endCxn id="32" idx="0"/>
          </p:cNvCxnSpPr>
          <p:nvPr/>
        </p:nvCxnSpPr>
        <p:spPr>
          <a:xfrm>
            <a:off x="5671004" y="4125812"/>
            <a:ext cx="2271289" cy="1001227"/>
          </a:xfrm>
          <a:prstGeom prst="bentConnector2">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1CBF249D-6276-ABF7-EAB9-2B08828D7465}"/>
              </a:ext>
            </a:extLst>
          </p:cNvPr>
          <p:cNvSpPr txBox="1"/>
          <p:nvPr/>
        </p:nvSpPr>
        <p:spPr>
          <a:xfrm>
            <a:off x="4896036" y="4590693"/>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cxnSp>
        <p:nvCxnSpPr>
          <p:cNvPr id="18" name="Connecteur en angle 17">
            <a:extLst>
              <a:ext uri="{FF2B5EF4-FFF2-40B4-BE49-F238E27FC236}">
                <a16:creationId xmlns:a16="http://schemas.microsoft.com/office/drawing/2014/main" id="{274CC4FD-5B71-965E-65FD-EC7E608B67D4}"/>
              </a:ext>
            </a:extLst>
          </p:cNvPr>
          <p:cNvCxnSpPr>
            <a:cxnSpLocks/>
            <a:stCxn id="7" idx="2"/>
            <a:endCxn id="42" idx="1"/>
          </p:cNvCxnSpPr>
          <p:nvPr/>
        </p:nvCxnSpPr>
        <p:spPr>
          <a:xfrm rot="16200000" flipH="1">
            <a:off x="2747057" y="2985627"/>
            <a:ext cx="350654" cy="1929715"/>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32" name="Rectangle : coins arrondis 31">
            <a:extLst>
              <a:ext uri="{FF2B5EF4-FFF2-40B4-BE49-F238E27FC236}">
                <a16:creationId xmlns:a16="http://schemas.microsoft.com/office/drawing/2014/main" id="{588A685F-4B06-D382-E01E-486990455B72}"/>
              </a:ext>
            </a:extLst>
          </p:cNvPr>
          <p:cNvSpPr/>
          <p:nvPr/>
        </p:nvSpPr>
        <p:spPr>
          <a:xfrm>
            <a:off x="7050411" y="5127039"/>
            <a:ext cx="1783763" cy="76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t>Herbivore</a:t>
            </a:r>
            <a:endParaRPr lang="fr-FR" dirty="0"/>
          </a:p>
        </p:txBody>
      </p:sp>
      <p:sp>
        <p:nvSpPr>
          <p:cNvPr id="42" name="Rectangle 41">
            <a:extLst>
              <a:ext uri="{FF2B5EF4-FFF2-40B4-BE49-F238E27FC236}">
                <a16:creationId xmlns:a16="http://schemas.microsoft.com/office/drawing/2014/main" id="{9FBF7EE1-35E3-29DD-FE73-4AED7AA3F00F}"/>
              </a:ext>
            </a:extLst>
          </p:cNvPr>
          <p:cNvSpPr/>
          <p:nvPr/>
        </p:nvSpPr>
        <p:spPr>
          <a:xfrm>
            <a:off x="3887242" y="3812248"/>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Restriction:</a:t>
            </a:r>
          </a:p>
          <a:p>
            <a:pPr algn="ctr"/>
            <a:r>
              <a:rPr lang="en-US" altLang="en-US" sz="1800" b="1" dirty="0" err="1"/>
              <a:t>allValuesFrom</a:t>
            </a:r>
            <a:endParaRPr lang="fr-FR" dirty="0"/>
          </a:p>
        </p:txBody>
      </p:sp>
      <p:cxnSp>
        <p:nvCxnSpPr>
          <p:cNvPr id="9" name="Connecteur en angle 8">
            <a:extLst>
              <a:ext uri="{FF2B5EF4-FFF2-40B4-BE49-F238E27FC236}">
                <a16:creationId xmlns:a16="http://schemas.microsoft.com/office/drawing/2014/main" id="{027FA813-B2FA-12EC-C96B-3F7DA88D0FAB}"/>
              </a:ext>
            </a:extLst>
          </p:cNvPr>
          <p:cNvCxnSpPr>
            <a:cxnSpLocks/>
            <a:stCxn id="7" idx="3"/>
          </p:cNvCxnSpPr>
          <p:nvPr/>
        </p:nvCxnSpPr>
        <p:spPr>
          <a:xfrm flipV="1">
            <a:off x="3180075" y="2692803"/>
            <a:ext cx="3352581" cy="542295"/>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515AE7DE-3ECC-D4DD-364F-81A93D5F6203}"/>
              </a:ext>
            </a:extLst>
          </p:cNvPr>
          <p:cNvSpPr txBox="1"/>
          <p:nvPr/>
        </p:nvSpPr>
        <p:spPr>
          <a:xfrm>
            <a:off x="3307473" y="2379790"/>
            <a:ext cx="1441420" cy="369332"/>
          </a:xfrm>
          <a:prstGeom prst="rect">
            <a:avLst/>
          </a:prstGeom>
          <a:noFill/>
        </p:spPr>
        <p:txBody>
          <a:bodyPr wrap="none" rtlCol="0">
            <a:spAutoFit/>
          </a:bodyPr>
          <a:lstStyle/>
          <a:p>
            <a:r>
              <a:rPr lang="fr-FR" dirty="0" err="1"/>
              <a:t>Sub-classOf</a:t>
            </a:r>
            <a:endParaRPr lang="fr-FR" dirty="0"/>
          </a:p>
        </p:txBody>
      </p:sp>
      <p:sp>
        <p:nvSpPr>
          <p:cNvPr id="21" name="ZoneTexte 20">
            <a:extLst>
              <a:ext uri="{FF2B5EF4-FFF2-40B4-BE49-F238E27FC236}">
                <a16:creationId xmlns:a16="http://schemas.microsoft.com/office/drawing/2014/main" id="{D0F9D7A4-9F9C-3693-34C5-FBEA4D2B02CA}"/>
              </a:ext>
            </a:extLst>
          </p:cNvPr>
          <p:cNvSpPr txBox="1"/>
          <p:nvPr/>
        </p:nvSpPr>
        <p:spPr>
          <a:xfrm>
            <a:off x="1615953" y="4187367"/>
            <a:ext cx="1441420" cy="369332"/>
          </a:xfrm>
          <a:prstGeom prst="rect">
            <a:avLst/>
          </a:prstGeom>
          <a:noFill/>
        </p:spPr>
        <p:txBody>
          <a:bodyPr wrap="none" rtlCol="0">
            <a:spAutoFit/>
          </a:bodyPr>
          <a:lstStyle/>
          <a:p>
            <a:r>
              <a:rPr lang="fr-FR" dirty="0" err="1"/>
              <a:t>Sub-classOf</a:t>
            </a:r>
            <a:endParaRPr lang="fr-FR" dirty="0"/>
          </a:p>
        </p:txBody>
      </p:sp>
    </p:spTree>
    <p:extLst>
      <p:ext uri="{BB962C8B-B14F-4D97-AF65-F5344CB8AC3E}">
        <p14:creationId xmlns:p14="http://schemas.microsoft.com/office/powerpoint/2010/main" val="22623648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3 - Θέση ημερομηνίας">
            <a:extLst>
              <a:ext uri="{FF2B5EF4-FFF2-40B4-BE49-F238E27FC236}">
                <a16:creationId xmlns:a16="http://schemas.microsoft.com/office/drawing/2014/main" id="{C3EB4E01-C256-49D0-09E4-F733CF68212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9570" name="4 - Θέση υποσέλιδου">
            <a:extLst>
              <a:ext uri="{FF2B5EF4-FFF2-40B4-BE49-F238E27FC236}">
                <a16:creationId xmlns:a16="http://schemas.microsoft.com/office/drawing/2014/main" id="{61D1FE28-4E23-2762-0EB2-F2391C5B844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9571" name="5 - Θέση αριθμού διαφάνειας">
            <a:extLst>
              <a:ext uri="{FF2B5EF4-FFF2-40B4-BE49-F238E27FC236}">
                <a16:creationId xmlns:a16="http://schemas.microsoft.com/office/drawing/2014/main" id="{D5F1BBFF-34F8-7BA7-7BFD-FC1A0099CC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0EA6CB8C-864B-B749-8F93-C804656CD130}" type="slidenum">
              <a:rPr lang="el-GR" altLang="en-US" smtClean="0">
                <a:solidFill>
                  <a:schemeClr val="bg1"/>
                </a:solidFill>
              </a:rPr>
              <a:pPr>
                <a:spcBef>
                  <a:spcPct val="0"/>
                </a:spcBef>
                <a:buClrTx/>
                <a:buSzTx/>
                <a:buFontTx/>
                <a:buNone/>
              </a:pPr>
              <a:t>113</a:t>
            </a:fld>
            <a:endParaRPr lang="el-GR" altLang="en-US">
              <a:solidFill>
                <a:schemeClr val="bg1"/>
              </a:solidFill>
            </a:endParaRPr>
          </a:p>
        </p:txBody>
      </p:sp>
      <p:sp>
        <p:nvSpPr>
          <p:cNvPr id="109572" name="AutoShape 2">
            <a:extLst>
              <a:ext uri="{FF2B5EF4-FFF2-40B4-BE49-F238E27FC236}">
                <a16:creationId xmlns:a16="http://schemas.microsoft.com/office/drawing/2014/main" id="{AEB96BE9-0820-801B-B9D4-7046BA335AB3}"/>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Tasty Plants</a:t>
            </a:r>
            <a:endParaRPr lang="el-GR" altLang="en-US" sz="3200"/>
          </a:p>
        </p:txBody>
      </p:sp>
      <p:sp>
        <p:nvSpPr>
          <p:cNvPr id="109573" name="Rectangle 3">
            <a:extLst>
              <a:ext uri="{FF2B5EF4-FFF2-40B4-BE49-F238E27FC236}">
                <a16:creationId xmlns:a16="http://schemas.microsoft.com/office/drawing/2014/main" id="{E30410AE-9B55-E9F4-1EB3-4E46CA70466D}"/>
              </a:ext>
            </a:extLst>
          </p:cNvPr>
          <p:cNvSpPr>
            <a:spLocks noGrp="1" noChangeArrowheads="1"/>
          </p:cNvSpPr>
          <p:nvPr>
            <p:ph type="body" idx="1"/>
          </p:nvPr>
        </p:nvSpPr>
        <p:spPr/>
        <p:txBody>
          <a:bodyPr/>
          <a:lstStyle/>
          <a:p>
            <a:pPr eaLnBrk="1" hangingPunct="1">
              <a:buFont typeface="Wingdings" pitchFamily="2" charset="2"/>
              <a:buNone/>
            </a:pPr>
            <a:r>
              <a:rPr lang="en-US" altLang="en-US" sz="1800" b="1">
                <a:sym typeface="Symbol" pitchFamily="2" charset="2"/>
              </a:rPr>
              <a:t>owl:Class rdf:ID="tasty-plant"&gt;</a:t>
            </a:r>
          </a:p>
          <a:p>
            <a:pPr eaLnBrk="1" hangingPunct="1">
              <a:buFont typeface="Wingdings" pitchFamily="2" charset="2"/>
              <a:buNone/>
            </a:pPr>
            <a:r>
              <a:rPr lang="en-US" altLang="en-US" sz="1800" b="1">
                <a:sym typeface="Symbol" pitchFamily="2" charset="2"/>
              </a:rPr>
              <a:t>	&lt;rdfs:comment&gt;Tasty plants are plants that are eaten both by herbivores and carnivores &lt;/rdfs:comment&gt;</a:t>
            </a:r>
          </a:p>
          <a:p>
            <a:pPr eaLnBrk="1" hangingPunct="1">
              <a:lnSpc>
                <a:spcPct val="80000"/>
              </a:lnSpc>
              <a:buFont typeface="Wingdings" pitchFamily="2" charset="2"/>
              <a:buNone/>
            </a:pPr>
            <a:r>
              <a:rPr lang="en-US" altLang="en-US" sz="1800" b="1">
                <a:sym typeface="Symbol" pitchFamily="2" charset="2"/>
              </a:rPr>
              <a:t>	</a:t>
            </a:r>
            <a:r>
              <a:rPr lang="en-US" altLang="en-US" sz="1800" b="1"/>
              <a:t>&lt;rdfs:subClassOf rdf:type="#plant"/&gt;</a:t>
            </a:r>
          </a:p>
          <a:p>
            <a:pPr eaLnBrk="1" hangingPunct="1">
              <a:lnSpc>
                <a:spcPct val="80000"/>
              </a:lnSpc>
              <a:buFont typeface="Wingdings" pitchFamily="2" charset="2"/>
              <a:buNone/>
            </a:pPr>
            <a:r>
              <a:rPr lang="en-US" altLang="en-US" sz="1800" b="1"/>
              <a:t>	&lt;rdfs:subClassOf&gt;</a:t>
            </a:r>
          </a:p>
          <a:p>
            <a:pPr eaLnBrk="1" hangingPunct="1">
              <a:lnSpc>
                <a:spcPct val="80000"/>
              </a:lnSpc>
              <a:buFont typeface="Wingdings" pitchFamily="2" charset="2"/>
              <a:buNone/>
            </a:pPr>
            <a:r>
              <a:rPr lang="en-US" altLang="en-US" sz="1800" b="1"/>
              <a:t>		&lt;owl:Restriction&gt;</a:t>
            </a:r>
          </a:p>
          <a:p>
            <a:pPr eaLnBrk="1" hangingPunct="1">
              <a:lnSpc>
                <a:spcPct val="80000"/>
              </a:lnSpc>
              <a:buFont typeface="Wingdings" pitchFamily="2" charset="2"/>
              <a:buNone/>
            </a:pPr>
            <a:r>
              <a:rPr lang="en-US" altLang="en-US" sz="1800" b="1"/>
              <a:t>			&lt;owl:onProperty rdf:resource="#</a:t>
            </a:r>
            <a:r>
              <a:rPr lang="en-US" altLang="en-US" sz="1800" b="1">
                <a:sym typeface="Symbol" pitchFamily="2" charset="2"/>
              </a:rPr>
              <a:t> eaten</a:t>
            </a:r>
            <a:r>
              <a:rPr lang="en-US" altLang="en-US" sz="1800" b="1"/>
              <a:t>"/&gt;</a:t>
            </a:r>
          </a:p>
          <a:p>
            <a:pPr eaLnBrk="1" hangingPunct="1">
              <a:lnSpc>
                <a:spcPct val="80000"/>
              </a:lnSpc>
              <a:buFont typeface="Wingdings" pitchFamily="2" charset="2"/>
              <a:buNone/>
            </a:pPr>
            <a:r>
              <a:rPr lang="en-US" altLang="en-US" sz="1800" b="1"/>
              <a:t>			&lt;owl:allValuesFrom rdf:resource="#herbivore"/&gt;</a:t>
            </a:r>
          </a:p>
          <a:p>
            <a:pPr eaLnBrk="1" hangingPunct="1">
              <a:lnSpc>
                <a:spcPct val="80000"/>
              </a:lnSpc>
              <a:buFont typeface="Wingdings" pitchFamily="2" charset="2"/>
              <a:buNone/>
            </a:pPr>
            <a:r>
              <a:rPr lang="en-US" altLang="en-US" sz="1800" b="1"/>
              <a:t>&lt;owl:onProperty rdf:resource="#</a:t>
            </a:r>
            <a:r>
              <a:rPr lang="en-US" altLang="en-US" sz="1800" b="1">
                <a:sym typeface="Symbol" pitchFamily="2" charset="2"/>
              </a:rPr>
              <a:t> eaten</a:t>
            </a:r>
            <a:r>
              <a:rPr lang="en-US" altLang="en-US" sz="1800" b="1"/>
              <a:t>"/&gt;</a:t>
            </a:r>
          </a:p>
          <a:p>
            <a:pPr eaLnBrk="1" hangingPunct="1">
              <a:lnSpc>
                <a:spcPct val="80000"/>
              </a:lnSpc>
              <a:buFont typeface="Wingdings" pitchFamily="2" charset="2"/>
              <a:buNone/>
            </a:pPr>
            <a:r>
              <a:rPr lang="en-US" altLang="en-US" sz="1800" b="1"/>
              <a:t>			&lt;owl:allValuesFrom rdf:resource="#carnivore"/&gt;</a:t>
            </a:r>
          </a:p>
          <a:p>
            <a:pPr eaLnBrk="1" hangingPunct="1">
              <a:lnSpc>
                <a:spcPct val="80000"/>
              </a:lnSpc>
              <a:buFont typeface="Wingdings" pitchFamily="2" charset="2"/>
              <a:buNone/>
            </a:pPr>
            <a:r>
              <a:rPr lang="en-US" altLang="en-US" sz="1800" b="1"/>
              <a:t>		&lt;/owl:Restriction&gt;</a:t>
            </a:r>
          </a:p>
          <a:p>
            <a:pPr eaLnBrk="1" hangingPunct="1">
              <a:lnSpc>
                <a:spcPct val="80000"/>
              </a:lnSpc>
              <a:buFont typeface="Wingdings" pitchFamily="2" charset="2"/>
              <a:buNone/>
            </a:pPr>
            <a:r>
              <a:rPr lang="en-US" altLang="en-US" sz="1800" b="1"/>
              <a:t>	&lt;/rdfs:subClassOf&gt;</a:t>
            </a:r>
          </a:p>
          <a:p>
            <a:pPr eaLnBrk="1" hangingPunct="1">
              <a:buFont typeface="Wingdings" pitchFamily="2" charset="2"/>
              <a:buNone/>
            </a:pPr>
            <a:r>
              <a:rPr lang="en-US" altLang="en-US" sz="1800" b="1"/>
              <a:t>&lt;/owl:Class&gt;</a:t>
            </a:r>
            <a:endParaRPr lang="el-GR" altLang="en-US" sz="1800" b="1"/>
          </a:p>
          <a:p>
            <a:pPr eaLnBrk="1" hangingPunct="1">
              <a:buFont typeface="Wingdings" pitchFamily="2" charset="2"/>
              <a:buNone/>
            </a:pPr>
            <a:endParaRPr lang="el-GR" altLang="en-US" sz="1800" b="1">
              <a:sym typeface="Symbol" pitchFamily="2" charset="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02912-F577-24EC-13E6-4C4180893D5D}"/>
              </a:ext>
            </a:extLst>
          </p:cNvPr>
          <p:cNvSpPr/>
          <p:nvPr/>
        </p:nvSpPr>
        <p:spPr>
          <a:xfrm>
            <a:off x="395288" y="762000"/>
            <a:ext cx="8208962" cy="598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594" name="3 - Θέση ημερομηνίας">
            <a:extLst>
              <a:ext uri="{FF2B5EF4-FFF2-40B4-BE49-F238E27FC236}">
                <a16:creationId xmlns:a16="http://schemas.microsoft.com/office/drawing/2014/main" id="{1B348888-559C-BAED-71A3-4E85A9B2FB4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0595" name="4 - Θέση υποσέλιδου">
            <a:extLst>
              <a:ext uri="{FF2B5EF4-FFF2-40B4-BE49-F238E27FC236}">
                <a16:creationId xmlns:a16="http://schemas.microsoft.com/office/drawing/2014/main" id="{F61FDB2E-6CE3-C83D-B665-28DDFC3866F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0596" name="5 - Θέση αριθμού διαφάνειας">
            <a:extLst>
              <a:ext uri="{FF2B5EF4-FFF2-40B4-BE49-F238E27FC236}">
                <a16:creationId xmlns:a16="http://schemas.microsoft.com/office/drawing/2014/main" id="{E58AE40A-B54E-860F-DCDE-FF3CCB30FC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ECBEFD31-3C23-4F4B-8A19-7A2DEF7ED519}" type="slidenum">
              <a:rPr lang="el-GR" altLang="en-US" smtClean="0">
                <a:solidFill>
                  <a:schemeClr val="bg1"/>
                </a:solidFill>
              </a:rPr>
              <a:pPr>
                <a:spcBef>
                  <a:spcPct val="0"/>
                </a:spcBef>
                <a:buClrTx/>
                <a:buSzTx/>
                <a:buFontTx/>
                <a:buNone/>
              </a:pPr>
              <a:t>114</a:t>
            </a:fld>
            <a:endParaRPr lang="el-GR" altLang="en-US">
              <a:solidFill>
                <a:schemeClr val="bg1"/>
              </a:solidFill>
            </a:endParaRPr>
          </a:p>
        </p:txBody>
      </p:sp>
      <p:sp>
        <p:nvSpPr>
          <p:cNvPr id="110597" name="AutoShape 2">
            <a:extLst>
              <a:ext uri="{FF2B5EF4-FFF2-40B4-BE49-F238E27FC236}">
                <a16:creationId xmlns:a16="http://schemas.microsoft.com/office/drawing/2014/main" id="{276832B1-7535-E85E-47E1-306A730B46A2}"/>
              </a:ext>
            </a:extLst>
          </p:cNvPr>
          <p:cNvSpPr>
            <a:spLocks noGrp="1" noChangeArrowheads="1"/>
          </p:cNvSpPr>
          <p:nvPr>
            <p:ph type="title"/>
          </p:nvPr>
        </p:nvSpPr>
        <p:spPr>
          <a:xfrm>
            <a:off x="179388" y="-490538"/>
            <a:ext cx="7924800" cy="1143001"/>
          </a:xfrm>
        </p:spPr>
        <p:txBody>
          <a:bodyPr/>
          <a:lstStyle/>
          <a:p>
            <a:pPr eaLnBrk="1" hangingPunct="1"/>
            <a:r>
              <a:rPr lang="en-US" altLang="en-US" sz="3200"/>
              <a:t>A Printer Ontology – Class Hierarchy</a:t>
            </a:r>
            <a:endParaRPr lang="el-GR" altLang="en-US" sz="3200"/>
          </a:p>
        </p:txBody>
      </p:sp>
      <p:pic>
        <p:nvPicPr>
          <p:cNvPr id="110598" name="Picture 4">
            <a:extLst>
              <a:ext uri="{FF2B5EF4-FFF2-40B4-BE49-F238E27FC236}">
                <a16:creationId xmlns:a16="http://schemas.microsoft.com/office/drawing/2014/main" id="{D684905C-06C3-DA9E-59F8-01A9A878C3D3}"/>
              </a:ext>
            </a:extLst>
          </p:cNvPr>
          <p:cNvPicPr>
            <a:picLocks noGrp="1" noChangeArrowheads="1"/>
          </p:cNvPicPr>
          <p:nvPr>
            <p:ph type="body" idx="1"/>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l="4424" t="3157" r="2144" b="5963"/>
          <a:stretch>
            <a:fillRect/>
          </a:stretch>
        </p:blipFill>
        <p:spPr>
          <a:xfrm>
            <a:off x="827088" y="762000"/>
            <a:ext cx="7129462" cy="6096000"/>
          </a:xfr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3 - Θέση ημερομηνίας">
            <a:extLst>
              <a:ext uri="{FF2B5EF4-FFF2-40B4-BE49-F238E27FC236}">
                <a16:creationId xmlns:a16="http://schemas.microsoft.com/office/drawing/2014/main" id="{3D87A351-5608-4193-57E3-7636E333871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1618" name="4 - Θέση υποσέλιδου">
            <a:extLst>
              <a:ext uri="{FF2B5EF4-FFF2-40B4-BE49-F238E27FC236}">
                <a16:creationId xmlns:a16="http://schemas.microsoft.com/office/drawing/2014/main" id="{60136F44-7236-E11A-7D53-66220C9DD8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1619" name="5 - Θέση αριθμού διαφάνειας">
            <a:extLst>
              <a:ext uri="{FF2B5EF4-FFF2-40B4-BE49-F238E27FC236}">
                <a16:creationId xmlns:a16="http://schemas.microsoft.com/office/drawing/2014/main" id="{03FCA6B0-5D94-0949-41E6-9A6F2EFE10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823A8CC-0537-1C48-A4DE-973FD6915115}" type="slidenum">
              <a:rPr lang="el-GR" altLang="en-US" smtClean="0">
                <a:solidFill>
                  <a:schemeClr val="bg1"/>
                </a:solidFill>
              </a:rPr>
              <a:pPr>
                <a:spcBef>
                  <a:spcPct val="0"/>
                </a:spcBef>
                <a:buClrTx/>
                <a:buSzTx/>
                <a:buFontTx/>
                <a:buNone/>
              </a:pPr>
              <a:t>115</a:t>
            </a:fld>
            <a:endParaRPr lang="el-GR" altLang="en-US">
              <a:solidFill>
                <a:schemeClr val="bg1"/>
              </a:solidFill>
            </a:endParaRPr>
          </a:p>
        </p:txBody>
      </p:sp>
      <p:sp>
        <p:nvSpPr>
          <p:cNvPr id="111620" name="AutoShape 2">
            <a:extLst>
              <a:ext uri="{FF2B5EF4-FFF2-40B4-BE49-F238E27FC236}">
                <a16:creationId xmlns:a16="http://schemas.microsoft.com/office/drawing/2014/main" id="{8A9E7CB3-E779-F3E8-6FF6-12B4BFBB9DE8}"/>
              </a:ext>
            </a:extLst>
          </p:cNvPr>
          <p:cNvSpPr>
            <a:spLocks noGrp="1" noChangeArrowheads="1"/>
          </p:cNvSpPr>
          <p:nvPr>
            <p:ph type="title"/>
          </p:nvPr>
        </p:nvSpPr>
        <p:spPr/>
        <p:txBody>
          <a:bodyPr/>
          <a:lstStyle/>
          <a:p>
            <a:pPr eaLnBrk="1" hangingPunct="1"/>
            <a:r>
              <a:rPr lang="en-US" altLang="en-US" sz="3200"/>
              <a:t>A Printer Ontology – </a:t>
            </a:r>
            <a:br>
              <a:rPr lang="en-US" altLang="en-US" sz="3200"/>
            </a:br>
            <a:r>
              <a:rPr lang="en-US" altLang="en-US" sz="3200"/>
              <a:t>Products and Devices</a:t>
            </a:r>
            <a:endParaRPr lang="el-GR" altLang="en-US" sz="3200"/>
          </a:p>
        </p:txBody>
      </p:sp>
      <p:sp>
        <p:nvSpPr>
          <p:cNvPr id="111621" name="Rectangle 3">
            <a:extLst>
              <a:ext uri="{FF2B5EF4-FFF2-40B4-BE49-F238E27FC236}">
                <a16:creationId xmlns:a16="http://schemas.microsoft.com/office/drawing/2014/main" id="{A8F54C2B-1B0A-A5E5-53ED-78478024607A}"/>
              </a:ext>
            </a:extLst>
          </p:cNvPr>
          <p:cNvSpPr>
            <a:spLocks noGrp="1" noChangeArrowheads="1"/>
          </p:cNvSpPr>
          <p:nvPr>
            <p:ph type="body" idx="1"/>
          </p:nvPr>
        </p:nvSpPr>
        <p:spPr/>
        <p:txBody>
          <a:bodyPr/>
          <a:lstStyle/>
          <a:p>
            <a:pPr marL="533400" indent="-533400" eaLnBrk="1" hangingPunct="1">
              <a:lnSpc>
                <a:spcPct val="90000"/>
              </a:lnSpc>
              <a:buFont typeface="Wingdings" pitchFamily="2" charset="2"/>
              <a:buNone/>
            </a:pPr>
            <a:r>
              <a:rPr lang="en-US" altLang="en-US" sz="2000" b="1">
                <a:sym typeface="Symbol" pitchFamily="2" charset="2"/>
              </a:rPr>
              <a:t>&lt;owl:Class rdf:ID="product"&gt;</a:t>
            </a:r>
          </a:p>
          <a:p>
            <a:pPr marL="533400" indent="-533400" eaLnBrk="1" hangingPunct="1">
              <a:lnSpc>
                <a:spcPct val="90000"/>
              </a:lnSpc>
              <a:buFont typeface="Wingdings" pitchFamily="2" charset="2"/>
              <a:buNone/>
            </a:pPr>
            <a:r>
              <a:rPr lang="en-US" altLang="en-US" sz="2000" b="1">
                <a:sym typeface="Symbol" pitchFamily="2" charset="2"/>
              </a:rPr>
              <a:t>	&lt;rdfs:comment&gt;Products form a class. &lt;/rdfs:comment&gt;</a:t>
            </a:r>
          </a:p>
          <a:p>
            <a:pPr marL="533400" indent="-533400" eaLnBrk="1" hangingPunct="1">
              <a:lnSpc>
                <a:spcPct val="90000"/>
              </a:lnSpc>
              <a:buFont typeface="Wingdings" pitchFamily="2" charset="2"/>
              <a:buNone/>
            </a:pPr>
            <a:r>
              <a:rPr lang="en-US" altLang="en-US" sz="2000" b="1"/>
              <a:t>	&lt;rdfs:subClassOf rdf:type="#Thing"/&gt;</a:t>
            </a:r>
            <a:endParaRPr lang="en-US" altLang="en-US" sz="2000" b="1">
              <a:sym typeface="Symbol" pitchFamily="2" charset="2"/>
            </a:endParaRPr>
          </a:p>
          <a:p>
            <a:pPr marL="533400" indent="-533400" eaLnBrk="1" hangingPunct="1">
              <a:lnSpc>
                <a:spcPct val="90000"/>
              </a:lnSpc>
              <a:spcAft>
                <a:spcPct val="50000"/>
              </a:spcAft>
              <a:buFont typeface="Wingdings" pitchFamily="2" charset="2"/>
              <a:buNone/>
            </a:pPr>
            <a:r>
              <a:rPr lang="en-US" altLang="en-US" sz="2000" b="1">
                <a:sym typeface="Symbol" pitchFamily="2" charset="2"/>
              </a:rPr>
              <a:t>&lt;/owl:Class&gt;</a:t>
            </a:r>
          </a:p>
          <a:p>
            <a:pPr marL="533400" indent="-533400" eaLnBrk="1" hangingPunct="1">
              <a:lnSpc>
                <a:spcPct val="90000"/>
              </a:lnSpc>
              <a:buFont typeface="Wingdings" pitchFamily="2" charset="2"/>
              <a:buNone/>
            </a:pPr>
            <a:r>
              <a:rPr lang="en-US" altLang="en-US" sz="2000" b="1">
                <a:sym typeface="Symbol" pitchFamily="2" charset="2"/>
              </a:rPr>
              <a:t>&lt;owl:Class rdf:ID="padid"&gt;</a:t>
            </a:r>
          </a:p>
          <a:p>
            <a:pPr marL="533400" indent="-533400" eaLnBrk="1" hangingPunct="1">
              <a:lnSpc>
                <a:spcPct val="90000"/>
              </a:lnSpc>
              <a:buFont typeface="Wingdings" pitchFamily="2" charset="2"/>
              <a:buNone/>
            </a:pPr>
            <a:r>
              <a:rPr lang="en-US" altLang="en-US" sz="2000" b="1">
                <a:sym typeface="Symbol" pitchFamily="2" charset="2"/>
              </a:rPr>
              <a:t>	&lt;rdfs:comment&gt;Printing and digital imaging devices</a:t>
            </a:r>
          </a:p>
          <a:p>
            <a:pPr marL="533400" indent="-533400" eaLnBrk="1" hangingPunct="1">
              <a:lnSpc>
                <a:spcPct val="90000"/>
              </a:lnSpc>
              <a:buFont typeface="Wingdings" pitchFamily="2" charset="2"/>
              <a:buNone/>
            </a:pPr>
            <a:r>
              <a:rPr lang="en-US" altLang="en-US" sz="2000" b="1">
                <a:sym typeface="Symbol" pitchFamily="2" charset="2"/>
              </a:rPr>
              <a:t>	form a subclass of products.</a:t>
            </a:r>
            <a:r>
              <a:rPr lang="fr-FR" altLang="en-US" sz="2000" b="1">
                <a:sym typeface="Symbol" pitchFamily="2" charset="2"/>
              </a:rPr>
              <a:t>&lt;/rdfs:comment&gt;</a:t>
            </a:r>
          </a:p>
          <a:p>
            <a:pPr marL="533400" indent="-533400" eaLnBrk="1" hangingPunct="1">
              <a:lnSpc>
                <a:spcPct val="90000"/>
              </a:lnSpc>
              <a:buFont typeface="Wingdings" pitchFamily="2" charset="2"/>
              <a:buNone/>
            </a:pPr>
            <a:r>
              <a:rPr lang="fr-FR" altLang="en-US" sz="2000" b="1">
                <a:sym typeface="Symbol" pitchFamily="2" charset="2"/>
              </a:rPr>
              <a:t>	&lt;rdfs:label&gt;Device&lt;/rdfs:label&gt;</a:t>
            </a:r>
          </a:p>
          <a:p>
            <a:pPr marL="533400" indent="-533400" eaLnBrk="1" hangingPunct="1">
              <a:lnSpc>
                <a:spcPct val="90000"/>
              </a:lnSpc>
              <a:buFont typeface="Wingdings" pitchFamily="2" charset="2"/>
              <a:buNone/>
            </a:pPr>
            <a:r>
              <a:rPr lang="fr-FR" altLang="en-US" sz="2000" b="1">
                <a:sym typeface="Symbol" pitchFamily="2" charset="2"/>
              </a:rPr>
              <a:t>	</a:t>
            </a:r>
            <a:r>
              <a:rPr lang="en-US" altLang="en-US" sz="2000" b="1">
                <a:sym typeface="Symbol" pitchFamily="2" charset="2"/>
              </a:rPr>
              <a:t>&lt;rdfs:subClassOf rdf:resource="#product"/&gt;</a:t>
            </a:r>
            <a:endParaRPr lang="el-GR" altLang="en-US" sz="2000">
              <a:sym typeface="Symbol" pitchFamily="2" charset="2"/>
            </a:endParaRPr>
          </a:p>
          <a:p>
            <a:pPr marL="533400" indent="-533400" eaLnBrk="1" hangingPunct="1">
              <a:lnSpc>
                <a:spcPct val="90000"/>
              </a:lnSpc>
              <a:buFont typeface="Wingdings" pitchFamily="2" charset="2"/>
              <a:buNone/>
            </a:pPr>
            <a:r>
              <a:rPr lang="el-GR" altLang="en-US" sz="2000" b="1">
                <a:sym typeface="Symbol" pitchFamily="2" charset="2"/>
              </a:rPr>
              <a:t>&lt;/owl:Class&gt;</a:t>
            </a:r>
            <a:r>
              <a:rPr lang="el-GR" altLang="en-US" sz="2000">
                <a:sym typeface="Symbol" pitchFamily="2" charset="2"/>
              </a:rPr>
              <a:t> </a:t>
            </a:r>
            <a:endParaRPr lang="en-US" altLang="en-US" sz="2000">
              <a:sym typeface="Symbol" pitchFamily="2" charset="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3 - Θέση ημερομηνίας">
            <a:extLst>
              <a:ext uri="{FF2B5EF4-FFF2-40B4-BE49-F238E27FC236}">
                <a16:creationId xmlns:a16="http://schemas.microsoft.com/office/drawing/2014/main" id="{2FC0E9D5-20C5-7888-589C-CCA4B09997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2642" name="4 - Θέση υποσέλιδου">
            <a:extLst>
              <a:ext uri="{FF2B5EF4-FFF2-40B4-BE49-F238E27FC236}">
                <a16:creationId xmlns:a16="http://schemas.microsoft.com/office/drawing/2014/main" id="{22143361-EE59-8BB8-4BC8-AD843A3055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2643" name="5 - Θέση αριθμού διαφάνειας">
            <a:extLst>
              <a:ext uri="{FF2B5EF4-FFF2-40B4-BE49-F238E27FC236}">
                <a16:creationId xmlns:a16="http://schemas.microsoft.com/office/drawing/2014/main" id="{75A85869-5049-57D6-2AEB-3DA58840E2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0AA4F6A-EF66-384F-906C-10FEEBB46524}" type="slidenum">
              <a:rPr lang="el-GR" altLang="en-US" smtClean="0">
                <a:solidFill>
                  <a:schemeClr val="bg1"/>
                </a:solidFill>
              </a:rPr>
              <a:pPr>
                <a:spcBef>
                  <a:spcPct val="0"/>
                </a:spcBef>
                <a:buClrTx/>
                <a:buSzTx/>
                <a:buFontTx/>
                <a:buNone/>
              </a:pPr>
              <a:t>116</a:t>
            </a:fld>
            <a:endParaRPr lang="el-GR" altLang="en-US">
              <a:solidFill>
                <a:schemeClr val="bg1"/>
              </a:solidFill>
            </a:endParaRPr>
          </a:p>
        </p:txBody>
      </p:sp>
      <p:sp>
        <p:nvSpPr>
          <p:cNvPr id="112644" name="AutoShape 2">
            <a:extLst>
              <a:ext uri="{FF2B5EF4-FFF2-40B4-BE49-F238E27FC236}">
                <a16:creationId xmlns:a16="http://schemas.microsoft.com/office/drawing/2014/main" id="{9261AD36-D6D8-78F9-F7D1-6C0A02021D67}"/>
              </a:ext>
            </a:extLst>
          </p:cNvPr>
          <p:cNvSpPr>
            <a:spLocks noGrp="1" noChangeArrowheads="1"/>
          </p:cNvSpPr>
          <p:nvPr>
            <p:ph type="title"/>
          </p:nvPr>
        </p:nvSpPr>
        <p:spPr/>
        <p:txBody>
          <a:bodyPr/>
          <a:lstStyle/>
          <a:p>
            <a:pPr eaLnBrk="1" hangingPunct="1"/>
            <a:r>
              <a:rPr lang="en-US" altLang="en-US"/>
              <a:t>A Printer Ontology – HP Products</a:t>
            </a:r>
            <a:endParaRPr lang="el-GR" altLang="en-US"/>
          </a:p>
        </p:txBody>
      </p:sp>
      <p:sp>
        <p:nvSpPr>
          <p:cNvPr id="112645" name="Rectangle 3">
            <a:extLst>
              <a:ext uri="{FF2B5EF4-FFF2-40B4-BE49-F238E27FC236}">
                <a16:creationId xmlns:a16="http://schemas.microsoft.com/office/drawing/2014/main" id="{7FCAF131-2AEB-B081-191F-A1F910C8EA6A}"/>
              </a:ext>
            </a:extLst>
          </p:cNvPr>
          <p:cNvSpPr>
            <a:spLocks noGrp="1" noChangeArrowheads="1"/>
          </p:cNvSpPr>
          <p:nvPr>
            <p:ph type="body" idx="1"/>
          </p:nvPr>
        </p:nvSpPr>
        <p:spPr/>
        <p:txBody>
          <a:bodyPr/>
          <a:lstStyle/>
          <a:p>
            <a:pPr marL="533400" indent="-533400" eaLnBrk="1" hangingPunct="1">
              <a:buFont typeface="Wingdings" pitchFamily="2" charset="2"/>
              <a:buNone/>
            </a:pPr>
            <a:r>
              <a:rPr lang="en-US" altLang="en-US" sz="1800" b="1">
                <a:sym typeface="Symbol" pitchFamily="2" charset="2"/>
              </a:rPr>
              <a:t>&lt;owl:Class rdf:ID="hpProduct"&gt;</a:t>
            </a:r>
          </a:p>
          <a:p>
            <a:pPr marL="533400" indent="-533400" eaLnBrk="1" hangingPunct="1">
              <a:buFont typeface="Wingdings" pitchFamily="2" charset="2"/>
              <a:buNone/>
            </a:pPr>
            <a:r>
              <a:rPr lang="en-US" altLang="en-US" sz="1800" b="1">
                <a:sym typeface="Symbol" pitchFamily="2" charset="2"/>
              </a:rPr>
              <a:t>	&lt;owl:intersectionOf rdf:parseType=“Collection"&gt;</a:t>
            </a:r>
          </a:p>
          <a:p>
            <a:pPr marL="533400" indent="-533400" eaLnBrk="1" hangingPunct="1">
              <a:buFont typeface="Wingdings" pitchFamily="2" charset="2"/>
              <a:buNone/>
            </a:pPr>
            <a:r>
              <a:rPr lang="en-US" altLang="en-US" sz="1800" b="1">
                <a:sym typeface="Symbol" pitchFamily="2" charset="2"/>
              </a:rPr>
              <a:t>		&lt;owl:Class rdf:about="#product"/&gt;</a:t>
            </a:r>
          </a:p>
          <a:p>
            <a:pPr marL="533400" indent="-533400" eaLnBrk="1" hangingPunct="1">
              <a:buFont typeface="Wingdings" pitchFamily="2" charset="2"/>
              <a:buNone/>
            </a:pPr>
            <a:r>
              <a:rPr lang="en-US" altLang="en-US" sz="1800" b="1">
                <a:sym typeface="Symbol" pitchFamily="2" charset="2"/>
              </a:rPr>
              <a:t>		&lt;owl:Restriction&gt;</a:t>
            </a:r>
          </a:p>
          <a:p>
            <a:pPr marL="533400" indent="-533400" eaLnBrk="1" hangingPunct="1">
              <a:buFont typeface="Wingdings" pitchFamily="2" charset="2"/>
              <a:buNone/>
            </a:pPr>
            <a:r>
              <a:rPr lang="en-US" altLang="en-US" sz="1800" b="1">
                <a:sym typeface="Symbol" pitchFamily="2" charset="2"/>
              </a:rPr>
              <a:t>		   &lt;owl:onProperty rdf:resource="#manufactured_by"/&gt;</a:t>
            </a:r>
          </a:p>
          <a:p>
            <a:pPr marL="533400" indent="-533400" eaLnBrk="1" hangingPunct="1">
              <a:buFont typeface="Wingdings" pitchFamily="2" charset="2"/>
              <a:buNone/>
            </a:pPr>
            <a:r>
              <a:rPr lang="en-US" altLang="en-US" sz="1800" b="1">
                <a:sym typeface="Symbol" pitchFamily="2" charset="2"/>
              </a:rPr>
              <a:t>		   &lt;owl:hasValue rdf:datatype=“&amp;xsd;string"&gt;</a:t>
            </a:r>
          </a:p>
          <a:p>
            <a:pPr marL="533400" indent="-533400" eaLnBrk="1" hangingPunct="1">
              <a:buFont typeface="Wingdings" pitchFamily="2" charset="2"/>
              <a:buNone/>
            </a:pPr>
            <a:r>
              <a:rPr lang="en-US" altLang="en-US" sz="1800" b="1">
                <a:sym typeface="Symbol" pitchFamily="2" charset="2"/>
              </a:rPr>
              <a:t>			Hewlett Packard</a:t>
            </a:r>
          </a:p>
          <a:p>
            <a:pPr marL="533400" indent="-533400" eaLnBrk="1" hangingPunct="1">
              <a:buFont typeface="Wingdings" pitchFamily="2" charset="2"/>
              <a:buNone/>
            </a:pPr>
            <a:r>
              <a:rPr lang="en-US" altLang="en-US" sz="1800" b="1">
                <a:sym typeface="Symbol" pitchFamily="2" charset="2"/>
              </a:rPr>
              <a:t>		   &lt;/owl:hasValue&gt;</a:t>
            </a:r>
          </a:p>
          <a:p>
            <a:pPr marL="533400" indent="-533400" eaLnBrk="1" hangingPunct="1">
              <a:buFont typeface="Wingdings" pitchFamily="2" charset="2"/>
              <a:buNone/>
            </a:pPr>
            <a:r>
              <a:rPr lang="en-US" altLang="en-US" sz="1800" b="1">
                <a:sym typeface="Symbol" pitchFamily="2" charset="2"/>
              </a:rPr>
              <a:t>		&lt;/owl:Restriction&gt;</a:t>
            </a:r>
          </a:p>
          <a:p>
            <a:pPr marL="533400" indent="-533400" eaLnBrk="1" hangingPunct="1">
              <a:buFont typeface="Wingdings" pitchFamily="2" charset="2"/>
              <a:buNone/>
            </a:pPr>
            <a:r>
              <a:rPr lang="en-US" altLang="en-US" sz="1800" b="1">
                <a:sym typeface="Symbol" pitchFamily="2" charset="2"/>
              </a:rPr>
              <a:t>	&lt;/owl:intersectionOf&gt;</a:t>
            </a:r>
          </a:p>
          <a:p>
            <a:pPr marL="533400" indent="-533400" eaLnBrk="1" hangingPunct="1">
              <a:buFont typeface="Wingdings" pitchFamily="2" charset="2"/>
              <a:buNone/>
            </a:pPr>
            <a:r>
              <a:rPr lang="en-US" altLang="en-US" sz="1800" b="1">
                <a:sym typeface="Symbol" pitchFamily="2" charset="2"/>
              </a:rPr>
              <a:t>&lt;/owl:Class&gt;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3 - Θέση ημερομηνίας">
            <a:extLst>
              <a:ext uri="{FF2B5EF4-FFF2-40B4-BE49-F238E27FC236}">
                <a16:creationId xmlns:a16="http://schemas.microsoft.com/office/drawing/2014/main" id="{4BCB6F80-9FFE-0BDB-2E05-247EE0BCD7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3666" name="4 - Θέση υποσέλιδου">
            <a:extLst>
              <a:ext uri="{FF2B5EF4-FFF2-40B4-BE49-F238E27FC236}">
                <a16:creationId xmlns:a16="http://schemas.microsoft.com/office/drawing/2014/main" id="{8AF6ABE9-A79B-2E93-2B8B-69A9AFCF03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3667" name="5 - Θέση αριθμού διαφάνειας">
            <a:extLst>
              <a:ext uri="{FF2B5EF4-FFF2-40B4-BE49-F238E27FC236}">
                <a16:creationId xmlns:a16="http://schemas.microsoft.com/office/drawing/2014/main" id="{224B4D5D-0560-E9D7-9A16-65384FE32D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47FDA20-49AD-1D40-B783-1DB85E310F46}" type="slidenum">
              <a:rPr lang="el-GR" altLang="en-US" smtClean="0">
                <a:solidFill>
                  <a:schemeClr val="bg1"/>
                </a:solidFill>
              </a:rPr>
              <a:pPr>
                <a:spcBef>
                  <a:spcPct val="0"/>
                </a:spcBef>
                <a:buClrTx/>
                <a:buSzTx/>
                <a:buFontTx/>
                <a:buNone/>
              </a:pPr>
              <a:t>117</a:t>
            </a:fld>
            <a:endParaRPr lang="el-GR" altLang="en-US">
              <a:solidFill>
                <a:schemeClr val="bg1"/>
              </a:solidFill>
            </a:endParaRPr>
          </a:p>
        </p:txBody>
      </p:sp>
      <p:sp>
        <p:nvSpPr>
          <p:cNvPr id="113668" name="AutoShape 2">
            <a:extLst>
              <a:ext uri="{FF2B5EF4-FFF2-40B4-BE49-F238E27FC236}">
                <a16:creationId xmlns:a16="http://schemas.microsoft.com/office/drawing/2014/main" id="{A0BD96E0-1349-5749-1D6C-1DBC12444EFA}"/>
              </a:ext>
            </a:extLst>
          </p:cNvPr>
          <p:cNvSpPr>
            <a:spLocks noGrp="1" noChangeArrowheads="1"/>
          </p:cNvSpPr>
          <p:nvPr>
            <p:ph type="title"/>
          </p:nvPr>
        </p:nvSpPr>
        <p:spPr/>
        <p:txBody>
          <a:bodyPr/>
          <a:lstStyle/>
          <a:p>
            <a:pPr eaLnBrk="1" hangingPunct="1"/>
            <a:r>
              <a:rPr lang="en-US" altLang="en-US" sz="3200"/>
              <a:t>A Printer Ontology – </a:t>
            </a:r>
            <a:br>
              <a:rPr lang="en-US" altLang="en-US" sz="3200"/>
            </a:br>
            <a:r>
              <a:rPr lang="en-US" altLang="en-US" sz="3200"/>
              <a:t>Printers and Personal Printers</a:t>
            </a:r>
            <a:endParaRPr lang="el-GR" altLang="en-US" sz="3200"/>
          </a:p>
        </p:txBody>
      </p:sp>
      <p:sp>
        <p:nvSpPr>
          <p:cNvPr id="113669" name="Rectangle 3">
            <a:extLst>
              <a:ext uri="{FF2B5EF4-FFF2-40B4-BE49-F238E27FC236}">
                <a16:creationId xmlns:a16="http://schemas.microsoft.com/office/drawing/2014/main" id="{14DAECB1-34D1-D76F-4C81-0FE471B7E137}"/>
              </a:ext>
            </a:extLst>
          </p:cNvPr>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altLang="en-US" sz="2000" b="1">
                <a:sym typeface="Symbol" pitchFamily="2" charset="2"/>
              </a:rPr>
              <a:t>&lt;owl:Class rdf:ID="printer"&gt;</a:t>
            </a:r>
          </a:p>
          <a:p>
            <a:pPr marL="533400" indent="-533400" eaLnBrk="1" hangingPunct="1">
              <a:lnSpc>
                <a:spcPct val="80000"/>
              </a:lnSpc>
              <a:buFont typeface="Wingdings" pitchFamily="2" charset="2"/>
              <a:buNone/>
            </a:pPr>
            <a:r>
              <a:rPr lang="en-US" altLang="en-US" sz="2000" b="1">
                <a:sym typeface="Symbol" pitchFamily="2" charset="2"/>
              </a:rPr>
              <a:t>	&lt;rdfs:comment&gt;Printers are printing and digital imaging </a:t>
            </a:r>
          </a:p>
          <a:p>
            <a:pPr marL="533400" indent="-533400" eaLnBrk="1" hangingPunct="1">
              <a:lnSpc>
                <a:spcPct val="80000"/>
              </a:lnSpc>
              <a:buFont typeface="Wingdings" pitchFamily="2" charset="2"/>
              <a:buNone/>
            </a:pPr>
            <a:r>
              <a:rPr lang="en-US" altLang="en-US" sz="2000" b="1">
                <a:sym typeface="Symbol" pitchFamily="2" charset="2"/>
              </a:rPr>
              <a:t>	devices.&lt;/rdfs:comment&gt;</a:t>
            </a:r>
          </a:p>
          <a:p>
            <a:pPr marL="533400" indent="-533400" eaLnBrk="1" hangingPunct="1">
              <a:lnSpc>
                <a:spcPct val="80000"/>
              </a:lnSpc>
              <a:buFont typeface="Wingdings" pitchFamily="2" charset="2"/>
              <a:buNone/>
            </a:pPr>
            <a:r>
              <a:rPr lang="en-US" altLang="en-US" sz="2000" b="1">
                <a:sym typeface="Symbol" pitchFamily="2" charset="2"/>
              </a:rPr>
              <a:t>	&lt;rdfs:subClassOf rdf:resource="#padid"/&gt;</a:t>
            </a:r>
          </a:p>
          <a:p>
            <a:pPr marL="533400" indent="-533400" eaLnBrk="1" hangingPunct="1">
              <a:lnSpc>
                <a:spcPct val="80000"/>
              </a:lnSpc>
              <a:spcAft>
                <a:spcPct val="50000"/>
              </a:spcAft>
              <a:buFont typeface="Wingdings" pitchFamily="2" charset="2"/>
              <a:buNone/>
            </a:pPr>
            <a:r>
              <a:rPr lang="en-US" altLang="en-US" sz="2000" b="1">
                <a:sym typeface="Symbol" pitchFamily="2" charset="2"/>
              </a:rPr>
              <a:t>&lt;/owl:Class&gt;</a:t>
            </a:r>
          </a:p>
          <a:p>
            <a:pPr marL="533400" indent="-533400" eaLnBrk="1" hangingPunct="1">
              <a:lnSpc>
                <a:spcPct val="80000"/>
              </a:lnSpc>
              <a:buFont typeface="Wingdings" pitchFamily="2" charset="2"/>
              <a:buNone/>
            </a:pPr>
            <a:r>
              <a:rPr lang="en-US" altLang="en-US" sz="2000" b="1">
                <a:sym typeface="Symbol" pitchFamily="2" charset="2"/>
              </a:rPr>
              <a:t>&lt;owl:Class rdf:ID="personalPrinter"&gt;</a:t>
            </a:r>
          </a:p>
          <a:p>
            <a:pPr marL="533400" indent="-533400" eaLnBrk="1" hangingPunct="1">
              <a:lnSpc>
                <a:spcPct val="80000"/>
              </a:lnSpc>
              <a:buFont typeface="Wingdings" pitchFamily="2" charset="2"/>
              <a:buNone/>
            </a:pPr>
            <a:r>
              <a:rPr lang="en-US" altLang="en-US" sz="2000" b="1">
                <a:sym typeface="Symbol" pitchFamily="2" charset="2"/>
              </a:rPr>
              <a:t>	&lt;rdfs:comment&gt;Printers for personal use form</a:t>
            </a:r>
          </a:p>
          <a:p>
            <a:pPr marL="533400" indent="-533400" eaLnBrk="1" hangingPunct="1">
              <a:lnSpc>
                <a:spcPct val="80000"/>
              </a:lnSpc>
              <a:buFont typeface="Wingdings" pitchFamily="2" charset="2"/>
              <a:buNone/>
            </a:pPr>
            <a:r>
              <a:rPr lang="en-US" altLang="en-US" sz="2000" b="1">
                <a:sym typeface="Symbol" pitchFamily="2" charset="2"/>
              </a:rPr>
              <a:t>	a subclass of printers.&lt;/rdfs:comment&gt;</a:t>
            </a:r>
          </a:p>
          <a:p>
            <a:pPr marL="533400" indent="-533400" eaLnBrk="1" hangingPunct="1">
              <a:lnSpc>
                <a:spcPct val="80000"/>
              </a:lnSpc>
              <a:buFont typeface="Wingdings" pitchFamily="2" charset="2"/>
              <a:buNone/>
            </a:pPr>
            <a:r>
              <a:rPr lang="en-US" altLang="en-US" sz="2000" b="1">
                <a:sym typeface="Symbol" pitchFamily="2" charset="2"/>
              </a:rPr>
              <a:t>	&lt;rdfs:subClassOf rdf:resource="#printer"/&gt;</a:t>
            </a:r>
          </a:p>
          <a:p>
            <a:pPr marL="533400" indent="-533400" eaLnBrk="1" hangingPunct="1">
              <a:lnSpc>
                <a:spcPct val="80000"/>
              </a:lnSpc>
              <a:buFont typeface="Wingdings" pitchFamily="2" charset="2"/>
              <a:buNone/>
            </a:pPr>
            <a:r>
              <a:rPr lang="en-US" altLang="en-US" sz="2000" b="1">
                <a:sym typeface="Symbol" pitchFamily="2" charset="2"/>
              </a:rPr>
              <a:t>&lt;/owl:Class&gt;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3 - Θέση ημερομηνίας">
            <a:extLst>
              <a:ext uri="{FF2B5EF4-FFF2-40B4-BE49-F238E27FC236}">
                <a16:creationId xmlns:a16="http://schemas.microsoft.com/office/drawing/2014/main" id="{73F509D7-3759-8D82-8DD3-E643EEE78CF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4690" name="4 - Θέση υποσέλιδου">
            <a:extLst>
              <a:ext uri="{FF2B5EF4-FFF2-40B4-BE49-F238E27FC236}">
                <a16:creationId xmlns:a16="http://schemas.microsoft.com/office/drawing/2014/main" id="{C9837010-2271-1B38-EA3D-3E8106B7DE8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4691" name="5 - Θέση αριθμού διαφάνειας">
            <a:extLst>
              <a:ext uri="{FF2B5EF4-FFF2-40B4-BE49-F238E27FC236}">
                <a16:creationId xmlns:a16="http://schemas.microsoft.com/office/drawing/2014/main" id="{250EA8B8-F262-0CEA-ED6C-6225E83658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D42D9974-F200-314D-B40E-B726F776E663}" type="slidenum">
              <a:rPr lang="el-GR" altLang="en-US" smtClean="0">
                <a:solidFill>
                  <a:schemeClr val="bg1"/>
                </a:solidFill>
              </a:rPr>
              <a:pPr>
                <a:spcBef>
                  <a:spcPct val="0"/>
                </a:spcBef>
                <a:buClrTx/>
                <a:buSzTx/>
                <a:buFontTx/>
                <a:buNone/>
              </a:pPr>
              <a:t>118</a:t>
            </a:fld>
            <a:endParaRPr lang="el-GR" altLang="en-US">
              <a:solidFill>
                <a:schemeClr val="bg1"/>
              </a:solidFill>
            </a:endParaRPr>
          </a:p>
        </p:txBody>
      </p:sp>
      <p:sp>
        <p:nvSpPr>
          <p:cNvPr id="114692" name="AutoShape 2">
            <a:extLst>
              <a:ext uri="{FF2B5EF4-FFF2-40B4-BE49-F238E27FC236}">
                <a16:creationId xmlns:a16="http://schemas.microsoft.com/office/drawing/2014/main" id="{A0344BD9-E32A-5E65-B5FC-144A7F14D2D2}"/>
              </a:ext>
            </a:extLst>
          </p:cNvPr>
          <p:cNvSpPr>
            <a:spLocks noGrp="1" noChangeArrowheads="1"/>
          </p:cNvSpPr>
          <p:nvPr>
            <p:ph type="title"/>
          </p:nvPr>
        </p:nvSpPr>
        <p:spPr/>
        <p:txBody>
          <a:bodyPr/>
          <a:lstStyle/>
          <a:p>
            <a:pPr eaLnBrk="1" hangingPunct="1"/>
            <a:r>
              <a:rPr lang="en-US" altLang="en-US" sz="3200"/>
              <a:t>A Printer Ontology – </a:t>
            </a:r>
            <a:br>
              <a:rPr lang="en-US" altLang="en-US" sz="3200"/>
            </a:br>
            <a:r>
              <a:rPr lang="en-US" altLang="en-US" sz="3200"/>
              <a:t>HP LaserJet 1100se Printers</a:t>
            </a:r>
            <a:endParaRPr lang="el-GR" altLang="en-US" sz="3200"/>
          </a:p>
        </p:txBody>
      </p:sp>
      <p:sp>
        <p:nvSpPr>
          <p:cNvPr id="79878" name="Rectangle 3">
            <a:extLst>
              <a:ext uri="{FF2B5EF4-FFF2-40B4-BE49-F238E27FC236}">
                <a16:creationId xmlns:a16="http://schemas.microsoft.com/office/drawing/2014/main" id="{20F74670-96B1-FF68-6975-710D5D7813F0}"/>
              </a:ext>
            </a:extLst>
          </p:cNvPr>
          <p:cNvSpPr>
            <a:spLocks noGrp="1" noChangeArrowheads="1"/>
          </p:cNvSpPr>
          <p:nvPr>
            <p:ph type="body" idx="1"/>
          </p:nvPr>
        </p:nvSpPr>
        <p:spPr/>
        <p:txBody>
          <a:bodyPr>
            <a:normAutofit fontScale="92500" lnSpcReduction="20000"/>
          </a:bodyPr>
          <a:lstStyle/>
          <a:p>
            <a:pPr marL="533400" indent="-533400" eaLnBrk="1" hangingPunct="1">
              <a:buFont typeface="Wingdings" pitchFamily="2" charset="2"/>
              <a:buNone/>
              <a:defRPr/>
            </a:pPr>
            <a:r>
              <a:rPr lang="en-US" sz="1800" b="1" dirty="0">
                <a:sym typeface="Symbol" pitchFamily="18" charset="2"/>
              </a:rPr>
              <a:t>&lt;</a:t>
            </a:r>
            <a:r>
              <a:rPr lang="en-US" sz="1800" b="1" dirty="0" err="1">
                <a:sym typeface="Symbol" pitchFamily="18" charset="2"/>
              </a:rPr>
              <a:t>owl:Class</a:t>
            </a:r>
            <a:r>
              <a:rPr lang="en-US" sz="1800" b="1" dirty="0">
                <a:sym typeface="Symbol" pitchFamily="18" charset="2"/>
              </a:rPr>
              <a:t> </a:t>
            </a:r>
            <a:r>
              <a:rPr lang="en-US" sz="1800" b="1" dirty="0" err="1">
                <a:sym typeface="Symbol" pitchFamily="18" charset="2"/>
              </a:rPr>
              <a:t>rdf:ID</a:t>
            </a:r>
            <a:r>
              <a:rPr lang="en-US" sz="1800" b="1" dirty="0">
                <a:sym typeface="Symbol" pitchFamily="18" charset="2"/>
              </a:rPr>
              <a:t>="1100se"&gt;</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rdfs:comment</a:t>
            </a:r>
            <a:r>
              <a:rPr lang="en-US" sz="1800" b="1" dirty="0">
                <a:sym typeface="Symbol" pitchFamily="18" charset="2"/>
              </a:rPr>
              <a:t>&gt;1100se printers belong to the 1100 series</a:t>
            </a:r>
          </a:p>
          <a:p>
            <a:pPr marL="533400" indent="-533400" eaLnBrk="1" hangingPunct="1">
              <a:buFont typeface="Wingdings" pitchFamily="2" charset="2"/>
              <a:buNone/>
              <a:defRPr/>
            </a:pPr>
            <a:r>
              <a:rPr lang="en-US" sz="1800" b="1" dirty="0">
                <a:sym typeface="Symbol" pitchFamily="18" charset="2"/>
              </a:rPr>
              <a:t>		and cost $450.&lt;/</a:t>
            </a:r>
            <a:r>
              <a:rPr lang="en-US" sz="1800" b="1" dirty="0" err="1">
                <a:sym typeface="Symbol" pitchFamily="18" charset="2"/>
              </a:rPr>
              <a:t>rdfs:comment</a:t>
            </a:r>
            <a:r>
              <a:rPr lang="en-US" sz="1800" b="1" dirty="0">
                <a:sym typeface="Symbol" pitchFamily="18" charset="2"/>
              </a:rPr>
              <a:t>&gt;</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rdfs:subClassOf</a:t>
            </a:r>
            <a:r>
              <a:rPr lang="en-US" sz="1800" b="1" dirty="0">
                <a:sym typeface="Symbol" pitchFamily="18" charset="2"/>
              </a:rPr>
              <a:t> </a:t>
            </a:r>
            <a:r>
              <a:rPr lang="en-US" sz="1800" b="1" dirty="0" err="1">
                <a:sym typeface="Symbol" pitchFamily="18" charset="2"/>
              </a:rPr>
              <a:t>rdf:resource</a:t>
            </a:r>
            <a:r>
              <a:rPr lang="en-US" sz="1800" b="1" dirty="0">
                <a:sym typeface="Symbol" pitchFamily="18" charset="2"/>
              </a:rPr>
              <a:t>="#1100series"/&gt;</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rdfs:subClassOf</a:t>
            </a:r>
            <a:r>
              <a:rPr lang="en-US" sz="1800" b="1" dirty="0">
                <a:sym typeface="Symbol" pitchFamily="18" charset="2"/>
              </a:rPr>
              <a:t>&gt;</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owl:Restriction</a:t>
            </a:r>
            <a:r>
              <a:rPr lang="en-US" sz="1800" b="1" dirty="0">
                <a:sym typeface="Symbol" pitchFamily="18" charset="2"/>
              </a:rPr>
              <a:t>&gt;</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owl:onProperty</a:t>
            </a:r>
            <a:r>
              <a:rPr lang="en-US" sz="1800" b="1" dirty="0">
                <a:sym typeface="Symbol" pitchFamily="18" charset="2"/>
              </a:rPr>
              <a:t> </a:t>
            </a:r>
            <a:r>
              <a:rPr lang="en-US" sz="1800" b="1" dirty="0" err="1">
                <a:sym typeface="Symbol" pitchFamily="18" charset="2"/>
              </a:rPr>
              <a:t>rdf:resource</a:t>
            </a:r>
            <a:r>
              <a:rPr lang="en-US" sz="1800" b="1" dirty="0">
                <a:sym typeface="Symbol" pitchFamily="18" charset="2"/>
              </a:rPr>
              <a:t>="#price"/&gt;</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owl:hasValue</a:t>
            </a:r>
            <a:r>
              <a:rPr lang="en-US" sz="1800" b="1" dirty="0">
                <a:sym typeface="Symbol" pitchFamily="18" charset="2"/>
              </a:rPr>
              <a:t> </a:t>
            </a:r>
            <a:r>
              <a:rPr lang="en-US" sz="1800" b="1" dirty="0" err="1">
                <a:sym typeface="Symbol" pitchFamily="18" charset="2"/>
              </a:rPr>
              <a:t>rdf:datatype</a:t>
            </a:r>
            <a:r>
              <a:rPr lang="en-US" sz="1800" b="1" dirty="0">
                <a:sym typeface="Symbol" pitchFamily="18" charset="2"/>
              </a:rPr>
              <a:t>="&amp;</a:t>
            </a:r>
            <a:r>
              <a:rPr lang="en-US" sz="1800" b="1" dirty="0" err="1">
                <a:sym typeface="Symbol" pitchFamily="18" charset="2"/>
              </a:rPr>
              <a:t>xsd;integer</a:t>
            </a:r>
            <a:r>
              <a:rPr lang="en-US" sz="1800" b="1" dirty="0">
                <a:sym typeface="Symbol" pitchFamily="18" charset="2"/>
              </a:rPr>
              <a:t>"&gt;</a:t>
            </a:r>
          </a:p>
          <a:p>
            <a:pPr marL="533400" indent="-533400" eaLnBrk="1" hangingPunct="1">
              <a:buFont typeface="Wingdings" pitchFamily="2" charset="2"/>
              <a:buNone/>
              <a:defRPr/>
            </a:pPr>
            <a:r>
              <a:rPr lang="en-US" sz="1800" b="1" dirty="0">
                <a:sym typeface="Symbol" pitchFamily="18" charset="2"/>
              </a:rPr>
              <a:t>				450</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owl:hasValue</a:t>
            </a:r>
            <a:r>
              <a:rPr lang="en-US" sz="1800" b="1" dirty="0">
                <a:sym typeface="Symbol" pitchFamily="18" charset="2"/>
              </a:rPr>
              <a:t>&gt;</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owl:Restriction</a:t>
            </a:r>
            <a:r>
              <a:rPr lang="en-US" sz="1800" b="1" dirty="0">
                <a:sym typeface="Symbol" pitchFamily="18" charset="2"/>
              </a:rPr>
              <a:t>&gt;</a:t>
            </a:r>
          </a:p>
          <a:p>
            <a:pPr marL="533400" indent="-533400" eaLnBrk="1" hangingPunct="1">
              <a:buFont typeface="Wingdings" pitchFamily="2" charset="2"/>
              <a:buNone/>
              <a:defRPr/>
            </a:pPr>
            <a:r>
              <a:rPr lang="en-US" sz="1800" b="1" dirty="0">
                <a:sym typeface="Symbol" pitchFamily="18" charset="2"/>
              </a:rPr>
              <a:t>	&lt;/</a:t>
            </a:r>
            <a:r>
              <a:rPr lang="en-US" sz="1800" b="1" dirty="0" err="1">
                <a:sym typeface="Symbol" pitchFamily="18" charset="2"/>
              </a:rPr>
              <a:t>rdfs:subClassOf</a:t>
            </a:r>
            <a:r>
              <a:rPr lang="en-US" sz="1800" b="1" dirty="0">
                <a:sym typeface="Symbol" pitchFamily="18" charset="2"/>
              </a:rPr>
              <a:t>&gt;</a:t>
            </a:r>
          </a:p>
          <a:p>
            <a:pPr marL="533400" indent="-533400" eaLnBrk="1" hangingPunct="1">
              <a:buFont typeface="Wingdings" pitchFamily="2" charset="2"/>
              <a:buNone/>
              <a:defRPr/>
            </a:pPr>
            <a:r>
              <a:rPr lang="en-US" sz="1800" b="1" dirty="0">
                <a:sym typeface="Symbol" pitchFamily="18" charset="2"/>
              </a:rPr>
              <a:t>&lt;/</a:t>
            </a:r>
            <a:r>
              <a:rPr lang="en-US" sz="1800" b="1" dirty="0" err="1">
                <a:sym typeface="Symbol" pitchFamily="18" charset="2"/>
              </a:rPr>
              <a:t>owl:Class</a:t>
            </a:r>
            <a:r>
              <a:rPr lang="en-US" sz="1800" b="1" dirty="0">
                <a:sym typeface="Symbol" pitchFamily="18" charset="2"/>
              </a:rPr>
              <a:t>&gt;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3 - Θέση ημερομηνίας">
            <a:extLst>
              <a:ext uri="{FF2B5EF4-FFF2-40B4-BE49-F238E27FC236}">
                <a16:creationId xmlns:a16="http://schemas.microsoft.com/office/drawing/2014/main" id="{7EF5135E-5CF8-EEE5-BDB9-A3D7DFFD5DE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5714" name="4 - Θέση υποσέλιδου">
            <a:extLst>
              <a:ext uri="{FF2B5EF4-FFF2-40B4-BE49-F238E27FC236}">
                <a16:creationId xmlns:a16="http://schemas.microsoft.com/office/drawing/2014/main" id="{3EEDE28B-C1C9-5D60-6CA4-A50B2F4C0DA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5715" name="5 - Θέση αριθμού διαφάνειας">
            <a:extLst>
              <a:ext uri="{FF2B5EF4-FFF2-40B4-BE49-F238E27FC236}">
                <a16:creationId xmlns:a16="http://schemas.microsoft.com/office/drawing/2014/main" id="{C90B47A7-3343-B0E5-E97A-84E3B80BD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9C8E59A3-BF7A-BB43-A9D9-374763BFDE99}" type="slidenum">
              <a:rPr lang="el-GR" altLang="en-US" smtClean="0">
                <a:solidFill>
                  <a:schemeClr val="bg1"/>
                </a:solidFill>
              </a:rPr>
              <a:pPr>
                <a:spcBef>
                  <a:spcPct val="0"/>
                </a:spcBef>
                <a:buClrTx/>
                <a:buSzTx/>
                <a:buFontTx/>
                <a:buNone/>
              </a:pPr>
              <a:t>119</a:t>
            </a:fld>
            <a:endParaRPr lang="el-GR" altLang="en-US">
              <a:solidFill>
                <a:schemeClr val="bg1"/>
              </a:solidFill>
            </a:endParaRPr>
          </a:p>
        </p:txBody>
      </p:sp>
      <p:sp>
        <p:nvSpPr>
          <p:cNvPr id="115716" name="AutoShape 2">
            <a:extLst>
              <a:ext uri="{FF2B5EF4-FFF2-40B4-BE49-F238E27FC236}">
                <a16:creationId xmlns:a16="http://schemas.microsoft.com/office/drawing/2014/main" id="{D66E4485-F6D7-462A-A014-806FB44AFFCD}"/>
              </a:ext>
            </a:extLst>
          </p:cNvPr>
          <p:cNvSpPr>
            <a:spLocks noGrp="1" noChangeArrowheads="1"/>
          </p:cNvSpPr>
          <p:nvPr>
            <p:ph type="title"/>
          </p:nvPr>
        </p:nvSpPr>
        <p:spPr/>
        <p:txBody>
          <a:bodyPr/>
          <a:lstStyle/>
          <a:p>
            <a:pPr eaLnBrk="1" hangingPunct="1"/>
            <a:r>
              <a:rPr lang="en-US" altLang="en-US"/>
              <a:t>A Printer Ontology – Properties</a:t>
            </a:r>
            <a:endParaRPr lang="el-GR" altLang="en-US"/>
          </a:p>
        </p:txBody>
      </p:sp>
      <p:sp>
        <p:nvSpPr>
          <p:cNvPr id="115717" name="Rectangle 3">
            <a:extLst>
              <a:ext uri="{FF2B5EF4-FFF2-40B4-BE49-F238E27FC236}">
                <a16:creationId xmlns:a16="http://schemas.microsoft.com/office/drawing/2014/main" id="{C524F98A-EFCE-AE72-60F4-7155C57D2FF7}"/>
              </a:ext>
            </a:extLst>
          </p:cNvPr>
          <p:cNvSpPr>
            <a:spLocks noGrp="1" noChangeArrowheads="1"/>
          </p:cNvSpPr>
          <p:nvPr>
            <p:ph type="body" idx="1"/>
          </p:nvPr>
        </p:nvSpPr>
        <p:spPr/>
        <p:txBody>
          <a:bodyPr/>
          <a:lstStyle/>
          <a:p>
            <a:pPr marL="457200" indent="-457200" eaLnBrk="1" hangingPunct="1">
              <a:buFont typeface="Wingdings" pitchFamily="2" charset="2"/>
              <a:buNone/>
            </a:pPr>
            <a:r>
              <a:rPr lang="en-US" altLang="en-US" sz="2200" b="1"/>
              <a:t>&lt;owl:DatatypeProperty rdf:ID="manufactured_by"&gt;</a:t>
            </a:r>
          </a:p>
          <a:p>
            <a:pPr marL="457200" indent="-457200" eaLnBrk="1" hangingPunct="1">
              <a:buFont typeface="Wingdings" pitchFamily="2" charset="2"/>
              <a:buNone/>
            </a:pPr>
            <a:r>
              <a:rPr lang="en-US" altLang="en-US" sz="2200" b="1"/>
              <a:t>	&lt;rdfs:domain rdf:resource="#product"/&gt;</a:t>
            </a:r>
          </a:p>
          <a:p>
            <a:pPr marL="457200" indent="-457200" eaLnBrk="1" hangingPunct="1">
              <a:buFont typeface="Wingdings" pitchFamily="2" charset="2"/>
              <a:buNone/>
            </a:pPr>
            <a:r>
              <a:rPr lang="en-US" altLang="en-US" sz="2200" b="1"/>
              <a:t>	&lt;rdfs:range rdf:resource="&amp;xsd;string"/&gt;</a:t>
            </a:r>
          </a:p>
          <a:p>
            <a:pPr marL="457200" indent="-457200" eaLnBrk="1" hangingPunct="1">
              <a:spcAft>
                <a:spcPct val="50000"/>
              </a:spcAft>
              <a:buFont typeface="Wingdings" pitchFamily="2" charset="2"/>
              <a:buNone/>
            </a:pPr>
            <a:r>
              <a:rPr lang="en-US" altLang="en-US" sz="2200" b="1"/>
              <a:t>&lt;/owl:DatatypeProperty&gt;</a:t>
            </a:r>
          </a:p>
          <a:p>
            <a:pPr marL="457200" indent="-457200" eaLnBrk="1" hangingPunct="1">
              <a:buFont typeface="Wingdings" pitchFamily="2" charset="2"/>
              <a:buNone/>
            </a:pPr>
            <a:r>
              <a:rPr lang="en-US" altLang="en-US" sz="2200" b="1"/>
              <a:t>&lt;owl:DatatypeProperty rdf:ID="printingTechnology"&gt;</a:t>
            </a:r>
          </a:p>
          <a:p>
            <a:pPr marL="457200" indent="-457200" eaLnBrk="1" hangingPunct="1">
              <a:buFont typeface="Wingdings" pitchFamily="2" charset="2"/>
              <a:buNone/>
            </a:pPr>
            <a:r>
              <a:rPr lang="en-US" altLang="en-US" sz="2200" b="1"/>
              <a:t>	&lt;rdfs:domain rdf:resource="#printer"/&gt;</a:t>
            </a:r>
          </a:p>
          <a:p>
            <a:pPr marL="457200" indent="-457200" eaLnBrk="1" hangingPunct="1">
              <a:buFont typeface="Wingdings" pitchFamily="2" charset="2"/>
              <a:buNone/>
            </a:pPr>
            <a:r>
              <a:rPr lang="en-US" altLang="en-US" sz="2200" b="1"/>
              <a:t>	&lt;rdfs:range rdf:resource="&amp;xsd;string"/&gt;</a:t>
            </a:r>
          </a:p>
          <a:p>
            <a:pPr marL="457200" indent="-457200" eaLnBrk="1" hangingPunct="1">
              <a:buFont typeface="Wingdings" pitchFamily="2" charset="2"/>
              <a:buNone/>
            </a:pPr>
            <a:r>
              <a:rPr lang="en-US" altLang="en-US" sz="2200" b="1"/>
              <a:t>&lt;/owl:DatatypeProperty&gt;</a:t>
            </a:r>
            <a:endParaRPr lang="el-GR" altLang="en-US" sz="2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3 - Θέση ημερομηνίας">
            <a:extLst>
              <a:ext uri="{FF2B5EF4-FFF2-40B4-BE49-F238E27FC236}">
                <a16:creationId xmlns:a16="http://schemas.microsoft.com/office/drawing/2014/main" id="{A5878CD8-57DF-380E-4214-41C680A11D1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9698" name="4 - Θέση υποσέλιδου">
            <a:extLst>
              <a:ext uri="{FF2B5EF4-FFF2-40B4-BE49-F238E27FC236}">
                <a16:creationId xmlns:a16="http://schemas.microsoft.com/office/drawing/2014/main" id="{98998023-6D47-EE03-A6C4-41753C781A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9699" name="5 - Θέση αριθμού διαφάνειας">
            <a:extLst>
              <a:ext uri="{FF2B5EF4-FFF2-40B4-BE49-F238E27FC236}">
                <a16:creationId xmlns:a16="http://schemas.microsoft.com/office/drawing/2014/main" id="{1184FA80-D874-9EE5-FEA4-D547ADAEEC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C75CECC-140A-F949-B84C-2D15DA0D8066}" type="slidenum">
              <a:rPr lang="el-GR" altLang="en-US" smtClean="0">
                <a:solidFill>
                  <a:schemeClr val="bg1"/>
                </a:solidFill>
              </a:rPr>
              <a:pPr>
                <a:spcBef>
                  <a:spcPct val="0"/>
                </a:spcBef>
                <a:buClrTx/>
                <a:buSzTx/>
                <a:buFontTx/>
                <a:buNone/>
              </a:pPr>
              <a:t>12</a:t>
            </a:fld>
            <a:endParaRPr lang="el-GR" altLang="en-US">
              <a:solidFill>
                <a:schemeClr val="bg1"/>
              </a:solidFill>
            </a:endParaRPr>
          </a:p>
        </p:txBody>
      </p:sp>
      <p:sp>
        <p:nvSpPr>
          <p:cNvPr id="29700" name="AutoShape 2">
            <a:extLst>
              <a:ext uri="{FF2B5EF4-FFF2-40B4-BE49-F238E27FC236}">
                <a16:creationId xmlns:a16="http://schemas.microsoft.com/office/drawing/2014/main" id="{39ACEB09-708E-212F-9A6B-99DC7D8DD3A0}"/>
              </a:ext>
            </a:extLst>
          </p:cNvPr>
          <p:cNvSpPr>
            <a:spLocks noGrp="1" noChangeArrowheads="1"/>
          </p:cNvSpPr>
          <p:nvPr>
            <p:ph type="title"/>
          </p:nvPr>
        </p:nvSpPr>
        <p:spPr/>
        <p:txBody>
          <a:bodyPr/>
          <a:lstStyle/>
          <a:p>
            <a:pPr eaLnBrk="1" hangingPunct="1"/>
            <a:r>
              <a:rPr lang="en-US" altLang="en-US" sz="3400"/>
              <a:t>Limitations of the Expressive Power of RDF Schema (3)</a:t>
            </a:r>
            <a:endParaRPr lang="el-GR" altLang="en-US" sz="3400"/>
          </a:p>
        </p:txBody>
      </p:sp>
      <p:sp>
        <p:nvSpPr>
          <p:cNvPr id="29701" name="Rectangle 5">
            <a:extLst>
              <a:ext uri="{FF2B5EF4-FFF2-40B4-BE49-F238E27FC236}">
                <a16:creationId xmlns:a16="http://schemas.microsoft.com/office/drawing/2014/main" id="{DA764360-C8BC-7A9A-5CE1-D39B75958484}"/>
              </a:ext>
            </a:extLst>
          </p:cNvPr>
          <p:cNvSpPr>
            <a:spLocks noGrp="1" noChangeArrowheads="1"/>
          </p:cNvSpPr>
          <p:nvPr>
            <p:ph type="body" idx="1"/>
          </p:nvPr>
        </p:nvSpPr>
        <p:spPr/>
        <p:txBody>
          <a:bodyPr/>
          <a:lstStyle/>
          <a:p>
            <a:pPr eaLnBrk="1" hangingPunct="1"/>
            <a:r>
              <a:rPr lang="en-US" altLang="en-US">
                <a:solidFill>
                  <a:schemeClr val="accent1"/>
                </a:solidFill>
              </a:rPr>
              <a:t>Cardinality restrictions</a:t>
            </a:r>
            <a:endParaRPr lang="en-GB" altLang="en-US">
              <a:solidFill>
                <a:schemeClr val="accent1"/>
              </a:solidFill>
            </a:endParaRPr>
          </a:p>
          <a:p>
            <a:pPr lvl="1" eaLnBrk="1" hangingPunct="1"/>
            <a:r>
              <a:rPr lang="en-GB" altLang="en-US"/>
              <a:t>E.g. a person has exactly two parents, a course is taught by at least one lecturer</a:t>
            </a:r>
            <a:endParaRPr lang="en-US" altLang="en-US" i="1"/>
          </a:p>
          <a:p>
            <a:pPr eaLnBrk="1" hangingPunct="1"/>
            <a:r>
              <a:rPr lang="en-US" altLang="en-US">
                <a:solidFill>
                  <a:schemeClr val="accent1"/>
                </a:solidFill>
              </a:rPr>
              <a:t>Special characteristics of properties</a:t>
            </a:r>
            <a:endParaRPr lang="en-GB" altLang="en-US">
              <a:solidFill>
                <a:schemeClr val="accent1"/>
              </a:solidFill>
            </a:endParaRPr>
          </a:p>
          <a:p>
            <a:pPr lvl="1" eaLnBrk="1" hangingPunct="1"/>
            <a:r>
              <a:rPr lang="en-GB" altLang="en-US"/>
              <a:t>Transitive property (like “greater than”)</a:t>
            </a:r>
          </a:p>
          <a:p>
            <a:pPr lvl="1" eaLnBrk="1" hangingPunct="1"/>
            <a:r>
              <a:rPr lang="en-GB" altLang="en-US"/>
              <a:t>Unique property (like “is mother of”)</a:t>
            </a:r>
          </a:p>
          <a:p>
            <a:pPr lvl="1" eaLnBrk="1" hangingPunct="1"/>
            <a:r>
              <a:rPr lang="en-GB" altLang="en-US"/>
              <a:t>A property is the inverse of another property (like “eats” and “is eaten by”)</a:t>
            </a:r>
            <a:endParaRPr lang="el-GR"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3 - Θέση ημερομηνίας">
            <a:extLst>
              <a:ext uri="{FF2B5EF4-FFF2-40B4-BE49-F238E27FC236}">
                <a16:creationId xmlns:a16="http://schemas.microsoft.com/office/drawing/2014/main" id="{A8F1EE9E-8AAF-EE5C-359B-D17FAE30090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6738" name="4 - Θέση υποσέλιδου">
            <a:extLst>
              <a:ext uri="{FF2B5EF4-FFF2-40B4-BE49-F238E27FC236}">
                <a16:creationId xmlns:a16="http://schemas.microsoft.com/office/drawing/2014/main" id="{7E60799F-407C-91F9-8E72-6B460CCADA8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6739" name="5 - Θέση αριθμού διαφάνειας">
            <a:extLst>
              <a:ext uri="{FF2B5EF4-FFF2-40B4-BE49-F238E27FC236}">
                <a16:creationId xmlns:a16="http://schemas.microsoft.com/office/drawing/2014/main" id="{3E71A891-0296-8C46-E3F2-0B3B7BC886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500132C-379D-2C49-B616-51E6DEF7B0C0}" type="slidenum">
              <a:rPr lang="el-GR" altLang="en-US" smtClean="0">
                <a:solidFill>
                  <a:schemeClr val="bg1"/>
                </a:solidFill>
              </a:rPr>
              <a:pPr>
                <a:spcBef>
                  <a:spcPct val="0"/>
                </a:spcBef>
                <a:buClrTx/>
                <a:buSzTx/>
                <a:buFontTx/>
                <a:buNone/>
              </a:pPr>
              <a:t>120</a:t>
            </a:fld>
            <a:endParaRPr lang="el-GR" altLang="en-US">
              <a:solidFill>
                <a:schemeClr val="bg1"/>
              </a:solidFill>
            </a:endParaRPr>
          </a:p>
        </p:txBody>
      </p:sp>
      <p:sp>
        <p:nvSpPr>
          <p:cNvPr id="116740" name="AutoShape 2">
            <a:extLst>
              <a:ext uri="{FF2B5EF4-FFF2-40B4-BE49-F238E27FC236}">
                <a16:creationId xmlns:a16="http://schemas.microsoft.com/office/drawing/2014/main" id="{6956FC27-859E-4034-E040-0AA2D127E025}"/>
              </a:ext>
            </a:extLst>
          </p:cNvPr>
          <p:cNvSpPr>
            <a:spLocks noGrp="1" noChangeArrowheads="1"/>
          </p:cNvSpPr>
          <p:nvPr>
            <p:ph type="title"/>
          </p:nvPr>
        </p:nvSpPr>
        <p:spPr/>
        <p:txBody>
          <a:bodyPr/>
          <a:lstStyle/>
          <a:p>
            <a:pPr eaLnBrk="1" hangingPunct="1"/>
            <a:r>
              <a:rPr lang="en-US" altLang="en-US"/>
              <a:t>Lecture Outline</a:t>
            </a:r>
            <a:endParaRPr lang="el-GR" altLang="en-US"/>
          </a:p>
        </p:txBody>
      </p:sp>
      <p:sp>
        <p:nvSpPr>
          <p:cNvPr id="116741" name="Rectangle 3">
            <a:extLst>
              <a:ext uri="{FF2B5EF4-FFF2-40B4-BE49-F238E27FC236}">
                <a16:creationId xmlns:a16="http://schemas.microsoft.com/office/drawing/2014/main" id="{0500CE3E-A62C-1EB6-CC5C-C5B0CCFAF857}"/>
              </a:ext>
            </a:extLst>
          </p:cNvPr>
          <p:cNvSpPr>
            <a:spLocks noGrp="1" noChangeArrowheads="1"/>
          </p:cNvSpPr>
          <p:nvPr>
            <p:ph type="body" idx="1"/>
          </p:nvPr>
        </p:nvSpPr>
        <p:spPr/>
        <p:txBody>
          <a:bodyPr/>
          <a:lstStyle/>
          <a:p>
            <a:pPr marL="457200" indent="-457200" eaLnBrk="1" hangingPunct="1">
              <a:buFont typeface="Wingdings" pitchFamily="2" charset="2"/>
              <a:buAutoNum type="arabicPeriod"/>
            </a:pPr>
            <a:r>
              <a:rPr lang="en-US" altLang="en-US"/>
              <a:t>Basic Ideas of OWL </a:t>
            </a:r>
          </a:p>
          <a:p>
            <a:pPr marL="457200" indent="-457200" eaLnBrk="1" hangingPunct="1">
              <a:buFont typeface="Wingdings" pitchFamily="2" charset="2"/>
              <a:buAutoNum type="arabicPeriod"/>
            </a:pPr>
            <a:r>
              <a:rPr lang="en-US" altLang="en-US"/>
              <a:t>The OWL Language</a:t>
            </a:r>
          </a:p>
          <a:p>
            <a:pPr marL="457200" indent="-457200" eaLnBrk="1" hangingPunct="1">
              <a:buFont typeface="Wingdings" pitchFamily="2" charset="2"/>
              <a:buAutoNum type="arabicPeriod"/>
            </a:pPr>
            <a:r>
              <a:rPr lang="en-US" altLang="en-US"/>
              <a:t>Examples</a:t>
            </a:r>
            <a:endParaRPr lang="el-GR" altLang="en-US"/>
          </a:p>
          <a:p>
            <a:pPr marL="457200" indent="-457200" eaLnBrk="1" hangingPunct="1">
              <a:buFont typeface="Wingdings" pitchFamily="2" charset="2"/>
              <a:buAutoNum type="arabicPeriod"/>
            </a:pPr>
            <a:r>
              <a:rPr lang="en-US" altLang="en-US">
                <a:solidFill>
                  <a:schemeClr val="accent1"/>
                </a:solidFill>
              </a:rPr>
              <a:t>The OWL Namespace</a:t>
            </a:r>
          </a:p>
          <a:p>
            <a:pPr marL="457200" indent="-457200" eaLnBrk="1" hangingPunct="1">
              <a:buFont typeface="Wingdings" pitchFamily="2" charset="2"/>
              <a:buAutoNum type="arabicPeriod"/>
            </a:pPr>
            <a:r>
              <a:rPr lang="en-US" altLang="en-US"/>
              <a:t>Future Extensions</a:t>
            </a:r>
          </a:p>
          <a:p>
            <a:pPr marL="457200" indent="-457200" eaLnBrk="1" hangingPunct="1">
              <a:buFont typeface="Wingdings" pitchFamily="2" charset="2"/>
              <a:buNone/>
            </a:pPr>
            <a:endParaRPr lang="el-GR"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3 - Θέση ημερομηνίας">
            <a:extLst>
              <a:ext uri="{FF2B5EF4-FFF2-40B4-BE49-F238E27FC236}">
                <a16:creationId xmlns:a16="http://schemas.microsoft.com/office/drawing/2014/main" id="{65E20EC6-407D-1C74-4F9F-616971F0097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7762" name="4 - Θέση υποσέλιδου">
            <a:extLst>
              <a:ext uri="{FF2B5EF4-FFF2-40B4-BE49-F238E27FC236}">
                <a16:creationId xmlns:a16="http://schemas.microsoft.com/office/drawing/2014/main" id="{6E6FCACC-2C25-249F-E980-EDAE5950E37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7763" name="5 - Θέση αριθμού διαφάνειας">
            <a:extLst>
              <a:ext uri="{FF2B5EF4-FFF2-40B4-BE49-F238E27FC236}">
                <a16:creationId xmlns:a16="http://schemas.microsoft.com/office/drawing/2014/main" id="{9363D987-526A-345F-674E-F1912BACD6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9BD97CF9-3825-2F43-A1D0-198B3B8845EB}" type="slidenum">
              <a:rPr lang="el-GR" altLang="en-US" smtClean="0">
                <a:solidFill>
                  <a:schemeClr val="bg1"/>
                </a:solidFill>
              </a:rPr>
              <a:pPr>
                <a:spcBef>
                  <a:spcPct val="0"/>
                </a:spcBef>
                <a:buClrTx/>
                <a:buSzTx/>
                <a:buFontTx/>
                <a:buNone/>
              </a:pPr>
              <a:t>121</a:t>
            </a:fld>
            <a:endParaRPr lang="el-GR" altLang="en-US">
              <a:solidFill>
                <a:schemeClr val="bg1"/>
              </a:solidFill>
            </a:endParaRPr>
          </a:p>
        </p:txBody>
      </p:sp>
      <p:sp>
        <p:nvSpPr>
          <p:cNvPr id="117764" name="AutoShape 2">
            <a:extLst>
              <a:ext uri="{FF2B5EF4-FFF2-40B4-BE49-F238E27FC236}">
                <a16:creationId xmlns:a16="http://schemas.microsoft.com/office/drawing/2014/main" id="{8A5ABB30-3B97-F06C-ADD7-78724ACE9870}"/>
              </a:ext>
            </a:extLst>
          </p:cNvPr>
          <p:cNvSpPr>
            <a:spLocks noGrp="1" noChangeArrowheads="1"/>
          </p:cNvSpPr>
          <p:nvPr>
            <p:ph type="title"/>
          </p:nvPr>
        </p:nvSpPr>
        <p:spPr/>
        <p:txBody>
          <a:bodyPr/>
          <a:lstStyle/>
          <a:p>
            <a:pPr eaLnBrk="1" hangingPunct="1"/>
            <a:r>
              <a:rPr lang="en-US" altLang="en-US"/>
              <a:t>OWL in OWL</a:t>
            </a:r>
            <a:endParaRPr lang="el-GR" altLang="en-US"/>
          </a:p>
        </p:txBody>
      </p:sp>
      <p:sp>
        <p:nvSpPr>
          <p:cNvPr id="117765" name="Rectangle 4">
            <a:extLst>
              <a:ext uri="{FF2B5EF4-FFF2-40B4-BE49-F238E27FC236}">
                <a16:creationId xmlns:a16="http://schemas.microsoft.com/office/drawing/2014/main" id="{21ACA0FF-FEE5-637C-9E55-807D300EBF7D}"/>
              </a:ext>
            </a:extLst>
          </p:cNvPr>
          <p:cNvSpPr>
            <a:spLocks noGrp="1" noChangeArrowheads="1"/>
          </p:cNvSpPr>
          <p:nvPr>
            <p:ph type="body" idx="1"/>
          </p:nvPr>
        </p:nvSpPr>
        <p:spPr/>
        <p:txBody>
          <a:bodyPr/>
          <a:lstStyle/>
          <a:p>
            <a:pPr eaLnBrk="1" hangingPunct="1"/>
            <a:r>
              <a:rPr lang="el-GR" altLang="en-US"/>
              <a:t>We present a part of the definition of OWL in terms of itself </a:t>
            </a:r>
            <a:endParaRPr lang="en-US" altLang="en-US"/>
          </a:p>
          <a:p>
            <a:pPr eaLnBrk="1" hangingPunct="1"/>
            <a:r>
              <a:rPr lang="en-US" altLang="en-US"/>
              <a:t>The following captures some of OWL’s meaning in OWL</a:t>
            </a:r>
            <a:endParaRPr lang="en-GB" altLang="en-US"/>
          </a:p>
          <a:p>
            <a:pPr lvl="1" eaLnBrk="1" hangingPunct="1"/>
            <a:r>
              <a:rPr lang="en-GB" altLang="en-US"/>
              <a:t>It does </a:t>
            </a:r>
            <a:r>
              <a:rPr lang="en-GB" altLang="en-US" b="1"/>
              <a:t>not</a:t>
            </a:r>
            <a:r>
              <a:rPr lang="en-GB" altLang="en-US"/>
              <a:t> capture the entire semantics</a:t>
            </a:r>
          </a:p>
          <a:p>
            <a:pPr lvl="1" eaLnBrk="1" hangingPunct="1"/>
            <a:r>
              <a:rPr lang="en-GB" altLang="en-US"/>
              <a:t>A separate semantic specification is necessary</a:t>
            </a:r>
          </a:p>
          <a:p>
            <a:pPr eaLnBrk="1" hangingPunct="1"/>
            <a:r>
              <a:rPr lang="en-US" altLang="en-US"/>
              <a:t>The URI of the OWL definition is defined as the default namespace </a:t>
            </a:r>
            <a:endParaRPr lang="el-GR"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3 - Θέση ημερομηνίας">
            <a:extLst>
              <a:ext uri="{FF2B5EF4-FFF2-40B4-BE49-F238E27FC236}">
                <a16:creationId xmlns:a16="http://schemas.microsoft.com/office/drawing/2014/main" id="{67A719AE-37A9-ED9F-7BBA-5CE043C1C5B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8786" name="4 - Θέση υποσέλιδου">
            <a:extLst>
              <a:ext uri="{FF2B5EF4-FFF2-40B4-BE49-F238E27FC236}">
                <a16:creationId xmlns:a16="http://schemas.microsoft.com/office/drawing/2014/main" id="{7841BB4C-3AE2-B581-003A-A47152184BD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8787" name="5 - Θέση αριθμού διαφάνειας">
            <a:extLst>
              <a:ext uri="{FF2B5EF4-FFF2-40B4-BE49-F238E27FC236}">
                <a16:creationId xmlns:a16="http://schemas.microsoft.com/office/drawing/2014/main" id="{1F7DBF30-E3D8-FDB7-B720-AA2E57509E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E4C3F91-800D-5C4C-B4F9-A7023A82EAE9}" type="slidenum">
              <a:rPr lang="el-GR" altLang="en-US" smtClean="0">
                <a:solidFill>
                  <a:schemeClr val="bg1"/>
                </a:solidFill>
              </a:rPr>
              <a:pPr>
                <a:spcBef>
                  <a:spcPct val="0"/>
                </a:spcBef>
                <a:buClrTx/>
                <a:buSzTx/>
                <a:buFontTx/>
                <a:buNone/>
              </a:pPr>
              <a:t>122</a:t>
            </a:fld>
            <a:endParaRPr lang="el-GR" altLang="en-US">
              <a:solidFill>
                <a:schemeClr val="bg1"/>
              </a:solidFill>
            </a:endParaRPr>
          </a:p>
        </p:txBody>
      </p:sp>
      <p:sp>
        <p:nvSpPr>
          <p:cNvPr id="118788" name="AutoShape 2">
            <a:extLst>
              <a:ext uri="{FF2B5EF4-FFF2-40B4-BE49-F238E27FC236}">
                <a16:creationId xmlns:a16="http://schemas.microsoft.com/office/drawing/2014/main" id="{77EDA2C2-6016-7D81-F4C2-354E461F00D5}"/>
              </a:ext>
            </a:extLst>
          </p:cNvPr>
          <p:cNvSpPr>
            <a:spLocks noGrp="1" noChangeArrowheads="1"/>
          </p:cNvSpPr>
          <p:nvPr>
            <p:ph type="title"/>
          </p:nvPr>
        </p:nvSpPr>
        <p:spPr/>
        <p:txBody>
          <a:bodyPr/>
          <a:lstStyle/>
          <a:p>
            <a:pPr eaLnBrk="1" hangingPunct="1"/>
            <a:r>
              <a:rPr lang="en-US" altLang="en-US"/>
              <a:t>Classes of Classes (Metaclasses)</a:t>
            </a:r>
            <a:endParaRPr lang="el-GR" altLang="en-US"/>
          </a:p>
        </p:txBody>
      </p:sp>
      <p:sp>
        <p:nvSpPr>
          <p:cNvPr id="118789" name="Rectangle 3">
            <a:extLst>
              <a:ext uri="{FF2B5EF4-FFF2-40B4-BE49-F238E27FC236}">
                <a16:creationId xmlns:a16="http://schemas.microsoft.com/office/drawing/2014/main" id="{B1A4A905-BE5E-43AF-475B-7A4802CE6EAE}"/>
              </a:ext>
            </a:extLst>
          </p:cNvPr>
          <p:cNvSpPr>
            <a:spLocks noGrp="1" noChangeArrowheads="1"/>
          </p:cNvSpPr>
          <p:nvPr>
            <p:ph type="body" idx="1"/>
          </p:nvPr>
        </p:nvSpPr>
        <p:spPr/>
        <p:txBody>
          <a:bodyPr/>
          <a:lstStyle/>
          <a:p>
            <a:pPr marL="533400" indent="-533400" eaLnBrk="1" hangingPunct="1">
              <a:spcAft>
                <a:spcPct val="50000"/>
              </a:spcAft>
            </a:pPr>
            <a:r>
              <a:rPr lang="en-US" altLang="en-US">
                <a:sym typeface="Symbol" pitchFamily="2" charset="2"/>
              </a:rPr>
              <a:t>The class of all OWL classes is itself a subclass of the class of all RDF Schema classes:</a:t>
            </a:r>
          </a:p>
          <a:p>
            <a:pPr marL="533400" indent="-533400" eaLnBrk="1" hangingPunct="1">
              <a:buFont typeface="Wingdings" pitchFamily="2" charset="2"/>
              <a:buNone/>
            </a:pPr>
            <a:r>
              <a:rPr lang="en-US" altLang="en-US" sz="2400" b="1">
                <a:sym typeface="Symbol" pitchFamily="2" charset="2"/>
              </a:rPr>
              <a:t>&lt;rdfs:Class rdf:ID="</a:t>
            </a:r>
            <a:r>
              <a:rPr lang="en-US" altLang="en-US" sz="2400" b="1">
                <a:solidFill>
                  <a:schemeClr val="accent1"/>
                </a:solidFill>
                <a:sym typeface="Symbol" pitchFamily="2" charset="2"/>
              </a:rPr>
              <a:t>Class</a:t>
            </a:r>
            <a:r>
              <a:rPr lang="en-US" altLang="en-US" sz="2400" b="1">
                <a:sym typeface="Symbol" pitchFamily="2" charset="2"/>
              </a:rPr>
              <a:t>"&gt;</a:t>
            </a:r>
          </a:p>
          <a:p>
            <a:pPr marL="533400" indent="-533400" eaLnBrk="1" hangingPunct="1">
              <a:buFont typeface="Wingdings" pitchFamily="2" charset="2"/>
              <a:buNone/>
            </a:pPr>
            <a:r>
              <a:rPr lang="en-US" altLang="en-US" sz="2400" b="1">
                <a:sym typeface="Symbol" pitchFamily="2" charset="2"/>
              </a:rPr>
              <a:t>	&lt;rdfs:label&gt;Class&lt;/rdfs:label&gt;</a:t>
            </a:r>
          </a:p>
          <a:p>
            <a:pPr marL="533400" indent="-533400" eaLnBrk="1" hangingPunct="1">
              <a:buFont typeface="Wingdings" pitchFamily="2" charset="2"/>
              <a:buNone/>
            </a:pPr>
            <a:r>
              <a:rPr lang="en-US" altLang="en-US" sz="2400" b="1">
                <a:sym typeface="Symbol" pitchFamily="2" charset="2"/>
              </a:rPr>
              <a:t>	&lt;rdfs:subClassOf rdf:resource="&amp;rdfs;Class"/&gt;</a:t>
            </a:r>
          </a:p>
          <a:p>
            <a:pPr marL="533400" indent="-533400" eaLnBrk="1" hangingPunct="1">
              <a:buFont typeface="Wingdings" pitchFamily="2" charset="2"/>
              <a:buNone/>
            </a:pPr>
            <a:r>
              <a:rPr lang="en-US" altLang="en-US" sz="2400" b="1">
                <a:sym typeface="Symbol" pitchFamily="2" charset="2"/>
              </a:rPr>
              <a:t>&lt;/rdfs:Class&gt;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3 - Θέση ημερομηνίας">
            <a:extLst>
              <a:ext uri="{FF2B5EF4-FFF2-40B4-BE49-F238E27FC236}">
                <a16:creationId xmlns:a16="http://schemas.microsoft.com/office/drawing/2014/main" id="{4681B7B6-69BC-E295-AE2C-D783749E9D9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19810" name="4 - Θέση υποσέλιδου">
            <a:extLst>
              <a:ext uri="{FF2B5EF4-FFF2-40B4-BE49-F238E27FC236}">
                <a16:creationId xmlns:a16="http://schemas.microsoft.com/office/drawing/2014/main" id="{EBF86376-F087-DEAA-F127-832C3F8EBFB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19811" name="5 - Θέση αριθμού διαφάνειας">
            <a:extLst>
              <a:ext uri="{FF2B5EF4-FFF2-40B4-BE49-F238E27FC236}">
                <a16:creationId xmlns:a16="http://schemas.microsoft.com/office/drawing/2014/main" id="{697FA034-8619-99CA-0AE3-321E8E334F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DA192633-F3C2-9A41-8B37-EFAC2FA6307D}" type="slidenum">
              <a:rPr lang="el-GR" altLang="en-US" smtClean="0">
                <a:solidFill>
                  <a:schemeClr val="bg1"/>
                </a:solidFill>
              </a:rPr>
              <a:pPr>
                <a:spcBef>
                  <a:spcPct val="0"/>
                </a:spcBef>
                <a:buClrTx/>
                <a:buSzTx/>
                <a:buFontTx/>
                <a:buNone/>
              </a:pPr>
              <a:t>123</a:t>
            </a:fld>
            <a:endParaRPr lang="el-GR" altLang="en-US">
              <a:solidFill>
                <a:schemeClr val="bg1"/>
              </a:solidFill>
            </a:endParaRPr>
          </a:p>
        </p:txBody>
      </p:sp>
      <p:sp>
        <p:nvSpPr>
          <p:cNvPr id="119812" name="AutoShape 2">
            <a:extLst>
              <a:ext uri="{FF2B5EF4-FFF2-40B4-BE49-F238E27FC236}">
                <a16:creationId xmlns:a16="http://schemas.microsoft.com/office/drawing/2014/main" id="{2C3A9060-2CB5-1A28-29A9-B82FAC708E35}"/>
              </a:ext>
            </a:extLst>
          </p:cNvPr>
          <p:cNvSpPr>
            <a:spLocks noGrp="1" noChangeArrowheads="1"/>
          </p:cNvSpPr>
          <p:nvPr>
            <p:ph type="title"/>
          </p:nvPr>
        </p:nvSpPr>
        <p:spPr/>
        <p:txBody>
          <a:bodyPr/>
          <a:lstStyle/>
          <a:p>
            <a:pPr eaLnBrk="1" hangingPunct="1"/>
            <a:r>
              <a:rPr lang="en-US" altLang="en-US" sz="3200"/>
              <a:t>Classes of Classes (Metaclasses) – Thing and Nothing</a:t>
            </a:r>
            <a:endParaRPr lang="el-GR" altLang="en-US" sz="3200"/>
          </a:p>
        </p:txBody>
      </p:sp>
      <p:sp>
        <p:nvSpPr>
          <p:cNvPr id="119813" name="Rectangle 3">
            <a:extLst>
              <a:ext uri="{FF2B5EF4-FFF2-40B4-BE49-F238E27FC236}">
                <a16:creationId xmlns:a16="http://schemas.microsoft.com/office/drawing/2014/main" id="{EAFAF8EE-7ABC-8C16-8EB0-009D5ECBF6F6}"/>
              </a:ext>
            </a:extLst>
          </p:cNvPr>
          <p:cNvSpPr>
            <a:spLocks noGrp="1" noChangeArrowheads="1"/>
          </p:cNvSpPr>
          <p:nvPr>
            <p:ph type="body" idx="1"/>
          </p:nvPr>
        </p:nvSpPr>
        <p:spPr/>
        <p:txBody>
          <a:bodyPr/>
          <a:lstStyle/>
          <a:p>
            <a:pPr eaLnBrk="1" hangingPunct="1"/>
            <a:r>
              <a:rPr lang="en-US" altLang="en-US" b="1"/>
              <a:t>Thing </a:t>
            </a:r>
            <a:r>
              <a:rPr lang="en-US" altLang="en-US"/>
              <a:t>is most general object class in OWL</a:t>
            </a:r>
            <a:endParaRPr lang="en-US" altLang="en-US" b="1"/>
          </a:p>
          <a:p>
            <a:pPr eaLnBrk="1" hangingPunct="1"/>
            <a:r>
              <a:rPr lang="en-US" altLang="en-US" b="1"/>
              <a:t>Nothing </a:t>
            </a:r>
            <a:r>
              <a:rPr lang="en-US" altLang="en-US"/>
              <a:t>is most specific class: the empty object class</a:t>
            </a:r>
            <a:endParaRPr lang="en-US" altLang="en-US" b="1"/>
          </a:p>
          <a:p>
            <a:pPr eaLnBrk="1" hangingPunct="1"/>
            <a:r>
              <a:rPr lang="en-US" altLang="en-US"/>
              <a:t>The following relationships hold:</a:t>
            </a:r>
          </a:p>
          <a:p>
            <a:pPr eaLnBrk="1" hangingPunct="1"/>
            <a:endParaRPr lang="el-GR" altLang="en-US"/>
          </a:p>
        </p:txBody>
      </p:sp>
      <p:sp>
        <p:nvSpPr>
          <p:cNvPr id="119814" name="Rectangle 5">
            <a:extLst>
              <a:ext uri="{FF2B5EF4-FFF2-40B4-BE49-F238E27FC236}">
                <a16:creationId xmlns:a16="http://schemas.microsoft.com/office/drawing/2014/main" id="{DD2CC464-9AF6-7318-4838-E6228B2E245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119815" name="Object 4">
            <a:extLst>
              <a:ext uri="{FF2B5EF4-FFF2-40B4-BE49-F238E27FC236}">
                <a16:creationId xmlns:a16="http://schemas.microsoft.com/office/drawing/2014/main" id="{A3AB9B0B-9D9F-D21C-6F8E-E1D6F5BC59D0}"/>
              </a:ext>
            </a:extLst>
          </p:cNvPr>
          <p:cNvGraphicFramePr>
            <a:graphicFrameLocks noChangeAspect="1"/>
          </p:cNvGraphicFramePr>
          <p:nvPr/>
        </p:nvGraphicFramePr>
        <p:xfrm>
          <a:off x="2195513" y="4508500"/>
          <a:ext cx="3562350" cy="485775"/>
        </p:xfrm>
        <a:graphic>
          <a:graphicData uri="http://schemas.openxmlformats.org/presentationml/2006/ole">
            <mc:AlternateContent xmlns:mc="http://schemas.openxmlformats.org/markup-compatibility/2006">
              <mc:Choice xmlns:v="urn:schemas-microsoft-com:vml" Requires="v">
                <p:oleObj r:id="rId2" imgW="40081200" imgH="5562600" progId="Equation.DSMT4">
                  <p:embed/>
                </p:oleObj>
              </mc:Choice>
              <mc:Fallback>
                <p:oleObj r:id="rId2" imgW="40081200" imgH="5562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508500"/>
                        <a:ext cx="35623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6" name="Rectangle 7">
            <a:extLst>
              <a:ext uri="{FF2B5EF4-FFF2-40B4-BE49-F238E27FC236}">
                <a16:creationId xmlns:a16="http://schemas.microsoft.com/office/drawing/2014/main" id="{64A80998-BC21-77BA-641C-200AF958B8AD}"/>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119817" name="Object 6">
            <a:extLst>
              <a:ext uri="{FF2B5EF4-FFF2-40B4-BE49-F238E27FC236}">
                <a16:creationId xmlns:a16="http://schemas.microsoft.com/office/drawing/2014/main" id="{AD0F058C-7BCB-AA78-791A-15F6C6130AAC}"/>
              </a:ext>
            </a:extLst>
          </p:cNvPr>
          <p:cNvGraphicFramePr>
            <a:graphicFrameLocks noChangeAspect="1"/>
          </p:cNvGraphicFramePr>
          <p:nvPr/>
        </p:nvGraphicFramePr>
        <p:xfrm>
          <a:off x="755650" y="5157788"/>
          <a:ext cx="8067675" cy="533400"/>
        </p:xfrm>
        <a:graphic>
          <a:graphicData uri="http://schemas.openxmlformats.org/presentationml/2006/ole">
            <mc:AlternateContent xmlns:mc="http://schemas.openxmlformats.org/markup-compatibility/2006">
              <mc:Choice xmlns:v="urn:schemas-microsoft-com:vml" Requires="v">
                <p:oleObj r:id="rId4" imgW="91871800" imgH="6146800" progId="Equation.DSMT4">
                  <p:embed/>
                </p:oleObj>
              </mc:Choice>
              <mc:Fallback>
                <p:oleObj r:id="rId4" imgW="91871800" imgH="6146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5157788"/>
                        <a:ext cx="8067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3 - Θέση ημερομηνίας">
            <a:extLst>
              <a:ext uri="{FF2B5EF4-FFF2-40B4-BE49-F238E27FC236}">
                <a16:creationId xmlns:a16="http://schemas.microsoft.com/office/drawing/2014/main" id="{0E316231-ECEE-ED16-10AD-28C9871F3E8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0834" name="4 - Θέση υποσέλιδου">
            <a:extLst>
              <a:ext uri="{FF2B5EF4-FFF2-40B4-BE49-F238E27FC236}">
                <a16:creationId xmlns:a16="http://schemas.microsoft.com/office/drawing/2014/main" id="{659F88B6-738E-BFB8-51A0-081FD905342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0835" name="5 - Θέση αριθμού διαφάνειας">
            <a:extLst>
              <a:ext uri="{FF2B5EF4-FFF2-40B4-BE49-F238E27FC236}">
                <a16:creationId xmlns:a16="http://schemas.microsoft.com/office/drawing/2014/main" id="{3E65F164-1BDD-D50B-025C-0912D06587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BA768EA-F20B-B24F-B21E-1E2F4DB8BC0A}" type="slidenum">
              <a:rPr lang="el-GR" altLang="en-US" smtClean="0">
                <a:solidFill>
                  <a:schemeClr val="bg1"/>
                </a:solidFill>
              </a:rPr>
              <a:pPr>
                <a:spcBef>
                  <a:spcPct val="0"/>
                </a:spcBef>
                <a:buClrTx/>
                <a:buSzTx/>
                <a:buFontTx/>
                <a:buNone/>
              </a:pPr>
              <a:t>124</a:t>
            </a:fld>
            <a:endParaRPr lang="el-GR" altLang="en-US">
              <a:solidFill>
                <a:schemeClr val="bg1"/>
              </a:solidFill>
            </a:endParaRPr>
          </a:p>
        </p:txBody>
      </p:sp>
      <p:sp>
        <p:nvSpPr>
          <p:cNvPr id="120836" name="AutoShape 2">
            <a:extLst>
              <a:ext uri="{FF2B5EF4-FFF2-40B4-BE49-F238E27FC236}">
                <a16:creationId xmlns:a16="http://schemas.microsoft.com/office/drawing/2014/main" id="{797B1F28-ACB5-E39E-A995-B0AAEB9D1F84}"/>
              </a:ext>
            </a:extLst>
          </p:cNvPr>
          <p:cNvSpPr>
            <a:spLocks noGrp="1" noChangeArrowheads="1"/>
          </p:cNvSpPr>
          <p:nvPr>
            <p:ph type="title"/>
          </p:nvPr>
        </p:nvSpPr>
        <p:spPr>
          <a:xfrm>
            <a:off x="762000" y="762000"/>
            <a:ext cx="8131175" cy="1143000"/>
          </a:xfrm>
        </p:spPr>
        <p:txBody>
          <a:bodyPr/>
          <a:lstStyle/>
          <a:p>
            <a:pPr eaLnBrk="1" hangingPunct="1"/>
            <a:r>
              <a:rPr lang="en-US" altLang="en-US" sz="3200"/>
              <a:t>Classes of Classes (Metaclasses) – Thing and Nothing </a:t>
            </a:r>
            <a:r>
              <a:rPr lang="en-US" altLang="en-US" sz="3400"/>
              <a:t>(2)</a:t>
            </a:r>
            <a:endParaRPr lang="el-GR" altLang="en-US" sz="3400"/>
          </a:p>
        </p:txBody>
      </p:sp>
      <p:sp>
        <p:nvSpPr>
          <p:cNvPr id="120837" name="Rectangle 3">
            <a:extLst>
              <a:ext uri="{FF2B5EF4-FFF2-40B4-BE49-F238E27FC236}">
                <a16:creationId xmlns:a16="http://schemas.microsoft.com/office/drawing/2014/main" id="{2394E2E0-DE1C-BF40-176B-45F3D34CE246}"/>
              </a:ext>
            </a:extLst>
          </p:cNvPr>
          <p:cNvSpPr>
            <a:spLocks noGrp="1" noChangeArrowheads="1"/>
          </p:cNvSpPr>
          <p:nvPr>
            <p:ph type="body" idx="1"/>
          </p:nvPr>
        </p:nvSpPr>
        <p:spPr>
          <a:xfrm>
            <a:off x="838200" y="2362200"/>
            <a:ext cx="7693025" cy="4090988"/>
          </a:xfrm>
        </p:spPr>
        <p:txBody>
          <a:bodyPr/>
          <a:lstStyle/>
          <a:p>
            <a:pPr defTabSz="596900" eaLnBrk="1" hangingPunct="1">
              <a:lnSpc>
                <a:spcPct val="80000"/>
              </a:lnSpc>
              <a:buFont typeface="Wingdings" pitchFamily="2" charset="2"/>
              <a:buNone/>
            </a:pPr>
            <a:r>
              <a:rPr lang="en-US" altLang="en-US" sz="2000" b="1"/>
              <a:t>&lt;Class rdf:ID="</a:t>
            </a:r>
            <a:r>
              <a:rPr lang="en-US" altLang="en-US" sz="2000" b="1">
                <a:solidFill>
                  <a:schemeClr val="accent1"/>
                </a:solidFill>
              </a:rPr>
              <a:t>Thing</a:t>
            </a:r>
            <a:r>
              <a:rPr lang="en-US" altLang="en-US" sz="2000" b="1"/>
              <a:t>"&gt;</a:t>
            </a:r>
          </a:p>
          <a:p>
            <a:pPr defTabSz="596900" eaLnBrk="1" hangingPunct="1">
              <a:lnSpc>
                <a:spcPct val="80000"/>
              </a:lnSpc>
              <a:buFont typeface="Wingdings" pitchFamily="2" charset="2"/>
              <a:buNone/>
            </a:pPr>
            <a:r>
              <a:rPr lang="en-US" altLang="en-US" sz="2000" b="1"/>
              <a:t>		&lt;rdfs:label&gt;Thing&lt;/rdfs:label&gt;</a:t>
            </a:r>
          </a:p>
          <a:p>
            <a:pPr defTabSz="596900" eaLnBrk="1" hangingPunct="1">
              <a:lnSpc>
                <a:spcPct val="80000"/>
              </a:lnSpc>
              <a:buFont typeface="Wingdings" pitchFamily="2" charset="2"/>
              <a:buNone/>
            </a:pPr>
            <a:r>
              <a:rPr lang="en-US" altLang="en-US" sz="2000" b="1"/>
              <a:t>		&lt;unionOf rdf:parseType="Collection"&gt;</a:t>
            </a:r>
          </a:p>
          <a:p>
            <a:pPr defTabSz="596900" eaLnBrk="1" hangingPunct="1">
              <a:lnSpc>
                <a:spcPct val="80000"/>
              </a:lnSpc>
              <a:buFont typeface="Wingdings" pitchFamily="2" charset="2"/>
              <a:buNone/>
            </a:pPr>
            <a:r>
              <a:rPr lang="en-US" altLang="en-US" sz="2000" b="1"/>
              <a:t>			&lt;Class rdf:about="#Nothing"/&gt;</a:t>
            </a:r>
          </a:p>
          <a:p>
            <a:pPr defTabSz="596900" eaLnBrk="1" hangingPunct="1">
              <a:lnSpc>
                <a:spcPct val="80000"/>
              </a:lnSpc>
              <a:buFont typeface="Wingdings" pitchFamily="2" charset="2"/>
              <a:buNone/>
            </a:pPr>
            <a:r>
              <a:rPr lang="en-US" altLang="en-US" sz="2000" b="1"/>
              <a:t>			&lt;Class&gt;</a:t>
            </a:r>
          </a:p>
          <a:p>
            <a:pPr defTabSz="596900" eaLnBrk="1" hangingPunct="1">
              <a:lnSpc>
                <a:spcPct val="80000"/>
              </a:lnSpc>
              <a:buFont typeface="Wingdings" pitchFamily="2" charset="2"/>
              <a:buNone/>
            </a:pPr>
            <a:r>
              <a:rPr lang="en-US" altLang="en-US" sz="2000" b="1"/>
              <a:t>				&lt;complementOf rdf:resource="#Nothing"/&gt;</a:t>
            </a:r>
          </a:p>
          <a:p>
            <a:pPr defTabSz="596900" eaLnBrk="1" hangingPunct="1">
              <a:lnSpc>
                <a:spcPct val="80000"/>
              </a:lnSpc>
              <a:buFont typeface="Wingdings" pitchFamily="2" charset="2"/>
              <a:buNone/>
            </a:pPr>
            <a:r>
              <a:rPr lang="en-US" altLang="en-US" sz="2000" b="1"/>
              <a:t>			&lt;/Class&gt;</a:t>
            </a:r>
          </a:p>
          <a:p>
            <a:pPr defTabSz="596900" eaLnBrk="1" hangingPunct="1">
              <a:lnSpc>
                <a:spcPct val="80000"/>
              </a:lnSpc>
              <a:buFont typeface="Wingdings" pitchFamily="2" charset="2"/>
              <a:buNone/>
            </a:pPr>
            <a:r>
              <a:rPr lang="en-US" altLang="en-US" sz="2000" b="1"/>
              <a:t>		&lt;/unionOf&gt;</a:t>
            </a:r>
          </a:p>
          <a:p>
            <a:pPr defTabSz="596900" eaLnBrk="1" hangingPunct="1">
              <a:lnSpc>
                <a:spcPct val="80000"/>
              </a:lnSpc>
              <a:spcAft>
                <a:spcPct val="40000"/>
              </a:spcAft>
              <a:buFont typeface="Wingdings" pitchFamily="2" charset="2"/>
              <a:buNone/>
            </a:pPr>
            <a:r>
              <a:rPr lang="en-US" altLang="en-US" sz="2000" b="1"/>
              <a:t>&lt;/Class&gt;</a:t>
            </a:r>
          </a:p>
          <a:p>
            <a:pPr defTabSz="596900" eaLnBrk="1" hangingPunct="1">
              <a:lnSpc>
                <a:spcPct val="80000"/>
              </a:lnSpc>
              <a:buFont typeface="Wingdings" pitchFamily="2" charset="2"/>
              <a:buNone/>
            </a:pPr>
            <a:r>
              <a:rPr lang="en-US" altLang="en-US" sz="2000" b="1"/>
              <a:t>&lt;Class rdf:ID="</a:t>
            </a:r>
            <a:r>
              <a:rPr lang="en-US" altLang="en-US" sz="2000" b="1">
                <a:solidFill>
                  <a:schemeClr val="accent1"/>
                </a:solidFill>
              </a:rPr>
              <a:t>Nothing</a:t>
            </a:r>
            <a:r>
              <a:rPr lang="en-US" altLang="en-US" sz="2000" b="1"/>
              <a:t>"&gt;</a:t>
            </a:r>
          </a:p>
          <a:p>
            <a:pPr defTabSz="596900" eaLnBrk="1" hangingPunct="1">
              <a:lnSpc>
                <a:spcPct val="80000"/>
              </a:lnSpc>
              <a:buFont typeface="Wingdings" pitchFamily="2" charset="2"/>
              <a:buNone/>
            </a:pPr>
            <a:r>
              <a:rPr lang="en-US" altLang="en-US" sz="2000" b="1"/>
              <a:t>		&lt;rdfs:label&gt;Nothing&lt;/rdfs:label&gt;</a:t>
            </a:r>
          </a:p>
          <a:p>
            <a:pPr defTabSz="596900" eaLnBrk="1" hangingPunct="1">
              <a:lnSpc>
                <a:spcPct val="80000"/>
              </a:lnSpc>
              <a:buFont typeface="Wingdings" pitchFamily="2" charset="2"/>
              <a:buNone/>
            </a:pPr>
            <a:r>
              <a:rPr lang="en-US" altLang="en-US" sz="2000" b="1"/>
              <a:t>		&lt;complementOf rdf:resource="#Thing"/&gt;</a:t>
            </a:r>
          </a:p>
          <a:p>
            <a:pPr defTabSz="596900" eaLnBrk="1" hangingPunct="1">
              <a:lnSpc>
                <a:spcPct val="80000"/>
              </a:lnSpc>
              <a:buFont typeface="Wingdings" pitchFamily="2" charset="2"/>
              <a:buNone/>
            </a:pPr>
            <a:r>
              <a:rPr lang="en-US" altLang="en-US" sz="2000" b="1"/>
              <a:t>&lt;/Class&gt;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3 - Θέση ημερομηνίας">
            <a:extLst>
              <a:ext uri="{FF2B5EF4-FFF2-40B4-BE49-F238E27FC236}">
                <a16:creationId xmlns:a16="http://schemas.microsoft.com/office/drawing/2014/main" id="{E0A07D62-282E-D7B3-9AAA-02ECB22464C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1858" name="4 - Θέση υποσέλιδου">
            <a:extLst>
              <a:ext uri="{FF2B5EF4-FFF2-40B4-BE49-F238E27FC236}">
                <a16:creationId xmlns:a16="http://schemas.microsoft.com/office/drawing/2014/main" id="{79DF7FDA-E4C7-2EBB-68B7-5F36C005396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1859" name="5 - Θέση αριθμού διαφάνειας">
            <a:extLst>
              <a:ext uri="{FF2B5EF4-FFF2-40B4-BE49-F238E27FC236}">
                <a16:creationId xmlns:a16="http://schemas.microsoft.com/office/drawing/2014/main" id="{5B3B7858-6A8A-0CF2-1171-B2BAC64C89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717C9FB-A6D0-1946-8D09-9E6ADA676C91}" type="slidenum">
              <a:rPr lang="el-GR" altLang="en-US" smtClean="0">
                <a:solidFill>
                  <a:schemeClr val="bg1"/>
                </a:solidFill>
              </a:rPr>
              <a:pPr>
                <a:spcBef>
                  <a:spcPct val="0"/>
                </a:spcBef>
                <a:buClrTx/>
                <a:buSzTx/>
                <a:buFontTx/>
                <a:buNone/>
              </a:pPr>
              <a:t>125</a:t>
            </a:fld>
            <a:endParaRPr lang="el-GR" altLang="en-US">
              <a:solidFill>
                <a:schemeClr val="bg1"/>
              </a:solidFill>
            </a:endParaRPr>
          </a:p>
        </p:txBody>
      </p:sp>
      <p:sp>
        <p:nvSpPr>
          <p:cNvPr id="121860" name="AutoShape 2">
            <a:extLst>
              <a:ext uri="{FF2B5EF4-FFF2-40B4-BE49-F238E27FC236}">
                <a16:creationId xmlns:a16="http://schemas.microsoft.com/office/drawing/2014/main" id="{1429D857-8F87-C530-6081-D49E370E0565}"/>
              </a:ext>
            </a:extLst>
          </p:cNvPr>
          <p:cNvSpPr>
            <a:spLocks noGrp="1" noChangeArrowheads="1"/>
          </p:cNvSpPr>
          <p:nvPr>
            <p:ph type="title"/>
          </p:nvPr>
        </p:nvSpPr>
        <p:spPr>
          <a:xfrm>
            <a:off x="762000" y="762000"/>
            <a:ext cx="8058150" cy="1143000"/>
          </a:xfrm>
        </p:spPr>
        <p:txBody>
          <a:bodyPr/>
          <a:lstStyle/>
          <a:p>
            <a:pPr eaLnBrk="1" hangingPunct="1"/>
            <a:r>
              <a:rPr lang="en-US" altLang="en-US" sz="3800"/>
              <a:t>Class and Property Equivalences</a:t>
            </a:r>
            <a:endParaRPr lang="el-GR" altLang="en-US" sz="3800"/>
          </a:p>
        </p:txBody>
      </p:sp>
      <p:sp>
        <p:nvSpPr>
          <p:cNvPr id="121861" name="Rectangle 3">
            <a:extLst>
              <a:ext uri="{FF2B5EF4-FFF2-40B4-BE49-F238E27FC236}">
                <a16:creationId xmlns:a16="http://schemas.microsoft.com/office/drawing/2014/main" id="{61483E41-E92A-0FF9-C532-5DBF0AB5102A}"/>
              </a:ext>
            </a:extLst>
          </p:cNvPr>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000" b="1"/>
              <a:t>&lt;rdf:Property rdf:ID="</a:t>
            </a:r>
            <a:r>
              <a:rPr lang="en-US" altLang="en-US" sz="2000" b="1">
                <a:solidFill>
                  <a:schemeClr val="accent1"/>
                </a:solidFill>
              </a:rPr>
              <a:t>EquivalentClass</a:t>
            </a:r>
            <a:r>
              <a:rPr lang="en-US" altLang="en-US" sz="2000" b="1"/>
              <a:t>"&gt;</a:t>
            </a:r>
          </a:p>
          <a:p>
            <a:pPr eaLnBrk="1" hangingPunct="1">
              <a:lnSpc>
                <a:spcPct val="80000"/>
              </a:lnSpc>
              <a:buFont typeface="Wingdings" pitchFamily="2" charset="2"/>
              <a:buNone/>
            </a:pPr>
            <a:r>
              <a:rPr lang="en-US" altLang="en-US" sz="2000" b="1"/>
              <a:t>	&lt;rdfs:label&gt;EquivalentClass&lt;/rdfs:label&gt;</a:t>
            </a:r>
          </a:p>
          <a:p>
            <a:pPr eaLnBrk="1" hangingPunct="1">
              <a:lnSpc>
                <a:spcPct val="80000"/>
              </a:lnSpc>
              <a:buFont typeface="Wingdings" pitchFamily="2" charset="2"/>
              <a:buNone/>
            </a:pPr>
            <a:r>
              <a:rPr lang="en-US" altLang="en-US" sz="2000" b="1"/>
              <a:t>	</a:t>
            </a:r>
            <a:r>
              <a:rPr lang="en-US" altLang="en-US" sz="2000" b="1">
                <a:solidFill>
                  <a:srgbClr val="FF9999"/>
                </a:solidFill>
              </a:rPr>
              <a:t>&lt;rdfs:subPropertyOf rdf:resource="&amp;rdfs;subClassOf"/&gt;</a:t>
            </a:r>
          </a:p>
          <a:p>
            <a:pPr eaLnBrk="1" hangingPunct="1">
              <a:lnSpc>
                <a:spcPct val="80000"/>
              </a:lnSpc>
              <a:buFont typeface="Wingdings" pitchFamily="2" charset="2"/>
              <a:buNone/>
            </a:pPr>
            <a:r>
              <a:rPr lang="en-US" altLang="en-US" sz="2000" b="1"/>
              <a:t>	&lt;rdfs:domain rdf:resource="#Class"/&gt;</a:t>
            </a:r>
          </a:p>
          <a:p>
            <a:pPr eaLnBrk="1" hangingPunct="1">
              <a:lnSpc>
                <a:spcPct val="80000"/>
              </a:lnSpc>
              <a:buFont typeface="Wingdings" pitchFamily="2" charset="2"/>
              <a:buNone/>
            </a:pPr>
            <a:r>
              <a:rPr lang="en-US" altLang="en-US" sz="2000" b="1"/>
              <a:t>	&lt;rdfs:range rdf:resource="#Class"/&gt;</a:t>
            </a:r>
          </a:p>
          <a:p>
            <a:pPr eaLnBrk="1" hangingPunct="1">
              <a:lnSpc>
                <a:spcPct val="80000"/>
              </a:lnSpc>
              <a:spcAft>
                <a:spcPct val="40000"/>
              </a:spcAft>
              <a:buFont typeface="Wingdings" pitchFamily="2" charset="2"/>
              <a:buNone/>
            </a:pPr>
            <a:r>
              <a:rPr lang="en-US" altLang="en-US" sz="2000" b="1"/>
              <a:t>&lt;/rdf:Property&gt;</a:t>
            </a:r>
          </a:p>
          <a:p>
            <a:pPr eaLnBrk="1" hangingPunct="1">
              <a:lnSpc>
                <a:spcPct val="80000"/>
              </a:lnSpc>
              <a:buFont typeface="Wingdings" pitchFamily="2" charset="2"/>
              <a:buNone/>
            </a:pPr>
            <a:r>
              <a:rPr lang="en-US" altLang="en-US" sz="2000" b="1"/>
              <a:t>&lt;rdf:Property rdf:ID="</a:t>
            </a:r>
            <a:r>
              <a:rPr lang="en-US" altLang="en-US" sz="2000" b="1">
                <a:solidFill>
                  <a:schemeClr val="accent1"/>
                </a:solidFill>
              </a:rPr>
              <a:t>EquivalentProperty</a:t>
            </a:r>
            <a:r>
              <a:rPr lang="en-US" altLang="en-US" sz="2000" b="1"/>
              <a:t>"&gt;</a:t>
            </a:r>
          </a:p>
          <a:p>
            <a:pPr eaLnBrk="1" hangingPunct="1">
              <a:lnSpc>
                <a:spcPct val="80000"/>
              </a:lnSpc>
              <a:buFont typeface="Wingdings" pitchFamily="2" charset="2"/>
              <a:buNone/>
            </a:pPr>
            <a:r>
              <a:rPr lang="en-US" altLang="en-US" sz="2000" b="1"/>
              <a:t>	&lt;rdfs:label&gt;EquivalentProperty&lt;/rdfs:label&gt;</a:t>
            </a:r>
          </a:p>
          <a:p>
            <a:pPr eaLnBrk="1" hangingPunct="1">
              <a:lnSpc>
                <a:spcPct val="80000"/>
              </a:lnSpc>
              <a:buFont typeface="Wingdings" pitchFamily="2" charset="2"/>
              <a:buNone/>
            </a:pPr>
            <a:r>
              <a:rPr lang="en-US" altLang="en-US" sz="2000" b="1"/>
              <a:t>	</a:t>
            </a:r>
            <a:r>
              <a:rPr lang="en-US" altLang="en-US" sz="2000" b="1">
                <a:solidFill>
                  <a:srgbClr val="FF9999"/>
                </a:solidFill>
              </a:rPr>
              <a:t>&lt;rdfs:subPropertyOf 	rdf:resource="&amp;rdfs;subPropertyOf"/&gt;</a:t>
            </a:r>
          </a:p>
          <a:p>
            <a:pPr eaLnBrk="1" hangingPunct="1">
              <a:lnSpc>
                <a:spcPct val="80000"/>
              </a:lnSpc>
              <a:buFont typeface="Wingdings" pitchFamily="2" charset="2"/>
              <a:buNone/>
            </a:pPr>
            <a:r>
              <a:rPr lang="en-US" altLang="en-US" sz="2000" b="1"/>
              <a:t>&lt;/rdf:Property&gt;</a:t>
            </a:r>
            <a:endParaRPr lang="en-US" altLang="en-US" sz="2000"/>
          </a:p>
          <a:p>
            <a:pPr eaLnBrk="1" hangingPunct="1">
              <a:lnSpc>
                <a:spcPct val="80000"/>
              </a:lnSpc>
            </a:pPr>
            <a:endParaRPr lang="el-GR" altLang="en-US" sz="20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3 - Θέση ημερομηνίας">
            <a:extLst>
              <a:ext uri="{FF2B5EF4-FFF2-40B4-BE49-F238E27FC236}">
                <a16:creationId xmlns:a16="http://schemas.microsoft.com/office/drawing/2014/main" id="{868BFE7D-7453-A272-45A3-4785D5F8A03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2882" name="4 - Θέση υποσέλιδου">
            <a:extLst>
              <a:ext uri="{FF2B5EF4-FFF2-40B4-BE49-F238E27FC236}">
                <a16:creationId xmlns:a16="http://schemas.microsoft.com/office/drawing/2014/main" id="{E0DDFAFE-1466-589A-8879-9E47C96B506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2883" name="5 - Θέση αριθμού διαφάνειας">
            <a:extLst>
              <a:ext uri="{FF2B5EF4-FFF2-40B4-BE49-F238E27FC236}">
                <a16:creationId xmlns:a16="http://schemas.microsoft.com/office/drawing/2014/main" id="{2BCA0328-1D48-609D-25EA-22ADFC64A1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34A1F09C-301A-4742-8CE6-7B5727428425}" type="slidenum">
              <a:rPr lang="el-GR" altLang="en-US" smtClean="0">
                <a:solidFill>
                  <a:schemeClr val="bg1"/>
                </a:solidFill>
              </a:rPr>
              <a:pPr>
                <a:spcBef>
                  <a:spcPct val="0"/>
                </a:spcBef>
                <a:buClrTx/>
                <a:buSzTx/>
                <a:buFontTx/>
                <a:buNone/>
              </a:pPr>
              <a:t>126</a:t>
            </a:fld>
            <a:endParaRPr lang="el-GR" altLang="en-US">
              <a:solidFill>
                <a:schemeClr val="bg1"/>
              </a:solidFill>
            </a:endParaRPr>
          </a:p>
        </p:txBody>
      </p:sp>
      <p:sp>
        <p:nvSpPr>
          <p:cNvPr id="122884" name="AutoShape 2">
            <a:extLst>
              <a:ext uri="{FF2B5EF4-FFF2-40B4-BE49-F238E27FC236}">
                <a16:creationId xmlns:a16="http://schemas.microsoft.com/office/drawing/2014/main" id="{C43561A7-60F8-6160-1B62-261BAD026EDC}"/>
              </a:ext>
            </a:extLst>
          </p:cNvPr>
          <p:cNvSpPr>
            <a:spLocks noGrp="1" noChangeArrowheads="1"/>
          </p:cNvSpPr>
          <p:nvPr>
            <p:ph type="title"/>
          </p:nvPr>
        </p:nvSpPr>
        <p:spPr/>
        <p:txBody>
          <a:bodyPr/>
          <a:lstStyle/>
          <a:p>
            <a:pPr eaLnBrk="1" hangingPunct="1"/>
            <a:r>
              <a:rPr lang="en-US" altLang="en-US"/>
              <a:t>Class Disjointness</a:t>
            </a:r>
            <a:endParaRPr lang="el-GR" altLang="en-US"/>
          </a:p>
        </p:txBody>
      </p:sp>
      <p:sp>
        <p:nvSpPr>
          <p:cNvPr id="122885" name="Rectangle 3">
            <a:extLst>
              <a:ext uri="{FF2B5EF4-FFF2-40B4-BE49-F238E27FC236}">
                <a16:creationId xmlns:a16="http://schemas.microsoft.com/office/drawing/2014/main" id="{012D7D16-D275-26FB-FE11-81651BACEAD9}"/>
              </a:ext>
            </a:extLst>
          </p:cNvPr>
          <p:cNvSpPr>
            <a:spLocks noGrp="1" noChangeArrowheads="1"/>
          </p:cNvSpPr>
          <p:nvPr>
            <p:ph type="body" idx="1"/>
          </p:nvPr>
        </p:nvSpPr>
        <p:spPr/>
        <p:txBody>
          <a:bodyPr/>
          <a:lstStyle/>
          <a:p>
            <a:pPr marL="533400" indent="-533400" eaLnBrk="1" hangingPunct="1">
              <a:buFont typeface="Wingdings" pitchFamily="2" charset="2"/>
              <a:buNone/>
            </a:pPr>
            <a:r>
              <a:rPr lang="en-US" altLang="en-US" sz="2400" b="1"/>
              <a:t>&lt;rdf:Property rdf:ID="</a:t>
            </a:r>
            <a:r>
              <a:rPr lang="en-US" altLang="en-US" sz="2400" b="1">
                <a:solidFill>
                  <a:schemeClr val="accent1"/>
                </a:solidFill>
              </a:rPr>
              <a:t>disjointWith</a:t>
            </a:r>
            <a:r>
              <a:rPr lang="en-US" altLang="en-US" sz="2400" b="1"/>
              <a:t>"&gt;</a:t>
            </a:r>
          </a:p>
          <a:p>
            <a:pPr marL="533400" indent="-533400" eaLnBrk="1" hangingPunct="1">
              <a:buFont typeface="Wingdings" pitchFamily="2" charset="2"/>
              <a:buNone/>
            </a:pPr>
            <a:r>
              <a:rPr lang="en-US" altLang="en-US" sz="2400" b="1"/>
              <a:t>		&lt;rdfs:label&gt;disjointWith&lt;/rdfs:label&gt;</a:t>
            </a:r>
          </a:p>
          <a:p>
            <a:pPr marL="533400" indent="-533400" eaLnBrk="1" hangingPunct="1">
              <a:buFont typeface="Wingdings" pitchFamily="2" charset="2"/>
              <a:buNone/>
            </a:pPr>
            <a:r>
              <a:rPr lang="en-US" altLang="en-US" sz="2400" b="1"/>
              <a:t>		&lt;rdfs:domain rdf:resource="</a:t>
            </a:r>
            <a:r>
              <a:rPr lang="en-US" altLang="en-US" sz="2400" b="1">
                <a:solidFill>
                  <a:srgbClr val="FF9999"/>
                </a:solidFill>
              </a:rPr>
              <a:t>#Class</a:t>
            </a:r>
            <a:r>
              <a:rPr lang="en-US" altLang="en-US" sz="2400" b="1"/>
              <a:t>"/&gt;</a:t>
            </a:r>
          </a:p>
          <a:p>
            <a:pPr marL="533400" indent="-533400" eaLnBrk="1" hangingPunct="1">
              <a:buFont typeface="Wingdings" pitchFamily="2" charset="2"/>
              <a:buNone/>
            </a:pPr>
            <a:r>
              <a:rPr lang="en-US" altLang="en-US" sz="2400" b="1"/>
              <a:t>		&lt;rdfs:range rdf:resource="</a:t>
            </a:r>
            <a:r>
              <a:rPr lang="en-US" altLang="en-US" sz="2400" b="1">
                <a:solidFill>
                  <a:srgbClr val="FF9999"/>
                </a:solidFill>
              </a:rPr>
              <a:t>#Class</a:t>
            </a:r>
            <a:r>
              <a:rPr lang="en-US" altLang="en-US" sz="2400" b="1"/>
              <a:t>"/&gt;</a:t>
            </a:r>
          </a:p>
          <a:p>
            <a:pPr marL="533400" indent="-533400" eaLnBrk="1" hangingPunct="1">
              <a:buFont typeface="Wingdings" pitchFamily="2" charset="2"/>
              <a:buNone/>
            </a:pPr>
            <a:r>
              <a:rPr lang="en-US" altLang="en-US" sz="2400" b="1"/>
              <a:t>&lt;/rdf:Property&gt;</a:t>
            </a:r>
            <a:endParaRPr lang="el-GR" altLang="en-US" sz="2400" b="1"/>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3 - Θέση ημερομηνίας">
            <a:extLst>
              <a:ext uri="{FF2B5EF4-FFF2-40B4-BE49-F238E27FC236}">
                <a16:creationId xmlns:a16="http://schemas.microsoft.com/office/drawing/2014/main" id="{193EC8A0-DC9D-AFC6-9387-086225B183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3906" name="4 - Θέση υποσέλιδου">
            <a:extLst>
              <a:ext uri="{FF2B5EF4-FFF2-40B4-BE49-F238E27FC236}">
                <a16:creationId xmlns:a16="http://schemas.microsoft.com/office/drawing/2014/main" id="{04CF20A8-8EF2-22DE-6F0C-22431F7438B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3907" name="5 - Θέση αριθμού διαφάνειας">
            <a:extLst>
              <a:ext uri="{FF2B5EF4-FFF2-40B4-BE49-F238E27FC236}">
                <a16:creationId xmlns:a16="http://schemas.microsoft.com/office/drawing/2014/main" id="{22DF114D-62BD-28B8-878C-7D188547F4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836E1289-D325-5D46-8DA7-2E6DE0B7BA70}" type="slidenum">
              <a:rPr lang="el-GR" altLang="en-US" smtClean="0">
                <a:solidFill>
                  <a:schemeClr val="bg1"/>
                </a:solidFill>
              </a:rPr>
              <a:pPr>
                <a:spcBef>
                  <a:spcPct val="0"/>
                </a:spcBef>
                <a:buClrTx/>
                <a:buSzTx/>
                <a:buFontTx/>
                <a:buNone/>
              </a:pPr>
              <a:t>127</a:t>
            </a:fld>
            <a:endParaRPr lang="el-GR" altLang="en-US">
              <a:solidFill>
                <a:schemeClr val="bg1"/>
              </a:solidFill>
            </a:endParaRPr>
          </a:p>
        </p:txBody>
      </p:sp>
      <p:sp>
        <p:nvSpPr>
          <p:cNvPr id="123908" name="AutoShape 2">
            <a:extLst>
              <a:ext uri="{FF2B5EF4-FFF2-40B4-BE49-F238E27FC236}">
                <a16:creationId xmlns:a16="http://schemas.microsoft.com/office/drawing/2014/main" id="{AEC42F56-0491-58E2-AFB7-2E80B2BB15D1}"/>
              </a:ext>
            </a:extLst>
          </p:cNvPr>
          <p:cNvSpPr>
            <a:spLocks noGrp="1" noChangeArrowheads="1"/>
          </p:cNvSpPr>
          <p:nvPr>
            <p:ph type="title"/>
          </p:nvPr>
        </p:nvSpPr>
        <p:spPr>
          <a:xfrm>
            <a:off x="762000" y="762000"/>
            <a:ext cx="8131175" cy="1143000"/>
          </a:xfrm>
        </p:spPr>
        <p:txBody>
          <a:bodyPr/>
          <a:lstStyle/>
          <a:p>
            <a:pPr eaLnBrk="1" hangingPunct="1"/>
            <a:r>
              <a:rPr lang="en-US" altLang="en-US" sz="3800"/>
              <a:t>Equality and Inequality</a:t>
            </a:r>
            <a:endParaRPr lang="el-GR" altLang="en-US" sz="3800"/>
          </a:p>
        </p:txBody>
      </p:sp>
      <p:sp>
        <p:nvSpPr>
          <p:cNvPr id="123909" name="Rectangle 3">
            <a:extLst>
              <a:ext uri="{FF2B5EF4-FFF2-40B4-BE49-F238E27FC236}">
                <a16:creationId xmlns:a16="http://schemas.microsoft.com/office/drawing/2014/main" id="{0D0785E5-B425-8A82-6E9F-C55BEF80BEB8}"/>
              </a:ext>
            </a:extLst>
          </p:cNvPr>
          <p:cNvSpPr>
            <a:spLocks noGrp="1" noChangeArrowheads="1"/>
          </p:cNvSpPr>
          <p:nvPr>
            <p:ph type="body" idx="1"/>
          </p:nvPr>
        </p:nvSpPr>
        <p:spPr>
          <a:xfrm>
            <a:off x="838200" y="2362200"/>
            <a:ext cx="7621588" cy="3724275"/>
          </a:xfrm>
        </p:spPr>
        <p:txBody>
          <a:bodyPr/>
          <a:lstStyle/>
          <a:p>
            <a:pPr marL="533400" indent="-533400" eaLnBrk="1" hangingPunct="1"/>
            <a:r>
              <a:rPr lang="en-US" altLang="en-US"/>
              <a:t>Equality and inequality can be stated between arbitrary things</a:t>
            </a:r>
          </a:p>
          <a:p>
            <a:pPr marL="914400" lvl="1" indent="-457200" eaLnBrk="1" hangingPunct="1"/>
            <a:r>
              <a:rPr lang="en-US" altLang="en-US"/>
              <a:t>I</a:t>
            </a:r>
            <a:r>
              <a:rPr lang="el-GR" altLang="en-US"/>
              <a:t>n OWL Full this statement can also be applied to classes </a:t>
            </a:r>
            <a:endParaRPr lang="en-US" altLang="en-US"/>
          </a:p>
          <a:p>
            <a:pPr marL="533400" indent="-533400" eaLnBrk="1" hangingPunct="1"/>
            <a:r>
              <a:rPr lang="en-US" altLang="en-US"/>
              <a:t>Properties </a:t>
            </a:r>
            <a:r>
              <a:rPr lang="el-GR" altLang="en-US" b="1"/>
              <a:t>sameIndividualAs</a:t>
            </a:r>
            <a:r>
              <a:rPr lang="en-US" altLang="en-US"/>
              <a:t>, </a:t>
            </a:r>
            <a:r>
              <a:rPr lang="el-GR" altLang="en-US" b="1"/>
              <a:t>sameAs</a:t>
            </a:r>
            <a:r>
              <a:rPr lang="el-GR" altLang="en-US"/>
              <a:t> </a:t>
            </a:r>
            <a:r>
              <a:rPr lang="en-US" altLang="en-US"/>
              <a:t>and </a:t>
            </a:r>
            <a:r>
              <a:rPr lang="el-GR" altLang="en-US" b="1"/>
              <a:t>differentFrom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3 - Θέση ημερομηνίας">
            <a:extLst>
              <a:ext uri="{FF2B5EF4-FFF2-40B4-BE49-F238E27FC236}">
                <a16:creationId xmlns:a16="http://schemas.microsoft.com/office/drawing/2014/main" id="{608FA40E-DF32-92AB-3957-C628EE4219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4930" name="4 - Θέση υποσέλιδου">
            <a:extLst>
              <a:ext uri="{FF2B5EF4-FFF2-40B4-BE49-F238E27FC236}">
                <a16:creationId xmlns:a16="http://schemas.microsoft.com/office/drawing/2014/main" id="{9F4F6B08-E522-C66F-8E47-3DD1939A454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4931" name="5 - Θέση αριθμού διαφάνειας">
            <a:extLst>
              <a:ext uri="{FF2B5EF4-FFF2-40B4-BE49-F238E27FC236}">
                <a16:creationId xmlns:a16="http://schemas.microsoft.com/office/drawing/2014/main" id="{40CE7809-ADED-32BC-2249-190A525FF3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CFA29EF-9A15-B04E-9B0F-7FFB401ADBDD}" type="slidenum">
              <a:rPr lang="el-GR" altLang="en-US" smtClean="0">
                <a:solidFill>
                  <a:schemeClr val="bg1"/>
                </a:solidFill>
              </a:rPr>
              <a:pPr>
                <a:spcBef>
                  <a:spcPct val="0"/>
                </a:spcBef>
                <a:buClrTx/>
                <a:buSzTx/>
                <a:buFontTx/>
                <a:buNone/>
              </a:pPr>
              <a:t>128</a:t>
            </a:fld>
            <a:endParaRPr lang="el-GR" altLang="en-US">
              <a:solidFill>
                <a:schemeClr val="bg1"/>
              </a:solidFill>
            </a:endParaRPr>
          </a:p>
        </p:txBody>
      </p:sp>
      <p:sp>
        <p:nvSpPr>
          <p:cNvPr id="124932" name="AutoShape 2">
            <a:extLst>
              <a:ext uri="{FF2B5EF4-FFF2-40B4-BE49-F238E27FC236}">
                <a16:creationId xmlns:a16="http://schemas.microsoft.com/office/drawing/2014/main" id="{0FC7B888-F68B-E966-1B02-656A30AEDDE1}"/>
              </a:ext>
            </a:extLst>
          </p:cNvPr>
          <p:cNvSpPr>
            <a:spLocks noGrp="1" noChangeArrowheads="1"/>
          </p:cNvSpPr>
          <p:nvPr>
            <p:ph type="title"/>
          </p:nvPr>
        </p:nvSpPr>
        <p:spPr/>
        <p:txBody>
          <a:bodyPr/>
          <a:lstStyle/>
          <a:p>
            <a:pPr eaLnBrk="1" hangingPunct="1"/>
            <a:r>
              <a:rPr lang="en-US" altLang="en-US" sz="3800"/>
              <a:t>Equality and Inequality (2)</a:t>
            </a:r>
            <a:endParaRPr lang="el-GR" altLang="en-US" sz="3800"/>
          </a:p>
        </p:txBody>
      </p:sp>
      <p:sp>
        <p:nvSpPr>
          <p:cNvPr id="124933" name="Rectangle 3">
            <a:extLst>
              <a:ext uri="{FF2B5EF4-FFF2-40B4-BE49-F238E27FC236}">
                <a16:creationId xmlns:a16="http://schemas.microsoft.com/office/drawing/2014/main" id="{1A80ED42-E66E-3E95-0FB2-191D79B21695}"/>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buFont typeface="Wingdings" pitchFamily="2" charset="2"/>
              <a:buNone/>
            </a:pPr>
            <a:r>
              <a:rPr lang="en-US" altLang="en-US" sz="2400" b="1"/>
              <a:t>&lt;rdf:Property rdf:ID="</a:t>
            </a:r>
            <a:r>
              <a:rPr lang="en-US" altLang="en-US" sz="2400" b="1">
                <a:solidFill>
                  <a:schemeClr val="accent1"/>
                </a:solidFill>
              </a:rPr>
              <a:t>sameIndividualAs</a:t>
            </a:r>
            <a:r>
              <a:rPr lang="en-US" altLang="en-US" sz="2400" b="1"/>
              <a:t>"&gt;</a:t>
            </a:r>
          </a:p>
          <a:p>
            <a:pPr marL="533400" indent="-533400" eaLnBrk="1" hangingPunct="1">
              <a:lnSpc>
                <a:spcPct val="90000"/>
              </a:lnSpc>
              <a:buFont typeface="Wingdings" pitchFamily="2" charset="2"/>
              <a:buNone/>
            </a:pPr>
            <a:r>
              <a:rPr lang="en-US" altLang="en-US" sz="2400" b="1"/>
              <a:t>		&lt;rdfs:domain rdf:resource="#Thing"/&gt;</a:t>
            </a:r>
          </a:p>
          <a:p>
            <a:pPr marL="533400" indent="-533400" eaLnBrk="1" hangingPunct="1">
              <a:lnSpc>
                <a:spcPct val="90000"/>
              </a:lnSpc>
              <a:buFont typeface="Wingdings" pitchFamily="2" charset="2"/>
              <a:buNone/>
            </a:pPr>
            <a:r>
              <a:rPr lang="en-US" altLang="en-US" sz="2400" b="1"/>
              <a:t>		&lt;rdfs:range rdf:resource="#Thing"/&gt;</a:t>
            </a:r>
          </a:p>
          <a:p>
            <a:pPr marL="533400" indent="-533400" eaLnBrk="1" hangingPunct="1">
              <a:lnSpc>
                <a:spcPct val="90000"/>
              </a:lnSpc>
              <a:spcAft>
                <a:spcPct val="50000"/>
              </a:spcAft>
              <a:buFont typeface="Wingdings" pitchFamily="2" charset="2"/>
              <a:buNone/>
            </a:pPr>
            <a:r>
              <a:rPr lang="en-US" altLang="en-US" sz="2400" b="1"/>
              <a:t>&lt;/rdf:Property&gt;</a:t>
            </a:r>
          </a:p>
          <a:p>
            <a:pPr marL="533400" indent="-533400" eaLnBrk="1" hangingPunct="1">
              <a:lnSpc>
                <a:spcPct val="90000"/>
              </a:lnSpc>
              <a:buFont typeface="Wingdings" pitchFamily="2" charset="2"/>
              <a:buNone/>
            </a:pPr>
            <a:r>
              <a:rPr lang="en-US" altLang="en-US" sz="2400" b="1"/>
              <a:t>&lt;rdf:Property rdf:ID="</a:t>
            </a:r>
            <a:r>
              <a:rPr lang="en-US" altLang="en-US" sz="2400" b="1">
                <a:solidFill>
                  <a:schemeClr val="accent1"/>
                </a:solidFill>
              </a:rPr>
              <a:t>sameAs</a:t>
            </a:r>
            <a:r>
              <a:rPr lang="en-US" altLang="en-US" sz="2400" b="1"/>
              <a:t>"&gt;</a:t>
            </a:r>
          </a:p>
          <a:p>
            <a:pPr marL="533400" indent="-533400" eaLnBrk="1" hangingPunct="1">
              <a:lnSpc>
                <a:spcPct val="90000"/>
              </a:lnSpc>
              <a:buFont typeface="Wingdings" pitchFamily="2" charset="2"/>
              <a:buNone/>
            </a:pPr>
            <a:r>
              <a:rPr lang="en-US" altLang="en-US" sz="2400" b="1"/>
              <a:t>	&lt;EquivalentProperty rdf:resource= 			"#sameIndividualAs"/&gt;</a:t>
            </a:r>
          </a:p>
          <a:p>
            <a:pPr marL="533400" indent="-533400" eaLnBrk="1" hangingPunct="1">
              <a:lnSpc>
                <a:spcPct val="90000"/>
              </a:lnSpc>
              <a:buFont typeface="Wingdings" pitchFamily="2" charset="2"/>
              <a:buNone/>
            </a:pPr>
            <a:r>
              <a:rPr lang="en-US" altLang="en-US" sz="2400" b="1"/>
              <a:t>&lt;/rdf:Property&gt;</a:t>
            </a:r>
            <a:endParaRPr lang="el-GR" altLang="en-US" sz="2400" b="1"/>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3 - Θέση ημερομηνίας">
            <a:extLst>
              <a:ext uri="{FF2B5EF4-FFF2-40B4-BE49-F238E27FC236}">
                <a16:creationId xmlns:a16="http://schemas.microsoft.com/office/drawing/2014/main" id="{995B01A6-37DC-3386-9AF6-8CAC31AE52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5954" name="4 - Θέση υποσέλιδου">
            <a:extLst>
              <a:ext uri="{FF2B5EF4-FFF2-40B4-BE49-F238E27FC236}">
                <a16:creationId xmlns:a16="http://schemas.microsoft.com/office/drawing/2014/main" id="{BEACD3B6-B302-17AC-C097-E66E1956FD0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5955" name="5 - Θέση αριθμού διαφάνειας">
            <a:extLst>
              <a:ext uri="{FF2B5EF4-FFF2-40B4-BE49-F238E27FC236}">
                <a16:creationId xmlns:a16="http://schemas.microsoft.com/office/drawing/2014/main" id="{E99E613E-296D-2FE0-2C6B-192F289871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CE5150EB-1C3A-5547-9101-D25AAA02E1EC}" type="slidenum">
              <a:rPr lang="el-GR" altLang="en-US" smtClean="0">
                <a:solidFill>
                  <a:schemeClr val="bg1"/>
                </a:solidFill>
              </a:rPr>
              <a:pPr>
                <a:spcBef>
                  <a:spcPct val="0"/>
                </a:spcBef>
                <a:buClrTx/>
                <a:buSzTx/>
                <a:buFontTx/>
                <a:buNone/>
              </a:pPr>
              <a:t>129</a:t>
            </a:fld>
            <a:endParaRPr lang="el-GR" altLang="en-US">
              <a:solidFill>
                <a:schemeClr val="bg1"/>
              </a:solidFill>
            </a:endParaRPr>
          </a:p>
        </p:txBody>
      </p:sp>
      <p:sp>
        <p:nvSpPr>
          <p:cNvPr id="125956" name="AutoShape 2">
            <a:extLst>
              <a:ext uri="{FF2B5EF4-FFF2-40B4-BE49-F238E27FC236}">
                <a16:creationId xmlns:a16="http://schemas.microsoft.com/office/drawing/2014/main" id="{027C0D97-8150-FA01-9E3C-8C33518EBBB7}"/>
              </a:ext>
            </a:extLst>
          </p:cNvPr>
          <p:cNvSpPr>
            <a:spLocks noGrp="1" noChangeArrowheads="1"/>
          </p:cNvSpPr>
          <p:nvPr>
            <p:ph type="title"/>
          </p:nvPr>
        </p:nvSpPr>
        <p:spPr>
          <a:xfrm>
            <a:off x="762000" y="762000"/>
            <a:ext cx="7770813" cy="1143000"/>
          </a:xfrm>
        </p:spPr>
        <p:txBody>
          <a:bodyPr/>
          <a:lstStyle/>
          <a:p>
            <a:pPr eaLnBrk="1" hangingPunct="1"/>
            <a:r>
              <a:rPr lang="en-US" altLang="en-US" sz="3400"/>
              <a:t>Union and Intersection of Classes</a:t>
            </a:r>
            <a:endParaRPr lang="el-GR" altLang="en-US" sz="3400"/>
          </a:p>
        </p:txBody>
      </p:sp>
      <p:sp>
        <p:nvSpPr>
          <p:cNvPr id="125957" name="Rectangle 3">
            <a:extLst>
              <a:ext uri="{FF2B5EF4-FFF2-40B4-BE49-F238E27FC236}">
                <a16:creationId xmlns:a16="http://schemas.microsoft.com/office/drawing/2014/main" id="{84B623E4-F264-F266-BC47-D5E7FA493405}"/>
              </a:ext>
            </a:extLst>
          </p:cNvPr>
          <p:cNvSpPr>
            <a:spLocks noGrp="1" noChangeArrowheads="1"/>
          </p:cNvSpPr>
          <p:nvPr>
            <p:ph type="body" idx="1"/>
          </p:nvPr>
        </p:nvSpPr>
        <p:spPr/>
        <p:txBody>
          <a:bodyPr/>
          <a:lstStyle/>
          <a:p>
            <a:pPr eaLnBrk="1" hangingPunct="1"/>
            <a:r>
              <a:rPr lang="en-US" altLang="en-US">
                <a:sym typeface="Symbol" pitchFamily="2" charset="2"/>
              </a:rPr>
              <a:t>Build a class from a list, a</a:t>
            </a:r>
            <a:r>
              <a:rPr lang="en-GB" altLang="en-US">
                <a:sym typeface="Symbol" pitchFamily="2" charset="2"/>
              </a:rPr>
              <a:t>ssumed to be a list of other class expressions</a:t>
            </a:r>
          </a:p>
          <a:p>
            <a:pPr eaLnBrk="1" hangingPunct="1"/>
            <a:endParaRPr lang="en-GB" altLang="en-US">
              <a:sym typeface="Symbol" pitchFamily="2" charset="2"/>
            </a:endParaRPr>
          </a:p>
          <a:p>
            <a:pPr eaLnBrk="1" hangingPunct="1">
              <a:buFont typeface="Wingdings" pitchFamily="2" charset="2"/>
              <a:buNone/>
            </a:pPr>
            <a:r>
              <a:rPr lang="en-US" altLang="en-US" sz="2400" b="1">
                <a:sym typeface="Symbol" pitchFamily="2" charset="2"/>
              </a:rPr>
              <a:t>&lt;rdf:Property rdf:ID="unionOf"&gt;</a:t>
            </a:r>
          </a:p>
          <a:p>
            <a:pPr eaLnBrk="1" hangingPunct="1">
              <a:buFont typeface="Wingdings" pitchFamily="2" charset="2"/>
              <a:buNone/>
            </a:pPr>
            <a:r>
              <a:rPr lang="de-DE" altLang="en-US" sz="2400" b="1">
                <a:sym typeface="Symbol" pitchFamily="2" charset="2"/>
              </a:rPr>
              <a:t>		</a:t>
            </a:r>
            <a:r>
              <a:rPr lang="en-US" altLang="en-US" sz="2400" b="1">
                <a:sym typeface="Symbol" pitchFamily="2" charset="2"/>
              </a:rPr>
              <a:t>&lt;rdfs:domain rdf:resource="#Class"/&gt;</a:t>
            </a:r>
          </a:p>
          <a:p>
            <a:pPr eaLnBrk="1" hangingPunct="1">
              <a:buFont typeface="Wingdings" pitchFamily="2" charset="2"/>
              <a:buNone/>
            </a:pPr>
            <a:r>
              <a:rPr lang="en-US" altLang="en-US" sz="2400" b="1">
                <a:sym typeface="Symbol" pitchFamily="2" charset="2"/>
              </a:rPr>
              <a:t>		&lt;rdfs:range rdf:resource="&amp;rdf;List"/&gt;</a:t>
            </a:r>
          </a:p>
          <a:p>
            <a:pPr eaLnBrk="1" hangingPunct="1">
              <a:buFont typeface="Wingdings" pitchFamily="2" charset="2"/>
              <a:buNone/>
            </a:pPr>
            <a:r>
              <a:rPr lang="en-US" altLang="en-US" sz="2400" b="1">
                <a:sym typeface="Symbol" pitchFamily="2" charset="2"/>
              </a:rPr>
              <a:t>&lt;/rdf:Property</a:t>
            </a:r>
            <a:r>
              <a:rPr lang="en-US" altLang="en-US" b="1">
                <a:sym typeface="Symbol" pitchFamily="2" charset="2"/>
              </a:rPr>
              <a:t>&gt;</a:t>
            </a:r>
            <a:endParaRPr lang="el-GR" altLang="en-US" b="1">
              <a:sym typeface="Symbol" pitchFamily="2"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3 - Θέση ημερομηνίας">
            <a:extLst>
              <a:ext uri="{FF2B5EF4-FFF2-40B4-BE49-F238E27FC236}">
                <a16:creationId xmlns:a16="http://schemas.microsoft.com/office/drawing/2014/main" id="{6D41B455-81D3-6C4F-B45C-5636F9765A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0722" name="4 - Θέση υποσέλιδου">
            <a:extLst>
              <a:ext uri="{FF2B5EF4-FFF2-40B4-BE49-F238E27FC236}">
                <a16:creationId xmlns:a16="http://schemas.microsoft.com/office/drawing/2014/main" id="{C10DC1CF-68E5-AA59-4401-EC52297255E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0723" name="5 - Θέση αριθμού διαφάνειας">
            <a:extLst>
              <a:ext uri="{FF2B5EF4-FFF2-40B4-BE49-F238E27FC236}">
                <a16:creationId xmlns:a16="http://schemas.microsoft.com/office/drawing/2014/main" id="{D6FBAC48-B0E7-3146-8B8A-44C881C641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761B0268-1BB3-1246-8BAF-DCC24C708972}" type="slidenum">
              <a:rPr lang="el-GR" altLang="en-US" smtClean="0">
                <a:solidFill>
                  <a:schemeClr val="bg1"/>
                </a:solidFill>
              </a:rPr>
              <a:pPr>
                <a:spcBef>
                  <a:spcPct val="0"/>
                </a:spcBef>
                <a:buClrTx/>
                <a:buSzTx/>
                <a:buFontTx/>
                <a:buNone/>
              </a:pPr>
              <a:t>13</a:t>
            </a:fld>
            <a:endParaRPr lang="el-GR" altLang="en-US">
              <a:solidFill>
                <a:schemeClr val="bg1"/>
              </a:solidFill>
            </a:endParaRPr>
          </a:p>
        </p:txBody>
      </p:sp>
      <p:sp>
        <p:nvSpPr>
          <p:cNvPr id="30724" name="AutoShape 2">
            <a:extLst>
              <a:ext uri="{FF2B5EF4-FFF2-40B4-BE49-F238E27FC236}">
                <a16:creationId xmlns:a16="http://schemas.microsoft.com/office/drawing/2014/main" id="{7C7DDE59-2181-D46B-CE74-D0371E1CEF9D}"/>
              </a:ext>
            </a:extLst>
          </p:cNvPr>
          <p:cNvSpPr>
            <a:spLocks noGrp="1" noChangeArrowheads="1"/>
          </p:cNvSpPr>
          <p:nvPr>
            <p:ph type="title"/>
          </p:nvPr>
        </p:nvSpPr>
        <p:spPr/>
        <p:txBody>
          <a:bodyPr/>
          <a:lstStyle/>
          <a:p>
            <a:pPr eaLnBrk="1" hangingPunct="1"/>
            <a:r>
              <a:rPr lang="en-US" altLang="en-US"/>
              <a:t>Combining OWL with RDF Schema</a:t>
            </a:r>
            <a:endParaRPr lang="el-GR" altLang="en-US"/>
          </a:p>
        </p:txBody>
      </p:sp>
      <p:sp>
        <p:nvSpPr>
          <p:cNvPr id="30725" name="Rectangle 3">
            <a:extLst>
              <a:ext uri="{FF2B5EF4-FFF2-40B4-BE49-F238E27FC236}">
                <a16:creationId xmlns:a16="http://schemas.microsoft.com/office/drawing/2014/main" id="{B37F05B1-CC80-80A6-8841-26ACC681B1E0}"/>
              </a:ext>
            </a:extLst>
          </p:cNvPr>
          <p:cNvSpPr>
            <a:spLocks noGrp="1" noChangeArrowheads="1"/>
          </p:cNvSpPr>
          <p:nvPr>
            <p:ph type="body" idx="1"/>
          </p:nvPr>
        </p:nvSpPr>
        <p:spPr/>
        <p:txBody>
          <a:bodyPr/>
          <a:lstStyle/>
          <a:p>
            <a:pPr eaLnBrk="1" hangingPunct="1"/>
            <a:r>
              <a:rPr lang="en-US" altLang="en-US"/>
              <a:t>Ideally, OWL would extend RDF Schema</a:t>
            </a:r>
          </a:p>
          <a:p>
            <a:pPr lvl="1" eaLnBrk="1" hangingPunct="1"/>
            <a:r>
              <a:rPr lang="en-US" altLang="en-US"/>
              <a:t>Consistent with the layered architecture of the Semantic Web</a:t>
            </a:r>
          </a:p>
          <a:p>
            <a:pPr eaLnBrk="1" hangingPunct="1"/>
            <a:r>
              <a:rPr lang="en-US" altLang="en-US" b="1"/>
              <a:t>But</a:t>
            </a:r>
            <a:r>
              <a:rPr lang="el-GR" altLang="en-US"/>
              <a:t> simply extending RDF Schema would work against obtaining expressive power and efficient reasoning </a:t>
            </a:r>
            <a:endParaRPr lang="en-US" altLang="en-US"/>
          </a:p>
          <a:p>
            <a:pPr lvl="1" eaLnBrk="1" hangingPunct="1"/>
            <a:r>
              <a:rPr lang="en-US" altLang="en-US"/>
              <a:t>Combining RDF Schema with logic leads to </a:t>
            </a:r>
            <a:r>
              <a:rPr lang="el-GR" altLang="en-US"/>
              <a:t>uncontrollable computational properties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3 - Θέση ημερομηνίας">
            <a:extLst>
              <a:ext uri="{FF2B5EF4-FFF2-40B4-BE49-F238E27FC236}">
                <a16:creationId xmlns:a16="http://schemas.microsoft.com/office/drawing/2014/main" id="{125439C6-3D74-296E-B971-4A6669E547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6978" name="4 - Θέση υποσέλιδου">
            <a:extLst>
              <a:ext uri="{FF2B5EF4-FFF2-40B4-BE49-F238E27FC236}">
                <a16:creationId xmlns:a16="http://schemas.microsoft.com/office/drawing/2014/main" id="{C67D6F25-5560-3C86-E739-33BC3E6234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6979" name="5 - Θέση αριθμού διαφάνειας">
            <a:extLst>
              <a:ext uri="{FF2B5EF4-FFF2-40B4-BE49-F238E27FC236}">
                <a16:creationId xmlns:a16="http://schemas.microsoft.com/office/drawing/2014/main" id="{BE01D95C-ECD2-91C9-0ED9-67B4BB6848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9A643D70-C033-FD4E-9842-FAD3CEDA96E5}" type="slidenum">
              <a:rPr lang="el-GR" altLang="en-US" smtClean="0">
                <a:solidFill>
                  <a:schemeClr val="bg1"/>
                </a:solidFill>
              </a:rPr>
              <a:pPr>
                <a:spcBef>
                  <a:spcPct val="0"/>
                </a:spcBef>
                <a:buClrTx/>
                <a:buSzTx/>
                <a:buFontTx/>
                <a:buNone/>
              </a:pPr>
              <a:t>130</a:t>
            </a:fld>
            <a:endParaRPr lang="el-GR" altLang="en-US">
              <a:solidFill>
                <a:schemeClr val="bg1"/>
              </a:solidFill>
            </a:endParaRPr>
          </a:p>
        </p:txBody>
      </p:sp>
      <p:sp>
        <p:nvSpPr>
          <p:cNvPr id="126980" name="AutoShape 2">
            <a:extLst>
              <a:ext uri="{FF2B5EF4-FFF2-40B4-BE49-F238E27FC236}">
                <a16:creationId xmlns:a16="http://schemas.microsoft.com/office/drawing/2014/main" id="{4EBBAFDE-CD1E-2A93-4E06-0C45B5EADFBF}"/>
              </a:ext>
            </a:extLst>
          </p:cNvPr>
          <p:cNvSpPr>
            <a:spLocks noGrp="1" noChangeArrowheads="1"/>
          </p:cNvSpPr>
          <p:nvPr>
            <p:ph type="title"/>
          </p:nvPr>
        </p:nvSpPr>
        <p:spPr/>
        <p:txBody>
          <a:bodyPr/>
          <a:lstStyle/>
          <a:p>
            <a:pPr eaLnBrk="1" hangingPunct="1"/>
            <a:r>
              <a:rPr lang="en-US" altLang="en-US"/>
              <a:t>Restriction Classes</a:t>
            </a:r>
            <a:endParaRPr lang="el-GR" altLang="en-US"/>
          </a:p>
        </p:txBody>
      </p:sp>
      <p:sp>
        <p:nvSpPr>
          <p:cNvPr id="126981" name="Rectangle 3">
            <a:extLst>
              <a:ext uri="{FF2B5EF4-FFF2-40B4-BE49-F238E27FC236}">
                <a16:creationId xmlns:a16="http://schemas.microsoft.com/office/drawing/2014/main" id="{5B39B9EA-C7F4-E608-CF25-8D87744EC395}"/>
              </a:ext>
            </a:extLst>
          </p:cNvPr>
          <p:cNvSpPr>
            <a:spLocks noGrp="1" noChangeArrowheads="1"/>
          </p:cNvSpPr>
          <p:nvPr>
            <p:ph type="body" idx="1"/>
          </p:nvPr>
        </p:nvSpPr>
        <p:spPr>
          <a:xfrm>
            <a:off x="838200" y="2362200"/>
            <a:ext cx="7693025" cy="3946525"/>
          </a:xfrm>
        </p:spPr>
        <p:txBody>
          <a:bodyPr/>
          <a:lstStyle/>
          <a:p>
            <a:pPr eaLnBrk="1" hangingPunct="1"/>
            <a:r>
              <a:rPr lang="el-GR" altLang="en-US">
                <a:sym typeface="Symbol" pitchFamily="2" charset="2"/>
              </a:rPr>
              <a:t>Restrictions in OWL define the class of those objects that satisfy some attached conditions </a:t>
            </a:r>
            <a:endParaRPr lang="en-US" altLang="en-US">
              <a:sym typeface="Symbol" pitchFamily="2" charset="2"/>
            </a:endParaRPr>
          </a:p>
          <a:p>
            <a:pPr eaLnBrk="1" hangingPunct="1">
              <a:buFont typeface="Wingdings" pitchFamily="2" charset="2"/>
              <a:buNone/>
            </a:pPr>
            <a:endParaRPr lang="en-US" altLang="en-US" b="1">
              <a:sym typeface="Symbol" pitchFamily="2" charset="2"/>
            </a:endParaRPr>
          </a:p>
          <a:p>
            <a:pPr eaLnBrk="1" hangingPunct="1">
              <a:buFont typeface="Wingdings" pitchFamily="2" charset="2"/>
              <a:buNone/>
            </a:pPr>
            <a:r>
              <a:rPr lang="en-US" altLang="en-US" sz="2400" b="1">
                <a:sym typeface="Symbol" pitchFamily="2" charset="2"/>
              </a:rPr>
              <a:t>&lt;rdfs:Class rdf:ID="Restriction"&gt;</a:t>
            </a:r>
          </a:p>
          <a:p>
            <a:pPr eaLnBrk="1" hangingPunct="1">
              <a:buFont typeface="Wingdings" pitchFamily="2" charset="2"/>
              <a:buNone/>
            </a:pPr>
            <a:r>
              <a:rPr lang="en-US" altLang="en-US" sz="2400" b="1">
                <a:sym typeface="Symbol" pitchFamily="2" charset="2"/>
              </a:rPr>
              <a:t>		&lt;rdfs:label&gt;Restriction&lt;/rdfs:label&gt;</a:t>
            </a:r>
          </a:p>
          <a:p>
            <a:pPr eaLnBrk="1" hangingPunct="1">
              <a:buFont typeface="Wingdings" pitchFamily="2" charset="2"/>
              <a:buNone/>
            </a:pPr>
            <a:r>
              <a:rPr lang="en-US" altLang="en-US" sz="2400" b="1">
                <a:sym typeface="Symbol" pitchFamily="2" charset="2"/>
              </a:rPr>
              <a:t>		&lt;rdfs:subClassOf rdf:resource="#Class"/&gt;</a:t>
            </a:r>
          </a:p>
          <a:p>
            <a:pPr eaLnBrk="1" hangingPunct="1">
              <a:buFont typeface="Wingdings" pitchFamily="2" charset="2"/>
              <a:buNone/>
            </a:pPr>
            <a:r>
              <a:rPr lang="en-US" altLang="en-US" sz="2400" b="1">
                <a:sym typeface="Symbol" pitchFamily="2" charset="2"/>
              </a:rPr>
              <a:t>&lt;/rdfs:Class&gt;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3 - Θέση ημερομηνίας">
            <a:extLst>
              <a:ext uri="{FF2B5EF4-FFF2-40B4-BE49-F238E27FC236}">
                <a16:creationId xmlns:a16="http://schemas.microsoft.com/office/drawing/2014/main" id="{898DDC56-42FE-64AA-CC74-405B1517230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8002" name="4 - Θέση υποσέλιδου">
            <a:extLst>
              <a:ext uri="{FF2B5EF4-FFF2-40B4-BE49-F238E27FC236}">
                <a16:creationId xmlns:a16="http://schemas.microsoft.com/office/drawing/2014/main" id="{4D49AD0E-6A4C-77BB-8E5B-D6C1A2ADB33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8003" name="5 - Θέση αριθμού διαφάνειας">
            <a:extLst>
              <a:ext uri="{FF2B5EF4-FFF2-40B4-BE49-F238E27FC236}">
                <a16:creationId xmlns:a16="http://schemas.microsoft.com/office/drawing/2014/main" id="{55B97AC3-D629-3EF7-93A5-961B246C31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10E5A0FB-AA01-5B40-B0B4-C03C44B2A96C}" type="slidenum">
              <a:rPr lang="el-GR" altLang="en-US" smtClean="0">
                <a:solidFill>
                  <a:schemeClr val="bg1"/>
                </a:solidFill>
              </a:rPr>
              <a:pPr>
                <a:spcBef>
                  <a:spcPct val="0"/>
                </a:spcBef>
                <a:buClrTx/>
                <a:buSzTx/>
                <a:buFontTx/>
                <a:buNone/>
              </a:pPr>
              <a:t>131</a:t>
            </a:fld>
            <a:endParaRPr lang="el-GR" altLang="en-US">
              <a:solidFill>
                <a:schemeClr val="bg1"/>
              </a:solidFill>
            </a:endParaRPr>
          </a:p>
        </p:txBody>
      </p:sp>
      <p:sp>
        <p:nvSpPr>
          <p:cNvPr id="128004" name="AutoShape 2">
            <a:extLst>
              <a:ext uri="{FF2B5EF4-FFF2-40B4-BE49-F238E27FC236}">
                <a16:creationId xmlns:a16="http://schemas.microsoft.com/office/drawing/2014/main" id="{D2DAB962-8818-ADD6-A2E4-41E65C579309}"/>
              </a:ext>
            </a:extLst>
          </p:cNvPr>
          <p:cNvSpPr>
            <a:spLocks noGrp="1" noChangeArrowheads="1"/>
          </p:cNvSpPr>
          <p:nvPr>
            <p:ph type="title"/>
          </p:nvPr>
        </p:nvSpPr>
        <p:spPr/>
        <p:txBody>
          <a:bodyPr/>
          <a:lstStyle/>
          <a:p>
            <a:pPr eaLnBrk="1" hangingPunct="1"/>
            <a:r>
              <a:rPr lang="en-US" altLang="en-US"/>
              <a:t>Restriction Properties </a:t>
            </a:r>
            <a:endParaRPr lang="el-GR" altLang="en-US"/>
          </a:p>
        </p:txBody>
      </p:sp>
      <p:sp>
        <p:nvSpPr>
          <p:cNvPr id="128005" name="Rectangle 3">
            <a:extLst>
              <a:ext uri="{FF2B5EF4-FFF2-40B4-BE49-F238E27FC236}">
                <a16:creationId xmlns:a16="http://schemas.microsoft.com/office/drawing/2014/main" id="{2CCCFD2E-E781-D1CB-6D6C-02B13832B3D9}"/>
              </a:ext>
            </a:extLst>
          </p:cNvPr>
          <p:cNvSpPr>
            <a:spLocks noGrp="1" noChangeArrowheads="1"/>
          </p:cNvSpPr>
          <p:nvPr>
            <p:ph type="body" idx="1"/>
          </p:nvPr>
        </p:nvSpPr>
        <p:spPr>
          <a:xfrm>
            <a:off x="755650" y="2349500"/>
            <a:ext cx="8208963" cy="3724275"/>
          </a:xfrm>
        </p:spPr>
        <p:txBody>
          <a:bodyPr/>
          <a:lstStyle/>
          <a:p>
            <a:pPr eaLnBrk="1" hangingPunct="1"/>
            <a:r>
              <a:rPr lang="en-US" altLang="en-US">
                <a:sym typeface="Symbol" pitchFamily="2" charset="2"/>
              </a:rPr>
              <a:t>All the following properties (</a:t>
            </a:r>
            <a:r>
              <a:rPr lang="en-US" altLang="en-US" b="1">
                <a:sym typeface="Symbol" pitchFamily="2" charset="2"/>
              </a:rPr>
              <a:t>onProperty</a:t>
            </a:r>
            <a:r>
              <a:rPr lang="en-US" altLang="en-US">
                <a:sym typeface="Symbol" pitchFamily="2" charset="2"/>
              </a:rPr>
              <a:t>, </a:t>
            </a:r>
            <a:r>
              <a:rPr lang="en-US" altLang="en-US" b="1">
                <a:sym typeface="Symbol" pitchFamily="2" charset="2"/>
              </a:rPr>
              <a:t>allValuesFrom</a:t>
            </a:r>
            <a:r>
              <a:rPr lang="en-US" altLang="en-US">
                <a:sym typeface="Symbol" pitchFamily="2" charset="2"/>
              </a:rPr>
              <a:t>, </a:t>
            </a:r>
            <a:r>
              <a:rPr lang="en-US" altLang="en-US" b="1">
                <a:sym typeface="Symbol" pitchFamily="2" charset="2"/>
              </a:rPr>
              <a:t>minCardinality</a:t>
            </a:r>
            <a:r>
              <a:rPr lang="en-US" altLang="en-US">
                <a:sym typeface="Symbol" pitchFamily="2" charset="2"/>
              </a:rPr>
              <a:t>, etc.) are only allowed to occur within a restriction definition</a:t>
            </a:r>
            <a:endParaRPr lang="en-GB" altLang="en-US">
              <a:sym typeface="Symbol" pitchFamily="2" charset="2"/>
            </a:endParaRPr>
          </a:p>
          <a:p>
            <a:pPr lvl="1" eaLnBrk="1" hangingPunct="1"/>
            <a:r>
              <a:rPr lang="en-GB" altLang="en-US">
                <a:sym typeface="Symbol" pitchFamily="2" charset="2"/>
              </a:rPr>
              <a:t>Their domain is </a:t>
            </a:r>
            <a:r>
              <a:rPr lang="en-GB" altLang="en-US" b="1">
                <a:sym typeface="Symbol" pitchFamily="2" charset="2"/>
              </a:rPr>
              <a:t>owl:Restriction</a:t>
            </a:r>
            <a:r>
              <a:rPr lang="en-GB" altLang="en-US">
                <a:sym typeface="Symbol" pitchFamily="2" charset="2"/>
              </a:rPr>
              <a:t>, but they differ with respect to their range</a:t>
            </a:r>
            <a:endParaRPr lang="el-GR" altLang="en-US">
              <a:sym typeface="Symbol" pitchFamily="2" charset="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3 - Θέση ημερομηνίας">
            <a:extLst>
              <a:ext uri="{FF2B5EF4-FFF2-40B4-BE49-F238E27FC236}">
                <a16:creationId xmlns:a16="http://schemas.microsoft.com/office/drawing/2014/main" id="{DC95D227-8AE0-C0D9-24D2-7E3E6A69A0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29026" name="4 - Θέση υποσέλιδου">
            <a:extLst>
              <a:ext uri="{FF2B5EF4-FFF2-40B4-BE49-F238E27FC236}">
                <a16:creationId xmlns:a16="http://schemas.microsoft.com/office/drawing/2014/main" id="{018C55A9-B469-9441-05A6-1FB03BE44F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29027" name="5 - Θέση αριθμού διαφάνειας">
            <a:extLst>
              <a:ext uri="{FF2B5EF4-FFF2-40B4-BE49-F238E27FC236}">
                <a16:creationId xmlns:a16="http://schemas.microsoft.com/office/drawing/2014/main" id="{13042AFB-5397-B916-9843-643192CD8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F0CD4C9-B5F2-1B4E-A10A-8AFD3FB4268A}" type="slidenum">
              <a:rPr lang="el-GR" altLang="en-US" smtClean="0">
                <a:solidFill>
                  <a:schemeClr val="bg1"/>
                </a:solidFill>
              </a:rPr>
              <a:pPr>
                <a:spcBef>
                  <a:spcPct val="0"/>
                </a:spcBef>
                <a:buClrTx/>
                <a:buSzTx/>
                <a:buFontTx/>
                <a:buNone/>
              </a:pPr>
              <a:t>132</a:t>
            </a:fld>
            <a:endParaRPr lang="el-GR" altLang="en-US">
              <a:solidFill>
                <a:schemeClr val="bg1"/>
              </a:solidFill>
            </a:endParaRPr>
          </a:p>
        </p:txBody>
      </p:sp>
      <p:sp>
        <p:nvSpPr>
          <p:cNvPr id="129028" name="AutoShape 2">
            <a:extLst>
              <a:ext uri="{FF2B5EF4-FFF2-40B4-BE49-F238E27FC236}">
                <a16:creationId xmlns:a16="http://schemas.microsoft.com/office/drawing/2014/main" id="{2236E130-C4EE-2629-87F7-CE48F5C55E5D}"/>
              </a:ext>
            </a:extLst>
          </p:cNvPr>
          <p:cNvSpPr>
            <a:spLocks noGrp="1" noChangeArrowheads="1"/>
          </p:cNvSpPr>
          <p:nvPr>
            <p:ph type="title"/>
          </p:nvPr>
        </p:nvSpPr>
        <p:spPr/>
        <p:txBody>
          <a:bodyPr/>
          <a:lstStyle/>
          <a:p>
            <a:pPr eaLnBrk="1" hangingPunct="1"/>
            <a:r>
              <a:rPr lang="en-US" altLang="en-US"/>
              <a:t>Restriction Properties (2)</a:t>
            </a:r>
            <a:endParaRPr lang="el-GR" altLang="en-US"/>
          </a:p>
        </p:txBody>
      </p:sp>
      <p:sp>
        <p:nvSpPr>
          <p:cNvPr id="129029" name="Rectangle 3">
            <a:extLst>
              <a:ext uri="{FF2B5EF4-FFF2-40B4-BE49-F238E27FC236}">
                <a16:creationId xmlns:a16="http://schemas.microsoft.com/office/drawing/2014/main" id="{2F2E2E23-DA92-1752-70A8-067457EF7DB9}"/>
              </a:ext>
            </a:extLst>
          </p:cNvPr>
          <p:cNvSpPr>
            <a:spLocks noGrp="1" noChangeArrowheads="1"/>
          </p:cNvSpPr>
          <p:nvPr>
            <p:ph type="body" idx="1"/>
          </p:nvPr>
        </p:nvSpPr>
        <p:spPr/>
        <p:txBody>
          <a:bodyPr/>
          <a:lstStyle/>
          <a:p>
            <a:pPr eaLnBrk="1" hangingPunct="1">
              <a:buFont typeface="Wingdings" pitchFamily="2" charset="2"/>
              <a:buNone/>
            </a:pPr>
            <a:r>
              <a:rPr lang="en-US" altLang="en-US" sz="2000" b="1"/>
              <a:t>&lt;rdf:Property rdf:ID="</a:t>
            </a:r>
            <a:r>
              <a:rPr lang="en-US" altLang="en-US" sz="2000" b="1">
                <a:solidFill>
                  <a:schemeClr val="accent1"/>
                </a:solidFill>
              </a:rPr>
              <a:t>onProperty</a:t>
            </a:r>
            <a:r>
              <a:rPr lang="en-US" altLang="en-US" sz="2000" b="1"/>
              <a:t>"&gt;</a:t>
            </a:r>
          </a:p>
          <a:p>
            <a:pPr eaLnBrk="1" hangingPunct="1">
              <a:buFont typeface="Wingdings" pitchFamily="2" charset="2"/>
              <a:buNone/>
            </a:pPr>
            <a:r>
              <a:rPr lang="en-US" altLang="en-US" sz="2000" b="1"/>
              <a:t>		&lt;rdfs:label&gt;onProperty&lt;/rdfs:label&gt;</a:t>
            </a:r>
          </a:p>
          <a:p>
            <a:pPr eaLnBrk="1" hangingPunct="1">
              <a:buFont typeface="Wingdings" pitchFamily="2" charset="2"/>
              <a:buNone/>
            </a:pPr>
            <a:r>
              <a:rPr lang="en-US" altLang="en-US" sz="2000" b="1"/>
              <a:t>		&lt;rdfs:domain rdf:resource="#</a:t>
            </a:r>
            <a:r>
              <a:rPr lang="en-US" altLang="en-US" sz="2000" b="1">
                <a:solidFill>
                  <a:srgbClr val="FF9999"/>
                </a:solidFill>
              </a:rPr>
              <a:t>Restriction</a:t>
            </a:r>
            <a:r>
              <a:rPr lang="en-US" altLang="en-US" sz="2000" b="1"/>
              <a:t>"/&gt;</a:t>
            </a:r>
          </a:p>
          <a:p>
            <a:pPr eaLnBrk="1" hangingPunct="1">
              <a:buFont typeface="Wingdings" pitchFamily="2" charset="2"/>
              <a:buNone/>
            </a:pPr>
            <a:r>
              <a:rPr lang="en-US" altLang="en-US" sz="2000" b="1"/>
              <a:t>		&lt;rdfs:range rdf:resource="&amp;</a:t>
            </a:r>
            <a:r>
              <a:rPr lang="en-US" altLang="en-US" sz="2000" b="1">
                <a:solidFill>
                  <a:srgbClr val="FF9999"/>
                </a:solidFill>
              </a:rPr>
              <a:t>rdf;Property</a:t>
            </a:r>
            <a:r>
              <a:rPr lang="en-US" altLang="en-US" sz="2000" b="1"/>
              <a:t>"/&gt;</a:t>
            </a:r>
          </a:p>
          <a:p>
            <a:pPr eaLnBrk="1" hangingPunct="1">
              <a:buFont typeface="Wingdings" pitchFamily="2" charset="2"/>
              <a:buNone/>
            </a:pPr>
            <a:r>
              <a:rPr lang="en-US" altLang="en-US" sz="2000" b="1"/>
              <a:t>&lt;/rdf:Property&gt;</a:t>
            </a:r>
          </a:p>
          <a:p>
            <a:pPr eaLnBrk="1" hangingPunct="1">
              <a:buFont typeface="Wingdings" pitchFamily="2" charset="2"/>
              <a:buNone/>
            </a:pPr>
            <a:r>
              <a:rPr lang="en-US" altLang="en-US" sz="2000" b="1"/>
              <a:t>&lt;rdf:Property rdf:ID="allValuesFrom"&gt;</a:t>
            </a:r>
          </a:p>
          <a:p>
            <a:pPr eaLnBrk="1" hangingPunct="1">
              <a:buFont typeface="Wingdings" pitchFamily="2" charset="2"/>
              <a:buNone/>
            </a:pPr>
            <a:r>
              <a:rPr lang="en-US" altLang="en-US" sz="2000" b="1"/>
              <a:t>		&lt;rdfs:label&gt;allValuesFrom&lt;/rdfs:label&gt;</a:t>
            </a:r>
          </a:p>
          <a:p>
            <a:pPr eaLnBrk="1" hangingPunct="1">
              <a:buFont typeface="Wingdings" pitchFamily="2" charset="2"/>
              <a:buNone/>
            </a:pPr>
            <a:r>
              <a:rPr lang="en-US" altLang="en-US" sz="2000" b="1"/>
              <a:t>		&lt;rdfs:domain rdf:resource="#</a:t>
            </a:r>
            <a:r>
              <a:rPr lang="en-US" altLang="en-US" sz="2000" b="1">
                <a:solidFill>
                  <a:srgbClr val="FF9999"/>
                </a:solidFill>
              </a:rPr>
              <a:t>Restriction</a:t>
            </a:r>
            <a:r>
              <a:rPr lang="en-US" altLang="en-US" sz="2000" b="1"/>
              <a:t>"/&gt;</a:t>
            </a:r>
          </a:p>
          <a:p>
            <a:pPr eaLnBrk="1" hangingPunct="1">
              <a:buFont typeface="Wingdings" pitchFamily="2" charset="2"/>
              <a:buNone/>
            </a:pPr>
            <a:r>
              <a:rPr lang="en-US" altLang="en-US" sz="2000" b="1"/>
              <a:t>		&lt;rdfs:range rdf:resource="&amp;</a:t>
            </a:r>
            <a:r>
              <a:rPr lang="en-US" altLang="en-US" sz="2000" b="1">
                <a:solidFill>
                  <a:srgbClr val="FF9999"/>
                </a:solidFill>
              </a:rPr>
              <a:t>rdfs;Class</a:t>
            </a:r>
            <a:r>
              <a:rPr lang="en-US" altLang="en-US" sz="2000" b="1"/>
              <a:t>"/&gt;</a:t>
            </a:r>
          </a:p>
          <a:p>
            <a:pPr eaLnBrk="1" hangingPunct="1">
              <a:buFont typeface="Wingdings" pitchFamily="2" charset="2"/>
              <a:buNone/>
            </a:pPr>
            <a:r>
              <a:rPr lang="en-US" altLang="en-US" sz="2000" b="1"/>
              <a:t>&lt;/rdf:Property&gt;</a:t>
            </a:r>
            <a:endParaRPr lang="el-GR" altLang="en-US" sz="2000" b="1"/>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3 - Θέση ημερομηνίας">
            <a:extLst>
              <a:ext uri="{FF2B5EF4-FFF2-40B4-BE49-F238E27FC236}">
                <a16:creationId xmlns:a16="http://schemas.microsoft.com/office/drawing/2014/main" id="{234DBE61-62A6-F8E7-8AD1-ECCF9652CD9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0050" name="4 - Θέση υποσέλιδου">
            <a:extLst>
              <a:ext uri="{FF2B5EF4-FFF2-40B4-BE49-F238E27FC236}">
                <a16:creationId xmlns:a16="http://schemas.microsoft.com/office/drawing/2014/main" id="{668A0247-8906-2973-1BF8-01460B5CD18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0051" name="5 - Θέση αριθμού διαφάνειας">
            <a:extLst>
              <a:ext uri="{FF2B5EF4-FFF2-40B4-BE49-F238E27FC236}">
                <a16:creationId xmlns:a16="http://schemas.microsoft.com/office/drawing/2014/main" id="{FDD2EF89-112B-AC1E-E78C-D4742812B9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1B20CB0-519A-2747-B897-FC25248559B8}" type="slidenum">
              <a:rPr lang="el-GR" altLang="en-US" smtClean="0">
                <a:solidFill>
                  <a:schemeClr val="bg1"/>
                </a:solidFill>
              </a:rPr>
              <a:pPr>
                <a:spcBef>
                  <a:spcPct val="0"/>
                </a:spcBef>
                <a:buClrTx/>
                <a:buSzTx/>
                <a:buFontTx/>
                <a:buNone/>
              </a:pPr>
              <a:t>133</a:t>
            </a:fld>
            <a:endParaRPr lang="el-GR" altLang="en-US">
              <a:solidFill>
                <a:schemeClr val="bg1"/>
              </a:solidFill>
            </a:endParaRPr>
          </a:p>
        </p:txBody>
      </p:sp>
      <p:sp>
        <p:nvSpPr>
          <p:cNvPr id="130052" name="AutoShape 2">
            <a:extLst>
              <a:ext uri="{FF2B5EF4-FFF2-40B4-BE49-F238E27FC236}">
                <a16:creationId xmlns:a16="http://schemas.microsoft.com/office/drawing/2014/main" id="{AEC832B9-2B10-9D31-84A8-39A76FFC1853}"/>
              </a:ext>
            </a:extLst>
          </p:cNvPr>
          <p:cNvSpPr>
            <a:spLocks noGrp="1" noChangeArrowheads="1"/>
          </p:cNvSpPr>
          <p:nvPr>
            <p:ph type="title"/>
          </p:nvPr>
        </p:nvSpPr>
        <p:spPr/>
        <p:txBody>
          <a:bodyPr/>
          <a:lstStyle/>
          <a:p>
            <a:pPr eaLnBrk="1" hangingPunct="1"/>
            <a:r>
              <a:rPr lang="en-US" altLang="en-US"/>
              <a:t>Restriction</a:t>
            </a:r>
            <a:r>
              <a:rPr lang="el-GR" altLang="en-US"/>
              <a:t> Propert</a:t>
            </a:r>
            <a:r>
              <a:rPr lang="en-US" altLang="en-US"/>
              <a:t>ies (3)</a:t>
            </a:r>
            <a:r>
              <a:rPr lang="el-GR" altLang="en-US"/>
              <a:t> </a:t>
            </a:r>
          </a:p>
        </p:txBody>
      </p:sp>
      <p:sp>
        <p:nvSpPr>
          <p:cNvPr id="130053" name="Rectangle 3">
            <a:extLst>
              <a:ext uri="{FF2B5EF4-FFF2-40B4-BE49-F238E27FC236}">
                <a16:creationId xmlns:a16="http://schemas.microsoft.com/office/drawing/2014/main" id="{2C46F361-7D0C-CCAE-3D24-849E8D7811AA}"/>
              </a:ext>
            </a:extLst>
          </p:cNvPr>
          <p:cNvSpPr>
            <a:spLocks noGrp="1" noChangeArrowheads="1"/>
          </p:cNvSpPr>
          <p:nvPr>
            <p:ph type="body" idx="1"/>
          </p:nvPr>
        </p:nvSpPr>
        <p:spPr/>
        <p:txBody>
          <a:bodyPr/>
          <a:lstStyle/>
          <a:p>
            <a:pPr eaLnBrk="1" hangingPunct="1">
              <a:buFont typeface="Wingdings" pitchFamily="2" charset="2"/>
              <a:buNone/>
            </a:pPr>
            <a:r>
              <a:rPr lang="en-US" altLang="en-US" sz="2000" b="1"/>
              <a:t>&lt;rdf:Property rdf:ID="</a:t>
            </a:r>
            <a:r>
              <a:rPr lang="en-US" altLang="en-US" sz="2000" b="1">
                <a:solidFill>
                  <a:schemeClr val="accent1"/>
                </a:solidFill>
              </a:rPr>
              <a:t>hasValue</a:t>
            </a:r>
            <a:r>
              <a:rPr lang="en-US" altLang="en-US" sz="2000" b="1"/>
              <a:t>"&gt;</a:t>
            </a:r>
          </a:p>
          <a:p>
            <a:pPr eaLnBrk="1" hangingPunct="1">
              <a:buFont typeface="Wingdings" pitchFamily="2" charset="2"/>
              <a:buNone/>
            </a:pPr>
            <a:r>
              <a:rPr lang="en-US" altLang="en-US" sz="2000" b="1"/>
              <a:t>		&lt;rdfs:label&gt;hasValue&lt;/rdfs:label&gt;</a:t>
            </a:r>
          </a:p>
          <a:p>
            <a:pPr eaLnBrk="1" hangingPunct="1">
              <a:buFont typeface="Wingdings" pitchFamily="2" charset="2"/>
              <a:buNone/>
            </a:pPr>
            <a:r>
              <a:rPr lang="en-US" altLang="en-US" sz="2000" b="1"/>
              <a:t>		&lt;rdfs:domain rdf:resource="#</a:t>
            </a:r>
            <a:r>
              <a:rPr lang="en-US" altLang="en-US" sz="2000" b="1">
                <a:solidFill>
                  <a:srgbClr val="FF9999"/>
                </a:solidFill>
              </a:rPr>
              <a:t>Restriction</a:t>
            </a:r>
            <a:r>
              <a:rPr lang="en-US" altLang="en-US" sz="2000" b="1"/>
              <a:t>"/&gt;</a:t>
            </a:r>
          </a:p>
          <a:p>
            <a:pPr eaLnBrk="1" hangingPunct="1">
              <a:buFont typeface="Wingdings" pitchFamily="2" charset="2"/>
              <a:buNone/>
            </a:pPr>
            <a:r>
              <a:rPr lang="en-US" altLang="en-US" sz="2000" b="1"/>
              <a:t>&lt;/rdf:Property&gt;</a:t>
            </a:r>
          </a:p>
          <a:p>
            <a:pPr eaLnBrk="1" hangingPunct="1">
              <a:buFont typeface="Wingdings" pitchFamily="2" charset="2"/>
              <a:buNone/>
            </a:pPr>
            <a:r>
              <a:rPr lang="en-US" altLang="en-US" sz="2000" b="1"/>
              <a:t>&lt;rdf:Property rdf:ID=”</a:t>
            </a:r>
            <a:r>
              <a:rPr lang="en-US" altLang="en-US" sz="2000" b="1">
                <a:solidFill>
                  <a:schemeClr val="accent1"/>
                </a:solidFill>
              </a:rPr>
              <a:t>maxCardinality</a:t>
            </a:r>
            <a:r>
              <a:rPr lang="en-US" altLang="en-US" sz="2000" b="1"/>
              <a:t>"&gt;</a:t>
            </a:r>
          </a:p>
          <a:p>
            <a:pPr eaLnBrk="1" hangingPunct="1">
              <a:buFont typeface="Wingdings" pitchFamily="2" charset="2"/>
              <a:buNone/>
            </a:pPr>
            <a:r>
              <a:rPr lang="en-US" altLang="en-US" sz="2000" b="1"/>
              <a:t>		&lt;rdfs:label&gt;maxCardinality&lt;/rdfs:label&gt;</a:t>
            </a:r>
          </a:p>
          <a:p>
            <a:pPr eaLnBrk="1" hangingPunct="1">
              <a:buFont typeface="Wingdings" pitchFamily="2" charset="2"/>
              <a:buNone/>
            </a:pPr>
            <a:r>
              <a:rPr lang="en-US" altLang="en-US" sz="2000" b="1"/>
              <a:t>		&lt;rdfs:domain rdf:resource="#</a:t>
            </a:r>
            <a:r>
              <a:rPr lang="en-US" altLang="en-US" sz="2000" b="1">
                <a:solidFill>
                  <a:srgbClr val="FF9999"/>
                </a:solidFill>
              </a:rPr>
              <a:t>Restriction</a:t>
            </a:r>
            <a:r>
              <a:rPr lang="en-US" altLang="en-US" sz="2000" b="1"/>
              <a:t>"/&gt;</a:t>
            </a:r>
          </a:p>
          <a:p>
            <a:pPr eaLnBrk="1" hangingPunct="1">
              <a:buFont typeface="Wingdings" pitchFamily="2" charset="2"/>
              <a:buNone/>
            </a:pPr>
            <a:r>
              <a:rPr lang="en-US" altLang="en-US" sz="2000" b="1"/>
              <a:t>		&lt;rdfs:range rdf:resource= 					          "&amp;</a:t>
            </a:r>
            <a:r>
              <a:rPr lang="en-US" altLang="en-US" sz="2000" b="1">
                <a:solidFill>
                  <a:srgbClr val="FF9999"/>
                </a:solidFill>
              </a:rPr>
              <a:t>xsd;nonNegativeInteger</a:t>
            </a:r>
            <a:r>
              <a:rPr lang="en-US" altLang="en-US" sz="2000" b="1"/>
              <a:t>"/&gt;</a:t>
            </a:r>
          </a:p>
          <a:p>
            <a:pPr eaLnBrk="1" hangingPunct="1">
              <a:buFont typeface="Wingdings" pitchFamily="2" charset="2"/>
              <a:buNone/>
            </a:pPr>
            <a:r>
              <a:rPr lang="en-US" altLang="en-US" sz="2000" b="1"/>
              <a:t>&lt;/rdf:Property&gt;</a:t>
            </a:r>
            <a:endParaRPr lang="el-GR" altLang="en-US" sz="2000" b="1"/>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3 - Θέση ημερομηνίας">
            <a:extLst>
              <a:ext uri="{FF2B5EF4-FFF2-40B4-BE49-F238E27FC236}">
                <a16:creationId xmlns:a16="http://schemas.microsoft.com/office/drawing/2014/main" id="{50C5DDB4-61F0-3D7A-7AEB-644659CA5C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1074" name="4 - Θέση υποσέλιδου">
            <a:extLst>
              <a:ext uri="{FF2B5EF4-FFF2-40B4-BE49-F238E27FC236}">
                <a16:creationId xmlns:a16="http://schemas.microsoft.com/office/drawing/2014/main" id="{9E13D57A-1036-2D61-DF93-1D7F680A29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1075" name="5 - Θέση αριθμού διαφάνειας">
            <a:extLst>
              <a:ext uri="{FF2B5EF4-FFF2-40B4-BE49-F238E27FC236}">
                <a16:creationId xmlns:a16="http://schemas.microsoft.com/office/drawing/2014/main" id="{9067086A-EEB4-976C-D0C0-04CE5B82EF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1E0C521-EA56-5543-A995-F70FB9B0443E}" type="slidenum">
              <a:rPr lang="el-GR" altLang="en-US" smtClean="0">
                <a:solidFill>
                  <a:schemeClr val="bg1"/>
                </a:solidFill>
              </a:rPr>
              <a:pPr>
                <a:spcBef>
                  <a:spcPct val="0"/>
                </a:spcBef>
                <a:buClrTx/>
                <a:buSzTx/>
                <a:buFontTx/>
                <a:buNone/>
              </a:pPr>
              <a:t>134</a:t>
            </a:fld>
            <a:endParaRPr lang="el-GR" altLang="en-US">
              <a:solidFill>
                <a:schemeClr val="bg1"/>
              </a:solidFill>
            </a:endParaRPr>
          </a:p>
        </p:txBody>
      </p:sp>
      <p:sp>
        <p:nvSpPr>
          <p:cNvPr id="131076" name="AutoShape 2">
            <a:extLst>
              <a:ext uri="{FF2B5EF4-FFF2-40B4-BE49-F238E27FC236}">
                <a16:creationId xmlns:a16="http://schemas.microsoft.com/office/drawing/2014/main" id="{54A6199D-D0F2-34F4-8841-6057E0A5C63F}"/>
              </a:ext>
            </a:extLst>
          </p:cNvPr>
          <p:cNvSpPr>
            <a:spLocks noGrp="1" noChangeArrowheads="1"/>
          </p:cNvSpPr>
          <p:nvPr>
            <p:ph type="title"/>
          </p:nvPr>
        </p:nvSpPr>
        <p:spPr/>
        <p:txBody>
          <a:bodyPr/>
          <a:lstStyle/>
          <a:p>
            <a:pPr eaLnBrk="1" hangingPunct="1"/>
            <a:r>
              <a:rPr lang="en-US" altLang="en-US"/>
              <a:t>Properties</a:t>
            </a:r>
            <a:r>
              <a:rPr lang="el-GR" altLang="en-US"/>
              <a:t> </a:t>
            </a:r>
          </a:p>
        </p:txBody>
      </p:sp>
      <p:sp>
        <p:nvSpPr>
          <p:cNvPr id="131077" name="Rectangle 3">
            <a:extLst>
              <a:ext uri="{FF2B5EF4-FFF2-40B4-BE49-F238E27FC236}">
                <a16:creationId xmlns:a16="http://schemas.microsoft.com/office/drawing/2014/main" id="{BF3F6709-5577-876E-1D39-60C0F7009703}"/>
              </a:ext>
            </a:extLst>
          </p:cNvPr>
          <p:cNvSpPr>
            <a:spLocks noGrp="1" noChangeArrowheads="1"/>
          </p:cNvSpPr>
          <p:nvPr>
            <p:ph type="body" idx="1"/>
          </p:nvPr>
        </p:nvSpPr>
        <p:spPr>
          <a:xfrm>
            <a:off x="838200" y="2362200"/>
            <a:ext cx="7694613" cy="3724275"/>
          </a:xfrm>
        </p:spPr>
        <p:txBody>
          <a:bodyPr/>
          <a:lstStyle/>
          <a:p>
            <a:pPr eaLnBrk="1" hangingPunct="1"/>
            <a:r>
              <a:rPr lang="en-US" altLang="en-US" sz="2400" b="1"/>
              <a:t>owl:ObjectProperty</a:t>
            </a:r>
            <a:r>
              <a:rPr lang="en-US" altLang="en-US" sz="2400"/>
              <a:t> and </a:t>
            </a:r>
            <a:r>
              <a:rPr lang="en-US" altLang="en-US" sz="2400" b="1"/>
              <a:t>owl:DatatypeProperty</a:t>
            </a:r>
            <a:r>
              <a:rPr lang="en-US" altLang="en-US" sz="2400"/>
              <a:t> are special cases of </a:t>
            </a:r>
            <a:r>
              <a:rPr lang="en-US" altLang="en-US" sz="2400" b="1"/>
              <a:t>rdf:Property</a:t>
            </a:r>
          </a:p>
          <a:p>
            <a:pPr eaLnBrk="1" hangingPunct="1">
              <a:buFont typeface="Wingdings" pitchFamily="2" charset="2"/>
              <a:buNone/>
            </a:pPr>
            <a:endParaRPr lang="en-US" altLang="en-US" b="1"/>
          </a:p>
          <a:p>
            <a:pPr eaLnBrk="1" hangingPunct="1">
              <a:buFont typeface="Wingdings" pitchFamily="2" charset="2"/>
              <a:buNone/>
            </a:pPr>
            <a:r>
              <a:rPr lang="en-US" altLang="en-US" sz="2400" b="1"/>
              <a:t>&lt;rdfs:Class rdf:ID="ObjectProperty"&gt;</a:t>
            </a:r>
          </a:p>
          <a:p>
            <a:pPr eaLnBrk="1" hangingPunct="1">
              <a:buFont typeface="Wingdings" pitchFamily="2" charset="2"/>
              <a:buNone/>
            </a:pPr>
            <a:r>
              <a:rPr lang="en-US" altLang="en-US" sz="2400" b="1"/>
              <a:t>	&lt;rdfs:label&gt;ObjectProperty&lt;/rdfs:label&gt;</a:t>
            </a:r>
          </a:p>
          <a:p>
            <a:pPr eaLnBrk="1" hangingPunct="1">
              <a:buFont typeface="Wingdings" pitchFamily="2" charset="2"/>
              <a:buNone/>
            </a:pPr>
            <a:r>
              <a:rPr lang="en-US" altLang="en-US" sz="2400" b="1"/>
              <a:t>	&lt;rdfs:subClassOf rdf:resource="&amp;rdf;Property"/&gt;</a:t>
            </a:r>
          </a:p>
          <a:p>
            <a:pPr eaLnBrk="1" hangingPunct="1">
              <a:buFont typeface="Wingdings" pitchFamily="2" charset="2"/>
              <a:buNone/>
            </a:pPr>
            <a:r>
              <a:rPr lang="en-US" altLang="en-US" sz="2400" b="1"/>
              <a:t>&lt;/rdfs:Class&gt;</a:t>
            </a:r>
            <a:endParaRPr lang="el-GR" altLang="en-US" sz="2400" b="1"/>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3 - Θέση ημερομηνίας">
            <a:extLst>
              <a:ext uri="{FF2B5EF4-FFF2-40B4-BE49-F238E27FC236}">
                <a16:creationId xmlns:a16="http://schemas.microsoft.com/office/drawing/2014/main" id="{CAA80303-AFF3-1F8C-9BFD-44A4F805F0B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2098" name="4 - Θέση υποσέλιδου">
            <a:extLst>
              <a:ext uri="{FF2B5EF4-FFF2-40B4-BE49-F238E27FC236}">
                <a16:creationId xmlns:a16="http://schemas.microsoft.com/office/drawing/2014/main" id="{268EB044-87A9-27AD-AEC5-5694EACBBB6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2099" name="5 - Θέση αριθμού διαφάνειας">
            <a:extLst>
              <a:ext uri="{FF2B5EF4-FFF2-40B4-BE49-F238E27FC236}">
                <a16:creationId xmlns:a16="http://schemas.microsoft.com/office/drawing/2014/main" id="{A861DB6E-CD62-BD60-464C-606E651180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F9327856-14B9-6340-B78C-F33AC6F23814}" type="slidenum">
              <a:rPr lang="el-GR" altLang="en-US" smtClean="0">
                <a:solidFill>
                  <a:schemeClr val="bg1"/>
                </a:solidFill>
              </a:rPr>
              <a:pPr>
                <a:spcBef>
                  <a:spcPct val="0"/>
                </a:spcBef>
                <a:buClrTx/>
                <a:buSzTx/>
                <a:buFontTx/>
                <a:buNone/>
              </a:pPr>
              <a:t>135</a:t>
            </a:fld>
            <a:endParaRPr lang="el-GR" altLang="en-US">
              <a:solidFill>
                <a:schemeClr val="bg1"/>
              </a:solidFill>
            </a:endParaRPr>
          </a:p>
        </p:txBody>
      </p:sp>
      <p:sp>
        <p:nvSpPr>
          <p:cNvPr id="132100" name="AutoShape 2">
            <a:extLst>
              <a:ext uri="{FF2B5EF4-FFF2-40B4-BE49-F238E27FC236}">
                <a16:creationId xmlns:a16="http://schemas.microsoft.com/office/drawing/2014/main" id="{799DD48F-701B-71C8-3707-B39D535FD6A4}"/>
              </a:ext>
            </a:extLst>
          </p:cNvPr>
          <p:cNvSpPr>
            <a:spLocks noGrp="1" noChangeArrowheads="1"/>
          </p:cNvSpPr>
          <p:nvPr>
            <p:ph type="title"/>
          </p:nvPr>
        </p:nvSpPr>
        <p:spPr/>
        <p:txBody>
          <a:bodyPr/>
          <a:lstStyle/>
          <a:p>
            <a:pPr eaLnBrk="1" hangingPunct="1"/>
            <a:r>
              <a:rPr lang="en-US" altLang="en-US"/>
              <a:t>Properties (2)</a:t>
            </a:r>
            <a:endParaRPr lang="el-GR" altLang="en-US"/>
          </a:p>
        </p:txBody>
      </p:sp>
      <p:sp>
        <p:nvSpPr>
          <p:cNvPr id="132101" name="Rectangle 3">
            <a:extLst>
              <a:ext uri="{FF2B5EF4-FFF2-40B4-BE49-F238E27FC236}">
                <a16:creationId xmlns:a16="http://schemas.microsoft.com/office/drawing/2014/main" id="{3DCA60BF-8B80-EE28-7172-0E155D8E5DC6}"/>
              </a:ext>
            </a:extLst>
          </p:cNvPr>
          <p:cNvSpPr>
            <a:spLocks noGrp="1" noChangeArrowheads="1"/>
          </p:cNvSpPr>
          <p:nvPr>
            <p:ph type="body" idx="1"/>
          </p:nvPr>
        </p:nvSpPr>
        <p:spPr/>
        <p:txBody>
          <a:bodyPr/>
          <a:lstStyle/>
          <a:p>
            <a:pPr eaLnBrk="1" hangingPunct="1">
              <a:lnSpc>
                <a:spcPct val="80000"/>
              </a:lnSpc>
              <a:spcAft>
                <a:spcPct val="40000"/>
              </a:spcAft>
            </a:pPr>
            <a:r>
              <a:rPr lang="en-US" altLang="en-US"/>
              <a:t>S</a:t>
            </a:r>
            <a:r>
              <a:rPr lang="el-GR" altLang="en-US"/>
              <a:t>ymmetric, functional and inverse functional properties</a:t>
            </a:r>
            <a:r>
              <a:rPr lang="en-US" altLang="en-US"/>
              <a:t> </a:t>
            </a:r>
            <a:r>
              <a:rPr lang="el-GR" altLang="en-US"/>
              <a:t>can only be applied to object properties </a:t>
            </a:r>
            <a:endParaRPr lang="en-US" altLang="en-US"/>
          </a:p>
          <a:p>
            <a:pPr eaLnBrk="1" hangingPunct="1">
              <a:buFont typeface="Wingdings" pitchFamily="2" charset="2"/>
              <a:buNone/>
            </a:pPr>
            <a:r>
              <a:rPr lang="en-US" altLang="en-US" sz="2400" b="1"/>
              <a:t>&lt;rdfs:Class rdf:ID="TransitiveProperty"&gt;</a:t>
            </a:r>
          </a:p>
          <a:p>
            <a:pPr eaLnBrk="1" hangingPunct="1">
              <a:buFont typeface="Wingdings" pitchFamily="2" charset="2"/>
              <a:buNone/>
            </a:pPr>
            <a:r>
              <a:rPr lang="en-US" altLang="en-US" sz="2400" b="1"/>
              <a:t>	&lt;rdfs:label&gt;TransitiveProperty&lt;/rdfs:label&gt;</a:t>
            </a:r>
          </a:p>
          <a:p>
            <a:pPr eaLnBrk="1" hangingPunct="1">
              <a:buFont typeface="Wingdings" pitchFamily="2" charset="2"/>
              <a:buNone/>
            </a:pPr>
            <a:r>
              <a:rPr lang="en-US" altLang="en-US" sz="2400" b="1"/>
              <a:t>	&lt;rdfs:subClassOf rdf:resource= 	"#ObjectProperty"/&gt;</a:t>
            </a:r>
          </a:p>
          <a:p>
            <a:pPr eaLnBrk="1" hangingPunct="1">
              <a:buFont typeface="Wingdings" pitchFamily="2" charset="2"/>
              <a:buNone/>
            </a:pPr>
            <a:r>
              <a:rPr lang="en-US" altLang="en-US" sz="2400" b="1"/>
              <a:t>&lt;/rdfs:Class&gt;</a:t>
            </a:r>
            <a:r>
              <a:rPr lang="el-GR" altLang="en-US" sz="2400"/>
              <a:t>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3 - Θέση ημερομηνίας">
            <a:extLst>
              <a:ext uri="{FF2B5EF4-FFF2-40B4-BE49-F238E27FC236}">
                <a16:creationId xmlns:a16="http://schemas.microsoft.com/office/drawing/2014/main" id="{1BF1E96D-4FDD-4F5C-44E0-13BCB1AADBF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3122" name="4 - Θέση υποσέλιδου">
            <a:extLst>
              <a:ext uri="{FF2B5EF4-FFF2-40B4-BE49-F238E27FC236}">
                <a16:creationId xmlns:a16="http://schemas.microsoft.com/office/drawing/2014/main" id="{A8368880-1DD9-BAEF-88FC-2C81548299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3123" name="5 - Θέση αριθμού διαφάνειας">
            <a:extLst>
              <a:ext uri="{FF2B5EF4-FFF2-40B4-BE49-F238E27FC236}">
                <a16:creationId xmlns:a16="http://schemas.microsoft.com/office/drawing/2014/main" id="{677CE4C1-8AAC-E16F-20E2-01405BE3F9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A801638-88A8-0D4A-8C98-028D396766F7}" type="slidenum">
              <a:rPr lang="el-GR" altLang="en-US" smtClean="0">
                <a:solidFill>
                  <a:schemeClr val="bg1"/>
                </a:solidFill>
              </a:rPr>
              <a:pPr>
                <a:spcBef>
                  <a:spcPct val="0"/>
                </a:spcBef>
                <a:buClrTx/>
                <a:buSzTx/>
                <a:buFontTx/>
                <a:buNone/>
              </a:pPr>
              <a:t>136</a:t>
            </a:fld>
            <a:endParaRPr lang="el-GR" altLang="en-US">
              <a:solidFill>
                <a:schemeClr val="bg1"/>
              </a:solidFill>
            </a:endParaRPr>
          </a:p>
        </p:txBody>
      </p:sp>
      <p:sp>
        <p:nvSpPr>
          <p:cNvPr id="133124" name="AutoShape 2">
            <a:extLst>
              <a:ext uri="{FF2B5EF4-FFF2-40B4-BE49-F238E27FC236}">
                <a16:creationId xmlns:a16="http://schemas.microsoft.com/office/drawing/2014/main" id="{A4307277-0661-DB5D-C478-BA942DF9B7ED}"/>
              </a:ext>
            </a:extLst>
          </p:cNvPr>
          <p:cNvSpPr>
            <a:spLocks noGrp="1" noChangeArrowheads="1"/>
          </p:cNvSpPr>
          <p:nvPr>
            <p:ph type="title"/>
          </p:nvPr>
        </p:nvSpPr>
        <p:spPr/>
        <p:txBody>
          <a:bodyPr/>
          <a:lstStyle/>
          <a:p>
            <a:pPr eaLnBrk="1" hangingPunct="1"/>
            <a:r>
              <a:rPr lang="en-US" altLang="en-US"/>
              <a:t>Properties (3)</a:t>
            </a:r>
            <a:endParaRPr lang="el-GR" altLang="en-US"/>
          </a:p>
        </p:txBody>
      </p:sp>
      <p:sp>
        <p:nvSpPr>
          <p:cNvPr id="133125" name="Rectangle 3">
            <a:extLst>
              <a:ext uri="{FF2B5EF4-FFF2-40B4-BE49-F238E27FC236}">
                <a16:creationId xmlns:a16="http://schemas.microsoft.com/office/drawing/2014/main" id="{16D928B6-8EAF-DE10-0099-442A93B32D38}"/>
              </a:ext>
            </a:extLst>
          </p:cNvPr>
          <p:cNvSpPr>
            <a:spLocks noGrp="1" noChangeArrowheads="1"/>
          </p:cNvSpPr>
          <p:nvPr>
            <p:ph type="body" idx="1"/>
          </p:nvPr>
        </p:nvSpPr>
        <p:spPr>
          <a:xfrm>
            <a:off x="838200" y="2362200"/>
            <a:ext cx="8054975" cy="3724275"/>
          </a:xfrm>
        </p:spPr>
        <p:txBody>
          <a:bodyPr/>
          <a:lstStyle/>
          <a:p>
            <a:pPr defTabSz="876300" eaLnBrk="1" hangingPunct="1"/>
            <a:r>
              <a:rPr lang="en-US" altLang="en-US" b="1"/>
              <a:t>owl:inverseOf </a:t>
            </a:r>
            <a:r>
              <a:rPr lang="en-US" altLang="en-US"/>
              <a:t>relates two object properties:</a:t>
            </a:r>
          </a:p>
          <a:p>
            <a:pPr defTabSz="876300" eaLnBrk="1" hangingPunct="1">
              <a:buFont typeface="Wingdings" pitchFamily="2" charset="2"/>
              <a:buNone/>
            </a:pPr>
            <a:endParaRPr lang="en-US" altLang="en-US" sz="2400"/>
          </a:p>
          <a:p>
            <a:pPr defTabSz="876300" eaLnBrk="1" hangingPunct="1">
              <a:buFont typeface="Wingdings" pitchFamily="2" charset="2"/>
              <a:buNone/>
            </a:pPr>
            <a:r>
              <a:rPr lang="en-US" altLang="en-US" sz="2400" b="1"/>
              <a:t>&lt;rdf:Property rdf:ID="inverseOf"&gt;</a:t>
            </a:r>
          </a:p>
          <a:p>
            <a:pPr defTabSz="876300" eaLnBrk="1" hangingPunct="1">
              <a:buFont typeface="Wingdings" pitchFamily="2" charset="2"/>
              <a:buNone/>
            </a:pPr>
            <a:r>
              <a:rPr lang="en-US" altLang="en-US" sz="2400" b="1"/>
              <a:t>		</a:t>
            </a:r>
            <a:r>
              <a:rPr lang="de-DE" altLang="en-US" sz="2400" b="1"/>
              <a:t>&lt;rdfs:label&gt;inverseOf&lt;/rdfs:label&gt;</a:t>
            </a:r>
          </a:p>
          <a:p>
            <a:pPr defTabSz="876300" eaLnBrk="1" hangingPunct="1">
              <a:buFont typeface="Wingdings" pitchFamily="2" charset="2"/>
              <a:buNone/>
            </a:pPr>
            <a:r>
              <a:rPr lang="de-DE" altLang="en-US" sz="2400" b="1"/>
              <a:t>		</a:t>
            </a:r>
            <a:r>
              <a:rPr lang="en-US" altLang="en-US" sz="2400" b="1"/>
              <a:t>&lt;rdfs:domain rdf:resource="#ObjectProperty"/&gt;</a:t>
            </a:r>
          </a:p>
          <a:p>
            <a:pPr defTabSz="876300" eaLnBrk="1" hangingPunct="1">
              <a:buFont typeface="Wingdings" pitchFamily="2" charset="2"/>
              <a:buNone/>
            </a:pPr>
            <a:r>
              <a:rPr lang="en-US" altLang="en-US" sz="2400" b="1"/>
              <a:t>		&lt;rdfs:range rdf:resource="#ObjectProperty"/&gt;</a:t>
            </a:r>
          </a:p>
          <a:p>
            <a:pPr defTabSz="876300" eaLnBrk="1" hangingPunct="1">
              <a:buFont typeface="Wingdings" pitchFamily="2" charset="2"/>
              <a:buNone/>
            </a:pPr>
            <a:r>
              <a:rPr lang="en-US" altLang="en-US" sz="2400" b="1"/>
              <a:t>&lt;/rdf:Property&gt;</a:t>
            </a:r>
            <a:endParaRPr lang="el-GR" altLang="en-US" sz="2400" b="1"/>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3 - Θέση ημερομηνίας">
            <a:extLst>
              <a:ext uri="{FF2B5EF4-FFF2-40B4-BE49-F238E27FC236}">
                <a16:creationId xmlns:a16="http://schemas.microsoft.com/office/drawing/2014/main" id="{89EA7B83-96A7-CDEA-DD7B-108218DEF1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4146" name="4 - Θέση υποσέλιδου">
            <a:extLst>
              <a:ext uri="{FF2B5EF4-FFF2-40B4-BE49-F238E27FC236}">
                <a16:creationId xmlns:a16="http://schemas.microsoft.com/office/drawing/2014/main" id="{6FD34C82-BAF1-D525-7B45-B8287B274ED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4147" name="5 - Θέση αριθμού διαφάνειας">
            <a:extLst>
              <a:ext uri="{FF2B5EF4-FFF2-40B4-BE49-F238E27FC236}">
                <a16:creationId xmlns:a16="http://schemas.microsoft.com/office/drawing/2014/main" id="{CC399C4C-832F-0BBB-E114-4EECBBF175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12568D76-BC46-0A48-BC7F-DD687BF50371}" type="slidenum">
              <a:rPr lang="el-GR" altLang="en-US" smtClean="0">
                <a:solidFill>
                  <a:schemeClr val="bg1"/>
                </a:solidFill>
              </a:rPr>
              <a:pPr>
                <a:spcBef>
                  <a:spcPct val="0"/>
                </a:spcBef>
                <a:buClrTx/>
                <a:buSzTx/>
                <a:buFontTx/>
                <a:buNone/>
              </a:pPr>
              <a:t>137</a:t>
            </a:fld>
            <a:endParaRPr lang="el-GR" altLang="en-US">
              <a:solidFill>
                <a:schemeClr val="bg1"/>
              </a:solidFill>
            </a:endParaRPr>
          </a:p>
        </p:txBody>
      </p:sp>
      <p:sp>
        <p:nvSpPr>
          <p:cNvPr id="134148" name="AutoShape 2">
            <a:extLst>
              <a:ext uri="{FF2B5EF4-FFF2-40B4-BE49-F238E27FC236}">
                <a16:creationId xmlns:a16="http://schemas.microsoft.com/office/drawing/2014/main" id="{9CA91552-6479-02CE-C342-57444C9C9155}"/>
              </a:ext>
            </a:extLst>
          </p:cNvPr>
          <p:cNvSpPr>
            <a:spLocks noGrp="1" noChangeArrowheads="1"/>
          </p:cNvSpPr>
          <p:nvPr>
            <p:ph type="title"/>
          </p:nvPr>
        </p:nvSpPr>
        <p:spPr/>
        <p:txBody>
          <a:bodyPr/>
          <a:lstStyle/>
          <a:p>
            <a:pPr eaLnBrk="1" hangingPunct="1"/>
            <a:r>
              <a:rPr lang="en-US" altLang="en-US"/>
              <a:t>Lecture Outline</a:t>
            </a:r>
            <a:endParaRPr lang="el-GR" altLang="en-US"/>
          </a:p>
        </p:txBody>
      </p:sp>
      <p:sp>
        <p:nvSpPr>
          <p:cNvPr id="134149" name="Rectangle 3">
            <a:extLst>
              <a:ext uri="{FF2B5EF4-FFF2-40B4-BE49-F238E27FC236}">
                <a16:creationId xmlns:a16="http://schemas.microsoft.com/office/drawing/2014/main" id="{A54448E4-E779-D775-9255-99C09D56DA04}"/>
              </a:ext>
            </a:extLst>
          </p:cNvPr>
          <p:cNvSpPr>
            <a:spLocks noGrp="1" noChangeArrowheads="1"/>
          </p:cNvSpPr>
          <p:nvPr>
            <p:ph type="body" idx="1"/>
          </p:nvPr>
        </p:nvSpPr>
        <p:spPr/>
        <p:txBody>
          <a:bodyPr/>
          <a:lstStyle/>
          <a:p>
            <a:pPr marL="457200" indent="-457200" eaLnBrk="1" hangingPunct="1">
              <a:buFont typeface="Wingdings" pitchFamily="2" charset="2"/>
              <a:buAutoNum type="arabicPeriod"/>
            </a:pPr>
            <a:r>
              <a:rPr lang="en-US" altLang="en-US"/>
              <a:t>Basic Ideas of OWL </a:t>
            </a:r>
          </a:p>
          <a:p>
            <a:pPr marL="457200" indent="-457200" eaLnBrk="1" hangingPunct="1">
              <a:buFont typeface="Wingdings" pitchFamily="2" charset="2"/>
              <a:buAutoNum type="arabicPeriod"/>
            </a:pPr>
            <a:r>
              <a:rPr lang="en-US" altLang="en-US"/>
              <a:t>The OWL Language</a:t>
            </a:r>
          </a:p>
          <a:p>
            <a:pPr marL="457200" indent="-457200" eaLnBrk="1" hangingPunct="1">
              <a:buFont typeface="Wingdings" pitchFamily="2" charset="2"/>
              <a:buAutoNum type="arabicPeriod"/>
            </a:pPr>
            <a:r>
              <a:rPr lang="en-US" altLang="en-US"/>
              <a:t>Examples</a:t>
            </a:r>
            <a:endParaRPr lang="el-GR" altLang="en-US"/>
          </a:p>
          <a:p>
            <a:pPr marL="457200" indent="-457200" eaLnBrk="1" hangingPunct="1">
              <a:buFont typeface="Wingdings" pitchFamily="2" charset="2"/>
              <a:buAutoNum type="arabicPeriod"/>
            </a:pPr>
            <a:r>
              <a:rPr lang="en-US" altLang="en-US"/>
              <a:t>The OWL Namespace</a:t>
            </a:r>
          </a:p>
          <a:p>
            <a:pPr marL="457200" indent="-457200" eaLnBrk="1" hangingPunct="1">
              <a:buFont typeface="Wingdings" pitchFamily="2" charset="2"/>
              <a:buAutoNum type="arabicPeriod"/>
            </a:pPr>
            <a:r>
              <a:rPr lang="en-US" altLang="en-US">
                <a:solidFill>
                  <a:schemeClr val="accent1"/>
                </a:solidFill>
              </a:rPr>
              <a:t>Future Extensions</a:t>
            </a:r>
          </a:p>
          <a:p>
            <a:pPr marL="457200" indent="-457200" eaLnBrk="1" hangingPunct="1">
              <a:buFont typeface="Wingdings" pitchFamily="2" charset="2"/>
              <a:buNone/>
            </a:pPr>
            <a:endParaRPr lang="el-GR"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3 - Θέση ημερομηνίας">
            <a:extLst>
              <a:ext uri="{FF2B5EF4-FFF2-40B4-BE49-F238E27FC236}">
                <a16:creationId xmlns:a16="http://schemas.microsoft.com/office/drawing/2014/main" id="{8F95755D-FB4B-1D7C-DFB4-7E9E8168328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5170" name="4 - Θέση υποσέλιδου">
            <a:extLst>
              <a:ext uri="{FF2B5EF4-FFF2-40B4-BE49-F238E27FC236}">
                <a16:creationId xmlns:a16="http://schemas.microsoft.com/office/drawing/2014/main" id="{18FB6201-117D-49C4-F090-C7F68EB630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5171" name="5 - Θέση αριθμού διαφάνειας">
            <a:extLst>
              <a:ext uri="{FF2B5EF4-FFF2-40B4-BE49-F238E27FC236}">
                <a16:creationId xmlns:a16="http://schemas.microsoft.com/office/drawing/2014/main" id="{B9FA6B46-50D3-4E17-7D3B-5D0CF7EEBC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9E7F306-C235-BC47-95DE-F7446F1E89F8}" type="slidenum">
              <a:rPr lang="el-GR" altLang="en-US" smtClean="0">
                <a:solidFill>
                  <a:schemeClr val="bg1"/>
                </a:solidFill>
              </a:rPr>
              <a:pPr>
                <a:spcBef>
                  <a:spcPct val="0"/>
                </a:spcBef>
                <a:buClrTx/>
                <a:buSzTx/>
                <a:buFontTx/>
                <a:buNone/>
              </a:pPr>
              <a:t>138</a:t>
            </a:fld>
            <a:endParaRPr lang="el-GR" altLang="en-US">
              <a:solidFill>
                <a:schemeClr val="bg1"/>
              </a:solidFill>
            </a:endParaRPr>
          </a:p>
        </p:txBody>
      </p:sp>
      <p:sp>
        <p:nvSpPr>
          <p:cNvPr id="135172" name="AutoShape 2">
            <a:extLst>
              <a:ext uri="{FF2B5EF4-FFF2-40B4-BE49-F238E27FC236}">
                <a16:creationId xmlns:a16="http://schemas.microsoft.com/office/drawing/2014/main" id="{4FBE2A83-6A9F-A8CF-8CE6-09E41B95E3AA}"/>
              </a:ext>
            </a:extLst>
          </p:cNvPr>
          <p:cNvSpPr>
            <a:spLocks noGrp="1" noChangeArrowheads="1"/>
          </p:cNvSpPr>
          <p:nvPr>
            <p:ph type="title"/>
          </p:nvPr>
        </p:nvSpPr>
        <p:spPr/>
        <p:txBody>
          <a:bodyPr/>
          <a:lstStyle/>
          <a:p>
            <a:pPr eaLnBrk="1" hangingPunct="1"/>
            <a:r>
              <a:rPr lang="en-US" altLang="en-US"/>
              <a:t>Extensions of OWL </a:t>
            </a:r>
            <a:endParaRPr lang="el-GR" altLang="en-US"/>
          </a:p>
        </p:txBody>
      </p:sp>
      <p:sp>
        <p:nvSpPr>
          <p:cNvPr id="135173" name="Rectangle 3">
            <a:extLst>
              <a:ext uri="{FF2B5EF4-FFF2-40B4-BE49-F238E27FC236}">
                <a16:creationId xmlns:a16="http://schemas.microsoft.com/office/drawing/2014/main" id="{CCF98E4B-A992-BBEE-EE02-AE04579829C1}"/>
              </a:ext>
            </a:extLst>
          </p:cNvPr>
          <p:cNvSpPr>
            <a:spLocks noGrp="1" noChangeArrowheads="1"/>
          </p:cNvSpPr>
          <p:nvPr>
            <p:ph type="body" idx="1"/>
          </p:nvPr>
        </p:nvSpPr>
        <p:spPr/>
        <p:txBody>
          <a:bodyPr/>
          <a:lstStyle/>
          <a:p>
            <a:pPr eaLnBrk="1" hangingPunct="1"/>
            <a:r>
              <a:rPr lang="en-GB" altLang="en-US"/>
              <a:t>Modules and Imports</a:t>
            </a:r>
          </a:p>
          <a:p>
            <a:pPr eaLnBrk="1" hangingPunct="1"/>
            <a:r>
              <a:rPr lang="en-GB" altLang="en-US"/>
              <a:t>Defaults</a:t>
            </a:r>
          </a:p>
          <a:p>
            <a:pPr eaLnBrk="1" hangingPunct="1"/>
            <a:r>
              <a:rPr lang="en-GB" altLang="en-US"/>
              <a:t>Closed World Assumption</a:t>
            </a:r>
          </a:p>
          <a:p>
            <a:pPr eaLnBrk="1" hangingPunct="1"/>
            <a:r>
              <a:rPr lang="en-GB" altLang="en-US"/>
              <a:t>Unique Names Assumption</a:t>
            </a:r>
          </a:p>
          <a:p>
            <a:pPr eaLnBrk="1" hangingPunct="1"/>
            <a:r>
              <a:rPr lang="en-GB" altLang="en-US"/>
              <a:t>Procedural Attachments</a:t>
            </a:r>
          </a:p>
          <a:p>
            <a:pPr eaLnBrk="1" hangingPunct="1"/>
            <a:r>
              <a:rPr lang="en-GB" altLang="en-US"/>
              <a:t>Rules for Property Chaining</a:t>
            </a:r>
            <a:endParaRPr lang="el-GR"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3 - Θέση ημερομηνίας">
            <a:extLst>
              <a:ext uri="{FF2B5EF4-FFF2-40B4-BE49-F238E27FC236}">
                <a16:creationId xmlns:a16="http://schemas.microsoft.com/office/drawing/2014/main" id="{13590AB4-089D-C87C-1DB1-09A080FFA49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6194" name="4 - Θέση υποσέλιδου">
            <a:extLst>
              <a:ext uri="{FF2B5EF4-FFF2-40B4-BE49-F238E27FC236}">
                <a16:creationId xmlns:a16="http://schemas.microsoft.com/office/drawing/2014/main" id="{69FF620C-8585-FA7F-656D-81711BAAA7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6195" name="5 - Θέση αριθμού διαφάνειας">
            <a:extLst>
              <a:ext uri="{FF2B5EF4-FFF2-40B4-BE49-F238E27FC236}">
                <a16:creationId xmlns:a16="http://schemas.microsoft.com/office/drawing/2014/main" id="{EB02C4FA-59B2-0556-0834-95F12D4439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BCDAB6C3-478F-594D-AAD6-4F55A4FEBD01}" type="slidenum">
              <a:rPr lang="el-GR" altLang="en-US" smtClean="0">
                <a:solidFill>
                  <a:schemeClr val="bg1"/>
                </a:solidFill>
              </a:rPr>
              <a:pPr>
                <a:spcBef>
                  <a:spcPct val="0"/>
                </a:spcBef>
                <a:buClrTx/>
                <a:buSzTx/>
                <a:buFontTx/>
                <a:buNone/>
              </a:pPr>
              <a:t>139</a:t>
            </a:fld>
            <a:endParaRPr lang="el-GR" altLang="en-US">
              <a:solidFill>
                <a:schemeClr val="bg1"/>
              </a:solidFill>
            </a:endParaRPr>
          </a:p>
        </p:txBody>
      </p:sp>
      <p:sp>
        <p:nvSpPr>
          <p:cNvPr id="136196" name="AutoShape 2">
            <a:extLst>
              <a:ext uri="{FF2B5EF4-FFF2-40B4-BE49-F238E27FC236}">
                <a16:creationId xmlns:a16="http://schemas.microsoft.com/office/drawing/2014/main" id="{4929FB49-CA11-3237-4D57-2DFA3D622C4A}"/>
              </a:ext>
            </a:extLst>
          </p:cNvPr>
          <p:cNvSpPr>
            <a:spLocks noGrp="1" noChangeArrowheads="1"/>
          </p:cNvSpPr>
          <p:nvPr>
            <p:ph type="title"/>
          </p:nvPr>
        </p:nvSpPr>
        <p:spPr/>
        <p:txBody>
          <a:bodyPr/>
          <a:lstStyle/>
          <a:p>
            <a:pPr eaLnBrk="1" hangingPunct="1"/>
            <a:r>
              <a:rPr lang="en-US" altLang="en-US"/>
              <a:t>Modules and Imports</a:t>
            </a:r>
            <a:endParaRPr lang="el-GR" altLang="en-US"/>
          </a:p>
        </p:txBody>
      </p:sp>
      <p:sp>
        <p:nvSpPr>
          <p:cNvPr id="136197" name="Rectangle 3">
            <a:extLst>
              <a:ext uri="{FF2B5EF4-FFF2-40B4-BE49-F238E27FC236}">
                <a16:creationId xmlns:a16="http://schemas.microsoft.com/office/drawing/2014/main" id="{5A88B837-D921-9F38-D85A-514119CDE301}"/>
              </a:ext>
            </a:extLst>
          </p:cNvPr>
          <p:cNvSpPr>
            <a:spLocks noGrp="1" noChangeArrowheads="1"/>
          </p:cNvSpPr>
          <p:nvPr>
            <p:ph type="body" idx="1"/>
          </p:nvPr>
        </p:nvSpPr>
        <p:spPr/>
        <p:txBody>
          <a:bodyPr/>
          <a:lstStyle/>
          <a:p>
            <a:pPr eaLnBrk="1" hangingPunct="1"/>
            <a:r>
              <a:rPr lang="en-US" altLang="en-US"/>
              <a:t>The importing facility of OWL is very trivial: </a:t>
            </a:r>
            <a:endParaRPr lang="el-GR" altLang="en-US"/>
          </a:p>
          <a:p>
            <a:pPr lvl="1" eaLnBrk="1" hangingPunct="1"/>
            <a:r>
              <a:rPr lang="el-GR" altLang="en-US"/>
              <a:t>It only allows importing of an entire ontology</a:t>
            </a:r>
            <a:r>
              <a:rPr lang="en-US" altLang="en-US"/>
              <a:t>, not parts of it</a:t>
            </a:r>
          </a:p>
          <a:p>
            <a:pPr eaLnBrk="1" hangingPunct="1"/>
            <a:r>
              <a:rPr lang="el-GR" altLang="en-US"/>
              <a:t>Modules in programming languages based on </a:t>
            </a:r>
            <a:r>
              <a:rPr lang="el-GR" altLang="en-US" b="1"/>
              <a:t>information hiding</a:t>
            </a:r>
            <a:r>
              <a:rPr lang="el-GR" altLang="en-US"/>
              <a:t>: </a:t>
            </a:r>
            <a:r>
              <a:rPr lang="en-US" altLang="en-US"/>
              <a:t>state functionality, hide implementation details</a:t>
            </a:r>
          </a:p>
          <a:p>
            <a:pPr lvl="1" eaLnBrk="1" hangingPunct="1"/>
            <a:r>
              <a:rPr lang="en-US" altLang="en-US"/>
              <a:t>Open question how to define appropriate module mechanism for Web ontology languages</a:t>
            </a:r>
            <a:r>
              <a:rPr lang="el-GR" alt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3 - Θέση ημερομηνίας">
            <a:extLst>
              <a:ext uri="{FF2B5EF4-FFF2-40B4-BE49-F238E27FC236}">
                <a16:creationId xmlns:a16="http://schemas.microsoft.com/office/drawing/2014/main" id="{9E752FAD-058B-AE1F-4EEB-8F94C03176F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1746" name="4 - Θέση υποσέλιδου">
            <a:extLst>
              <a:ext uri="{FF2B5EF4-FFF2-40B4-BE49-F238E27FC236}">
                <a16:creationId xmlns:a16="http://schemas.microsoft.com/office/drawing/2014/main" id="{B26008EA-8166-F6CA-70A6-6CAE23DC5CD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1747" name="5 - Θέση αριθμού διαφάνειας">
            <a:extLst>
              <a:ext uri="{FF2B5EF4-FFF2-40B4-BE49-F238E27FC236}">
                <a16:creationId xmlns:a16="http://schemas.microsoft.com/office/drawing/2014/main" id="{F679B5F1-3703-9955-6E04-DA3D5AD941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2CB1287A-0470-7D48-AA31-8E99024707FC}" type="slidenum">
              <a:rPr lang="el-GR" altLang="en-US" smtClean="0">
                <a:solidFill>
                  <a:schemeClr val="bg1"/>
                </a:solidFill>
              </a:rPr>
              <a:pPr>
                <a:spcBef>
                  <a:spcPct val="0"/>
                </a:spcBef>
                <a:buClrTx/>
                <a:buSzTx/>
                <a:buFontTx/>
                <a:buNone/>
              </a:pPr>
              <a:t>14</a:t>
            </a:fld>
            <a:endParaRPr lang="el-GR" altLang="en-US">
              <a:solidFill>
                <a:schemeClr val="bg1"/>
              </a:solidFill>
            </a:endParaRPr>
          </a:p>
        </p:txBody>
      </p:sp>
      <p:sp>
        <p:nvSpPr>
          <p:cNvPr id="31748" name="AutoShape 2">
            <a:extLst>
              <a:ext uri="{FF2B5EF4-FFF2-40B4-BE49-F238E27FC236}">
                <a16:creationId xmlns:a16="http://schemas.microsoft.com/office/drawing/2014/main" id="{7E61C487-201F-9FD8-AF6B-ED3B4AC7EEAF}"/>
              </a:ext>
            </a:extLst>
          </p:cNvPr>
          <p:cNvSpPr>
            <a:spLocks noGrp="1" noChangeArrowheads="1"/>
          </p:cNvSpPr>
          <p:nvPr>
            <p:ph type="title"/>
          </p:nvPr>
        </p:nvSpPr>
        <p:spPr/>
        <p:txBody>
          <a:bodyPr/>
          <a:lstStyle/>
          <a:p>
            <a:pPr eaLnBrk="1" hangingPunct="1"/>
            <a:r>
              <a:rPr lang="en-US" altLang="en-US"/>
              <a:t>Three Species of OWL</a:t>
            </a:r>
            <a:endParaRPr lang="el-GR" altLang="en-US"/>
          </a:p>
        </p:txBody>
      </p:sp>
      <p:sp>
        <p:nvSpPr>
          <p:cNvPr id="31749" name="Rectangle 3">
            <a:extLst>
              <a:ext uri="{FF2B5EF4-FFF2-40B4-BE49-F238E27FC236}">
                <a16:creationId xmlns:a16="http://schemas.microsoft.com/office/drawing/2014/main" id="{E0917BF2-635F-C0EE-F169-933014509AF4}"/>
              </a:ext>
            </a:extLst>
          </p:cNvPr>
          <p:cNvSpPr>
            <a:spLocks noGrp="1" noChangeArrowheads="1"/>
          </p:cNvSpPr>
          <p:nvPr>
            <p:ph type="body" idx="1"/>
          </p:nvPr>
        </p:nvSpPr>
        <p:spPr/>
        <p:txBody>
          <a:bodyPr/>
          <a:lstStyle/>
          <a:p>
            <a:pPr eaLnBrk="1" hangingPunct="1"/>
            <a:r>
              <a:rPr lang="en-US" altLang="en-US">
                <a:sym typeface="Symbol" pitchFamily="2" charset="2"/>
              </a:rPr>
              <a:t>W3C’sWeb Ontology Working Group defined OWL as three different sublanguages:</a:t>
            </a:r>
            <a:endParaRPr lang="en-GB" altLang="en-US">
              <a:sym typeface="Symbol" pitchFamily="2" charset="2"/>
            </a:endParaRPr>
          </a:p>
          <a:p>
            <a:pPr lvl="1" eaLnBrk="1" hangingPunct="1"/>
            <a:r>
              <a:rPr lang="en-GB" altLang="en-US">
                <a:sym typeface="Symbol" pitchFamily="2" charset="2"/>
              </a:rPr>
              <a:t>OWL Full</a:t>
            </a:r>
          </a:p>
          <a:p>
            <a:pPr lvl="1" eaLnBrk="1" hangingPunct="1"/>
            <a:r>
              <a:rPr lang="en-GB" altLang="en-US">
                <a:sym typeface="Symbol" pitchFamily="2" charset="2"/>
              </a:rPr>
              <a:t>OWL DL</a:t>
            </a:r>
          </a:p>
          <a:p>
            <a:pPr lvl="1" eaLnBrk="1" hangingPunct="1"/>
            <a:r>
              <a:rPr lang="en-GB" altLang="en-US">
                <a:sym typeface="Symbol" pitchFamily="2" charset="2"/>
              </a:rPr>
              <a:t>OWL Lite</a:t>
            </a:r>
            <a:endParaRPr lang="en-US" altLang="en-US">
              <a:sym typeface="Symbol" pitchFamily="2" charset="2"/>
            </a:endParaRPr>
          </a:p>
          <a:p>
            <a:pPr eaLnBrk="1" hangingPunct="1"/>
            <a:r>
              <a:rPr lang="en-US" altLang="en-US">
                <a:sym typeface="Symbol" pitchFamily="2" charset="2"/>
              </a:rPr>
              <a:t>Each sublanguage geared toward fulfilling different aspects of requirements</a:t>
            </a:r>
            <a:endParaRPr lang="el-GR" altLang="en-US">
              <a:sym typeface="Symbol" pitchFamily="2" charset="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3 - Θέση ημερομηνίας">
            <a:extLst>
              <a:ext uri="{FF2B5EF4-FFF2-40B4-BE49-F238E27FC236}">
                <a16:creationId xmlns:a16="http://schemas.microsoft.com/office/drawing/2014/main" id="{1E5D411A-C6D9-90BD-5F8A-45FC5BCD3F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7218" name="4 - Θέση υποσέλιδου">
            <a:extLst>
              <a:ext uri="{FF2B5EF4-FFF2-40B4-BE49-F238E27FC236}">
                <a16:creationId xmlns:a16="http://schemas.microsoft.com/office/drawing/2014/main" id="{4B395A4D-C9D6-09AC-4ED1-55F1DF98EA9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7219" name="5 - Θέση αριθμού διαφάνειας">
            <a:extLst>
              <a:ext uri="{FF2B5EF4-FFF2-40B4-BE49-F238E27FC236}">
                <a16:creationId xmlns:a16="http://schemas.microsoft.com/office/drawing/2014/main" id="{AAEC8DC0-531A-D677-A4B9-8083150A7E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34838186-7E29-D844-A73D-3C07EBAE94F7}" type="slidenum">
              <a:rPr lang="el-GR" altLang="en-US" smtClean="0">
                <a:solidFill>
                  <a:schemeClr val="bg1"/>
                </a:solidFill>
              </a:rPr>
              <a:pPr>
                <a:spcBef>
                  <a:spcPct val="0"/>
                </a:spcBef>
                <a:buClrTx/>
                <a:buSzTx/>
                <a:buFontTx/>
                <a:buNone/>
              </a:pPr>
              <a:t>140</a:t>
            </a:fld>
            <a:endParaRPr lang="el-GR" altLang="en-US">
              <a:solidFill>
                <a:schemeClr val="bg1"/>
              </a:solidFill>
            </a:endParaRPr>
          </a:p>
        </p:txBody>
      </p:sp>
      <p:sp>
        <p:nvSpPr>
          <p:cNvPr id="137220" name="AutoShape 2">
            <a:extLst>
              <a:ext uri="{FF2B5EF4-FFF2-40B4-BE49-F238E27FC236}">
                <a16:creationId xmlns:a16="http://schemas.microsoft.com/office/drawing/2014/main" id="{9AF71BB0-B1CD-E825-598B-D32975572811}"/>
              </a:ext>
            </a:extLst>
          </p:cNvPr>
          <p:cNvSpPr>
            <a:spLocks noGrp="1" noChangeArrowheads="1"/>
          </p:cNvSpPr>
          <p:nvPr>
            <p:ph type="title"/>
          </p:nvPr>
        </p:nvSpPr>
        <p:spPr/>
        <p:txBody>
          <a:bodyPr/>
          <a:lstStyle/>
          <a:p>
            <a:pPr eaLnBrk="1" hangingPunct="1"/>
            <a:r>
              <a:rPr lang="en-US" altLang="en-US"/>
              <a:t>Defaults</a:t>
            </a:r>
            <a:endParaRPr lang="el-GR" altLang="en-US"/>
          </a:p>
        </p:txBody>
      </p:sp>
      <p:sp>
        <p:nvSpPr>
          <p:cNvPr id="137221" name="Rectangle 3">
            <a:extLst>
              <a:ext uri="{FF2B5EF4-FFF2-40B4-BE49-F238E27FC236}">
                <a16:creationId xmlns:a16="http://schemas.microsoft.com/office/drawing/2014/main" id="{7F99BC68-CC5B-C999-9773-BE25F6F9AF4E}"/>
              </a:ext>
            </a:extLst>
          </p:cNvPr>
          <p:cNvSpPr>
            <a:spLocks noGrp="1" noChangeArrowheads="1"/>
          </p:cNvSpPr>
          <p:nvPr>
            <p:ph type="body" idx="1"/>
          </p:nvPr>
        </p:nvSpPr>
        <p:spPr/>
        <p:txBody>
          <a:bodyPr/>
          <a:lstStyle/>
          <a:p>
            <a:pPr eaLnBrk="1" hangingPunct="1"/>
            <a:r>
              <a:rPr lang="en-US" altLang="en-US"/>
              <a:t>Many practical knowledge representation systems allow inherited values to be overridden by more specific classes in the hierarchy</a:t>
            </a:r>
          </a:p>
          <a:p>
            <a:pPr lvl="1" eaLnBrk="1" hangingPunct="1"/>
            <a:r>
              <a:rPr lang="en-US" altLang="en-US"/>
              <a:t>treat inherited values as defaults </a:t>
            </a:r>
            <a:endParaRPr lang="el-GR" altLang="en-US"/>
          </a:p>
          <a:p>
            <a:pPr eaLnBrk="1" hangingPunct="1"/>
            <a:r>
              <a:rPr lang="en-US" altLang="en-US"/>
              <a:t>N</a:t>
            </a:r>
            <a:r>
              <a:rPr lang="el-GR" altLang="en-US"/>
              <a:t>o consensus has been reached on the right formalization for the nonmonotonic behaviour of default values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3 - Θέση ημερομηνίας">
            <a:extLst>
              <a:ext uri="{FF2B5EF4-FFF2-40B4-BE49-F238E27FC236}">
                <a16:creationId xmlns:a16="http://schemas.microsoft.com/office/drawing/2014/main" id="{8B48091E-0EA0-25AD-D541-D8C48A7599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8242" name="4 - Θέση υποσέλιδου">
            <a:extLst>
              <a:ext uri="{FF2B5EF4-FFF2-40B4-BE49-F238E27FC236}">
                <a16:creationId xmlns:a16="http://schemas.microsoft.com/office/drawing/2014/main" id="{BE80F0B5-EBA3-C3BB-5B39-71564B26AC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8243" name="5 - Θέση αριθμού διαφάνειας">
            <a:extLst>
              <a:ext uri="{FF2B5EF4-FFF2-40B4-BE49-F238E27FC236}">
                <a16:creationId xmlns:a16="http://schemas.microsoft.com/office/drawing/2014/main" id="{66DC010A-86BF-8F4F-C47A-7E5DCCED19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E90F9D04-39F0-A244-9599-5D70C7F694BF}" type="slidenum">
              <a:rPr lang="el-GR" altLang="en-US" smtClean="0">
                <a:solidFill>
                  <a:schemeClr val="bg1"/>
                </a:solidFill>
              </a:rPr>
              <a:pPr>
                <a:spcBef>
                  <a:spcPct val="0"/>
                </a:spcBef>
                <a:buClrTx/>
                <a:buSzTx/>
                <a:buFontTx/>
                <a:buNone/>
              </a:pPr>
              <a:t>141</a:t>
            </a:fld>
            <a:endParaRPr lang="el-GR" altLang="en-US">
              <a:solidFill>
                <a:schemeClr val="bg1"/>
              </a:solidFill>
            </a:endParaRPr>
          </a:p>
        </p:txBody>
      </p:sp>
      <p:sp>
        <p:nvSpPr>
          <p:cNvPr id="138244" name="AutoShape 2">
            <a:extLst>
              <a:ext uri="{FF2B5EF4-FFF2-40B4-BE49-F238E27FC236}">
                <a16:creationId xmlns:a16="http://schemas.microsoft.com/office/drawing/2014/main" id="{03DF42D3-DCC5-D9F8-5383-69E4F53D06D4}"/>
              </a:ext>
            </a:extLst>
          </p:cNvPr>
          <p:cNvSpPr>
            <a:spLocks noGrp="1" noChangeArrowheads="1"/>
          </p:cNvSpPr>
          <p:nvPr>
            <p:ph type="title"/>
          </p:nvPr>
        </p:nvSpPr>
        <p:spPr/>
        <p:txBody>
          <a:bodyPr/>
          <a:lstStyle/>
          <a:p>
            <a:pPr eaLnBrk="1" hangingPunct="1"/>
            <a:r>
              <a:rPr lang="en-US" altLang="en-US"/>
              <a:t>Closed World Assumption</a:t>
            </a:r>
            <a:endParaRPr lang="el-GR" altLang="en-US"/>
          </a:p>
        </p:txBody>
      </p:sp>
      <p:sp>
        <p:nvSpPr>
          <p:cNvPr id="138245" name="Rectangle 3">
            <a:extLst>
              <a:ext uri="{FF2B5EF4-FFF2-40B4-BE49-F238E27FC236}">
                <a16:creationId xmlns:a16="http://schemas.microsoft.com/office/drawing/2014/main" id="{1EAF3484-3869-039C-CC2F-6B753473B8B2}"/>
              </a:ext>
            </a:extLst>
          </p:cNvPr>
          <p:cNvSpPr>
            <a:spLocks noGrp="1" noChangeArrowheads="1"/>
          </p:cNvSpPr>
          <p:nvPr>
            <p:ph type="body" idx="1"/>
          </p:nvPr>
        </p:nvSpPr>
        <p:spPr/>
        <p:txBody>
          <a:bodyPr/>
          <a:lstStyle/>
          <a:p>
            <a:pPr marL="457200" indent="-457200" eaLnBrk="1" hangingPunct="1"/>
            <a:r>
              <a:rPr lang="en-US" altLang="en-US" sz="2400"/>
              <a:t>OWL currently adopts the </a:t>
            </a:r>
            <a:r>
              <a:rPr lang="en-US" altLang="en-US" sz="2400">
                <a:solidFill>
                  <a:schemeClr val="accent1"/>
                </a:solidFill>
              </a:rPr>
              <a:t>open-world assumption</a:t>
            </a:r>
            <a:r>
              <a:rPr lang="en-US" altLang="en-US" sz="2400"/>
              <a:t>: </a:t>
            </a:r>
            <a:endParaRPr lang="en-GB" altLang="en-US" sz="2400"/>
          </a:p>
          <a:p>
            <a:pPr marL="838200" lvl="1" indent="-381000" eaLnBrk="1" hangingPunct="1"/>
            <a:r>
              <a:rPr lang="en-GB" altLang="en-US" sz="2000"/>
              <a:t>A statement cannot be assumed true on the basis of a failure to prove it</a:t>
            </a:r>
            <a:endParaRPr lang="en-US" altLang="en-US" sz="2000"/>
          </a:p>
          <a:p>
            <a:pPr marL="838200" lvl="1" indent="-381000" eaLnBrk="1" hangingPunct="1"/>
            <a:r>
              <a:rPr lang="en-US" altLang="en-US" sz="2000"/>
              <a:t>On the huge and only partially knowable WWW, this is a correct assumption</a:t>
            </a:r>
          </a:p>
          <a:p>
            <a:pPr marL="457200" indent="-457200" eaLnBrk="1" hangingPunct="1"/>
            <a:r>
              <a:rPr lang="en-GB" altLang="en-US" sz="2400">
                <a:solidFill>
                  <a:schemeClr val="accent1"/>
                </a:solidFill>
              </a:rPr>
              <a:t>Closed-world assumption</a:t>
            </a:r>
            <a:r>
              <a:rPr lang="en-GB" altLang="en-US" sz="2400"/>
              <a:t>: a statement is true when its negation cannot be proved</a:t>
            </a:r>
          </a:p>
          <a:p>
            <a:pPr marL="838200" lvl="1" indent="-381000" eaLnBrk="1" hangingPunct="1"/>
            <a:r>
              <a:rPr lang="el-GR" altLang="en-US" sz="2000"/>
              <a:t>tied to the notion of defaults</a:t>
            </a:r>
            <a:r>
              <a:rPr lang="en-US" altLang="en-US" sz="2000"/>
              <a:t>, leads to nonmonotonic behaviour</a:t>
            </a:r>
            <a:endParaRPr lang="el-GR" altLang="en-US" sz="20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3 - Θέση ημερομηνίας">
            <a:extLst>
              <a:ext uri="{FF2B5EF4-FFF2-40B4-BE49-F238E27FC236}">
                <a16:creationId xmlns:a16="http://schemas.microsoft.com/office/drawing/2014/main" id="{5ABD59F7-521D-81F0-8D4F-FF66ED83FF4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39266" name="4 - Θέση υποσέλιδου">
            <a:extLst>
              <a:ext uri="{FF2B5EF4-FFF2-40B4-BE49-F238E27FC236}">
                <a16:creationId xmlns:a16="http://schemas.microsoft.com/office/drawing/2014/main" id="{A8126364-4CAB-85F4-3F6E-856D208F19F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39267" name="5 - Θέση αριθμού διαφάνειας">
            <a:extLst>
              <a:ext uri="{FF2B5EF4-FFF2-40B4-BE49-F238E27FC236}">
                <a16:creationId xmlns:a16="http://schemas.microsoft.com/office/drawing/2014/main" id="{E8B9DF50-CB9C-8A4C-B234-6EEC2762E1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91E6BDD4-C426-214F-BD5C-57C8A5F09AAA}" type="slidenum">
              <a:rPr lang="el-GR" altLang="en-US" smtClean="0">
                <a:solidFill>
                  <a:schemeClr val="bg1"/>
                </a:solidFill>
              </a:rPr>
              <a:pPr>
                <a:spcBef>
                  <a:spcPct val="0"/>
                </a:spcBef>
                <a:buClrTx/>
                <a:buSzTx/>
                <a:buFontTx/>
                <a:buNone/>
              </a:pPr>
              <a:t>142</a:t>
            </a:fld>
            <a:endParaRPr lang="el-GR" altLang="en-US">
              <a:solidFill>
                <a:schemeClr val="bg1"/>
              </a:solidFill>
            </a:endParaRPr>
          </a:p>
        </p:txBody>
      </p:sp>
      <p:sp>
        <p:nvSpPr>
          <p:cNvPr id="139268" name="AutoShape 2">
            <a:extLst>
              <a:ext uri="{FF2B5EF4-FFF2-40B4-BE49-F238E27FC236}">
                <a16:creationId xmlns:a16="http://schemas.microsoft.com/office/drawing/2014/main" id="{33921444-0791-227E-B3E3-A87525CD16F4}"/>
              </a:ext>
            </a:extLst>
          </p:cNvPr>
          <p:cNvSpPr>
            <a:spLocks noGrp="1" noChangeArrowheads="1"/>
          </p:cNvSpPr>
          <p:nvPr>
            <p:ph type="title"/>
          </p:nvPr>
        </p:nvSpPr>
        <p:spPr/>
        <p:txBody>
          <a:bodyPr/>
          <a:lstStyle/>
          <a:p>
            <a:pPr eaLnBrk="1" hangingPunct="1"/>
            <a:r>
              <a:rPr lang="en-US" altLang="en-US"/>
              <a:t>Unique Names Assumption</a:t>
            </a:r>
            <a:endParaRPr lang="el-GR" altLang="en-US"/>
          </a:p>
        </p:txBody>
      </p:sp>
      <p:sp>
        <p:nvSpPr>
          <p:cNvPr id="139269" name="Rectangle 3">
            <a:extLst>
              <a:ext uri="{FF2B5EF4-FFF2-40B4-BE49-F238E27FC236}">
                <a16:creationId xmlns:a16="http://schemas.microsoft.com/office/drawing/2014/main" id="{4CBFFF36-CC3D-5B7B-B32E-EB248075EF34}"/>
              </a:ext>
            </a:extLst>
          </p:cNvPr>
          <p:cNvSpPr>
            <a:spLocks noGrp="1" noChangeArrowheads="1"/>
          </p:cNvSpPr>
          <p:nvPr>
            <p:ph type="body" idx="1"/>
          </p:nvPr>
        </p:nvSpPr>
        <p:spPr/>
        <p:txBody>
          <a:bodyPr/>
          <a:lstStyle/>
          <a:p>
            <a:pPr eaLnBrk="1" hangingPunct="1"/>
            <a:r>
              <a:rPr lang="en-US" altLang="en-US" sz="2400"/>
              <a:t>Typical database applications assume that individuals with different names are indeed different individuals </a:t>
            </a:r>
            <a:endParaRPr lang="el-GR" altLang="en-US" sz="2400"/>
          </a:p>
          <a:p>
            <a:pPr eaLnBrk="1" hangingPunct="1"/>
            <a:r>
              <a:rPr lang="el-GR" altLang="en-US" sz="2400"/>
              <a:t>OWL follows the usual logical paradigm where this is not the case</a:t>
            </a:r>
            <a:endParaRPr lang="en-US" altLang="en-US" sz="2400"/>
          </a:p>
          <a:p>
            <a:pPr lvl="1" eaLnBrk="1" hangingPunct="1"/>
            <a:r>
              <a:rPr lang="en-US" altLang="en-US" sz="2000"/>
              <a:t>Plausible on the WWW</a:t>
            </a:r>
            <a:r>
              <a:rPr lang="el-GR" altLang="en-US" sz="2000"/>
              <a:t> </a:t>
            </a:r>
            <a:endParaRPr lang="en-US" altLang="en-US" sz="2000"/>
          </a:p>
          <a:p>
            <a:pPr eaLnBrk="1" hangingPunct="1"/>
            <a:r>
              <a:rPr lang="en-GB" altLang="en-US" sz="2400"/>
              <a:t>One may want to indicate portions of the ontology for which the assumption does or does not hold</a:t>
            </a:r>
            <a:endParaRPr lang="el-GR" altLang="en-US" sz="240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3 - Θέση ημερομηνίας">
            <a:extLst>
              <a:ext uri="{FF2B5EF4-FFF2-40B4-BE49-F238E27FC236}">
                <a16:creationId xmlns:a16="http://schemas.microsoft.com/office/drawing/2014/main" id="{D938083C-6951-CD24-8CE4-39B8A33EB1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40290" name="4 - Θέση υποσέλιδου">
            <a:extLst>
              <a:ext uri="{FF2B5EF4-FFF2-40B4-BE49-F238E27FC236}">
                <a16:creationId xmlns:a16="http://schemas.microsoft.com/office/drawing/2014/main" id="{CB14EFBB-630B-45FE-81C1-56DEC3B7174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40291" name="5 - Θέση αριθμού διαφάνειας">
            <a:extLst>
              <a:ext uri="{FF2B5EF4-FFF2-40B4-BE49-F238E27FC236}">
                <a16:creationId xmlns:a16="http://schemas.microsoft.com/office/drawing/2014/main" id="{D78597ED-7154-9FC2-1AC8-0A2915B189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FC92C367-CD32-5143-AA6D-594690FEB9EC}" type="slidenum">
              <a:rPr lang="el-GR" altLang="en-US" smtClean="0">
                <a:solidFill>
                  <a:schemeClr val="bg1"/>
                </a:solidFill>
              </a:rPr>
              <a:pPr>
                <a:spcBef>
                  <a:spcPct val="0"/>
                </a:spcBef>
                <a:buClrTx/>
                <a:buSzTx/>
                <a:buFontTx/>
                <a:buNone/>
              </a:pPr>
              <a:t>143</a:t>
            </a:fld>
            <a:endParaRPr lang="el-GR" altLang="en-US">
              <a:solidFill>
                <a:schemeClr val="bg1"/>
              </a:solidFill>
            </a:endParaRPr>
          </a:p>
        </p:txBody>
      </p:sp>
      <p:sp>
        <p:nvSpPr>
          <p:cNvPr id="140292" name="AutoShape 2">
            <a:extLst>
              <a:ext uri="{FF2B5EF4-FFF2-40B4-BE49-F238E27FC236}">
                <a16:creationId xmlns:a16="http://schemas.microsoft.com/office/drawing/2014/main" id="{6055954E-29BB-0DAC-588E-1475FB52DB5C}"/>
              </a:ext>
            </a:extLst>
          </p:cNvPr>
          <p:cNvSpPr>
            <a:spLocks noGrp="1" noChangeArrowheads="1"/>
          </p:cNvSpPr>
          <p:nvPr>
            <p:ph type="title"/>
          </p:nvPr>
        </p:nvSpPr>
        <p:spPr/>
        <p:txBody>
          <a:bodyPr/>
          <a:lstStyle/>
          <a:p>
            <a:pPr eaLnBrk="1" hangingPunct="1"/>
            <a:r>
              <a:rPr lang="el-GR" altLang="en-US"/>
              <a:t>Procedural Attachment</a:t>
            </a:r>
            <a:r>
              <a:rPr lang="en-US" altLang="en-US"/>
              <a:t>s</a:t>
            </a:r>
            <a:r>
              <a:rPr lang="el-GR" altLang="en-US"/>
              <a:t> </a:t>
            </a:r>
          </a:p>
        </p:txBody>
      </p:sp>
      <p:sp>
        <p:nvSpPr>
          <p:cNvPr id="140293" name="Rectangle 3">
            <a:extLst>
              <a:ext uri="{FF2B5EF4-FFF2-40B4-BE49-F238E27FC236}">
                <a16:creationId xmlns:a16="http://schemas.microsoft.com/office/drawing/2014/main" id="{39A2B6B1-610D-3B32-B3CF-DCA95849EE7A}"/>
              </a:ext>
            </a:extLst>
          </p:cNvPr>
          <p:cNvSpPr>
            <a:spLocks noGrp="1" noChangeArrowheads="1"/>
          </p:cNvSpPr>
          <p:nvPr>
            <p:ph type="body" idx="1"/>
          </p:nvPr>
        </p:nvSpPr>
        <p:spPr>
          <a:xfrm>
            <a:off x="838200" y="2362200"/>
            <a:ext cx="7910513" cy="3724275"/>
          </a:xfrm>
        </p:spPr>
        <p:txBody>
          <a:bodyPr/>
          <a:lstStyle/>
          <a:p>
            <a:pPr defTabSz="825500" eaLnBrk="1" hangingPunct="1">
              <a:tabLst>
                <a:tab pos="1257300" algn="l"/>
                <a:tab pos="2870200" algn="l"/>
              </a:tabLst>
            </a:pPr>
            <a:r>
              <a:rPr lang="en-US" altLang="en-US" sz="2400"/>
              <a:t>A common concept in knowledge representation is to define the meaning of a term by attaching a piece of code to be executed for computing the meaning of the term</a:t>
            </a:r>
            <a:endParaRPr lang="en-GB" altLang="en-US" sz="2400"/>
          </a:p>
          <a:p>
            <a:pPr lvl="1" defTabSz="825500" eaLnBrk="1" hangingPunct="1">
              <a:tabLst>
                <a:tab pos="1257300" algn="l"/>
                <a:tab pos="2870200" algn="l"/>
              </a:tabLst>
            </a:pPr>
            <a:r>
              <a:rPr lang="en-GB" altLang="en-US" sz="2000"/>
              <a:t>Not through explicit definitions in the language </a:t>
            </a:r>
          </a:p>
          <a:p>
            <a:pPr defTabSz="825500" eaLnBrk="1" hangingPunct="1">
              <a:tabLst>
                <a:tab pos="1257300" algn="l"/>
                <a:tab pos="2870200" algn="l"/>
              </a:tabLst>
            </a:pPr>
            <a:r>
              <a:rPr lang="el-GR" altLang="en-US" sz="2400"/>
              <a:t>Although widely used, this concept does not lend itself very well to integration in a system with a formal semantics, and it has not been included in OWL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3 - Θέση ημερομηνίας">
            <a:extLst>
              <a:ext uri="{FF2B5EF4-FFF2-40B4-BE49-F238E27FC236}">
                <a16:creationId xmlns:a16="http://schemas.microsoft.com/office/drawing/2014/main" id="{C8926DAE-8014-3E43-29D4-1ECDB55AFB3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41314" name="4 - Θέση υποσέλιδου">
            <a:extLst>
              <a:ext uri="{FF2B5EF4-FFF2-40B4-BE49-F238E27FC236}">
                <a16:creationId xmlns:a16="http://schemas.microsoft.com/office/drawing/2014/main" id="{C9C6ADDF-A244-B57B-C303-1CEBDF459F8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41315" name="5 - Θέση αριθμού διαφάνειας">
            <a:extLst>
              <a:ext uri="{FF2B5EF4-FFF2-40B4-BE49-F238E27FC236}">
                <a16:creationId xmlns:a16="http://schemas.microsoft.com/office/drawing/2014/main" id="{B3CB5EF9-3C05-EC0F-1D8A-0DD3C4A71F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1EEBD628-ED90-004C-8F70-01EFEAEEBB69}" type="slidenum">
              <a:rPr lang="el-GR" altLang="en-US" smtClean="0">
                <a:solidFill>
                  <a:schemeClr val="bg1"/>
                </a:solidFill>
              </a:rPr>
              <a:pPr>
                <a:spcBef>
                  <a:spcPct val="0"/>
                </a:spcBef>
                <a:buClrTx/>
                <a:buSzTx/>
                <a:buFontTx/>
                <a:buNone/>
              </a:pPr>
              <a:t>144</a:t>
            </a:fld>
            <a:endParaRPr lang="el-GR" altLang="en-US">
              <a:solidFill>
                <a:schemeClr val="bg1"/>
              </a:solidFill>
            </a:endParaRPr>
          </a:p>
        </p:txBody>
      </p:sp>
      <p:sp>
        <p:nvSpPr>
          <p:cNvPr id="141316" name="AutoShape 2">
            <a:extLst>
              <a:ext uri="{FF2B5EF4-FFF2-40B4-BE49-F238E27FC236}">
                <a16:creationId xmlns:a16="http://schemas.microsoft.com/office/drawing/2014/main" id="{8461C68B-311A-174B-8F1E-C847E4D1636F}"/>
              </a:ext>
            </a:extLst>
          </p:cNvPr>
          <p:cNvSpPr>
            <a:spLocks noGrp="1" noChangeArrowheads="1"/>
          </p:cNvSpPr>
          <p:nvPr>
            <p:ph type="title"/>
          </p:nvPr>
        </p:nvSpPr>
        <p:spPr/>
        <p:txBody>
          <a:bodyPr/>
          <a:lstStyle/>
          <a:p>
            <a:pPr eaLnBrk="1" hangingPunct="1"/>
            <a:r>
              <a:rPr lang="en-US" altLang="en-US"/>
              <a:t>Rules for Property Chaining</a:t>
            </a:r>
            <a:endParaRPr lang="el-GR" altLang="en-US"/>
          </a:p>
        </p:txBody>
      </p:sp>
      <p:sp>
        <p:nvSpPr>
          <p:cNvPr id="141317" name="Rectangle 3">
            <a:extLst>
              <a:ext uri="{FF2B5EF4-FFF2-40B4-BE49-F238E27FC236}">
                <a16:creationId xmlns:a16="http://schemas.microsoft.com/office/drawing/2014/main" id="{59905637-6AF3-A52B-3FFE-4E7CE9E5D448}"/>
              </a:ext>
            </a:extLst>
          </p:cNvPr>
          <p:cNvSpPr>
            <a:spLocks noGrp="1" noChangeArrowheads="1"/>
          </p:cNvSpPr>
          <p:nvPr>
            <p:ph type="body" idx="1"/>
          </p:nvPr>
        </p:nvSpPr>
        <p:spPr>
          <a:xfrm>
            <a:off x="838200" y="2362200"/>
            <a:ext cx="7910513" cy="3724275"/>
          </a:xfrm>
        </p:spPr>
        <p:txBody>
          <a:bodyPr/>
          <a:lstStyle/>
          <a:p>
            <a:pPr marL="533400" indent="-533400" eaLnBrk="1" hangingPunct="1"/>
            <a:r>
              <a:rPr lang="en-US" altLang="en-US" sz="2400"/>
              <a:t>OWL does not allow the composition of properties for reasons of decidability</a:t>
            </a:r>
            <a:endParaRPr lang="en-GB" altLang="en-US" sz="2400"/>
          </a:p>
          <a:p>
            <a:pPr marL="533400" indent="-533400" eaLnBrk="1" hangingPunct="1"/>
            <a:r>
              <a:rPr lang="en-GB" altLang="en-US" sz="2400"/>
              <a:t>In many applications this is a useful operation</a:t>
            </a:r>
            <a:endParaRPr lang="en-US" altLang="en-US" sz="2400"/>
          </a:p>
          <a:p>
            <a:pPr marL="533400" indent="-533400" eaLnBrk="1" hangingPunct="1"/>
            <a:r>
              <a:rPr lang="en-US" altLang="en-US" sz="2400"/>
              <a:t>One may want to define properties as general rules (Horn or otherwise) over other properties </a:t>
            </a:r>
            <a:endParaRPr lang="el-GR" altLang="en-US" sz="2400"/>
          </a:p>
          <a:p>
            <a:pPr marL="533400" indent="-533400" eaLnBrk="1" hangingPunct="1"/>
            <a:r>
              <a:rPr lang="el-GR" altLang="en-US" sz="2400"/>
              <a:t>Integration of rule-based knowledge representation and DL-style knowledge representation is currently an active area of research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3 - Θέση ημερομηνίας">
            <a:extLst>
              <a:ext uri="{FF2B5EF4-FFF2-40B4-BE49-F238E27FC236}">
                <a16:creationId xmlns:a16="http://schemas.microsoft.com/office/drawing/2014/main" id="{BB326B69-1E74-5FA9-6BD0-DE8C3D08A94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42338" name="4 - Θέση υποσέλιδου">
            <a:extLst>
              <a:ext uri="{FF2B5EF4-FFF2-40B4-BE49-F238E27FC236}">
                <a16:creationId xmlns:a16="http://schemas.microsoft.com/office/drawing/2014/main" id="{041B06CF-5933-14F5-320F-BAFCDE4724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42339" name="5 - Θέση αριθμού διαφάνειας">
            <a:extLst>
              <a:ext uri="{FF2B5EF4-FFF2-40B4-BE49-F238E27FC236}">
                <a16:creationId xmlns:a16="http://schemas.microsoft.com/office/drawing/2014/main" id="{C9C1AB50-19DE-8B45-211D-69DEA8739A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28811A67-2DB0-AD41-906E-FB9A84365836}" type="slidenum">
              <a:rPr lang="el-GR" altLang="en-US" smtClean="0">
                <a:solidFill>
                  <a:schemeClr val="bg1"/>
                </a:solidFill>
              </a:rPr>
              <a:pPr>
                <a:spcBef>
                  <a:spcPct val="0"/>
                </a:spcBef>
                <a:buClrTx/>
                <a:buSzTx/>
                <a:buFontTx/>
                <a:buNone/>
              </a:pPr>
              <a:t>145</a:t>
            </a:fld>
            <a:endParaRPr lang="el-GR" altLang="en-US">
              <a:solidFill>
                <a:schemeClr val="bg1"/>
              </a:solidFill>
            </a:endParaRPr>
          </a:p>
        </p:txBody>
      </p:sp>
      <p:sp>
        <p:nvSpPr>
          <p:cNvPr id="142340" name="AutoShape 2">
            <a:extLst>
              <a:ext uri="{FF2B5EF4-FFF2-40B4-BE49-F238E27FC236}">
                <a16:creationId xmlns:a16="http://schemas.microsoft.com/office/drawing/2014/main" id="{96F94C29-1A14-5E71-CCD7-1F7F51ABF9FC}"/>
              </a:ext>
            </a:extLst>
          </p:cNvPr>
          <p:cNvSpPr>
            <a:spLocks noGrp="1" noChangeArrowheads="1"/>
          </p:cNvSpPr>
          <p:nvPr>
            <p:ph type="title"/>
          </p:nvPr>
        </p:nvSpPr>
        <p:spPr/>
        <p:txBody>
          <a:bodyPr/>
          <a:lstStyle/>
          <a:p>
            <a:pPr eaLnBrk="1" hangingPunct="1"/>
            <a:r>
              <a:rPr lang="en-US" altLang="en-US"/>
              <a:t>Summary</a:t>
            </a:r>
            <a:endParaRPr lang="el-GR" altLang="en-US"/>
          </a:p>
        </p:txBody>
      </p:sp>
      <p:sp>
        <p:nvSpPr>
          <p:cNvPr id="142341" name="Rectangle 3">
            <a:extLst>
              <a:ext uri="{FF2B5EF4-FFF2-40B4-BE49-F238E27FC236}">
                <a16:creationId xmlns:a16="http://schemas.microsoft.com/office/drawing/2014/main" id="{797BAF0F-9D96-511F-680B-2D7D6B8714A2}"/>
              </a:ext>
            </a:extLst>
          </p:cNvPr>
          <p:cNvSpPr>
            <a:spLocks noGrp="1" noChangeArrowheads="1"/>
          </p:cNvSpPr>
          <p:nvPr>
            <p:ph type="body" idx="1"/>
          </p:nvPr>
        </p:nvSpPr>
        <p:spPr/>
        <p:txBody>
          <a:bodyPr/>
          <a:lstStyle/>
          <a:p>
            <a:pPr marL="533400" indent="-533400" eaLnBrk="1" hangingPunct="1"/>
            <a:r>
              <a:rPr lang="el-GR" altLang="en-US"/>
              <a:t>OWL is the proposed standard for Web ontologies </a:t>
            </a:r>
            <a:endParaRPr lang="en-US" altLang="en-US"/>
          </a:p>
          <a:p>
            <a:pPr marL="533400" indent="-533400" eaLnBrk="1" hangingPunct="1"/>
            <a:r>
              <a:rPr lang="en-US" altLang="en-US"/>
              <a:t>OWL builds upon RDF and RDF Schema: </a:t>
            </a:r>
            <a:endParaRPr lang="en-GB" altLang="en-US"/>
          </a:p>
          <a:p>
            <a:pPr marL="914400" lvl="1" indent="-457200" eaLnBrk="1" hangingPunct="1"/>
            <a:r>
              <a:rPr lang="en-GB" altLang="en-US"/>
              <a:t>(XML-based) RDF syntax is used</a:t>
            </a:r>
          </a:p>
          <a:p>
            <a:pPr marL="914400" lvl="1" indent="-457200" eaLnBrk="1" hangingPunct="1"/>
            <a:r>
              <a:rPr lang="en-GB" altLang="en-US"/>
              <a:t>Instances are defined using RDF descriptions</a:t>
            </a:r>
          </a:p>
          <a:p>
            <a:pPr marL="914400" lvl="1" indent="-457200" eaLnBrk="1" hangingPunct="1"/>
            <a:r>
              <a:rPr lang="en-GB" altLang="en-US"/>
              <a:t>Most RDFS modeling primitives are used</a:t>
            </a:r>
            <a:endParaRPr lang="en-US" altLang="en-US"/>
          </a:p>
          <a:p>
            <a:pPr marL="533400" indent="-533400" eaLnBrk="1" hangingPunct="1"/>
            <a:endParaRPr lang="el-GR"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3 - Θέση ημερομηνίας">
            <a:extLst>
              <a:ext uri="{FF2B5EF4-FFF2-40B4-BE49-F238E27FC236}">
                <a16:creationId xmlns:a16="http://schemas.microsoft.com/office/drawing/2014/main" id="{9FB6CCF1-547C-8747-F946-7E510185A7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43362" name="4 - Θέση υποσέλιδου">
            <a:extLst>
              <a:ext uri="{FF2B5EF4-FFF2-40B4-BE49-F238E27FC236}">
                <a16:creationId xmlns:a16="http://schemas.microsoft.com/office/drawing/2014/main" id="{6C072A2E-FC0A-BE8B-AE66-559316FAE37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43363" name="5 - Θέση αριθμού διαφάνειας">
            <a:extLst>
              <a:ext uri="{FF2B5EF4-FFF2-40B4-BE49-F238E27FC236}">
                <a16:creationId xmlns:a16="http://schemas.microsoft.com/office/drawing/2014/main" id="{E37D1E88-BBC5-1626-1635-7D9F8A1FD3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B687EEA8-942B-224F-9055-E7F82234818D}" type="slidenum">
              <a:rPr lang="el-GR" altLang="en-US" smtClean="0">
                <a:solidFill>
                  <a:schemeClr val="bg1"/>
                </a:solidFill>
              </a:rPr>
              <a:pPr>
                <a:spcBef>
                  <a:spcPct val="0"/>
                </a:spcBef>
                <a:buClrTx/>
                <a:buSzTx/>
                <a:buFontTx/>
                <a:buNone/>
              </a:pPr>
              <a:t>146</a:t>
            </a:fld>
            <a:endParaRPr lang="el-GR" altLang="en-US">
              <a:solidFill>
                <a:schemeClr val="bg1"/>
              </a:solidFill>
            </a:endParaRPr>
          </a:p>
        </p:txBody>
      </p:sp>
      <p:sp>
        <p:nvSpPr>
          <p:cNvPr id="143364" name="AutoShape 2">
            <a:extLst>
              <a:ext uri="{FF2B5EF4-FFF2-40B4-BE49-F238E27FC236}">
                <a16:creationId xmlns:a16="http://schemas.microsoft.com/office/drawing/2014/main" id="{474E1B53-D0BB-74B8-BE45-C8D4F9670842}"/>
              </a:ext>
            </a:extLst>
          </p:cNvPr>
          <p:cNvSpPr>
            <a:spLocks noGrp="1" noChangeArrowheads="1"/>
          </p:cNvSpPr>
          <p:nvPr>
            <p:ph type="title"/>
          </p:nvPr>
        </p:nvSpPr>
        <p:spPr/>
        <p:txBody>
          <a:bodyPr/>
          <a:lstStyle/>
          <a:p>
            <a:pPr eaLnBrk="1" hangingPunct="1"/>
            <a:r>
              <a:rPr lang="en-US" altLang="en-US"/>
              <a:t>Summary (2)</a:t>
            </a:r>
            <a:endParaRPr lang="el-GR" altLang="en-US"/>
          </a:p>
        </p:txBody>
      </p:sp>
      <p:sp>
        <p:nvSpPr>
          <p:cNvPr id="143365" name="Rectangle 3">
            <a:extLst>
              <a:ext uri="{FF2B5EF4-FFF2-40B4-BE49-F238E27FC236}">
                <a16:creationId xmlns:a16="http://schemas.microsoft.com/office/drawing/2014/main" id="{3BE27F0F-9A75-811B-C7A4-EBF8E9E815CC}"/>
              </a:ext>
            </a:extLst>
          </p:cNvPr>
          <p:cNvSpPr>
            <a:spLocks noGrp="1" noChangeArrowheads="1"/>
          </p:cNvSpPr>
          <p:nvPr>
            <p:ph type="body" idx="1"/>
          </p:nvPr>
        </p:nvSpPr>
        <p:spPr>
          <a:xfrm>
            <a:off x="838200" y="2362200"/>
            <a:ext cx="7981950" cy="3724275"/>
          </a:xfrm>
        </p:spPr>
        <p:txBody>
          <a:bodyPr/>
          <a:lstStyle/>
          <a:p>
            <a:pPr defTabSz="520700" eaLnBrk="1" hangingPunct="1">
              <a:lnSpc>
                <a:spcPct val="90000"/>
              </a:lnSpc>
              <a:tabLst>
                <a:tab pos="1079500" algn="l"/>
                <a:tab pos="1968500" algn="l"/>
                <a:tab pos="2514600" algn="l"/>
              </a:tabLst>
            </a:pPr>
            <a:r>
              <a:rPr lang="en-US" altLang="en-US"/>
              <a:t>Formal semantics and reasoning support is provided through the mapping of OWL on logics</a:t>
            </a:r>
            <a:endParaRPr lang="en-GB" altLang="en-US"/>
          </a:p>
          <a:p>
            <a:pPr lvl="1" defTabSz="520700" eaLnBrk="1" hangingPunct="1">
              <a:lnSpc>
                <a:spcPct val="90000"/>
              </a:lnSpc>
              <a:tabLst>
                <a:tab pos="1079500" algn="l"/>
                <a:tab pos="1968500" algn="l"/>
                <a:tab pos="2514600" algn="l"/>
              </a:tabLst>
            </a:pPr>
            <a:r>
              <a:rPr lang="en-GB" altLang="en-US"/>
              <a:t>Predicate logic and description logics have been used for this purpose</a:t>
            </a:r>
            <a:endParaRPr lang="en-US" altLang="en-US"/>
          </a:p>
          <a:p>
            <a:pPr defTabSz="520700" eaLnBrk="1" hangingPunct="1">
              <a:lnSpc>
                <a:spcPct val="90000"/>
              </a:lnSpc>
              <a:tabLst>
                <a:tab pos="1079500" algn="l"/>
                <a:tab pos="1968500" algn="l"/>
                <a:tab pos="2514600" algn="l"/>
              </a:tabLst>
            </a:pPr>
            <a:r>
              <a:rPr lang="en-US" altLang="en-US"/>
              <a:t>While OWL is sufficiently rich to be used in practice, extensions are in the making</a:t>
            </a:r>
            <a:endParaRPr lang="el-GR" altLang="en-US"/>
          </a:p>
          <a:p>
            <a:pPr lvl="1" defTabSz="520700" eaLnBrk="1" hangingPunct="1">
              <a:lnSpc>
                <a:spcPct val="90000"/>
              </a:lnSpc>
              <a:tabLst>
                <a:tab pos="1079500" algn="l"/>
                <a:tab pos="1968500" algn="l"/>
                <a:tab pos="2514600" algn="l"/>
              </a:tabLst>
            </a:pPr>
            <a:r>
              <a:rPr lang="el-GR" altLang="en-US"/>
              <a:t>They will provide further logical features, including rules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3 - Θέση ημερομηνίας">
            <a:extLst>
              <a:ext uri="{FF2B5EF4-FFF2-40B4-BE49-F238E27FC236}">
                <a16:creationId xmlns:a16="http://schemas.microsoft.com/office/drawing/2014/main" id="{0A7BC23C-65D9-813E-BF20-897060DE2E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2770" name="4 - Θέση υποσέλιδου">
            <a:extLst>
              <a:ext uri="{FF2B5EF4-FFF2-40B4-BE49-F238E27FC236}">
                <a16:creationId xmlns:a16="http://schemas.microsoft.com/office/drawing/2014/main" id="{B1094B6C-8501-4E83-B1D8-0EE844796CD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2771" name="5 - Θέση αριθμού διαφάνειας">
            <a:extLst>
              <a:ext uri="{FF2B5EF4-FFF2-40B4-BE49-F238E27FC236}">
                <a16:creationId xmlns:a16="http://schemas.microsoft.com/office/drawing/2014/main" id="{4A0FF0C0-F0A4-B7BE-EC10-5B2FDC105B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32685D31-9DC1-234C-8E3C-E43DF76277B8}" type="slidenum">
              <a:rPr lang="el-GR" altLang="en-US" smtClean="0">
                <a:solidFill>
                  <a:schemeClr val="bg1"/>
                </a:solidFill>
              </a:rPr>
              <a:pPr>
                <a:spcBef>
                  <a:spcPct val="0"/>
                </a:spcBef>
                <a:buClrTx/>
                <a:buSzTx/>
                <a:buFontTx/>
                <a:buNone/>
              </a:pPr>
              <a:t>15</a:t>
            </a:fld>
            <a:endParaRPr lang="el-GR" altLang="en-US">
              <a:solidFill>
                <a:schemeClr val="bg1"/>
              </a:solidFill>
            </a:endParaRPr>
          </a:p>
        </p:txBody>
      </p:sp>
      <p:sp>
        <p:nvSpPr>
          <p:cNvPr id="32772" name="AutoShape 2">
            <a:extLst>
              <a:ext uri="{FF2B5EF4-FFF2-40B4-BE49-F238E27FC236}">
                <a16:creationId xmlns:a16="http://schemas.microsoft.com/office/drawing/2014/main" id="{8B1B63D3-06CC-8E56-082F-8FE328646A8E}"/>
              </a:ext>
            </a:extLst>
          </p:cNvPr>
          <p:cNvSpPr>
            <a:spLocks noGrp="1" noChangeArrowheads="1"/>
          </p:cNvSpPr>
          <p:nvPr>
            <p:ph type="title"/>
          </p:nvPr>
        </p:nvSpPr>
        <p:spPr/>
        <p:txBody>
          <a:bodyPr/>
          <a:lstStyle/>
          <a:p>
            <a:pPr eaLnBrk="1" hangingPunct="1"/>
            <a:r>
              <a:rPr lang="en-US" altLang="en-US"/>
              <a:t>OWL Full</a:t>
            </a:r>
            <a:endParaRPr lang="el-GR" altLang="en-US"/>
          </a:p>
        </p:txBody>
      </p:sp>
      <p:sp>
        <p:nvSpPr>
          <p:cNvPr id="32773" name="Rectangle 3">
            <a:extLst>
              <a:ext uri="{FF2B5EF4-FFF2-40B4-BE49-F238E27FC236}">
                <a16:creationId xmlns:a16="http://schemas.microsoft.com/office/drawing/2014/main" id="{9EF0E8B9-6AD3-4242-9018-EE2524B618D8}"/>
              </a:ext>
            </a:extLst>
          </p:cNvPr>
          <p:cNvSpPr>
            <a:spLocks noGrp="1" noChangeArrowheads="1"/>
          </p:cNvSpPr>
          <p:nvPr>
            <p:ph type="body" idx="1"/>
          </p:nvPr>
        </p:nvSpPr>
        <p:spPr/>
        <p:txBody>
          <a:bodyPr/>
          <a:lstStyle/>
          <a:p>
            <a:pPr eaLnBrk="1" hangingPunct="1"/>
            <a:r>
              <a:rPr lang="en-GB" altLang="en-US">
                <a:sym typeface="Symbol" pitchFamily="2" charset="2"/>
              </a:rPr>
              <a:t>It uses all the OWL languages primitives</a:t>
            </a:r>
          </a:p>
          <a:p>
            <a:pPr eaLnBrk="1" hangingPunct="1"/>
            <a:r>
              <a:rPr lang="en-GB" altLang="en-US">
                <a:sym typeface="Symbol" pitchFamily="2" charset="2"/>
              </a:rPr>
              <a:t>It allows the combination of these primitives in arbitrary ways with RDF and RDF Schema</a:t>
            </a:r>
          </a:p>
          <a:p>
            <a:pPr eaLnBrk="1" hangingPunct="1"/>
            <a:r>
              <a:rPr lang="el-GR" altLang="en-US">
                <a:sym typeface="Symbol" pitchFamily="2" charset="2"/>
              </a:rPr>
              <a:t>OWL Full is fully upward-compatible with RDF, both syntactically and semantically</a:t>
            </a:r>
            <a:endParaRPr lang="en-US" altLang="en-US">
              <a:sym typeface="Symbol" pitchFamily="2" charset="2"/>
            </a:endParaRPr>
          </a:p>
          <a:p>
            <a:pPr eaLnBrk="1" hangingPunct="1"/>
            <a:r>
              <a:rPr lang="en-US" altLang="en-US">
                <a:sym typeface="Symbol" pitchFamily="2" charset="2"/>
              </a:rPr>
              <a:t>OWL Full is so powerful that it is undecidable</a:t>
            </a:r>
            <a:endParaRPr lang="en-GB" altLang="en-US">
              <a:sym typeface="Symbol" pitchFamily="2" charset="2"/>
            </a:endParaRPr>
          </a:p>
          <a:p>
            <a:pPr lvl="1" eaLnBrk="1" hangingPunct="1"/>
            <a:r>
              <a:rPr lang="en-GB" altLang="en-US">
                <a:sym typeface="Symbol" pitchFamily="2" charset="2"/>
              </a:rPr>
              <a:t>No complete (or efficient) reasoning support</a:t>
            </a:r>
            <a:endParaRPr lang="el-GR" altLang="en-US">
              <a:sym typeface="Symbol" pitchFamily="2"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3 - Θέση ημερομηνίας">
            <a:extLst>
              <a:ext uri="{FF2B5EF4-FFF2-40B4-BE49-F238E27FC236}">
                <a16:creationId xmlns:a16="http://schemas.microsoft.com/office/drawing/2014/main" id="{CCA2EB26-37F7-B884-1389-2D27E669CA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3794" name="4 - Θέση υποσέλιδου">
            <a:extLst>
              <a:ext uri="{FF2B5EF4-FFF2-40B4-BE49-F238E27FC236}">
                <a16:creationId xmlns:a16="http://schemas.microsoft.com/office/drawing/2014/main" id="{0209E49F-097D-03FE-6CCB-0D83BBC3A22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3795" name="5 - Θέση αριθμού διαφάνειας">
            <a:extLst>
              <a:ext uri="{FF2B5EF4-FFF2-40B4-BE49-F238E27FC236}">
                <a16:creationId xmlns:a16="http://schemas.microsoft.com/office/drawing/2014/main" id="{30FBFEBA-F596-BEAB-6DE3-448AD1715D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D6C34737-92CF-C94F-B8F4-13A8BF5883F9}" type="slidenum">
              <a:rPr lang="el-GR" altLang="en-US" smtClean="0">
                <a:solidFill>
                  <a:schemeClr val="bg1"/>
                </a:solidFill>
              </a:rPr>
              <a:pPr>
                <a:spcBef>
                  <a:spcPct val="0"/>
                </a:spcBef>
                <a:buClrTx/>
                <a:buSzTx/>
                <a:buFontTx/>
                <a:buNone/>
              </a:pPr>
              <a:t>16</a:t>
            </a:fld>
            <a:endParaRPr lang="el-GR" altLang="en-US">
              <a:solidFill>
                <a:schemeClr val="bg1"/>
              </a:solidFill>
            </a:endParaRPr>
          </a:p>
        </p:txBody>
      </p:sp>
      <p:sp>
        <p:nvSpPr>
          <p:cNvPr id="33796" name="AutoShape 2">
            <a:extLst>
              <a:ext uri="{FF2B5EF4-FFF2-40B4-BE49-F238E27FC236}">
                <a16:creationId xmlns:a16="http://schemas.microsoft.com/office/drawing/2014/main" id="{D917DAC9-33D4-57A8-DB89-1274EE4C34A2}"/>
              </a:ext>
            </a:extLst>
          </p:cNvPr>
          <p:cNvSpPr>
            <a:spLocks noGrp="1" noChangeArrowheads="1"/>
          </p:cNvSpPr>
          <p:nvPr>
            <p:ph type="title"/>
          </p:nvPr>
        </p:nvSpPr>
        <p:spPr/>
        <p:txBody>
          <a:bodyPr/>
          <a:lstStyle/>
          <a:p>
            <a:pPr eaLnBrk="1" hangingPunct="1"/>
            <a:r>
              <a:rPr lang="en-US" altLang="en-US"/>
              <a:t>OWL DL</a:t>
            </a:r>
            <a:endParaRPr lang="el-GR" altLang="en-US"/>
          </a:p>
        </p:txBody>
      </p:sp>
      <p:sp>
        <p:nvSpPr>
          <p:cNvPr id="33797" name="Rectangle 3">
            <a:extLst>
              <a:ext uri="{FF2B5EF4-FFF2-40B4-BE49-F238E27FC236}">
                <a16:creationId xmlns:a16="http://schemas.microsoft.com/office/drawing/2014/main" id="{09EAAE31-2F4B-F6D3-49C8-F9E36A770BB1}"/>
              </a:ext>
            </a:extLst>
          </p:cNvPr>
          <p:cNvSpPr>
            <a:spLocks noGrp="1" noChangeArrowheads="1"/>
          </p:cNvSpPr>
          <p:nvPr>
            <p:ph type="body" idx="1"/>
          </p:nvPr>
        </p:nvSpPr>
        <p:spPr/>
        <p:txBody>
          <a:bodyPr/>
          <a:lstStyle/>
          <a:p>
            <a:pPr eaLnBrk="1" hangingPunct="1">
              <a:lnSpc>
                <a:spcPct val="90000"/>
              </a:lnSpc>
            </a:pPr>
            <a:r>
              <a:rPr lang="en-US" altLang="en-US" sz="2400">
                <a:sym typeface="Symbol" pitchFamily="2" charset="2"/>
              </a:rPr>
              <a:t>OWL DL (Description Logic) is a sublanguage of OWL Full that restricts application of the constructors from OWL and RDF</a:t>
            </a:r>
            <a:endParaRPr lang="en-GB" altLang="en-US" sz="2400">
              <a:sym typeface="Symbol" pitchFamily="2" charset="2"/>
            </a:endParaRPr>
          </a:p>
          <a:p>
            <a:pPr lvl="1" eaLnBrk="1" hangingPunct="1">
              <a:lnSpc>
                <a:spcPct val="90000"/>
              </a:lnSpc>
            </a:pPr>
            <a:r>
              <a:rPr lang="en-GB" altLang="en-US" sz="2000">
                <a:sym typeface="Symbol" pitchFamily="2" charset="2"/>
              </a:rPr>
              <a:t>Application of OWL’s constructors’ to each other is disallowed</a:t>
            </a:r>
          </a:p>
          <a:p>
            <a:pPr lvl="1" eaLnBrk="1" hangingPunct="1">
              <a:lnSpc>
                <a:spcPct val="90000"/>
              </a:lnSpc>
            </a:pPr>
            <a:r>
              <a:rPr lang="en-GB" altLang="en-US" sz="2000">
                <a:sym typeface="Symbol" pitchFamily="2" charset="2"/>
              </a:rPr>
              <a:t>Therefore it corresponds to a well studied description logic</a:t>
            </a:r>
            <a:endParaRPr lang="en-US" altLang="en-US" sz="2000">
              <a:sym typeface="Symbol" pitchFamily="2" charset="2"/>
            </a:endParaRPr>
          </a:p>
          <a:p>
            <a:pPr eaLnBrk="1" hangingPunct="1">
              <a:lnSpc>
                <a:spcPct val="90000"/>
              </a:lnSpc>
            </a:pPr>
            <a:r>
              <a:rPr lang="en-US" altLang="en-US" sz="2400">
                <a:sym typeface="Symbol" pitchFamily="2" charset="2"/>
              </a:rPr>
              <a:t>OWL DL permits efficient reasoning support</a:t>
            </a:r>
          </a:p>
          <a:p>
            <a:pPr eaLnBrk="1" hangingPunct="1">
              <a:lnSpc>
                <a:spcPct val="90000"/>
              </a:lnSpc>
            </a:pPr>
            <a:r>
              <a:rPr lang="en-US" altLang="en-US" sz="2400" b="1">
                <a:sym typeface="Symbol" pitchFamily="2" charset="2"/>
              </a:rPr>
              <a:t>But</a:t>
            </a:r>
            <a:r>
              <a:rPr lang="en-US" altLang="en-US" sz="2400">
                <a:sym typeface="Symbol" pitchFamily="2" charset="2"/>
              </a:rPr>
              <a:t> we lose full compatibility with RDF: </a:t>
            </a:r>
            <a:endParaRPr lang="en-GB" altLang="en-US" sz="2400">
              <a:sym typeface="Symbol" pitchFamily="2" charset="2"/>
            </a:endParaRPr>
          </a:p>
          <a:p>
            <a:pPr lvl="1" eaLnBrk="1" hangingPunct="1">
              <a:lnSpc>
                <a:spcPct val="90000"/>
              </a:lnSpc>
            </a:pPr>
            <a:r>
              <a:rPr lang="en-GB" altLang="en-US" sz="2000">
                <a:sym typeface="Symbol" pitchFamily="2" charset="2"/>
              </a:rPr>
              <a:t>Not every RDF document is a legal OWL DL document. </a:t>
            </a:r>
          </a:p>
          <a:p>
            <a:pPr lvl="1" eaLnBrk="1" hangingPunct="1">
              <a:lnSpc>
                <a:spcPct val="90000"/>
              </a:lnSpc>
            </a:pPr>
            <a:r>
              <a:rPr lang="en-GB" altLang="en-US" sz="2000">
                <a:sym typeface="Symbol" pitchFamily="2" charset="2"/>
              </a:rPr>
              <a:t>Every legal OWL DL document is a legal RDF document.</a:t>
            </a:r>
            <a:endParaRPr lang="en-US" altLang="en-US" sz="2000">
              <a:sym typeface="Symbol" pitchFamily="2"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3 - Θέση ημερομηνίας">
            <a:extLst>
              <a:ext uri="{FF2B5EF4-FFF2-40B4-BE49-F238E27FC236}">
                <a16:creationId xmlns:a16="http://schemas.microsoft.com/office/drawing/2014/main" id="{EA97BDEB-1E3B-D55A-9603-3D6A5E9F93C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4818" name="4 - Θέση υποσέλιδου">
            <a:extLst>
              <a:ext uri="{FF2B5EF4-FFF2-40B4-BE49-F238E27FC236}">
                <a16:creationId xmlns:a16="http://schemas.microsoft.com/office/drawing/2014/main" id="{5AC25E87-5E78-8C48-E464-BADDD4239D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4819" name="5 - Θέση αριθμού διαφάνειας">
            <a:extLst>
              <a:ext uri="{FF2B5EF4-FFF2-40B4-BE49-F238E27FC236}">
                <a16:creationId xmlns:a16="http://schemas.microsoft.com/office/drawing/2014/main" id="{0ECBF0BC-FBE5-3A71-C44A-A93E6CACFA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E065C9B3-1E06-854E-867C-A1D86F682EB6}" type="slidenum">
              <a:rPr lang="el-GR" altLang="en-US" smtClean="0">
                <a:solidFill>
                  <a:schemeClr val="bg1"/>
                </a:solidFill>
              </a:rPr>
              <a:pPr>
                <a:spcBef>
                  <a:spcPct val="0"/>
                </a:spcBef>
                <a:buClrTx/>
                <a:buSzTx/>
                <a:buFontTx/>
                <a:buNone/>
              </a:pPr>
              <a:t>17</a:t>
            </a:fld>
            <a:endParaRPr lang="el-GR" altLang="en-US">
              <a:solidFill>
                <a:schemeClr val="bg1"/>
              </a:solidFill>
            </a:endParaRPr>
          </a:p>
        </p:txBody>
      </p:sp>
      <p:sp>
        <p:nvSpPr>
          <p:cNvPr id="34820" name="AutoShape 2">
            <a:extLst>
              <a:ext uri="{FF2B5EF4-FFF2-40B4-BE49-F238E27FC236}">
                <a16:creationId xmlns:a16="http://schemas.microsoft.com/office/drawing/2014/main" id="{FB138700-8C11-F99E-A996-BD55C790FA17}"/>
              </a:ext>
            </a:extLst>
          </p:cNvPr>
          <p:cNvSpPr>
            <a:spLocks noGrp="1" noChangeArrowheads="1"/>
          </p:cNvSpPr>
          <p:nvPr>
            <p:ph type="title"/>
          </p:nvPr>
        </p:nvSpPr>
        <p:spPr/>
        <p:txBody>
          <a:bodyPr/>
          <a:lstStyle/>
          <a:p>
            <a:pPr eaLnBrk="1" hangingPunct="1"/>
            <a:r>
              <a:rPr lang="en-US" altLang="en-US"/>
              <a:t>OWL Lite</a:t>
            </a:r>
            <a:endParaRPr lang="el-GR" altLang="en-US"/>
          </a:p>
        </p:txBody>
      </p:sp>
      <p:sp>
        <p:nvSpPr>
          <p:cNvPr id="34821" name="Rectangle 3">
            <a:extLst>
              <a:ext uri="{FF2B5EF4-FFF2-40B4-BE49-F238E27FC236}">
                <a16:creationId xmlns:a16="http://schemas.microsoft.com/office/drawing/2014/main" id="{9271523E-C473-D23C-68BB-C368FE16F065}"/>
              </a:ext>
            </a:extLst>
          </p:cNvPr>
          <p:cNvSpPr>
            <a:spLocks noGrp="1" noChangeArrowheads="1"/>
          </p:cNvSpPr>
          <p:nvPr>
            <p:ph type="body" idx="1"/>
          </p:nvPr>
        </p:nvSpPr>
        <p:spPr>
          <a:xfrm>
            <a:off x="838200" y="2362200"/>
            <a:ext cx="7694613" cy="3730625"/>
          </a:xfrm>
        </p:spPr>
        <p:txBody>
          <a:bodyPr/>
          <a:lstStyle/>
          <a:p>
            <a:pPr eaLnBrk="1" hangingPunct="1">
              <a:lnSpc>
                <a:spcPct val="90000"/>
              </a:lnSpc>
            </a:pPr>
            <a:r>
              <a:rPr lang="en-US" altLang="en-US"/>
              <a:t>An even further restriction limits OWL DL to a subset of the language constructors</a:t>
            </a:r>
            <a:endParaRPr lang="en-GB" altLang="en-US"/>
          </a:p>
          <a:p>
            <a:pPr lvl="1" eaLnBrk="1" hangingPunct="1">
              <a:lnSpc>
                <a:spcPct val="90000"/>
              </a:lnSpc>
            </a:pPr>
            <a:r>
              <a:rPr lang="en-GB" altLang="en-US"/>
              <a:t>E.g., OWL Lite excludes enumerated classes, disjointness statements, and arbitrary cardinality.</a:t>
            </a:r>
            <a:endParaRPr lang="en-US" altLang="en-US"/>
          </a:p>
          <a:p>
            <a:pPr eaLnBrk="1" hangingPunct="1">
              <a:lnSpc>
                <a:spcPct val="90000"/>
              </a:lnSpc>
            </a:pPr>
            <a:r>
              <a:rPr lang="en-US" altLang="en-US"/>
              <a:t>The advantage of this is a language that is easier to</a:t>
            </a:r>
          </a:p>
          <a:p>
            <a:pPr lvl="1" eaLnBrk="1" hangingPunct="1">
              <a:lnSpc>
                <a:spcPct val="90000"/>
              </a:lnSpc>
            </a:pPr>
            <a:r>
              <a:rPr lang="en-GB" altLang="en-US"/>
              <a:t>grasp, for users</a:t>
            </a:r>
          </a:p>
          <a:p>
            <a:pPr lvl="1" eaLnBrk="1" hangingPunct="1">
              <a:lnSpc>
                <a:spcPct val="90000"/>
              </a:lnSpc>
            </a:pPr>
            <a:r>
              <a:rPr lang="en-GB" altLang="en-US"/>
              <a:t>implement, for tool builders</a:t>
            </a:r>
            <a:endParaRPr lang="en-US" altLang="en-US"/>
          </a:p>
          <a:p>
            <a:pPr eaLnBrk="1" hangingPunct="1">
              <a:lnSpc>
                <a:spcPct val="90000"/>
              </a:lnSpc>
            </a:pPr>
            <a:r>
              <a:rPr lang="en-US" altLang="en-US"/>
              <a:t>The disadvantage is restricted expressivity</a:t>
            </a:r>
            <a:endParaRPr lang="el-G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3 - Θέση ημερομηνίας">
            <a:extLst>
              <a:ext uri="{FF2B5EF4-FFF2-40B4-BE49-F238E27FC236}">
                <a16:creationId xmlns:a16="http://schemas.microsoft.com/office/drawing/2014/main" id="{6EC6BEDD-5F34-0859-04A7-DD22EE15AFA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5842" name="4 - Θέση υποσέλιδου">
            <a:extLst>
              <a:ext uri="{FF2B5EF4-FFF2-40B4-BE49-F238E27FC236}">
                <a16:creationId xmlns:a16="http://schemas.microsoft.com/office/drawing/2014/main" id="{647827A9-82AE-8540-A761-B25EDB0D814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5843" name="5 - Θέση αριθμού διαφάνειας">
            <a:extLst>
              <a:ext uri="{FF2B5EF4-FFF2-40B4-BE49-F238E27FC236}">
                <a16:creationId xmlns:a16="http://schemas.microsoft.com/office/drawing/2014/main" id="{D7D2AC7A-BDCD-4785-F4D6-B04044C35E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295659DA-FABE-AD44-BB21-F3E5E8C3BEAB}" type="slidenum">
              <a:rPr lang="el-GR" altLang="en-US" smtClean="0">
                <a:solidFill>
                  <a:schemeClr val="bg1"/>
                </a:solidFill>
              </a:rPr>
              <a:pPr>
                <a:spcBef>
                  <a:spcPct val="0"/>
                </a:spcBef>
                <a:buClrTx/>
                <a:buSzTx/>
                <a:buFontTx/>
                <a:buNone/>
              </a:pPr>
              <a:t>18</a:t>
            </a:fld>
            <a:endParaRPr lang="el-GR" altLang="en-US">
              <a:solidFill>
                <a:schemeClr val="bg1"/>
              </a:solidFill>
            </a:endParaRPr>
          </a:p>
        </p:txBody>
      </p:sp>
      <p:sp>
        <p:nvSpPr>
          <p:cNvPr id="35844" name="AutoShape 2">
            <a:extLst>
              <a:ext uri="{FF2B5EF4-FFF2-40B4-BE49-F238E27FC236}">
                <a16:creationId xmlns:a16="http://schemas.microsoft.com/office/drawing/2014/main" id="{0228D7CF-6171-EF8A-0B6D-1D19D95E1529}"/>
              </a:ext>
            </a:extLst>
          </p:cNvPr>
          <p:cNvSpPr>
            <a:spLocks noGrp="1" noChangeArrowheads="1"/>
          </p:cNvSpPr>
          <p:nvPr>
            <p:ph type="title"/>
          </p:nvPr>
        </p:nvSpPr>
        <p:spPr/>
        <p:txBody>
          <a:bodyPr/>
          <a:lstStyle/>
          <a:p>
            <a:pPr eaLnBrk="1" hangingPunct="1"/>
            <a:r>
              <a:rPr lang="en-US" altLang="en-US" sz="3200"/>
              <a:t>Upward Compatibility between OWL Species</a:t>
            </a:r>
            <a:endParaRPr lang="el-GR" altLang="en-US" sz="3200"/>
          </a:p>
        </p:txBody>
      </p:sp>
      <p:sp>
        <p:nvSpPr>
          <p:cNvPr id="35845" name="Rectangle 3">
            <a:extLst>
              <a:ext uri="{FF2B5EF4-FFF2-40B4-BE49-F238E27FC236}">
                <a16:creationId xmlns:a16="http://schemas.microsoft.com/office/drawing/2014/main" id="{5A952F67-552E-B124-8265-DFB1688B23E0}"/>
              </a:ext>
            </a:extLst>
          </p:cNvPr>
          <p:cNvSpPr>
            <a:spLocks noGrp="1" noChangeArrowheads="1"/>
          </p:cNvSpPr>
          <p:nvPr>
            <p:ph type="body" idx="1"/>
          </p:nvPr>
        </p:nvSpPr>
        <p:spPr>
          <a:xfrm>
            <a:off x="838200" y="2362200"/>
            <a:ext cx="8054975" cy="3724275"/>
          </a:xfrm>
        </p:spPr>
        <p:txBody>
          <a:bodyPr/>
          <a:lstStyle/>
          <a:p>
            <a:pPr eaLnBrk="1" hangingPunct="1">
              <a:lnSpc>
                <a:spcPct val="90000"/>
              </a:lnSpc>
            </a:pPr>
            <a:r>
              <a:rPr lang="en-GB" altLang="en-US"/>
              <a:t>Every legal OWL Lite ontology is a legal OWL DL ontology</a:t>
            </a:r>
          </a:p>
          <a:p>
            <a:pPr eaLnBrk="1" hangingPunct="1"/>
            <a:r>
              <a:rPr lang="en-GB" altLang="en-US"/>
              <a:t>Every legal OWL DL ontology is a legal OWL Full ontology</a:t>
            </a:r>
          </a:p>
          <a:p>
            <a:pPr eaLnBrk="1" hangingPunct="1"/>
            <a:r>
              <a:rPr lang="en-GB" altLang="en-US"/>
              <a:t>Every valid OWL Lite conclusion is a valid OWL DL conclusion</a:t>
            </a:r>
          </a:p>
          <a:p>
            <a:pPr eaLnBrk="1" hangingPunct="1"/>
            <a:r>
              <a:rPr lang="en-GB" altLang="en-US"/>
              <a:t>Every valid OWL DL conclusion is a valid OWL Full conclusion</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3 - Θέση ημερομηνίας">
            <a:extLst>
              <a:ext uri="{FF2B5EF4-FFF2-40B4-BE49-F238E27FC236}">
                <a16:creationId xmlns:a16="http://schemas.microsoft.com/office/drawing/2014/main" id="{6020090D-F2B9-F9A9-6C4A-F73017E897F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6866" name="4 - Θέση υποσέλιδου">
            <a:extLst>
              <a:ext uri="{FF2B5EF4-FFF2-40B4-BE49-F238E27FC236}">
                <a16:creationId xmlns:a16="http://schemas.microsoft.com/office/drawing/2014/main" id="{62889A08-5B53-14E9-3A43-F78D2FE5B3D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6867" name="5 - Θέση αριθμού διαφάνειας">
            <a:extLst>
              <a:ext uri="{FF2B5EF4-FFF2-40B4-BE49-F238E27FC236}">
                <a16:creationId xmlns:a16="http://schemas.microsoft.com/office/drawing/2014/main" id="{30F63874-E419-9C9D-24CA-471BE90C79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C1E7480F-4A6E-854F-A6C5-FB177CF18834}" type="slidenum">
              <a:rPr lang="el-GR" altLang="en-US" smtClean="0">
                <a:solidFill>
                  <a:schemeClr val="bg1"/>
                </a:solidFill>
              </a:rPr>
              <a:pPr>
                <a:spcBef>
                  <a:spcPct val="0"/>
                </a:spcBef>
                <a:buClrTx/>
                <a:buSzTx/>
                <a:buFontTx/>
                <a:buNone/>
              </a:pPr>
              <a:t>19</a:t>
            </a:fld>
            <a:endParaRPr lang="el-GR" altLang="en-US">
              <a:solidFill>
                <a:schemeClr val="bg1"/>
              </a:solidFill>
            </a:endParaRPr>
          </a:p>
        </p:txBody>
      </p:sp>
      <p:sp>
        <p:nvSpPr>
          <p:cNvPr id="36868" name="AutoShape 2">
            <a:extLst>
              <a:ext uri="{FF2B5EF4-FFF2-40B4-BE49-F238E27FC236}">
                <a16:creationId xmlns:a16="http://schemas.microsoft.com/office/drawing/2014/main" id="{5DB992A9-53F3-44E5-A324-BD0FE7E9C5D0}"/>
              </a:ext>
            </a:extLst>
          </p:cNvPr>
          <p:cNvSpPr>
            <a:spLocks noGrp="1" noChangeArrowheads="1"/>
          </p:cNvSpPr>
          <p:nvPr>
            <p:ph type="title"/>
          </p:nvPr>
        </p:nvSpPr>
        <p:spPr/>
        <p:txBody>
          <a:bodyPr/>
          <a:lstStyle/>
          <a:p>
            <a:pPr eaLnBrk="1" hangingPunct="1"/>
            <a:r>
              <a:rPr lang="en-US" altLang="en-US" sz="3200"/>
              <a:t>OWL </a:t>
            </a:r>
            <a:r>
              <a:rPr lang="el-GR" altLang="en-US" sz="3200"/>
              <a:t>Compatibility with RDF</a:t>
            </a:r>
            <a:r>
              <a:rPr lang="en-US" altLang="en-US" sz="3200"/>
              <a:t> </a:t>
            </a:r>
            <a:r>
              <a:rPr lang="el-GR" altLang="en-US" sz="3200"/>
              <a:t>S</a:t>
            </a:r>
            <a:r>
              <a:rPr lang="en-US" altLang="en-US" sz="3200"/>
              <a:t>chema</a:t>
            </a:r>
            <a:endParaRPr lang="el-GR" altLang="en-US" sz="3200"/>
          </a:p>
        </p:txBody>
      </p:sp>
      <p:sp>
        <p:nvSpPr>
          <p:cNvPr id="36869" name="Rectangle 3">
            <a:extLst>
              <a:ext uri="{FF2B5EF4-FFF2-40B4-BE49-F238E27FC236}">
                <a16:creationId xmlns:a16="http://schemas.microsoft.com/office/drawing/2014/main" id="{7C26E293-B6BE-58BD-4866-677144AA9A35}"/>
              </a:ext>
            </a:extLst>
          </p:cNvPr>
          <p:cNvSpPr>
            <a:spLocks noGrp="1" noChangeArrowheads="1"/>
          </p:cNvSpPr>
          <p:nvPr>
            <p:ph type="body" idx="1"/>
          </p:nvPr>
        </p:nvSpPr>
        <p:spPr/>
        <p:txBody>
          <a:bodyPr/>
          <a:lstStyle/>
          <a:p>
            <a:pPr eaLnBrk="1" hangingPunct="1"/>
            <a:r>
              <a:rPr lang="en-GB" altLang="en-US" sz="2400"/>
              <a:t>All varieties of OWL use </a:t>
            </a:r>
          </a:p>
          <a:p>
            <a:pPr eaLnBrk="1" hangingPunct="1">
              <a:lnSpc>
                <a:spcPct val="65000"/>
              </a:lnSpc>
              <a:buFont typeface="Wingdings" pitchFamily="2" charset="2"/>
              <a:buNone/>
            </a:pPr>
            <a:r>
              <a:rPr lang="en-GB" altLang="en-US" sz="2400"/>
              <a:t>	RDF for their syntax</a:t>
            </a:r>
          </a:p>
          <a:p>
            <a:pPr eaLnBrk="1" hangingPunct="1"/>
            <a:r>
              <a:rPr lang="en-GB" altLang="en-US" sz="2400"/>
              <a:t>Instances are declared </a:t>
            </a:r>
          </a:p>
          <a:p>
            <a:pPr eaLnBrk="1" hangingPunct="1">
              <a:lnSpc>
                <a:spcPct val="65000"/>
              </a:lnSpc>
              <a:buFont typeface="Wingdings" pitchFamily="2" charset="2"/>
              <a:buNone/>
            </a:pPr>
            <a:r>
              <a:rPr lang="en-GB" altLang="en-US" sz="2400"/>
              <a:t>	as in RDF, using RDF </a:t>
            </a:r>
          </a:p>
          <a:p>
            <a:pPr eaLnBrk="1" hangingPunct="1">
              <a:lnSpc>
                <a:spcPct val="65000"/>
              </a:lnSpc>
              <a:buFont typeface="Wingdings" pitchFamily="2" charset="2"/>
              <a:buNone/>
            </a:pPr>
            <a:r>
              <a:rPr lang="en-GB" altLang="en-US" sz="2400"/>
              <a:t>	descriptions </a:t>
            </a:r>
          </a:p>
          <a:p>
            <a:pPr eaLnBrk="1" hangingPunct="1"/>
            <a:r>
              <a:rPr lang="en-GB" altLang="en-US" sz="2400"/>
              <a:t>and typing information</a:t>
            </a:r>
            <a:endParaRPr lang="el-GR" altLang="en-US" sz="2400"/>
          </a:p>
          <a:p>
            <a:pPr eaLnBrk="1" hangingPunct="1">
              <a:lnSpc>
                <a:spcPct val="65000"/>
              </a:lnSpc>
              <a:buFont typeface="Wingdings" pitchFamily="2" charset="2"/>
              <a:buNone/>
            </a:pPr>
            <a:r>
              <a:rPr lang="en-US" altLang="en-US" sz="2400"/>
              <a:t>	OWL constructors</a:t>
            </a:r>
            <a:r>
              <a:rPr lang="el-GR" altLang="en-US" sz="2400" b="1"/>
              <a:t> </a:t>
            </a:r>
            <a:r>
              <a:rPr lang="el-GR" altLang="en-US" sz="2400"/>
              <a:t>are </a:t>
            </a:r>
            <a:endParaRPr lang="en-US" altLang="en-US" sz="2400"/>
          </a:p>
          <a:p>
            <a:pPr eaLnBrk="1" hangingPunct="1">
              <a:lnSpc>
                <a:spcPct val="65000"/>
              </a:lnSpc>
              <a:buFont typeface="Wingdings" pitchFamily="2" charset="2"/>
              <a:buNone/>
            </a:pPr>
            <a:r>
              <a:rPr lang="en-US" altLang="en-US" sz="2400"/>
              <a:t>	</a:t>
            </a:r>
            <a:r>
              <a:rPr lang="el-GR" altLang="en-US" sz="2400"/>
              <a:t>specialisations of </a:t>
            </a:r>
            <a:r>
              <a:rPr lang="en-US" altLang="en-US" sz="2400"/>
              <a:t>their</a:t>
            </a:r>
          </a:p>
          <a:p>
            <a:pPr eaLnBrk="1" hangingPunct="1">
              <a:lnSpc>
                <a:spcPct val="65000"/>
              </a:lnSpc>
              <a:buFont typeface="Wingdings" pitchFamily="2" charset="2"/>
              <a:buNone/>
            </a:pPr>
            <a:r>
              <a:rPr lang="en-US" altLang="en-US" sz="2400"/>
              <a:t>	</a:t>
            </a:r>
            <a:r>
              <a:rPr lang="el-GR" altLang="en-US" sz="2400"/>
              <a:t>RDF counterparts</a:t>
            </a:r>
            <a:r>
              <a:rPr lang="el-GR" altLang="en-US"/>
              <a:t> </a:t>
            </a:r>
            <a:endParaRPr lang="en-US" altLang="en-US"/>
          </a:p>
          <a:p>
            <a:pPr eaLnBrk="1" hangingPunct="1"/>
            <a:endParaRPr lang="el-GR" altLang="en-US"/>
          </a:p>
        </p:txBody>
      </p:sp>
      <p:pic>
        <p:nvPicPr>
          <p:cNvPr id="36870" name="Picture 4">
            <a:extLst>
              <a:ext uri="{FF2B5EF4-FFF2-40B4-BE49-F238E27FC236}">
                <a16:creationId xmlns:a16="http://schemas.microsoft.com/office/drawing/2014/main" id="{BFB44D22-6760-3950-40D4-742472477F1A}"/>
              </a:ext>
            </a:extLst>
          </p:cNvPr>
          <p:cNvPicPr>
            <a:picLocks noChangeArrowheads="1"/>
          </p:cNvPicPr>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l="2863" r="1431" b="1808"/>
          <a:stretch>
            <a:fillRect/>
          </a:stretch>
        </p:blipFill>
        <p:spPr bwMode="auto">
          <a:xfrm>
            <a:off x="4427538" y="2924175"/>
            <a:ext cx="4081462"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re 1">
            <a:extLst>
              <a:ext uri="{FF2B5EF4-FFF2-40B4-BE49-F238E27FC236}">
                <a16:creationId xmlns:a16="http://schemas.microsoft.com/office/drawing/2014/main" id="{2F132B96-2C2B-FE96-C665-5F20A3D73F7E}"/>
              </a:ext>
            </a:extLst>
          </p:cNvPr>
          <p:cNvSpPr>
            <a:spLocks noGrp="1" noChangeArrowheads="1"/>
          </p:cNvSpPr>
          <p:nvPr>
            <p:ph type="title"/>
          </p:nvPr>
        </p:nvSpPr>
        <p:spPr>
          <a:xfrm>
            <a:off x="1214438" y="-214313"/>
            <a:ext cx="7329487" cy="1071563"/>
          </a:xfrm>
        </p:spPr>
        <p:txBody>
          <a:bodyPr/>
          <a:lstStyle/>
          <a:p>
            <a:r>
              <a:rPr lang="fr-FR" altLang="fr-FR"/>
              <a:t>Base Layer</a:t>
            </a:r>
          </a:p>
        </p:txBody>
      </p:sp>
      <p:pic>
        <p:nvPicPr>
          <p:cNvPr id="16386" name="Picture 6">
            <a:extLst>
              <a:ext uri="{FF2B5EF4-FFF2-40B4-BE49-F238E27FC236}">
                <a16:creationId xmlns:a16="http://schemas.microsoft.com/office/drawing/2014/main" id="{8746075F-7810-B52A-A3C0-73AB7FEE0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825"/>
            <a:ext cx="57150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2">
            <a:extLst>
              <a:ext uri="{FF2B5EF4-FFF2-40B4-BE49-F238E27FC236}">
                <a16:creationId xmlns:a16="http://schemas.microsoft.com/office/drawing/2014/main" id="{E4354350-10D8-F9F9-D3CF-0594E78479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417638"/>
            <a:ext cx="685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5">
            <a:extLst>
              <a:ext uri="{FF2B5EF4-FFF2-40B4-BE49-F238E27FC236}">
                <a16:creationId xmlns:a16="http://schemas.microsoft.com/office/drawing/2014/main" id="{FAF560D3-4EBB-C410-627C-BFFAD73E0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4489450"/>
            <a:ext cx="1143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a:extLst>
              <a:ext uri="{FF2B5EF4-FFF2-40B4-BE49-F238E27FC236}">
                <a16:creationId xmlns:a16="http://schemas.microsoft.com/office/drawing/2014/main" id="{2771EB6A-F200-C711-65AF-C08C47533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5632450"/>
            <a:ext cx="1143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a:extLst>
              <a:ext uri="{FF2B5EF4-FFF2-40B4-BE49-F238E27FC236}">
                <a16:creationId xmlns:a16="http://schemas.microsoft.com/office/drawing/2014/main" id="{1F9D3C5D-B944-1A55-DF95-D53AF3F0C7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8813" y="3917950"/>
            <a:ext cx="1143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9">
            <a:extLst>
              <a:ext uri="{FF2B5EF4-FFF2-40B4-BE49-F238E27FC236}">
                <a16:creationId xmlns:a16="http://schemas.microsoft.com/office/drawing/2014/main" id="{3CB60E1D-3254-6EFD-9832-821D613DC1FA}"/>
              </a:ext>
            </a:extLst>
          </p:cNvPr>
          <p:cNvSpPr>
            <a:spLocks noChangeArrowheads="1"/>
          </p:cNvSpPr>
          <p:nvPr/>
        </p:nvSpPr>
        <p:spPr bwMode="auto">
          <a:xfrm>
            <a:off x="71438" y="631825"/>
            <a:ext cx="2500312" cy="5357813"/>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6392" name="Rectangle 10">
            <a:extLst>
              <a:ext uri="{FF2B5EF4-FFF2-40B4-BE49-F238E27FC236}">
                <a16:creationId xmlns:a16="http://schemas.microsoft.com/office/drawing/2014/main" id="{43B42E5C-B8F5-6CEF-9918-194A728C1ED2}"/>
              </a:ext>
            </a:extLst>
          </p:cNvPr>
          <p:cNvSpPr>
            <a:spLocks noChangeArrowheads="1"/>
          </p:cNvSpPr>
          <p:nvPr/>
        </p:nvSpPr>
        <p:spPr bwMode="auto">
          <a:xfrm>
            <a:off x="2571750" y="631825"/>
            <a:ext cx="2143125" cy="4714875"/>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6393" name="Rectangle 11">
            <a:extLst>
              <a:ext uri="{FF2B5EF4-FFF2-40B4-BE49-F238E27FC236}">
                <a16:creationId xmlns:a16="http://schemas.microsoft.com/office/drawing/2014/main" id="{B560A353-BBF2-796B-CB1F-4DA698F007E7}"/>
              </a:ext>
            </a:extLst>
          </p:cNvPr>
          <p:cNvSpPr>
            <a:spLocks noChangeArrowheads="1"/>
          </p:cNvSpPr>
          <p:nvPr/>
        </p:nvSpPr>
        <p:spPr bwMode="auto">
          <a:xfrm>
            <a:off x="4714875" y="631825"/>
            <a:ext cx="1000125" cy="1357313"/>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3" name="Espace réservé du contenu 12">
            <a:extLst>
              <a:ext uri="{FF2B5EF4-FFF2-40B4-BE49-F238E27FC236}">
                <a16:creationId xmlns:a16="http://schemas.microsoft.com/office/drawing/2014/main" id="{6D3C426E-0E88-7FE0-346D-5C5B73215169}"/>
              </a:ext>
            </a:extLst>
          </p:cNvPr>
          <p:cNvSpPr>
            <a:spLocks noGrp="1"/>
          </p:cNvSpPr>
          <p:nvPr>
            <p:ph idx="1"/>
          </p:nvPr>
        </p:nvSpPr>
        <p:spPr>
          <a:xfrm>
            <a:off x="5572125" y="785813"/>
            <a:ext cx="3571875" cy="3240087"/>
          </a:xfrm>
          <a:solidFill>
            <a:schemeClr val="bg1"/>
          </a:solidFill>
        </p:spPr>
        <p:txBody>
          <a:bodyPr>
            <a:normAutofit fontScale="85000" lnSpcReduction="20000"/>
          </a:bodyPr>
          <a:lstStyle/>
          <a:p>
            <a:pPr lvl="1">
              <a:defRPr/>
            </a:pPr>
            <a:r>
              <a:rPr lang="fr-FR" b="1" dirty="0"/>
              <a:t>Base Layer</a:t>
            </a:r>
          </a:p>
          <a:p>
            <a:pPr lvl="2">
              <a:defRPr/>
            </a:pPr>
            <a:r>
              <a:rPr lang="en-US" sz="1800" b="1" dirty="0"/>
              <a:t>Unicode</a:t>
            </a:r>
            <a:r>
              <a:rPr lang="en-US" sz="1800" dirty="0"/>
              <a:t> to represent characters</a:t>
            </a:r>
            <a:endParaRPr lang="fr-FR" sz="1800" b="1" dirty="0"/>
          </a:p>
          <a:p>
            <a:pPr lvl="2">
              <a:defRPr/>
            </a:pPr>
            <a:r>
              <a:rPr lang="en-US" sz="1800" b="1" dirty="0"/>
              <a:t>XML </a:t>
            </a:r>
            <a:r>
              <a:rPr lang="en-US" sz="1800" dirty="0"/>
              <a:t>defined in 1998 (syntactic interoperability) and related technologies, such as NS (Name Spaces) and XML Schema </a:t>
            </a:r>
          </a:p>
          <a:p>
            <a:pPr lvl="2">
              <a:defRPr/>
            </a:pPr>
            <a:r>
              <a:rPr lang="en-US" sz="1800" b="1" dirty="0"/>
              <a:t>URI </a:t>
            </a:r>
            <a:r>
              <a:rPr lang="en-US" sz="1800" dirty="0"/>
              <a:t>(Uniform  Resource Identifier):  Identification of resources, generalization of URL</a:t>
            </a:r>
          </a:p>
          <a:p>
            <a:pPr lvl="2">
              <a:defRPr/>
            </a:pPr>
            <a:r>
              <a:rPr lang="en-US" sz="1800" b="1" dirty="0"/>
              <a:t>Crypto</a:t>
            </a:r>
            <a:r>
              <a:rPr lang="en-US" sz="1800" dirty="0"/>
              <a:t> and security layers (HTTPS, etc.)</a:t>
            </a:r>
          </a:p>
          <a:p>
            <a:pPr lvl="1">
              <a:defRPr/>
            </a:pPr>
            <a:endParaRPr lang="fr-FR"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3 - Θέση ημερομηνίας">
            <a:extLst>
              <a:ext uri="{FF2B5EF4-FFF2-40B4-BE49-F238E27FC236}">
                <a16:creationId xmlns:a16="http://schemas.microsoft.com/office/drawing/2014/main" id="{6F349336-0643-C84B-05E7-15224440CD9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7890" name="4 - Θέση υποσέλιδου">
            <a:extLst>
              <a:ext uri="{FF2B5EF4-FFF2-40B4-BE49-F238E27FC236}">
                <a16:creationId xmlns:a16="http://schemas.microsoft.com/office/drawing/2014/main" id="{4B66D974-1389-65DF-2957-65629C27D19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7891" name="5 - Θέση αριθμού διαφάνειας">
            <a:extLst>
              <a:ext uri="{FF2B5EF4-FFF2-40B4-BE49-F238E27FC236}">
                <a16:creationId xmlns:a16="http://schemas.microsoft.com/office/drawing/2014/main" id="{E666805E-E457-1311-9E1F-196CD1D78D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166CCE60-26F4-BF43-BAB5-D47D8E88CEA4}" type="slidenum">
              <a:rPr lang="el-GR" altLang="en-US" smtClean="0">
                <a:solidFill>
                  <a:schemeClr val="bg1"/>
                </a:solidFill>
              </a:rPr>
              <a:pPr>
                <a:spcBef>
                  <a:spcPct val="0"/>
                </a:spcBef>
                <a:buClrTx/>
                <a:buSzTx/>
                <a:buFontTx/>
                <a:buNone/>
              </a:pPr>
              <a:t>20</a:t>
            </a:fld>
            <a:endParaRPr lang="el-GR" altLang="en-US">
              <a:solidFill>
                <a:schemeClr val="bg1"/>
              </a:solidFill>
            </a:endParaRPr>
          </a:p>
        </p:txBody>
      </p:sp>
      <p:sp>
        <p:nvSpPr>
          <p:cNvPr id="37892" name="AutoShape 2">
            <a:extLst>
              <a:ext uri="{FF2B5EF4-FFF2-40B4-BE49-F238E27FC236}">
                <a16:creationId xmlns:a16="http://schemas.microsoft.com/office/drawing/2014/main" id="{42813811-1C50-BEDA-C7DF-ACBC172AF06B}"/>
              </a:ext>
            </a:extLst>
          </p:cNvPr>
          <p:cNvSpPr>
            <a:spLocks noGrp="1" noChangeArrowheads="1"/>
          </p:cNvSpPr>
          <p:nvPr>
            <p:ph type="title"/>
          </p:nvPr>
        </p:nvSpPr>
        <p:spPr>
          <a:xfrm>
            <a:off x="762000" y="762000"/>
            <a:ext cx="8382000" cy="1143000"/>
          </a:xfrm>
        </p:spPr>
        <p:txBody>
          <a:bodyPr/>
          <a:lstStyle/>
          <a:p>
            <a:pPr eaLnBrk="1" hangingPunct="1"/>
            <a:r>
              <a:rPr lang="en-US" altLang="en-US" sz="3200"/>
              <a:t>OWL </a:t>
            </a:r>
            <a:r>
              <a:rPr lang="el-GR" altLang="en-US" sz="3200"/>
              <a:t>Compatibility with RDF</a:t>
            </a:r>
            <a:r>
              <a:rPr lang="en-US" altLang="en-US" sz="3200"/>
              <a:t> </a:t>
            </a:r>
            <a:r>
              <a:rPr lang="el-GR" altLang="en-US" sz="3200"/>
              <a:t>S</a:t>
            </a:r>
            <a:r>
              <a:rPr lang="en-US" altLang="en-US" sz="3200"/>
              <a:t>chema (2)</a:t>
            </a:r>
            <a:endParaRPr lang="el-GR" altLang="en-US" sz="3200"/>
          </a:p>
        </p:txBody>
      </p:sp>
      <p:sp>
        <p:nvSpPr>
          <p:cNvPr id="37893" name="Rectangle 3">
            <a:extLst>
              <a:ext uri="{FF2B5EF4-FFF2-40B4-BE49-F238E27FC236}">
                <a16:creationId xmlns:a16="http://schemas.microsoft.com/office/drawing/2014/main" id="{6BFADF7B-931C-49BE-678C-C838D86DB38E}"/>
              </a:ext>
            </a:extLst>
          </p:cNvPr>
          <p:cNvSpPr>
            <a:spLocks noGrp="1" noChangeArrowheads="1"/>
          </p:cNvSpPr>
          <p:nvPr>
            <p:ph type="body" idx="1"/>
          </p:nvPr>
        </p:nvSpPr>
        <p:spPr/>
        <p:txBody>
          <a:bodyPr/>
          <a:lstStyle/>
          <a:p>
            <a:pPr eaLnBrk="1" hangingPunct="1"/>
            <a:r>
              <a:rPr lang="en-US" altLang="en-US"/>
              <a:t>Semantic Web design aims at </a:t>
            </a:r>
            <a:r>
              <a:rPr lang="en-US" altLang="en-US">
                <a:solidFill>
                  <a:schemeClr val="accent1"/>
                </a:solidFill>
              </a:rPr>
              <a:t>downward compatibility</a:t>
            </a:r>
            <a:r>
              <a:rPr lang="en-US" altLang="en-US"/>
              <a:t> with corresponding reuse of software across the various layers</a:t>
            </a:r>
            <a:endParaRPr lang="en-GB" altLang="en-US"/>
          </a:p>
          <a:p>
            <a:pPr eaLnBrk="1" hangingPunct="1"/>
            <a:r>
              <a:rPr lang="en-GB" altLang="en-US"/>
              <a:t>The advantage of full downward compatibility for OWL is only achieved for OWL Full, at the cost of computational intractability</a:t>
            </a:r>
            <a:endParaRPr lang="en-GB" altLang="en-US"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3 - Θέση ημερομηνίας">
            <a:extLst>
              <a:ext uri="{FF2B5EF4-FFF2-40B4-BE49-F238E27FC236}">
                <a16:creationId xmlns:a16="http://schemas.microsoft.com/office/drawing/2014/main" id="{D172D16A-8C5B-A865-306A-F886128495C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8914" name="4 - Θέση υποσέλιδου">
            <a:extLst>
              <a:ext uri="{FF2B5EF4-FFF2-40B4-BE49-F238E27FC236}">
                <a16:creationId xmlns:a16="http://schemas.microsoft.com/office/drawing/2014/main" id="{38D8A8BE-A389-20AE-0769-C20ADB91470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8915" name="5 - Θέση αριθμού διαφάνειας">
            <a:extLst>
              <a:ext uri="{FF2B5EF4-FFF2-40B4-BE49-F238E27FC236}">
                <a16:creationId xmlns:a16="http://schemas.microsoft.com/office/drawing/2014/main" id="{94E8E3FB-75CD-E81D-2362-F602263639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E28511A-D6B4-2E40-9CE2-CB90BF17EEEC}" type="slidenum">
              <a:rPr lang="el-GR" altLang="en-US" smtClean="0">
                <a:solidFill>
                  <a:schemeClr val="bg1"/>
                </a:solidFill>
              </a:rPr>
              <a:pPr>
                <a:spcBef>
                  <a:spcPct val="0"/>
                </a:spcBef>
                <a:buClrTx/>
                <a:buSzTx/>
                <a:buFontTx/>
                <a:buNone/>
              </a:pPr>
              <a:t>21</a:t>
            </a:fld>
            <a:endParaRPr lang="el-GR" altLang="en-US">
              <a:solidFill>
                <a:schemeClr val="bg1"/>
              </a:solidFill>
            </a:endParaRPr>
          </a:p>
        </p:txBody>
      </p:sp>
      <p:sp>
        <p:nvSpPr>
          <p:cNvPr id="38916" name="AutoShape 2">
            <a:extLst>
              <a:ext uri="{FF2B5EF4-FFF2-40B4-BE49-F238E27FC236}">
                <a16:creationId xmlns:a16="http://schemas.microsoft.com/office/drawing/2014/main" id="{D74FBA22-54E2-8F55-C92B-3C37F41FE31A}"/>
              </a:ext>
            </a:extLst>
          </p:cNvPr>
          <p:cNvSpPr>
            <a:spLocks noGrp="1" noChangeArrowheads="1"/>
          </p:cNvSpPr>
          <p:nvPr>
            <p:ph type="title"/>
          </p:nvPr>
        </p:nvSpPr>
        <p:spPr/>
        <p:txBody>
          <a:bodyPr/>
          <a:lstStyle/>
          <a:p>
            <a:pPr eaLnBrk="1" hangingPunct="1"/>
            <a:r>
              <a:rPr lang="en-US" altLang="en-US"/>
              <a:t>Lecture Outline</a:t>
            </a:r>
            <a:endParaRPr lang="el-GR" altLang="en-US"/>
          </a:p>
        </p:txBody>
      </p:sp>
      <p:sp>
        <p:nvSpPr>
          <p:cNvPr id="38917" name="Rectangle 3">
            <a:extLst>
              <a:ext uri="{FF2B5EF4-FFF2-40B4-BE49-F238E27FC236}">
                <a16:creationId xmlns:a16="http://schemas.microsoft.com/office/drawing/2014/main" id="{E5092606-1B97-CA44-C63D-AE930AA2C661}"/>
              </a:ext>
            </a:extLst>
          </p:cNvPr>
          <p:cNvSpPr>
            <a:spLocks noGrp="1" noChangeArrowheads="1"/>
          </p:cNvSpPr>
          <p:nvPr>
            <p:ph type="body" idx="1"/>
          </p:nvPr>
        </p:nvSpPr>
        <p:spPr/>
        <p:txBody>
          <a:bodyPr/>
          <a:lstStyle/>
          <a:p>
            <a:pPr marL="457200" indent="-457200" eaLnBrk="1" hangingPunct="1">
              <a:buFont typeface="Wingdings" pitchFamily="2" charset="2"/>
              <a:buAutoNum type="arabicPeriod"/>
            </a:pPr>
            <a:r>
              <a:rPr lang="en-US" altLang="en-US"/>
              <a:t>Basic Ideas of OWL </a:t>
            </a:r>
          </a:p>
          <a:p>
            <a:pPr marL="457200" indent="-457200" eaLnBrk="1" hangingPunct="1">
              <a:buFont typeface="Wingdings" pitchFamily="2" charset="2"/>
              <a:buAutoNum type="arabicPeriod"/>
            </a:pPr>
            <a:r>
              <a:rPr lang="en-US" altLang="en-US">
                <a:solidFill>
                  <a:schemeClr val="accent1"/>
                </a:solidFill>
              </a:rPr>
              <a:t>The OWL Language</a:t>
            </a:r>
          </a:p>
          <a:p>
            <a:pPr marL="457200" indent="-457200" eaLnBrk="1" hangingPunct="1">
              <a:buFont typeface="Wingdings" pitchFamily="2" charset="2"/>
              <a:buAutoNum type="arabicPeriod"/>
            </a:pPr>
            <a:r>
              <a:rPr lang="en-US" altLang="en-US"/>
              <a:t>Examples</a:t>
            </a:r>
            <a:endParaRPr lang="el-GR" altLang="en-US"/>
          </a:p>
          <a:p>
            <a:pPr marL="457200" indent="-457200" eaLnBrk="1" hangingPunct="1">
              <a:buFont typeface="Wingdings" pitchFamily="2" charset="2"/>
              <a:buAutoNum type="arabicPeriod"/>
            </a:pPr>
            <a:r>
              <a:rPr lang="en-US" altLang="en-US"/>
              <a:t>The OWL Namespace</a:t>
            </a:r>
          </a:p>
          <a:p>
            <a:pPr marL="457200" indent="-457200" eaLnBrk="1" hangingPunct="1">
              <a:buFont typeface="Wingdings" pitchFamily="2" charset="2"/>
              <a:buAutoNum type="arabicPeriod"/>
            </a:pPr>
            <a:r>
              <a:rPr lang="en-US" altLang="en-US"/>
              <a:t>Future Extensions</a:t>
            </a:r>
          </a:p>
          <a:p>
            <a:pPr marL="457200" indent="-457200" eaLnBrk="1" hangingPunct="1">
              <a:buFont typeface="Wingdings" pitchFamily="2" charset="2"/>
              <a:buNone/>
            </a:pPr>
            <a:endParaRPr lang="el-GR"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3 - Θέση ημερομηνίας">
            <a:extLst>
              <a:ext uri="{FF2B5EF4-FFF2-40B4-BE49-F238E27FC236}">
                <a16:creationId xmlns:a16="http://schemas.microsoft.com/office/drawing/2014/main" id="{9483236A-90A1-6143-F05B-D88284DE51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39938" name="4 - Θέση υποσέλιδου">
            <a:extLst>
              <a:ext uri="{FF2B5EF4-FFF2-40B4-BE49-F238E27FC236}">
                <a16:creationId xmlns:a16="http://schemas.microsoft.com/office/drawing/2014/main" id="{DCC15B33-C1C7-20DA-2466-602BC8808F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39939" name="5 - Θέση αριθμού διαφάνειας">
            <a:extLst>
              <a:ext uri="{FF2B5EF4-FFF2-40B4-BE49-F238E27FC236}">
                <a16:creationId xmlns:a16="http://schemas.microsoft.com/office/drawing/2014/main" id="{D811CB35-B518-45F8-A5E4-7072090271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90F5436-9B82-484B-B84A-9BA3D465779E}" type="slidenum">
              <a:rPr lang="el-GR" altLang="en-US" smtClean="0">
                <a:solidFill>
                  <a:schemeClr val="bg1"/>
                </a:solidFill>
              </a:rPr>
              <a:pPr>
                <a:spcBef>
                  <a:spcPct val="0"/>
                </a:spcBef>
                <a:buClrTx/>
                <a:buSzTx/>
                <a:buFontTx/>
                <a:buNone/>
              </a:pPr>
              <a:t>22</a:t>
            </a:fld>
            <a:endParaRPr lang="el-GR" altLang="en-US">
              <a:solidFill>
                <a:schemeClr val="bg1"/>
              </a:solidFill>
            </a:endParaRPr>
          </a:p>
        </p:txBody>
      </p:sp>
      <p:sp>
        <p:nvSpPr>
          <p:cNvPr id="39940" name="AutoShape 2">
            <a:extLst>
              <a:ext uri="{FF2B5EF4-FFF2-40B4-BE49-F238E27FC236}">
                <a16:creationId xmlns:a16="http://schemas.microsoft.com/office/drawing/2014/main" id="{EF78FF39-8746-B7DF-E850-1EE96A1E820A}"/>
              </a:ext>
            </a:extLst>
          </p:cNvPr>
          <p:cNvSpPr>
            <a:spLocks noGrp="1" noChangeArrowheads="1"/>
          </p:cNvSpPr>
          <p:nvPr>
            <p:ph type="title"/>
          </p:nvPr>
        </p:nvSpPr>
        <p:spPr/>
        <p:txBody>
          <a:bodyPr/>
          <a:lstStyle/>
          <a:p>
            <a:pPr eaLnBrk="1" hangingPunct="1"/>
            <a:r>
              <a:rPr lang="en-US" altLang="en-US"/>
              <a:t>OWL Syntactic Varieties</a:t>
            </a:r>
            <a:endParaRPr lang="el-GR" altLang="en-US"/>
          </a:p>
        </p:txBody>
      </p:sp>
      <p:sp>
        <p:nvSpPr>
          <p:cNvPr id="39941" name="Rectangle 3">
            <a:extLst>
              <a:ext uri="{FF2B5EF4-FFF2-40B4-BE49-F238E27FC236}">
                <a16:creationId xmlns:a16="http://schemas.microsoft.com/office/drawing/2014/main" id="{EBBB0E3A-4EFE-80D7-6513-23F9C2E400A1}"/>
              </a:ext>
            </a:extLst>
          </p:cNvPr>
          <p:cNvSpPr>
            <a:spLocks noGrp="1" noChangeArrowheads="1"/>
          </p:cNvSpPr>
          <p:nvPr>
            <p:ph type="body" idx="1"/>
          </p:nvPr>
        </p:nvSpPr>
        <p:spPr>
          <a:xfrm>
            <a:off x="838200" y="2362200"/>
            <a:ext cx="7621588" cy="3724275"/>
          </a:xfrm>
        </p:spPr>
        <p:txBody>
          <a:bodyPr/>
          <a:lstStyle/>
          <a:p>
            <a:pPr marL="533400" indent="-533400" eaLnBrk="1" hangingPunct="1"/>
            <a:r>
              <a:rPr lang="en-US" altLang="en-US" sz="2400"/>
              <a:t>OWL builds on RDF and uses RDF’s XML-based syntax</a:t>
            </a:r>
          </a:p>
          <a:p>
            <a:pPr marL="533400" indent="-533400" eaLnBrk="1" hangingPunct="1"/>
            <a:r>
              <a:rPr lang="en-US" altLang="en-US" sz="2400"/>
              <a:t>Other syntactic forms for OWL have also been defined:</a:t>
            </a:r>
            <a:endParaRPr lang="en-GB" altLang="en-US" sz="2400"/>
          </a:p>
          <a:p>
            <a:pPr marL="914400" lvl="1" indent="-457200" eaLnBrk="1" hangingPunct="1"/>
            <a:r>
              <a:rPr lang="en-GB" altLang="en-US" sz="2000"/>
              <a:t>An alternative, more readable XML-based syntax </a:t>
            </a:r>
          </a:p>
          <a:p>
            <a:pPr marL="914400" lvl="1" indent="-457200" eaLnBrk="1" hangingPunct="1"/>
            <a:r>
              <a:rPr lang="en-GB" altLang="en-US" sz="2000"/>
              <a:t>An abstract syntax, that is much more compact and readable than the XML languages</a:t>
            </a:r>
          </a:p>
          <a:p>
            <a:pPr marL="914400" lvl="1" indent="-457200" eaLnBrk="1" hangingPunct="1"/>
            <a:r>
              <a:rPr lang="en-GB" altLang="en-US" sz="2000"/>
              <a:t>A graphic syntax based on the conventions of UML</a:t>
            </a:r>
            <a:endParaRPr lang="el-GR"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3 - Θέση ημερομηνίας">
            <a:extLst>
              <a:ext uri="{FF2B5EF4-FFF2-40B4-BE49-F238E27FC236}">
                <a16:creationId xmlns:a16="http://schemas.microsoft.com/office/drawing/2014/main" id="{107EB81F-FA31-9E29-145F-FEB8B07DBE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0962" name="4 - Θέση υποσέλιδου">
            <a:extLst>
              <a:ext uri="{FF2B5EF4-FFF2-40B4-BE49-F238E27FC236}">
                <a16:creationId xmlns:a16="http://schemas.microsoft.com/office/drawing/2014/main" id="{07CA3CFD-2E36-01F0-B269-A5C620569C6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0963" name="5 - Θέση αριθμού διαφάνειας">
            <a:extLst>
              <a:ext uri="{FF2B5EF4-FFF2-40B4-BE49-F238E27FC236}">
                <a16:creationId xmlns:a16="http://schemas.microsoft.com/office/drawing/2014/main" id="{3FD5ED7A-EC85-9D1D-7040-BDBC7D14DB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F0C7EE07-0164-3543-941E-51D22F97404E}" type="slidenum">
              <a:rPr lang="el-GR" altLang="en-US" smtClean="0">
                <a:solidFill>
                  <a:schemeClr val="bg1"/>
                </a:solidFill>
              </a:rPr>
              <a:pPr>
                <a:spcBef>
                  <a:spcPct val="0"/>
                </a:spcBef>
                <a:buClrTx/>
                <a:buSzTx/>
                <a:buFontTx/>
                <a:buNone/>
              </a:pPr>
              <a:t>23</a:t>
            </a:fld>
            <a:endParaRPr lang="el-GR" altLang="en-US">
              <a:solidFill>
                <a:schemeClr val="bg1"/>
              </a:solidFill>
            </a:endParaRPr>
          </a:p>
        </p:txBody>
      </p:sp>
      <p:sp>
        <p:nvSpPr>
          <p:cNvPr id="40964" name="AutoShape 2">
            <a:extLst>
              <a:ext uri="{FF2B5EF4-FFF2-40B4-BE49-F238E27FC236}">
                <a16:creationId xmlns:a16="http://schemas.microsoft.com/office/drawing/2014/main" id="{7F8254B7-E2D7-5828-CF04-DC453830B55B}"/>
              </a:ext>
            </a:extLst>
          </p:cNvPr>
          <p:cNvSpPr>
            <a:spLocks noGrp="1" noChangeArrowheads="1"/>
          </p:cNvSpPr>
          <p:nvPr>
            <p:ph type="title"/>
          </p:nvPr>
        </p:nvSpPr>
        <p:spPr/>
        <p:txBody>
          <a:bodyPr/>
          <a:lstStyle/>
          <a:p>
            <a:pPr eaLnBrk="1" hangingPunct="1"/>
            <a:r>
              <a:rPr lang="en-US" altLang="en-US"/>
              <a:t>OWL XML/RDF Syntax: Header</a:t>
            </a:r>
            <a:endParaRPr lang="el-GR" altLang="en-US"/>
          </a:p>
        </p:txBody>
      </p:sp>
      <p:sp>
        <p:nvSpPr>
          <p:cNvPr id="40965" name="Rectangle 3">
            <a:extLst>
              <a:ext uri="{FF2B5EF4-FFF2-40B4-BE49-F238E27FC236}">
                <a16:creationId xmlns:a16="http://schemas.microsoft.com/office/drawing/2014/main" id="{35A2A171-6EDC-2846-87A3-E3C7FA3C528D}"/>
              </a:ext>
            </a:extLst>
          </p:cNvPr>
          <p:cNvSpPr>
            <a:spLocks noGrp="1" noChangeArrowheads="1"/>
          </p:cNvSpPr>
          <p:nvPr>
            <p:ph type="body" idx="1"/>
          </p:nvPr>
        </p:nvSpPr>
        <p:spPr>
          <a:xfrm>
            <a:off x="838200" y="2362200"/>
            <a:ext cx="7693025" cy="3803650"/>
          </a:xfrm>
        </p:spPr>
        <p:txBody>
          <a:bodyPr/>
          <a:lstStyle/>
          <a:p>
            <a:pPr eaLnBrk="1" hangingPunct="1">
              <a:lnSpc>
                <a:spcPct val="80000"/>
              </a:lnSpc>
              <a:buFont typeface="Wingdings" pitchFamily="2" charset="2"/>
              <a:buNone/>
            </a:pPr>
            <a:r>
              <a:rPr lang="en-US" altLang="en-US" sz="2400" b="1">
                <a:sym typeface="Symbol" pitchFamily="2" charset="2"/>
              </a:rPr>
              <a:t>&lt;rdf:RDF</a:t>
            </a:r>
          </a:p>
          <a:p>
            <a:pPr eaLnBrk="1" hangingPunct="1">
              <a:lnSpc>
                <a:spcPct val="80000"/>
              </a:lnSpc>
              <a:buFont typeface="Wingdings" pitchFamily="2" charset="2"/>
              <a:buNone/>
            </a:pPr>
            <a:r>
              <a:rPr lang="en-US" altLang="en-US" sz="2400" b="1">
                <a:sym typeface="Symbol" pitchFamily="2" charset="2"/>
              </a:rPr>
              <a:t>	xmlns:owl ="http://www.w3.org/2002/07/owl#"</a:t>
            </a:r>
          </a:p>
          <a:p>
            <a:pPr eaLnBrk="1" hangingPunct="1">
              <a:lnSpc>
                <a:spcPct val="80000"/>
              </a:lnSpc>
              <a:buFont typeface="Wingdings" pitchFamily="2" charset="2"/>
              <a:buNone/>
            </a:pPr>
            <a:r>
              <a:rPr lang="en-US" altLang="en-US" sz="2400" b="1">
                <a:sym typeface="Symbol" pitchFamily="2" charset="2"/>
              </a:rPr>
              <a:t>	xmlns:rdf ="http://www.w3.org/1999/02/22-rdf-	syntax-ns#"</a:t>
            </a:r>
          </a:p>
          <a:p>
            <a:pPr eaLnBrk="1" hangingPunct="1">
              <a:lnSpc>
                <a:spcPct val="80000"/>
              </a:lnSpc>
              <a:buFont typeface="Wingdings" pitchFamily="2" charset="2"/>
              <a:buNone/>
            </a:pPr>
            <a:r>
              <a:rPr lang="en-US" altLang="en-US" sz="2400" b="1">
                <a:sym typeface="Symbol" pitchFamily="2" charset="2"/>
              </a:rPr>
              <a:t>	xmlns:rdfs="http://www.w3.org/2000/01/rdf-	schema#"</a:t>
            </a:r>
          </a:p>
          <a:p>
            <a:pPr eaLnBrk="1" hangingPunct="1">
              <a:lnSpc>
                <a:spcPct val="80000"/>
              </a:lnSpc>
              <a:spcAft>
                <a:spcPct val="30000"/>
              </a:spcAft>
              <a:buFont typeface="Wingdings" pitchFamily="2" charset="2"/>
              <a:buNone/>
            </a:pPr>
            <a:r>
              <a:rPr lang="en-US" altLang="en-US" sz="2400" b="1">
                <a:sym typeface="Symbol" pitchFamily="2" charset="2"/>
              </a:rPr>
              <a:t>	</a:t>
            </a:r>
            <a:r>
              <a:rPr lang="fr-FR" altLang="en-US" sz="2400" b="1">
                <a:sym typeface="Symbol" pitchFamily="2" charset="2"/>
              </a:rPr>
              <a:t>xmlns:xsd ="http://www.w3.org/2001/ 	XLMSchema#"&gt;</a:t>
            </a:r>
            <a:endParaRPr lang="en-US" altLang="en-US" sz="2400">
              <a:sym typeface="Symbol" pitchFamily="2" charset="2"/>
            </a:endParaRPr>
          </a:p>
          <a:p>
            <a:pPr eaLnBrk="1" hangingPunct="1">
              <a:lnSpc>
                <a:spcPct val="80000"/>
              </a:lnSpc>
            </a:pPr>
            <a:r>
              <a:rPr lang="en-US" altLang="en-US" sz="2400">
                <a:sym typeface="Symbol" pitchFamily="2" charset="2"/>
              </a:rPr>
              <a:t>An OWL ontology may start with a collection of assertions for housekeeping purposes using </a:t>
            </a:r>
            <a:r>
              <a:rPr lang="en-US" altLang="en-US" sz="2400" b="1">
                <a:sym typeface="Symbol" pitchFamily="2" charset="2"/>
              </a:rPr>
              <a:t>owl:Ontology</a:t>
            </a:r>
            <a:r>
              <a:rPr lang="en-US" altLang="en-US" sz="2400">
                <a:sym typeface="Symbol" pitchFamily="2" charset="2"/>
              </a:rPr>
              <a:t> element</a:t>
            </a:r>
            <a:endParaRPr lang="el-GR" altLang="en-US" sz="2400">
              <a:sym typeface="Symbol" pitchFamily="2"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3 - Θέση ημερομηνίας">
            <a:extLst>
              <a:ext uri="{FF2B5EF4-FFF2-40B4-BE49-F238E27FC236}">
                <a16:creationId xmlns:a16="http://schemas.microsoft.com/office/drawing/2014/main" id="{851EC03B-56FF-A60C-4FCC-935CBBED3F6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1986" name="4 - Θέση υποσέλιδου">
            <a:extLst>
              <a:ext uri="{FF2B5EF4-FFF2-40B4-BE49-F238E27FC236}">
                <a16:creationId xmlns:a16="http://schemas.microsoft.com/office/drawing/2014/main" id="{3B0A4F54-B7C2-C763-7666-A0758C53760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1987" name="5 - Θέση αριθμού διαφάνειας">
            <a:extLst>
              <a:ext uri="{FF2B5EF4-FFF2-40B4-BE49-F238E27FC236}">
                <a16:creationId xmlns:a16="http://schemas.microsoft.com/office/drawing/2014/main" id="{7B5EEDB1-8455-EA8C-0E92-8746126A23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9D42AFF9-E7CD-C946-A913-CB9D2265D903}" type="slidenum">
              <a:rPr lang="el-GR" altLang="en-US" smtClean="0">
                <a:solidFill>
                  <a:schemeClr val="bg1"/>
                </a:solidFill>
              </a:rPr>
              <a:pPr>
                <a:spcBef>
                  <a:spcPct val="0"/>
                </a:spcBef>
                <a:buClrTx/>
                <a:buSzTx/>
                <a:buFontTx/>
                <a:buNone/>
              </a:pPr>
              <a:t>24</a:t>
            </a:fld>
            <a:endParaRPr lang="el-GR" altLang="en-US">
              <a:solidFill>
                <a:schemeClr val="bg1"/>
              </a:solidFill>
            </a:endParaRPr>
          </a:p>
        </p:txBody>
      </p:sp>
      <p:sp>
        <p:nvSpPr>
          <p:cNvPr id="41988" name="AutoShape 2">
            <a:extLst>
              <a:ext uri="{FF2B5EF4-FFF2-40B4-BE49-F238E27FC236}">
                <a16:creationId xmlns:a16="http://schemas.microsoft.com/office/drawing/2014/main" id="{903D0FA9-DF91-508F-C69F-C84EA5051818}"/>
              </a:ext>
            </a:extLst>
          </p:cNvPr>
          <p:cNvSpPr>
            <a:spLocks noGrp="1" noChangeArrowheads="1"/>
          </p:cNvSpPr>
          <p:nvPr>
            <p:ph type="title"/>
          </p:nvPr>
        </p:nvSpPr>
        <p:spPr/>
        <p:txBody>
          <a:bodyPr/>
          <a:lstStyle/>
          <a:p>
            <a:pPr eaLnBrk="1" hangingPunct="1"/>
            <a:r>
              <a:rPr lang="en-US" altLang="en-US"/>
              <a:t>owl:Ontology</a:t>
            </a:r>
            <a:endParaRPr lang="el-GR" altLang="en-US"/>
          </a:p>
        </p:txBody>
      </p:sp>
      <p:sp>
        <p:nvSpPr>
          <p:cNvPr id="41989" name="Rectangle 3">
            <a:extLst>
              <a:ext uri="{FF2B5EF4-FFF2-40B4-BE49-F238E27FC236}">
                <a16:creationId xmlns:a16="http://schemas.microsoft.com/office/drawing/2014/main" id="{B6716A7D-22F7-223B-D860-A562C21DC0DB}"/>
              </a:ext>
            </a:extLst>
          </p:cNvPr>
          <p:cNvSpPr>
            <a:spLocks noGrp="1" noChangeArrowheads="1"/>
          </p:cNvSpPr>
          <p:nvPr>
            <p:ph type="body" idx="1"/>
          </p:nvPr>
        </p:nvSpPr>
        <p:spPr>
          <a:xfrm>
            <a:off x="838200" y="2362200"/>
            <a:ext cx="7693025" cy="3946525"/>
          </a:xfrm>
        </p:spPr>
        <p:txBody>
          <a:bodyPr/>
          <a:lstStyle/>
          <a:p>
            <a:pPr eaLnBrk="1" hangingPunct="1">
              <a:lnSpc>
                <a:spcPct val="90000"/>
              </a:lnSpc>
              <a:buFont typeface="Wingdings" pitchFamily="2" charset="2"/>
              <a:buNone/>
            </a:pPr>
            <a:r>
              <a:rPr lang="en-US" altLang="en-US" sz="2000" b="1">
                <a:solidFill>
                  <a:srgbClr val="FF0000"/>
                </a:solidFill>
                <a:sym typeface="Symbol" pitchFamily="2" charset="2"/>
              </a:rPr>
              <a:t>&lt;owl:Ontology rdf:about=""&gt;</a:t>
            </a:r>
          </a:p>
          <a:p>
            <a:pPr eaLnBrk="1" hangingPunct="1">
              <a:lnSpc>
                <a:spcPct val="90000"/>
              </a:lnSpc>
              <a:buFont typeface="Wingdings" pitchFamily="2" charset="2"/>
              <a:buNone/>
            </a:pPr>
            <a:r>
              <a:rPr lang="en-US" altLang="en-US" sz="2000" b="1">
                <a:solidFill>
                  <a:srgbClr val="FF0000"/>
                </a:solidFill>
                <a:sym typeface="Symbol" pitchFamily="2" charset="2"/>
              </a:rPr>
              <a:t>	&lt;rdfs:comment&gt;An example OWL ontology &lt;/rdfs:comment&gt;</a:t>
            </a:r>
          </a:p>
          <a:p>
            <a:pPr eaLnBrk="1" hangingPunct="1">
              <a:lnSpc>
                <a:spcPct val="90000"/>
              </a:lnSpc>
              <a:buFont typeface="Wingdings" pitchFamily="2" charset="2"/>
              <a:buNone/>
            </a:pPr>
            <a:r>
              <a:rPr lang="en-US" altLang="en-US" sz="2000" b="1">
                <a:solidFill>
                  <a:srgbClr val="FF0000"/>
                </a:solidFill>
                <a:sym typeface="Symbol" pitchFamily="2" charset="2"/>
              </a:rPr>
              <a:t>	&lt;owl:priorVersion</a:t>
            </a:r>
          </a:p>
          <a:p>
            <a:pPr eaLnBrk="1" hangingPunct="1">
              <a:lnSpc>
                <a:spcPct val="90000"/>
              </a:lnSpc>
              <a:buFont typeface="Wingdings" pitchFamily="2" charset="2"/>
              <a:buNone/>
            </a:pPr>
            <a:r>
              <a:rPr lang="en-US" altLang="en-US" sz="2000" b="1">
                <a:solidFill>
                  <a:srgbClr val="FF0000"/>
                </a:solidFill>
                <a:sym typeface="Symbol" pitchFamily="2" charset="2"/>
              </a:rPr>
              <a:t>		rdf:resource="http://www.mydomain.org/uni-ns-old"/&gt;</a:t>
            </a:r>
          </a:p>
          <a:p>
            <a:pPr eaLnBrk="1" hangingPunct="1">
              <a:lnSpc>
                <a:spcPct val="90000"/>
              </a:lnSpc>
              <a:buFont typeface="Wingdings" pitchFamily="2" charset="2"/>
              <a:buNone/>
            </a:pPr>
            <a:r>
              <a:rPr lang="en-US" altLang="en-US" sz="2000" b="1">
                <a:solidFill>
                  <a:srgbClr val="FF0000"/>
                </a:solidFill>
                <a:sym typeface="Symbol" pitchFamily="2" charset="2"/>
              </a:rPr>
              <a:t>	&lt;owl:imports</a:t>
            </a:r>
          </a:p>
          <a:p>
            <a:pPr eaLnBrk="1" hangingPunct="1">
              <a:lnSpc>
                <a:spcPct val="90000"/>
              </a:lnSpc>
              <a:buFont typeface="Wingdings" pitchFamily="2" charset="2"/>
              <a:buNone/>
            </a:pPr>
            <a:r>
              <a:rPr lang="en-US" altLang="en-US" sz="2000" b="1">
                <a:solidFill>
                  <a:srgbClr val="FF0000"/>
                </a:solidFill>
                <a:sym typeface="Symbol" pitchFamily="2" charset="2"/>
              </a:rPr>
              <a:t>		rdf:resource="http://www.mydomain.org/persons"/&gt;</a:t>
            </a:r>
          </a:p>
          <a:p>
            <a:pPr eaLnBrk="1" hangingPunct="1">
              <a:lnSpc>
                <a:spcPct val="90000"/>
              </a:lnSpc>
              <a:buFont typeface="Wingdings" pitchFamily="2" charset="2"/>
              <a:buNone/>
            </a:pPr>
            <a:r>
              <a:rPr lang="en-US" altLang="en-US" sz="2000" b="1">
                <a:solidFill>
                  <a:srgbClr val="FF0000"/>
                </a:solidFill>
                <a:sym typeface="Symbol" pitchFamily="2" charset="2"/>
              </a:rPr>
              <a:t>	&lt;rdfs:label&gt;University Ontology&lt;/rdfs:label&gt;</a:t>
            </a:r>
          </a:p>
          <a:p>
            <a:pPr eaLnBrk="1" hangingPunct="1">
              <a:lnSpc>
                <a:spcPct val="90000"/>
              </a:lnSpc>
              <a:buFont typeface="Wingdings" pitchFamily="2" charset="2"/>
              <a:buNone/>
            </a:pPr>
            <a:r>
              <a:rPr lang="en-US" altLang="en-US" sz="2000" b="1">
                <a:solidFill>
                  <a:srgbClr val="FF0000"/>
                </a:solidFill>
                <a:sym typeface="Symbol" pitchFamily="2" charset="2"/>
              </a:rPr>
              <a:t>&lt;/owl:Ontology&gt;</a:t>
            </a:r>
          </a:p>
          <a:p>
            <a:pPr eaLnBrk="1" hangingPunct="1">
              <a:lnSpc>
                <a:spcPct val="90000"/>
              </a:lnSpc>
            </a:pPr>
            <a:endParaRPr lang="en-US" altLang="en-US" sz="2000" b="1">
              <a:solidFill>
                <a:srgbClr val="FF0000"/>
              </a:solidFill>
              <a:sym typeface="Symbol" pitchFamily="2" charset="2"/>
            </a:endParaRPr>
          </a:p>
          <a:p>
            <a:pPr eaLnBrk="1" hangingPunct="1">
              <a:lnSpc>
                <a:spcPct val="90000"/>
              </a:lnSpc>
            </a:pPr>
            <a:r>
              <a:rPr lang="el-GR" altLang="en-US" sz="2000" b="1">
                <a:solidFill>
                  <a:srgbClr val="FF0000"/>
                </a:solidFill>
                <a:sym typeface="Symbol" pitchFamily="2" charset="2"/>
              </a:rPr>
              <a:t>owl:imports </a:t>
            </a:r>
            <a:r>
              <a:rPr lang="el-GR" altLang="en-US" sz="2000">
                <a:solidFill>
                  <a:srgbClr val="FF0000"/>
                </a:solidFill>
                <a:sym typeface="Symbol" pitchFamily="2" charset="2"/>
              </a:rPr>
              <a:t>is a transitive property </a:t>
            </a:r>
            <a:endParaRPr lang="en-US" altLang="en-US" sz="2000">
              <a:solidFill>
                <a:srgbClr val="FF0000"/>
              </a:solidFill>
              <a:sym typeface="Symbol" pitchFamily="2"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3 - Θέση ημερομηνίας">
            <a:extLst>
              <a:ext uri="{FF2B5EF4-FFF2-40B4-BE49-F238E27FC236}">
                <a16:creationId xmlns:a16="http://schemas.microsoft.com/office/drawing/2014/main" id="{3B67544F-C89A-44EB-B136-4970B15C2A7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3010" name="4 - Θέση υποσέλιδου">
            <a:extLst>
              <a:ext uri="{FF2B5EF4-FFF2-40B4-BE49-F238E27FC236}">
                <a16:creationId xmlns:a16="http://schemas.microsoft.com/office/drawing/2014/main" id="{C31D644B-1AA6-55D6-24D3-142357036E6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3011" name="5 - Θέση αριθμού διαφάνειας">
            <a:extLst>
              <a:ext uri="{FF2B5EF4-FFF2-40B4-BE49-F238E27FC236}">
                <a16:creationId xmlns:a16="http://schemas.microsoft.com/office/drawing/2014/main" id="{BFE3F929-4D1A-BBD7-01B7-1A76AFBA7E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7D9D19A2-948A-F346-8219-7898FBE50C95}" type="slidenum">
              <a:rPr lang="el-GR" altLang="en-US" smtClean="0">
                <a:solidFill>
                  <a:schemeClr val="bg1"/>
                </a:solidFill>
              </a:rPr>
              <a:pPr>
                <a:spcBef>
                  <a:spcPct val="0"/>
                </a:spcBef>
                <a:buClrTx/>
                <a:buSzTx/>
                <a:buFontTx/>
                <a:buNone/>
              </a:pPr>
              <a:t>25</a:t>
            </a:fld>
            <a:endParaRPr lang="el-GR" altLang="en-US">
              <a:solidFill>
                <a:schemeClr val="bg1"/>
              </a:solidFill>
            </a:endParaRPr>
          </a:p>
        </p:txBody>
      </p:sp>
      <p:sp>
        <p:nvSpPr>
          <p:cNvPr id="43012" name="AutoShape 2">
            <a:extLst>
              <a:ext uri="{FF2B5EF4-FFF2-40B4-BE49-F238E27FC236}">
                <a16:creationId xmlns:a16="http://schemas.microsoft.com/office/drawing/2014/main" id="{BC928079-A3E0-BB55-D5CD-EC33F48CB19C}"/>
              </a:ext>
            </a:extLst>
          </p:cNvPr>
          <p:cNvSpPr>
            <a:spLocks noGrp="1" noChangeArrowheads="1"/>
          </p:cNvSpPr>
          <p:nvPr>
            <p:ph type="title"/>
          </p:nvPr>
        </p:nvSpPr>
        <p:spPr/>
        <p:txBody>
          <a:bodyPr/>
          <a:lstStyle/>
          <a:p>
            <a:pPr eaLnBrk="1" hangingPunct="1"/>
            <a:r>
              <a:rPr lang="en-US" altLang="en-US" dirty="0"/>
              <a:t>Classes</a:t>
            </a:r>
            <a:endParaRPr lang="el-GR" altLang="en-US" dirty="0"/>
          </a:p>
        </p:txBody>
      </p:sp>
      <p:sp>
        <p:nvSpPr>
          <p:cNvPr id="43013" name="Rectangle 3">
            <a:extLst>
              <a:ext uri="{FF2B5EF4-FFF2-40B4-BE49-F238E27FC236}">
                <a16:creationId xmlns:a16="http://schemas.microsoft.com/office/drawing/2014/main" id="{E0B37D6C-16E0-D219-22AB-2D99F62A8668}"/>
              </a:ext>
            </a:extLst>
          </p:cNvPr>
          <p:cNvSpPr>
            <a:spLocks noGrp="1" noChangeArrowheads="1"/>
          </p:cNvSpPr>
          <p:nvPr>
            <p:ph type="body" idx="1"/>
          </p:nvPr>
        </p:nvSpPr>
        <p:spPr>
          <a:xfrm>
            <a:off x="900113" y="2349500"/>
            <a:ext cx="7874000" cy="3724275"/>
          </a:xfrm>
        </p:spPr>
        <p:txBody>
          <a:bodyPr/>
          <a:lstStyle/>
          <a:p>
            <a:pPr eaLnBrk="1" hangingPunct="1">
              <a:lnSpc>
                <a:spcPct val="90000"/>
              </a:lnSpc>
            </a:pPr>
            <a:r>
              <a:rPr lang="en-US" altLang="en-US" sz="2400" dirty="0">
                <a:solidFill>
                  <a:srgbClr val="FF0000"/>
                </a:solidFill>
                <a:sym typeface="Symbol" pitchFamily="2" charset="2"/>
              </a:rPr>
              <a:t>Classes are defined using </a:t>
            </a:r>
            <a:r>
              <a:rPr lang="en-US" altLang="en-US" sz="2400" b="1" dirty="0" err="1">
                <a:solidFill>
                  <a:srgbClr val="FF0000"/>
                </a:solidFill>
                <a:sym typeface="Symbol" pitchFamily="2" charset="2"/>
              </a:rPr>
              <a:t>owl:Class</a:t>
            </a:r>
            <a:endParaRPr lang="en-US" altLang="en-US" sz="2400" b="1" dirty="0">
              <a:solidFill>
                <a:srgbClr val="FF0000"/>
              </a:solidFill>
              <a:sym typeface="Symbol" pitchFamily="2" charset="2"/>
            </a:endParaRPr>
          </a:p>
          <a:p>
            <a:pPr lvl="1" eaLnBrk="1" hangingPunct="1">
              <a:lnSpc>
                <a:spcPct val="90000"/>
              </a:lnSpc>
            </a:pPr>
            <a:r>
              <a:rPr lang="en-US" altLang="en-US" sz="2000" b="1" dirty="0" err="1">
                <a:solidFill>
                  <a:srgbClr val="FF0000"/>
                </a:solidFill>
                <a:sym typeface="Symbol" pitchFamily="2" charset="2"/>
              </a:rPr>
              <a:t>owl:Class</a:t>
            </a:r>
            <a:r>
              <a:rPr lang="en-GB" altLang="en-US" sz="2000" dirty="0">
                <a:solidFill>
                  <a:srgbClr val="FF0000"/>
                </a:solidFill>
                <a:sym typeface="Symbol" pitchFamily="2" charset="2"/>
              </a:rPr>
              <a:t> is a subclass of </a:t>
            </a:r>
            <a:r>
              <a:rPr lang="en-US" altLang="en-US" sz="2000" b="1" dirty="0" err="1">
                <a:solidFill>
                  <a:srgbClr val="FF0000"/>
                </a:solidFill>
                <a:sym typeface="Symbol" pitchFamily="2" charset="2"/>
              </a:rPr>
              <a:t>rdfs:Class</a:t>
            </a:r>
            <a:endParaRPr lang="en-US" altLang="en-US" sz="2000" b="1" dirty="0">
              <a:solidFill>
                <a:srgbClr val="FF0000"/>
              </a:solidFill>
              <a:sym typeface="Symbol" pitchFamily="2" charset="2"/>
            </a:endParaRPr>
          </a:p>
          <a:p>
            <a:pPr eaLnBrk="1" hangingPunct="1">
              <a:lnSpc>
                <a:spcPct val="90000"/>
              </a:lnSpc>
            </a:pPr>
            <a:r>
              <a:rPr lang="en-US" altLang="en-US" sz="2400" dirty="0" err="1">
                <a:solidFill>
                  <a:srgbClr val="FF0000"/>
                </a:solidFill>
                <a:sym typeface="Symbol" pitchFamily="2" charset="2"/>
              </a:rPr>
              <a:t>Disjointness</a:t>
            </a:r>
            <a:r>
              <a:rPr lang="en-US" altLang="en-US" sz="2400" dirty="0">
                <a:solidFill>
                  <a:srgbClr val="FF0000"/>
                </a:solidFill>
                <a:sym typeface="Symbol" pitchFamily="2" charset="2"/>
              </a:rPr>
              <a:t> is defined using</a:t>
            </a:r>
            <a:r>
              <a:rPr lang="en-US" altLang="en-US" sz="2400" b="1" dirty="0">
                <a:solidFill>
                  <a:srgbClr val="FF0000"/>
                </a:solidFill>
                <a:sym typeface="Symbol" pitchFamily="2" charset="2"/>
              </a:rPr>
              <a:t> </a:t>
            </a:r>
            <a:r>
              <a:rPr lang="el-GR" altLang="en-US" sz="2400" b="1" dirty="0" err="1">
                <a:solidFill>
                  <a:srgbClr val="FF0000"/>
                </a:solidFill>
                <a:sym typeface="Symbol" pitchFamily="2" charset="2"/>
              </a:rPr>
              <a:t>owl:disjointWith</a:t>
            </a:r>
            <a:endParaRPr lang="en-US" altLang="en-US" sz="2400" b="1" dirty="0">
              <a:solidFill>
                <a:srgbClr val="FF0000"/>
              </a:solidFill>
              <a:sym typeface="Symbol" pitchFamily="2" charset="2"/>
            </a:endParaRPr>
          </a:p>
          <a:p>
            <a:pPr eaLnBrk="1" hangingPunct="1">
              <a:lnSpc>
                <a:spcPct val="90000"/>
              </a:lnSpc>
            </a:pPr>
            <a:endParaRPr lang="en-US" altLang="en-US" sz="2400" b="1" dirty="0">
              <a:solidFill>
                <a:srgbClr val="FF0000"/>
              </a:solidFill>
              <a:sym typeface="Symbol" pitchFamily="2" charset="2"/>
            </a:endParaRPr>
          </a:p>
          <a:p>
            <a:pPr eaLnBrk="1" hangingPunct="1">
              <a:lnSpc>
                <a:spcPct val="90000"/>
              </a:lnSpc>
              <a:buFont typeface="Wingdings" pitchFamily="2" charset="2"/>
              <a:buNone/>
            </a:pPr>
            <a:r>
              <a:rPr lang="en-US" altLang="en-US" sz="2400" b="1" dirty="0">
                <a:solidFill>
                  <a:srgbClr val="FF0000"/>
                </a:solidFill>
                <a:sym typeface="Symbol" pitchFamily="2" charset="2"/>
              </a:rPr>
              <a:t>&lt;</a:t>
            </a:r>
            <a:r>
              <a:rPr lang="en-US" altLang="en-US" sz="2400" b="1" dirty="0" err="1">
                <a:solidFill>
                  <a:srgbClr val="FF0000"/>
                </a:solidFill>
                <a:sym typeface="Symbol" pitchFamily="2" charset="2"/>
              </a:rPr>
              <a:t>owl:Class</a:t>
            </a:r>
            <a:r>
              <a:rPr lang="en-US" altLang="en-US" sz="2400" b="1" dirty="0">
                <a:solidFill>
                  <a:srgbClr val="FF0000"/>
                </a:solidFill>
                <a:sym typeface="Symbol" pitchFamily="2" charset="2"/>
              </a:rPr>
              <a:t> </a:t>
            </a:r>
            <a:r>
              <a:rPr lang="en-US" altLang="en-US" sz="2400" b="1" dirty="0" err="1">
                <a:solidFill>
                  <a:srgbClr val="FF0000"/>
                </a:solidFill>
                <a:sym typeface="Symbol" pitchFamily="2" charset="2"/>
              </a:rPr>
              <a:t>rdf:about</a:t>
            </a:r>
            <a:r>
              <a:rPr lang="en-US" altLang="en-US" sz="2400" b="1" dirty="0">
                <a:solidFill>
                  <a:srgbClr val="FF0000"/>
                </a:solidFill>
                <a:sym typeface="Symbol" pitchFamily="2" charset="2"/>
              </a:rPr>
              <a:t>="</a:t>
            </a:r>
            <a:r>
              <a:rPr lang="en-GB" altLang="en-US" sz="2400" b="1" dirty="0">
                <a:solidFill>
                  <a:srgbClr val="FF0000"/>
                </a:solidFill>
                <a:sym typeface="Symbol" pitchFamily="2" charset="2"/>
              </a:rPr>
              <a:t>#</a:t>
            </a:r>
            <a:r>
              <a:rPr lang="en-US" altLang="en-US" sz="2400" b="1" dirty="0" err="1">
                <a:solidFill>
                  <a:srgbClr val="FF0000"/>
                </a:solidFill>
                <a:sym typeface="Symbol" pitchFamily="2" charset="2"/>
              </a:rPr>
              <a:t>associateProfessor</a:t>
            </a:r>
            <a:r>
              <a:rPr lang="en-US" altLang="en-US" sz="2400" b="1" dirty="0">
                <a:solidFill>
                  <a:srgbClr val="FF0000"/>
                </a:solidFill>
                <a:sym typeface="Symbol" pitchFamily="2" charset="2"/>
              </a:rPr>
              <a:t>"&gt;</a:t>
            </a:r>
            <a:endParaRPr lang="en-GB" altLang="en-US" sz="2400" b="1" dirty="0">
              <a:solidFill>
                <a:srgbClr val="FF0000"/>
              </a:solidFill>
              <a:sym typeface="Symbol" pitchFamily="2" charset="2"/>
            </a:endParaRPr>
          </a:p>
          <a:p>
            <a:pPr eaLnBrk="1" hangingPunct="1">
              <a:lnSpc>
                <a:spcPct val="90000"/>
              </a:lnSpc>
              <a:buFont typeface="Wingdings" pitchFamily="2" charset="2"/>
              <a:buNone/>
            </a:pPr>
            <a:r>
              <a:rPr lang="en-GB" altLang="en-US" sz="2400" b="1" dirty="0">
                <a:solidFill>
                  <a:srgbClr val="FF0000"/>
                </a:solidFill>
                <a:sym typeface="Symbol" pitchFamily="2" charset="2"/>
              </a:rPr>
              <a:t>	</a:t>
            </a:r>
            <a:r>
              <a:rPr lang="en-US" altLang="en-US" sz="2400" b="1" dirty="0">
                <a:solidFill>
                  <a:srgbClr val="FF0000"/>
                </a:solidFill>
                <a:sym typeface="Symbol" pitchFamily="2" charset="2"/>
              </a:rPr>
              <a:t>&lt;</a:t>
            </a:r>
            <a:r>
              <a:rPr lang="en-US" altLang="en-US" sz="2400" b="1" dirty="0" err="1">
                <a:solidFill>
                  <a:srgbClr val="FF0000"/>
                </a:solidFill>
                <a:sym typeface="Symbol" pitchFamily="2" charset="2"/>
              </a:rPr>
              <a:t>owl:disjointWith</a:t>
            </a:r>
            <a:r>
              <a:rPr lang="en-US" altLang="en-US" sz="2400" b="1" dirty="0">
                <a:solidFill>
                  <a:srgbClr val="FF0000"/>
                </a:solidFill>
                <a:sym typeface="Symbol" pitchFamily="2" charset="2"/>
              </a:rPr>
              <a:t> </a:t>
            </a:r>
            <a:r>
              <a:rPr lang="en-US" altLang="en-US" sz="2400" b="1" dirty="0" err="1">
                <a:solidFill>
                  <a:srgbClr val="FF0000"/>
                </a:solidFill>
                <a:sym typeface="Symbol" pitchFamily="2" charset="2"/>
              </a:rPr>
              <a:t>rdf:resource</a:t>
            </a:r>
            <a:r>
              <a:rPr lang="en-US" altLang="en-US" sz="2400" b="1" dirty="0">
                <a:solidFill>
                  <a:srgbClr val="FF0000"/>
                </a:solidFill>
                <a:sym typeface="Symbol" pitchFamily="2" charset="2"/>
              </a:rPr>
              <a:t>="#professor"/&gt;</a:t>
            </a:r>
            <a:endParaRPr lang="el-GR" altLang="en-US" sz="2400" b="1" dirty="0">
              <a:solidFill>
                <a:srgbClr val="FF0000"/>
              </a:solidFill>
              <a:sym typeface="Symbol" pitchFamily="2" charset="2"/>
            </a:endParaRPr>
          </a:p>
          <a:p>
            <a:pPr eaLnBrk="1" hangingPunct="1">
              <a:lnSpc>
                <a:spcPct val="90000"/>
              </a:lnSpc>
              <a:buFont typeface="Wingdings" pitchFamily="2" charset="2"/>
              <a:buNone/>
            </a:pPr>
            <a:r>
              <a:rPr lang="el-GR" altLang="en-US" sz="2400" b="1" dirty="0">
                <a:solidFill>
                  <a:srgbClr val="FF0000"/>
                </a:solidFill>
                <a:sym typeface="Symbol" pitchFamily="2" charset="2"/>
              </a:rPr>
              <a:t>	</a:t>
            </a:r>
            <a:r>
              <a:rPr lang="en-US" altLang="en-US" sz="2400" b="1" dirty="0">
                <a:solidFill>
                  <a:srgbClr val="FF0000"/>
                </a:solidFill>
                <a:sym typeface="Symbol" pitchFamily="2" charset="2"/>
              </a:rPr>
              <a:t>&lt;</a:t>
            </a:r>
            <a:r>
              <a:rPr lang="en-US" altLang="en-US" sz="2400" b="1" dirty="0" err="1">
                <a:solidFill>
                  <a:srgbClr val="FF0000"/>
                </a:solidFill>
                <a:sym typeface="Symbol" pitchFamily="2" charset="2"/>
              </a:rPr>
              <a:t>owl:disjointWith</a:t>
            </a:r>
            <a:r>
              <a:rPr lang="en-US" altLang="en-US" sz="2400" b="1" dirty="0">
                <a:solidFill>
                  <a:srgbClr val="FF0000"/>
                </a:solidFill>
                <a:sym typeface="Symbol" pitchFamily="2" charset="2"/>
              </a:rPr>
              <a:t> 	</a:t>
            </a:r>
            <a:r>
              <a:rPr lang="en-US" altLang="en-US" sz="2400" b="1" dirty="0" err="1">
                <a:solidFill>
                  <a:srgbClr val="FF0000"/>
                </a:solidFill>
                <a:sym typeface="Symbol" pitchFamily="2" charset="2"/>
              </a:rPr>
              <a:t>rdf:resource</a:t>
            </a:r>
            <a:r>
              <a:rPr lang="en-US" altLang="en-US" sz="2400" b="1" dirty="0">
                <a:solidFill>
                  <a:srgbClr val="FF0000"/>
                </a:solidFill>
                <a:sym typeface="Symbol" pitchFamily="2" charset="2"/>
              </a:rPr>
              <a:t>="#</a:t>
            </a:r>
            <a:r>
              <a:rPr lang="en-US" altLang="en-US" sz="2400" b="1" dirty="0" err="1">
                <a:solidFill>
                  <a:srgbClr val="FF0000"/>
                </a:solidFill>
                <a:sym typeface="Symbol" pitchFamily="2" charset="2"/>
              </a:rPr>
              <a:t>assistantProfessor</a:t>
            </a:r>
            <a:r>
              <a:rPr lang="en-US" altLang="en-US" sz="2400" b="1" dirty="0">
                <a:solidFill>
                  <a:srgbClr val="FF0000"/>
                </a:solidFill>
                <a:sym typeface="Symbol" pitchFamily="2" charset="2"/>
              </a:rPr>
              <a:t>"/&gt;</a:t>
            </a:r>
          </a:p>
          <a:p>
            <a:pPr eaLnBrk="1" hangingPunct="1">
              <a:lnSpc>
                <a:spcPct val="90000"/>
              </a:lnSpc>
              <a:buFont typeface="Wingdings" pitchFamily="2" charset="2"/>
              <a:buNone/>
            </a:pPr>
            <a:r>
              <a:rPr lang="en-US" altLang="en-US" sz="2400" b="1" dirty="0">
                <a:solidFill>
                  <a:srgbClr val="FF0000"/>
                </a:solidFill>
                <a:sym typeface="Symbol" pitchFamily="2" charset="2"/>
              </a:rPr>
              <a:t>&lt;/</a:t>
            </a:r>
            <a:r>
              <a:rPr lang="en-US" altLang="en-US" sz="2400" b="1" dirty="0" err="1">
                <a:solidFill>
                  <a:srgbClr val="FF0000"/>
                </a:solidFill>
                <a:sym typeface="Symbol" pitchFamily="2" charset="2"/>
              </a:rPr>
              <a:t>owl:Class</a:t>
            </a:r>
            <a:r>
              <a:rPr lang="en-US" altLang="en-US" sz="2400" b="1" dirty="0">
                <a:solidFill>
                  <a:srgbClr val="FF0000"/>
                </a:solidFill>
                <a:sym typeface="Symbol" pitchFamily="2" charset="2"/>
              </a:rPr>
              <a:t>&gt;</a:t>
            </a:r>
            <a:r>
              <a:rPr lang="el-GR" altLang="en-US" sz="2400" dirty="0">
                <a:solidFill>
                  <a:srgbClr val="FF0000"/>
                </a:solidFill>
                <a:sym typeface="Symbol" pitchFamily="2" charset="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5C321FF-2BBC-BB78-E7B4-22BA132242E8}"/>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D6A2E439-38DC-35EE-D292-CF6418F43A28}"/>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4CBC2985-70BA-C24E-5425-074AB82C1832}"/>
              </a:ext>
            </a:extLst>
          </p:cNvPr>
          <p:cNvSpPr>
            <a:spLocks noGrp="1"/>
          </p:cNvSpPr>
          <p:nvPr>
            <p:ph type="sldNum" sz="quarter" idx="12"/>
          </p:nvPr>
        </p:nvSpPr>
        <p:spPr/>
        <p:txBody>
          <a:bodyPr/>
          <a:lstStyle/>
          <a:p>
            <a:pPr>
              <a:defRPr/>
            </a:pPr>
            <a:fld id="{29300C54-0C67-734E-A077-F0016F7449BB}" type="slidenum">
              <a:rPr lang="el-GR" altLang="en-US" smtClean="0"/>
              <a:pPr>
                <a:defRPr/>
              </a:pPr>
              <a:t>26</a:t>
            </a:fld>
            <a:endParaRPr lang="el-GR" altLang="en-US"/>
          </a:p>
        </p:txBody>
      </p:sp>
      <p:sp>
        <p:nvSpPr>
          <p:cNvPr id="7" name="Rectangle : coins arrondis 6">
            <a:extLst>
              <a:ext uri="{FF2B5EF4-FFF2-40B4-BE49-F238E27FC236}">
                <a16:creationId xmlns:a16="http://schemas.microsoft.com/office/drawing/2014/main" id="{2B942174-FE13-F0AD-23C2-EBB55DA54ED5}"/>
              </a:ext>
            </a:extLst>
          </p:cNvPr>
          <p:cNvSpPr/>
          <p:nvPr/>
        </p:nvSpPr>
        <p:spPr>
          <a:xfrm>
            <a:off x="75790" y="432484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Associate </a:t>
            </a:r>
            <a:r>
              <a:rPr lang="fr-FR" dirty="0" err="1"/>
              <a:t>professor</a:t>
            </a:r>
            <a:endParaRPr lang="fr-FR" dirty="0"/>
          </a:p>
        </p:txBody>
      </p:sp>
      <p:sp>
        <p:nvSpPr>
          <p:cNvPr id="8" name="Rectangle : coins arrondis 7">
            <a:extLst>
              <a:ext uri="{FF2B5EF4-FFF2-40B4-BE49-F238E27FC236}">
                <a16:creationId xmlns:a16="http://schemas.microsoft.com/office/drawing/2014/main" id="{889097AF-29BE-05F9-39D4-AFFB19D5044F}"/>
              </a:ext>
            </a:extLst>
          </p:cNvPr>
          <p:cNvSpPr/>
          <p:nvPr/>
        </p:nvSpPr>
        <p:spPr>
          <a:xfrm>
            <a:off x="3127108" y="2793969"/>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Faculty</a:t>
            </a:r>
            <a:endParaRPr lang="fr-FR" dirty="0"/>
          </a:p>
        </p:txBody>
      </p:sp>
      <p:sp>
        <p:nvSpPr>
          <p:cNvPr id="9" name="Rectangle : coins arrondis 8">
            <a:extLst>
              <a:ext uri="{FF2B5EF4-FFF2-40B4-BE49-F238E27FC236}">
                <a16:creationId xmlns:a16="http://schemas.microsoft.com/office/drawing/2014/main" id="{91A29B21-7E37-C030-9E7C-A1FC2272054F}"/>
              </a:ext>
            </a:extLst>
          </p:cNvPr>
          <p:cNvSpPr/>
          <p:nvPr/>
        </p:nvSpPr>
        <p:spPr>
          <a:xfrm>
            <a:off x="3113490" y="4331289"/>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Professor</a:t>
            </a:r>
          </a:p>
        </p:txBody>
      </p:sp>
      <p:sp>
        <p:nvSpPr>
          <p:cNvPr id="10" name="Rectangle : coins arrondis 9">
            <a:extLst>
              <a:ext uri="{FF2B5EF4-FFF2-40B4-BE49-F238E27FC236}">
                <a16:creationId xmlns:a16="http://schemas.microsoft.com/office/drawing/2014/main" id="{4D4FEBAF-BADB-EB5D-3CCB-2F426D7922E3}"/>
              </a:ext>
            </a:extLst>
          </p:cNvPr>
          <p:cNvSpPr/>
          <p:nvPr/>
        </p:nvSpPr>
        <p:spPr>
          <a:xfrm>
            <a:off x="6698903" y="444409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Assistant Professor</a:t>
            </a:r>
          </a:p>
        </p:txBody>
      </p:sp>
      <p:cxnSp>
        <p:nvCxnSpPr>
          <p:cNvPr id="12" name="Connecteur en angle 11">
            <a:extLst>
              <a:ext uri="{FF2B5EF4-FFF2-40B4-BE49-F238E27FC236}">
                <a16:creationId xmlns:a16="http://schemas.microsoft.com/office/drawing/2014/main" id="{48057AB0-4917-FB21-7D07-0B1270EA55C3}"/>
              </a:ext>
            </a:extLst>
          </p:cNvPr>
          <p:cNvCxnSpPr>
            <a:stCxn id="7" idx="0"/>
          </p:cNvCxnSpPr>
          <p:nvPr/>
        </p:nvCxnSpPr>
        <p:spPr>
          <a:xfrm rot="5400000" flipH="1" flipV="1">
            <a:off x="1735295" y="2978037"/>
            <a:ext cx="909851" cy="178376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3997C511-B5DF-F5AB-3D81-3B918A1F063B}"/>
              </a:ext>
            </a:extLst>
          </p:cNvPr>
          <p:cNvSpPr txBox="1"/>
          <p:nvPr/>
        </p:nvSpPr>
        <p:spPr>
          <a:xfrm>
            <a:off x="1298338" y="3094577"/>
            <a:ext cx="1441420" cy="369332"/>
          </a:xfrm>
          <a:prstGeom prst="rect">
            <a:avLst/>
          </a:prstGeom>
          <a:noFill/>
        </p:spPr>
        <p:txBody>
          <a:bodyPr wrap="none" rtlCol="0">
            <a:spAutoFit/>
          </a:bodyPr>
          <a:lstStyle/>
          <a:p>
            <a:r>
              <a:rPr lang="fr-FR" dirty="0" err="1"/>
              <a:t>Sub-classOf</a:t>
            </a:r>
            <a:endParaRPr lang="fr-FR" dirty="0"/>
          </a:p>
        </p:txBody>
      </p:sp>
      <p:cxnSp>
        <p:nvCxnSpPr>
          <p:cNvPr id="14" name="Connecteur en angle 13">
            <a:extLst>
              <a:ext uri="{FF2B5EF4-FFF2-40B4-BE49-F238E27FC236}">
                <a16:creationId xmlns:a16="http://schemas.microsoft.com/office/drawing/2014/main" id="{57D369D0-ECBE-D657-F447-0CF31B8E01C6}"/>
              </a:ext>
            </a:extLst>
          </p:cNvPr>
          <p:cNvCxnSpPr>
            <a:cxnSpLocks/>
            <a:stCxn id="9" idx="0"/>
            <a:endCxn id="8" idx="2"/>
          </p:cNvCxnSpPr>
          <p:nvPr/>
        </p:nvCxnSpPr>
        <p:spPr>
          <a:xfrm rot="5400000" flipH="1" flipV="1">
            <a:off x="4114248" y="4095880"/>
            <a:ext cx="457200" cy="1361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Connecteur en angle 16">
            <a:extLst>
              <a:ext uri="{FF2B5EF4-FFF2-40B4-BE49-F238E27FC236}">
                <a16:creationId xmlns:a16="http://schemas.microsoft.com/office/drawing/2014/main" id="{933AB77E-52E2-1941-3F65-06AED2FDD2DF}"/>
              </a:ext>
            </a:extLst>
          </p:cNvPr>
          <p:cNvCxnSpPr>
            <a:cxnSpLocks/>
            <a:stCxn id="10" idx="0"/>
            <a:endCxn id="8" idx="3"/>
          </p:cNvCxnSpPr>
          <p:nvPr/>
        </p:nvCxnSpPr>
        <p:spPr>
          <a:xfrm rot="16200000" flipV="1">
            <a:off x="6191797" y="2714437"/>
            <a:ext cx="1110064" cy="2349247"/>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E25FF915-B377-F2F7-ADAA-518EF103569B}"/>
              </a:ext>
            </a:extLst>
          </p:cNvPr>
          <p:cNvSpPr txBox="1"/>
          <p:nvPr/>
        </p:nvSpPr>
        <p:spPr>
          <a:xfrm>
            <a:off x="5866985" y="3337484"/>
            <a:ext cx="1441420" cy="369332"/>
          </a:xfrm>
          <a:prstGeom prst="rect">
            <a:avLst/>
          </a:prstGeom>
          <a:noFill/>
        </p:spPr>
        <p:txBody>
          <a:bodyPr wrap="none" rtlCol="0">
            <a:spAutoFit/>
          </a:bodyPr>
          <a:lstStyle/>
          <a:p>
            <a:r>
              <a:rPr lang="fr-FR" dirty="0" err="1"/>
              <a:t>Sub-classOf</a:t>
            </a:r>
            <a:endParaRPr lang="fr-FR" dirty="0"/>
          </a:p>
        </p:txBody>
      </p:sp>
      <p:cxnSp>
        <p:nvCxnSpPr>
          <p:cNvPr id="23" name="Connecteur en angle 22">
            <a:extLst>
              <a:ext uri="{FF2B5EF4-FFF2-40B4-BE49-F238E27FC236}">
                <a16:creationId xmlns:a16="http://schemas.microsoft.com/office/drawing/2014/main" id="{784EFF73-936E-93EF-694E-9E2BBF91C2E0}"/>
              </a:ext>
            </a:extLst>
          </p:cNvPr>
          <p:cNvCxnSpPr>
            <a:cxnSpLocks/>
            <a:stCxn id="7" idx="2"/>
            <a:endCxn id="9" idx="2"/>
          </p:cNvCxnSpPr>
          <p:nvPr/>
        </p:nvCxnSpPr>
        <p:spPr>
          <a:xfrm rot="16200000" flipH="1">
            <a:off x="2813966" y="3889336"/>
            <a:ext cx="6446" cy="3037700"/>
          </a:xfrm>
          <a:prstGeom prst="bentConnector3">
            <a:avLst>
              <a:gd name="adj1" fmla="val 3646385"/>
            </a:avLst>
          </a:prstGeom>
          <a:ln w="28575">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5029718F-2A24-3558-E91A-E667364F3136}"/>
              </a:ext>
            </a:extLst>
          </p:cNvPr>
          <p:cNvSpPr txBox="1"/>
          <p:nvPr/>
        </p:nvSpPr>
        <p:spPr>
          <a:xfrm>
            <a:off x="1860996" y="5664164"/>
            <a:ext cx="1503489" cy="369332"/>
          </a:xfrm>
          <a:prstGeom prst="rect">
            <a:avLst/>
          </a:prstGeom>
          <a:noFill/>
        </p:spPr>
        <p:txBody>
          <a:bodyPr wrap="none" rtlCol="0">
            <a:spAutoFit/>
          </a:bodyPr>
          <a:lstStyle/>
          <a:p>
            <a:r>
              <a:rPr lang="en-US" altLang="en-US" sz="1800" b="1" dirty="0" err="1">
                <a:solidFill>
                  <a:srgbClr val="FF0000"/>
                </a:solidFill>
                <a:sym typeface="Symbol" pitchFamily="2" charset="2"/>
              </a:rPr>
              <a:t>disjointWith</a:t>
            </a:r>
            <a:endParaRPr lang="fr-FR" dirty="0"/>
          </a:p>
        </p:txBody>
      </p:sp>
      <p:sp>
        <p:nvSpPr>
          <p:cNvPr id="28" name="Rectangle : coins arrondis 27">
            <a:extLst>
              <a:ext uri="{FF2B5EF4-FFF2-40B4-BE49-F238E27FC236}">
                <a16:creationId xmlns:a16="http://schemas.microsoft.com/office/drawing/2014/main" id="{BF7D1139-2640-FB69-B044-FBE18F247373}"/>
              </a:ext>
            </a:extLst>
          </p:cNvPr>
          <p:cNvSpPr/>
          <p:nvPr/>
        </p:nvSpPr>
        <p:spPr>
          <a:xfrm>
            <a:off x="3077888" y="1425344"/>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Person</a:t>
            </a:r>
          </a:p>
        </p:txBody>
      </p:sp>
      <p:cxnSp>
        <p:nvCxnSpPr>
          <p:cNvPr id="29" name="Connecteur en angle 28">
            <a:extLst>
              <a:ext uri="{FF2B5EF4-FFF2-40B4-BE49-F238E27FC236}">
                <a16:creationId xmlns:a16="http://schemas.microsoft.com/office/drawing/2014/main" id="{169D39B2-EE46-C7B0-CDF5-14F6BEFC6958}"/>
              </a:ext>
            </a:extLst>
          </p:cNvPr>
          <p:cNvCxnSpPr>
            <a:cxnSpLocks/>
            <a:endCxn id="57" idx="2"/>
          </p:cNvCxnSpPr>
          <p:nvPr/>
        </p:nvCxnSpPr>
        <p:spPr>
          <a:xfrm rot="16200000" flipV="1">
            <a:off x="3223476" y="1766987"/>
            <a:ext cx="1714785" cy="33351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BBCEFEAC-43A8-BA1A-0759-D7EC06C19414}"/>
              </a:ext>
            </a:extLst>
          </p:cNvPr>
          <p:cNvSpPr txBox="1"/>
          <p:nvPr/>
        </p:nvSpPr>
        <p:spPr>
          <a:xfrm>
            <a:off x="4550358" y="3936061"/>
            <a:ext cx="1441420" cy="369332"/>
          </a:xfrm>
          <a:prstGeom prst="rect">
            <a:avLst/>
          </a:prstGeom>
          <a:noFill/>
        </p:spPr>
        <p:txBody>
          <a:bodyPr wrap="none" rtlCol="0">
            <a:spAutoFit/>
          </a:bodyPr>
          <a:lstStyle/>
          <a:p>
            <a:r>
              <a:rPr lang="fr-FR" dirty="0" err="1"/>
              <a:t>Sub-classOf</a:t>
            </a:r>
            <a:endParaRPr lang="fr-FR" dirty="0"/>
          </a:p>
        </p:txBody>
      </p:sp>
      <p:sp>
        <p:nvSpPr>
          <p:cNvPr id="35" name="ZoneTexte 34">
            <a:extLst>
              <a:ext uri="{FF2B5EF4-FFF2-40B4-BE49-F238E27FC236}">
                <a16:creationId xmlns:a16="http://schemas.microsoft.com/office/drawing/2014/main" id="{245E8085-CDC4-3AAB-BC72-4AFBB9FA7722}"/>
              </a:ext>
            </a:extLst>
          </p:cNvPr>
          <p:cNvSpPr txBox="1"/>
          <p:nvPr/>
        </p:nvSpPr>
        <p:spPr>
          <a:xfrm>
            <a:off x="4462439" y="2450000"/>
            <a:ext cx="1441420" cy="369332"/>
          </a:xfrm>
          <a:prstGeom prst="rect">
            <a:avLst/>
          </a:prstGeom>
          <a:noFill/>
        </p:spPr>
        <p:txBody>
          <a:bodyPr wrap="none" rtlCol="0">
            <a:spAutoFit/>
          </a:bodyPr>
          <a:lstStyle/>
          <a:p>
            <a:r>
              <a:rPr lang="fr-FR" dirty="0" err="1"/>
              <a:t>Sub-classOf</a:t>
            </a:r>
            <a:endParaRPr lang="fr-FR" dirty="0"/>
          </a:p>
        </p:txBody>
      </p:sp>
      <p:sp>
        <p:nvSpPr>
          <p:cNvPr id="36" name="Rectangle : coins arrondis 35">
            <a:extLst>
              <a:ext uri="{FF2B5EF4-FFF2-40B4-BE49-F238E27FC236}">
                <a16:creationId xmlns:a16="http://schemas.microsoft.com/office/drawing/2014/main" id="{084EFC84-DE18-D298-6D0B-50B98F1BA623}"/>
              </a:ext>
            </a:extLst>
          </p:cNvPr>
          <p:cNvSpPr/>
          <p:nvPr/>
        </p:nvSpPr>
        <p:spPr>
          <a:xfrm>
            <a:off x="6698903" y="1196752"/>
            <a:ext cx="1833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Course</a:t>
            </a:r>
          </a:p>
        </p:txBody>
      </p:sp>
      <p:cxnSp>
        <p:nvCxnSpPr>
          <p:cNvPr id="37" name="Connecteur en angle 36">
            <a:extLst>
              <a:ext uri="{FF2B5EF4-FFF2-40B4-BE49-F238E27FC236}">
                <a16:creationId xmlns:a16="http://schemas.microsoft.com/office/drawing/2014/main" id="{056DA934-4717-1001-47BE-065952EB4003}"/>
              </a:ext>
            </a:extLst>
          </p:cNvPr>
          <p:cNvCxnSpPr>
            <a:cxnSpLocks/>
            <a:stCxn id="8" idx="3"/>
            <a:endCxn id="36" idx="1"/>
          </p:cNvCxnSpPr>
          <p:nvPr/>
        </p:nvCxnSpPr>
        <p:spPr>
          <a:xfrm flipV="1">
            <a:off x="5572205" y="1736812"/>
            <a:ext cx="1126698" cy="1597217"/>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EF54DB70-6E00-D96D-3578-E9ABF37FA6FF}"/>
              </a:ext>
            </a:extLst>
          </p:cNvPr>
          <p:cNvSpPr txBox="1"/>
          <p:nvPr/>
        </p:nvSpPr>
        <p:spPr>
          <a:xfrm>
            <a:off x="6217571" y="2467969"/>
            <a:ext cx="2185214" cy="646331"/>
          </a:xfrm>
          <a:prstGeom prst="rect">
            <a:avLst/>
          </a:prstGeom>
          <a:noFill/>
        </p:spPr>
        <p:txBody>
          <a:bodyPr wrap="none" rtlCol="0">
            <a:spAutoFit/>
          </a:bodyPr>
          <a:lstStyle/>
          <a:p>
            <a:r>
              <a:rPr lang="fr-FR" dirty="0" err="1"/>
              <a:t>Owl:ObjectProperty</a:t>
            </a:r>
            <a:endParaRPr lang="fr-FR" dirty="0"/>
          </a:p>
          <a:p>
            <a:r>
              <a:rPr lang="fr-FR" b="1" dirty="0" err="1"/>
              <a:t>GivesaCourse</a:t>
            </a:r>
            <a:endParaRPr lang="fr-FR" b="1" dirty="0"/>
          </a:p>
        </p:txBody>
      </p:sp>
      <p:sp>
        <p:nvSpPr>
          <p:cNvPr id="43" name="ZoneTexte 42">
            <a:extLst>
              <a:ext uri="{FF2B5EF4-FFF2-40B4-BE49-F238E27FC236}">
                <a16:creationId xmlns:a16="http://schemas.microsoft.com/office/drawing/2014/main" id="{6EF7285E-99A7-05D9-7CC0-DCF9DE369A74}"/>
              </a:ext>
            </a:extLst>
          </p:cNvPr>
          <p:cNvSpPr txBox="1"/>
          <p:nvPr/>
        </p:nvSpPr>
        <p:spPr>
          <a:xfrm>
            <a:off x="187071" y="764605"/>
            <a:ext cx="3339376" cy="646331"/>
          </a:xfrm>
          <a:prstGeom prst="rect">
            <a:avLst/>
          </a:prstGeom>
          <a:noFill/>
        </p:spPr>
        <p:txBody>
          <a:bodyPr wrap="none" rtlCol="0">
            <a:spAutoFit/>
          </a:bodyPr>
          <a:lstStyle/>
          <a:p>
            <a:r>
              <a:rPr lang="fr-FR" dirty="0" err="1"/>
              <a:t>Owl:DataTypeProperty</a:t>
            </a:r>
            <a:endParaRPr lang="fr-FR" dirty="0"/>
          </a:p>
          <a:p>
            <a:r>
              <a:rPr lang="fr-FR" b="1" dirty="0" err="1"/>
              <a:t>hasAge</a:t>
            </a:r>
            <a:r>
              <a:rPr lang="fr-FR" b="1" dirty="0"/>
              <a:t>: </a:t>
            </a:r>
            <a:r>
              <a:rPr lang="fr-FR" b="1" dirty="0" err="1"/>
              <a:t>NonNegativeInteger</a:t>
            </a:r>
            <a:endParaRPr lang="fr-FR" b="1" dirty="0"/>
          </a:p>
        </p:txBody>
      </p:sp>
      <p:cxnSp>
        <p:nvCxnSpPr>
          <p:cNvPr id="44" name="Connecteur en angle 43">
            <a:extLst>
              <a:ext uri="{FF2B5EF4-FFF2-40B4-BE49-F238E27FC236}">
                <a16:creationId xmlns:a16="http://schemas.microsoft.com/office/drawing/2014/main" id="{731CBD6C-59C4-01D3-ADDB-6C25B0F35839}"/>
              </a:ext>
            </a:extLst>
          </p:cNvPr>
          <p:cNvCxnSpPr>
            <a:cxnSpLocks/>
            <a:stCxn id="28" idx="1"/>
          </p:cNvCxnSpPr>
          <p:nvPr/>
        </p:nvCxnSpPr>
        <p:spPr>
          <a:xfrm rot="10800000">
            <a:off x="2190220" y="1418898"/>
            <a:ext cx="887668" cy="546506"/>
          </a:xfrm>
          <a:prstGeom prst="bentConnector3">
            <a:avLst>
              <a:gd name="adj1" fmla="val 50000"/>
            </a:avLst>
          </a:prstGeom>
          <a:ln w="28575">
            <a:solidFill>
              <a:schemeClr val="accent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256D098F-AF14-F019-F693-3B1A58FCF809}"/>
              </a:ext>
            </a:extLst>
          </p:cNvPr>
          <p:cNvSpPr txBox="1"/>
          <p:nvPr/>
        </p:nvSpPr>
        <p:spPr>
          <a:xfrm>
            <a:off x="3638903" y="1446591"/>
            <a:ext cx="761747" cy="369332"/>
          </a:xfrm>
          <a:prstGeom prst="rect">
            <a:avLst/>
          </a:prstGeom>
          <a:noFill/>
        </p:spPr>
        <p:txBody>
          <a:bodyPr wrap="none" rtlCol="0">
            <a:spAutoFit/>
          </a:bodyPr>
          <a:lstStyle/>
          <a:p>
            <a:r>
              <a:rPr lang="fr-FR" dirty="0"/>
              <a:t>Class</a:t>
            </a:r>
          </a:p>
        </p:txBody>
      </p:sp>
      <p:cxnSp>
        <p:nvCxnSpPr>
          <p:cNvPr id="53" name="Connecteur en angle 52">
            <a:extLst>
              <a:ext uri="{FF2B5EF4-FFF2-40B4-BE49-F238E27FC236}">
                <a16:creationId xmlns:a16="http://schemas.microsoft.com/office/drawing/2014/main" id="{F914A603-C885-8EB9-1EFA-9EC1B554CB2C}"/>
              </a:ext>
            </a:extLst>
          </p:cNvPr>
          <p:cNvCxnSpPr>
            <a:cxnSpLocks/>
          </p:cNvCxnSpPr>
          <p:nvPr/>
        </p:nvCxnSpPr>
        <p:spPr>
          <a:xfrm rot="10800000">
            <a:off x="2320343" y="2484610"/>
            <a:ext cx="793149" cy="549678"/>
          </a:xfrm>
          <a:prstGeom prst="bentConnector3">
            <a:avLst>
              <a:gd name="adj1" fmla="val 50000"/>
            </a:avLst>
          </a:prstGeom>
          <a:ln w="28575">
            <a:solidFill>
              <a:schemeClr val="accent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6A2787F9-3EEC-9CAD-D570-38027C36D7E6}"/>
              </a:ext>
            </a:extLst>
          </p:cNvPr>
          <p:cNvSpPr txBox="1"/>
          <p:nvPr/>
        </p:nvSpPr>
        <p:spPr>
          <a:xfrm>
            <a:off x="46461" y="2436367"/>
            <a:ext cx="2736647" cy="646331"/>
          </a:xfrm>
          <a:prstGeom prst="rect">
            <a:avLst/>
          </a:prstGeom>
          <a:noFill/>
        </p:spPr>
        <p:txBody>
          <a:bodyPr wrap="none" rtlCol="0">
            <a:spAutoFit/>
          </a:bodyPr>
          <a:lstStyle/>
          <a:p>
            <a:r>
              <a:rPr lang="fr-FR" dirty="0" err="1"/>
              <a:t>Owl:DataTypeProperty</a:t>
            </a:r>
            <a:endParaRPr lang="fr-FR" dirty="0"/>
          </a:p>
          <a:p>
            <a:r>
              <a:rPr lang="fr-FR" b="1" dirty="0"/>
              <a:t>ID: </a:t>
            </a:r>
            <a:r>
              <a:rPr lang="fr-FR" b="1" dirty="0" err="1"/>
              <a:t>NonNegativeInteger</a:t>
            </a:r>
            <a:endParaRPr lang="fr-FR" b="1" dirty="0"/>
          </a:p>
        </p:txBody>
      </p:sp>
      <p:sp>
        <p:nvSpPr>
          <p:cNvPr id="57" name="Rectangle : coins arrondis 56">
            <a:extLst>
              <a:ext uri="{FF2B5EF4-FFF2-40B4-BE49-F238E27FC236}">
                <a16:creationId xmlns:a16="http://schemas.microsoft.com/office/drawing/2014/main" id="{81063501-00E3-DBF6-BFF4-C34FF5EEE3EF}"/>
              </a:ext>
            </a:extLst>
          </p:cNvPr>
          <p:cNvSpPr/>
          <p:nvPr/>
        </p:nvSpPr>
        <p:spPr>
          <a:xfrm>
            <a:off x="3022230" y="-3770"/>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err="1">
                <a:solidFill>
                  <a:srgbClr val="FF0000"/>
                </a:solidFill>
              </a:rPr>
              <a:t>AcademicStaffMember</a:t>
            </a:r>
            <a:endParaRPr lang="fr-FR" dirty="0"/>
          </a:p>
        </p:txBody>
      </p:sp>
      <p:cxnSp>
        <p:nvCxnSpPr>
          <p:cNvPr id="58" name="Connecteur en angle 57">
            <a:extLst>
              <a:ext uri="{FF2B5EF4-FFF2-40B4-BE49-F238E27FC236}">
                <a16:creationId xmlns:a16="http://schemas.microsoft.com/office/drawing/2014/main" id="{C533D63E-A04B-DD18-1A93-BDCAD7D94F55}"/>
              </a:ext>
            </a:extLst>
          </p:cNvPr>
          <p:cNvCxnSpPr>
            <a:cxnSpLocks/>
            <a:stCxn id="9" idx="2"/>
            <a:endCxn id="10" idx="2"/>
          </p:cNvCxnSpPr>
          <p:nvPr/>
        </p:nvCxnSpPr>
        <p:spPr>
          <a:xfrm rot="16200000" flipH="1">
            <a:off x="6072343" y="3675104"/>
            <a:ext cx="112804" cy="3585413"/>
          </a:xfrm>
          <a:prstGeom prst="bentConnector3">
            <a:avLst>
              <a:gd name="adj1" fmla="val 302652"/>
            </a:avLst>
          </a:prstGeom>
          <a:ln w="28575">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61" name="ZoneTexte 60">
            <a:extLst>
              <a:ext uri="{FF2B5EF4-FFF2-40B4-BE49-F238E27FC236}">
                <a16:creationId xmlns:a16="http://schemas.microsoft.com/office/drawing/2014/main" id="{987106E6-813F-43A9-0148-4E3B147CFF66}"/>
              </a:ext>
            </a:extLst>
          </p:cNvPr>
          <p:cNvSpPr txBox="1"/>
          <p:nvPr/>
        </p:nvSpPr>
        <p:spPr>
          <a:xfrm>
            <a:off x="5027772" y="5785604"/>
            <a:ext cx="1503489" cy="369332"/>
          </a:xfrm>
          <a:prstGeom prst="rect">
            <a:avLst/>
          </a:prstGeom>
          <a:noFill/>
        </p:spPr>
        <p:txBody>
          <a:bodyPr wrap="none" rtlCol="0">
            <a:spAutoFit/>
          </a:bodyPr>
          <a:lstStyle/>
          <a:p>
            <a:r>
              <a:rPr lang="en-US" altLang="en-US" sz="1800" b="1" dirty="0" err="1">
                <a:solidFill>
                  <a:srgbClr val="FF0000"/>
                </a:solidFill>
                <a:sym typeface="Symbol" pitchFamily="2" charset="2"/>
              </a:rPr>
              <a:t>disjointWith</a:t>
            </a:r>
            <a:endParaRPr lang="fr-FR" dirty="0"/>
          </a:p>
        </p:txBody>
      </p:sp>
      <p:sp>
        <p:nvSpPr>
          <p:cNvPr id="62" name="ZoneTexte 61">
            <a:extLst>
              <a:ext uri="{FF2B5EF4-FFF2-40B4-BE49-F238E27FC236}">
                <a16:creationId xmlns:a16="http://schemas.microsoft.com/office/drawing/2014/main" id="{83E56172-B142-86BF-1EF6-4421A7EB74AF}"/>
              </a:ext>
            </a:extLst>
          </p:cNvPr>
          <p:cNvSpPr txBox="1"/>
          <p:nvPr/>
        </p:nvSpPr>
        <p:spPr>
          <a:xfrm>
            <a:off x="4989176" y="446331"/>
            <a:ext cx="3967753" cy="646331"/>
          </a:xfrm>
          <a:prstGeom prst="rect">
            <a:avLst/>
          </a:prstGeom>
          <a:noFill/>
        </p:spPr>
        <p:txBody>
          <a:bodyPr wrap="none" rtlCol="0">
            <a:spAutoFit/>
          </a:bodyPr>
          <a:lstStyle/>
          <a:p>
            <a:r>
              <a:rPr lang="fr-FR" dirty="0" err="1"/>
              <a:t>Owl:ObjectProperty</a:t>
            </a:r>
            <a:endParaRPr lang="fr-FR" dirty="0"/>
          </a:p>
          <a:p>
            <a:r>
              <a:rPr lang="fr-FR" b="1" dirty="0" err="1"/>
              <a:t>givenBy</a:t>
            </a:r>
            <a:r>
              <a:rPr lang="fr-FR" b="1" dirty="0"/>
              <a:t> inverse de </a:t>
            </a:r>
            <a:r>
              <a:rPr lang="fr-FR" b="1" dirty="0" err="1"/>
              <a:t>GivesaCourse</a:t>
            </a:r>
            <a:r>
              <a:rPr lang="fr-FR" b="1" dirty="0"/>
              <a:t> </a:t>
            </a:r>
          </a:p>
        </p:txBody>
      </p:sp>
      <p:cxnSp>
        <p:nvCxnSpPr>
          <p:cNvPr id="63" name="Connecteur en angle 62">
            <a:extLst>
              <a:ext uri="{FF2B5EF4-FFF2-40B4-BE49-F238E27FC236}">
                <a16:creationId xmlns:a16="http://schemas.microsoft.com/office/drawing/2014/main" id="{E1268A3A-FEB5-B5A8-444D-C79D360D41A5}"/>
              </a:ext>
            </a:extLst>
          </p:cNvPr>
          <p:cNvCxnSpPr>
            <a:cxnSpLocks/>
          </p:cNvCxnSpPr>
          <p:nvPr/>
        </p:nvCxnSpPr>
        <p:spPr>
          <a:xfrm rot="10800000" flipV="1">
            <a:off x="4924145" y="1507566"/>
            <a:ext cx="1788377" cy="1273548"/>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1542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3 - Θέση ημερομηνίας">
            <a:extLst>
              <a:ext uri="{FF2B5EF4-FFF2-40B4-BE49-F238E27FC236}">
                <a16:creationId xmlns:a16="http://schemas.microsoft.com/office/drawing/2014/main" id="{4599DEDF-E0BB-7E8C-4C08-59AC0E14888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4034" name="4 - Θέση υποσέλιδου">
            <a:extLst>
              <a:ext uri="{FF2B5EF4-FFF2-40B4-BE49-F238E27FC236}">
                <a16:creationId xmlns:a16="http://schemas.microsoft.com/office/drawing/2014/main" id="{4C3566FC-D278-97B3-6FE4-66D7604AB1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4035" name="5 - Θέση αριθμού διαφάνειας">
            <a:extLst>
              <a:ext uri="{FF2B5EF4-FFF2-40B4-BE49-F238E27FC236}">
                <a16:creationId xmlns:a16="http://schemas.microsoft.com/office/drawing/2014/main" id="{9F8EA65E-21E9-23BE-1F56-C39665F110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D880D77-EF55-FC4B-8766-D4E739B2936C}" type="slidenum">
              <a:rPr lang="el-GR" altLang="en-US" smtClean="0">
                <a:solidFill>
                  <a:schemeClr val="bg1"/>
                </a:solidFill>
              </a:rPr>
              <a:pPr>
                <a:spcBef>
                  <a:spcPct val="0"/>
                </a:spcBef>
                <a:buClrTx/>
                <a:buSzTx/>
                <a:buFontTx/>
                <a:buNone/>
              </a:pPr>
              <a:t>27</a:t>
            </a:fld>
            <a:endParaRPr lang="el-GR" altLang="en-US">
              <a:solidFill>
                <a:schemeClr val="bg1"/>
              </a:solidFill>
            </a:endParaRPr>
          </a:p>
        </p:txBody>
      </p:sp>
      <p:sp>
        <p:nvSpPr>
          <p:cNvPr id="44036" name="AutoShape 2">
            <a:extLst>
              <a:ext uri="{FF2B5EF4-FFF2-40B4-BE49-F238E27FC236}">
                <a16:creationId xmlns:a16="http://schemas.microsoft.com/office/drawing/2014/main" id="{F3A440ED-CDE4-7888-A80A-6B92B6D353CA}"/>
              </a:ext>
            </a:extLst>
          </p:cNvPr>
          <p:cNvSpPr>
            <a:spLocks noGrp="1" noChangeArrowheads="1"/>
          </p:cNvSpPr>
          <p:nvPr>
            <p:ph type="title"/>
          </p:nvPr>
        </p:nvSpPr>
        <p:spPr/>
        <p:txBody>
          <a:bodyPr/>
          <a:lstStyle/>
          <a:p>
            <a:pPr eaLnBrk="1" hangingPunct="1"/>
            <a:r>
              <a:rPr lang="en-US" altLang="en-US"/>
              <a:t>Classes (2)</a:t>
            </a:r>
            <a:r>
              <a:rPr lang="el-GR" altLang="en-US"/>
              <a:t> </a:t>
            </a:r>
          </a:p>
        </p:txBody>
      </p:sp>
      <p:sp>
        <p:nvSpPr>
          <p:cNvPr id="44037" name="Rectangle 3">
            <a:extLst>
              <a:ext uri="{FF2B5EF4-FFF2-40B4-BE49-F238E27FC236}">
                <a16:creationId xmlns:a16="http://schemas.microsoft.com/office/drawing/2014/main" id="{FF10A78E-2356-C0E7-BC00-1862FA09C6FB}"/>
              </a:ext>
            </a:extLst>
          </p:cNvPr>
          <p:cNvSpPr>
            <a:spLocks noGrp="1" noChangeArrowheads="1"/>
          </p:cNvSpPr>
          <p:nvPr>
            <p:ph type="body" idx="1"/>
          </p:nvPr>
        </p:nvSpPr>
        <p:spPr>
          <a:xfrm>
            <a:off x="838200" y="2362200"/>
            <a:ext cx="7910513" cy="3724275"/>
          </a:xfrm>
        </p:spPr>
        <p:txBody>
          <a:bodyPr/>
          <a:lstStyle/>
          <a:p>
            <a:pPr eaLnBrk="1" hangingPunct="1">
              <a:lnSpc>
                <a:spcPct val="80000"/>
              </a:lnSpc>
              <a:spcAft>
                <a:spcPct val="30000"/>
              </a:spcAft>
            </a:pPr>
            <a:r>
              <a:rPr lang="en-US" altLang="en-US" b="1" dirty="0" err="1">
                <a:solidFill>
                  <a:srgbClr val="FF0000"/>
                </a:solidFill>
              </a:rPr>
              <a:t>owl:equivalentClass</a:t>
            </a:r>
            <a:r>
              <a:rPr lang="en-US" altLang="en-US" b="1" dirty="0">
                <a:solidFill>
                  <a:srgbClr val="FF0000"/>
                </a:solidFill>
              </a:rPr>
              <a:t> </a:t>
            </a:r>
            <a:r>
              <a:rPr lang="en-US" altLang="en-US" dirty="0">
                <a:solidFill>
                  <a:srgbClr val="FF0000"/>
                </a:solidFill>
              </a:rPr>
              <a:t>defines equivalence of classes</a:t>
            </a:r>
          </a:p>
          <a:p>
            <a:pPr eaLnBrk="1" hangingPunct="1">
              <a:lnSpc>
                <a:spcPct val="80000"/>
              </a:lnSpc>
              <a:buFont typeface="Wingdings" pitchFamily="2" charset="2"/>
              <a:buNone/>
            </a:pPr>
            <a:r>
              <a:rPr lang="en-US" altLang="en-US" sz="2400" b="1" dirty="0">
                <a:solidFill>
                  <a:srgbClr val="FF0000"/>
                </a:solidFill>
              </a:rPr>
              <a:t>&lt;</a:t>
            </a:r>
            <a:r>
              <a:rPr lang="en-US" altLang="en-US" sz="2400" b="1" dirty="0" err="1">
                <a:solidFill>
                  <a:srgbClr val="FF0000"/>
                </a:solidFill>
              </a:rPr>
              <a:t>owl:Class</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="faculty"&gt;</a:t>
            </a:r>
            <a:endParaRPr lang="en-GB" altLang="en-US" sz="2400" b="1" dirty="0">
              <a:solidFill>
                <a:srgbClr val="FF0000"/>
              </a:solidFill>
            </a:endParaRPr>
          </a:p>
          <a:p>
            <a:pPr eaLnBrk="1" hangingPunct="1">
              <a:lnSpc>
                <a:spcPct val="80000"/>
              </a:lnSpc>
              <a:buFont typeface="Wingdings" pitchFamily="2" charset="2"/>
              <a:buNone/>
            </a:pPr>
            <a:r>
              <a:rPr lang="en-GB" altLang="en-US" sz="2400" b="1" dirty="0">
                <a:solidFill>
                  <a:srgbClr val="FF0000"/>
                </a:solidFill>
              </a:rPr>
              <a:t>	</a:t>
            </a:r>
            <a:r>
              <a:rPr lang="en-US" altLang="en-US" sz="2400" b="1" dirty="0">
                <a:solidFill>
                  <a:srgbClr val="FF0000"/>
                </a:solidFill>
              </a:rPr>
              <a:t>&lt;</a:t>
            </a:r>
            <a:r>
              <a:rPr lang="en-US" altLang="en-US" sz="2400" b="1" dirty="0" err="1">
                <a:solidFill>
                  <a:srgbClr val="FF0000"/>
                </a:solidFill>
              </a:rPr>
              <a:t>owl:equivalentClass</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 	"#</a:t>
            </a:r>
            <a:r>
              <a:rPr lang="en-US" altLang="en-US" sz="2400" b="1" dirty="0" err="1">
                <a:solidFill>
                  <a:srgbClr val="FF0000"/>
                </a:solidFill>
              </a:rPr>
              <a:t>academicStaffMember</a:t>
            </a:r>
            <a:r>
              <a:rPr lang="en-US" altLang="en-US" sz="2400" b="1" dirty="0">
                <a:solidFill>
                  <a:srgbClr val="FF0000"/>
                </a:solidFill>
              </a:rPr>
              <a:t>"/&gt;</a:t>
            </a:r>
          </a:p>
          <a:p>
            <a:pPr eaLnBrk="1" hangingPunct="1">
              <a:lnSpc>
                <a:spcPct val="80000"/>
              </a:lnSpc>
              <a:spcAft>
                <a:spcPct val="30000"/>
              </a:spcAft>
              <a:buFont typeface="Wingdings" pitchFamily="2" charset="2"/>
              <a:buNone/>
            </a:pPr>
            <a:r>
              <a:rPr lang="en-US" altLang="en-US" sz="2400" b="1" dirty="0">
                <a:solidFill>
                  <a:srgbClr val="FF0000"/>
                </a:solidFill>
              </a:rPr>
              <a:t>&lt;/</a:t>
            </a:r>
            <a:r>
              <a:rPr lang="en-US" altLang="en-US" sz="2400" b="1" dirty="0" err="1">
                <a:solidFill>
                  <a:srgbClr val="FF0000"/>
                </a:solidFill>
              </a:rPr>
              <a:t>owl:Class</a:t>
            </a:r>
            <a:r>
              <a:rPr lang="en-US" altLang="en-US" sz="2400" b="1" dirty="0">
                <a:solidFill>
                  <a:srgbClr val="FF0000"/>
                </a:solidFill>
              </a:rPr>
              <a:t>&gt;</a:t>
            </a:r>
          </a:p>
          <a:p>
            <a:pPr eaLnBrk="1" hangingPunct="1">
              <a:lnSpc>
                <a:spcPct val="80000"/>
              </a:lnSpc>
            </a:pPr>
            <a:r>
              <a:rPr lang="en-US" altLang="en-US" b="1" dirty="0" err="1">
                <a:solidFill>
                  <a:srgbClr val="FF0000"/>
                </a:solidFill>
              </a:rPr>
              <a:t>owl:Thing</a:t>
            </a:r>
            <a:r>
              <a:rPr lang="en-US" altLang="en-US" b="1" dirty="0">
                <a:solidFill>
                  <a:srgbClr val="FF0000"/>
                </a:solidFill>
              </a:rPr>
              <a:t> </a:t>
            </a:r>
            <a:r>
              <a:rPr lang="en-US" altLang="en-US" dirty="0">
                <a:solidFill>
                  <a:srgbClr val="FF0000"/>
                </a:solidFill>
              </a:rPr>
              <a:t>is </a:t>
            </a:r>
            <a:r>
              <a:rPr lang="en-GB" altLang="en-US" dirty="0">
                <a:solidFill>
                  <a:srgbClr val="FF0000"/>
                </a:solidFill>
              </a:rPr>
              <a:t>the most general class, which contains everything</a:t>
            </a:r>
            <a:endParaRPr lang="el-GR" altLang="en-US" dirty="0">
              <a:solidFill>
                <a:srgbClr val="FF0000"/>
              </a:solidFill>
            </a:endParaRPr>
          </a:p>
          <a:p>
            <a:pPr eaLnBrk="1" hangingPunct="1">
              <a:lnSpc>
                <a:spcPct val="80000"/>
              </a:lnSpc>
            </a:pPr>
            <a:r>
              <a:rPr lang="en-GB" altLang="en-US" b="1" dirty="0" err="1">
                <a:solidFill>
                  <a:srgbClr val="FF0000"/>
                </a:solidFill>
              </a:rPr>
              <a:t>owl:Nothing</a:t>
            </a:r>
            <a:r>
              <a:rPr lang="en-GB" altLang="en-US" dirty="0">
                <a:solidFill>
                  <a:srgbClr val="FF0000"/>
                </a:solidFill>
              </a:rPr>
              <a:t> is the empty class </a:t>
            </a:r>
            <a:endParaRPr lang="el-GR" alt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3 - Θέση ημερομηνίας">
            <a:extLst>
              <a:ext uri="{FF2B5EF4-FFF2-40B4-BE49-F238E27FC236}">
                <a16:creationId xmlns:a16="http://schemas.microsoft.com/office/drawing/2014/main" id="{F0DFCE47-FA5A-7008-0356-43EDBD10687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5058" name="4 - Θέση υποσέλιδου">
            <a:extLst>
              <a:ext uri="{FF2B5EF4-FFF2-40B4-BE49-F238E27FC236}">
                <a16:creationId xmlns:a16="http://schemas.microsoft.com/office/drawing/2014/main" id="{A5294B09-EC0D-851B-A981-9B580ED13E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5059" name="5 - Θέση αριθμού διαφάνειας">
            <a:extLst>
              <a:ext uri="{FF2B5EF4-FFF2-40B4-BE49-F238E27FC236}">
                <a16:creationId xmlns:a16="http://schemas.microsoft.com/office/drawing/2014/main" id="{FCAE5D46-7CEE-6AA3-EEB4-A6F823CE68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7BC6253E-0B03-B245-91E4-7B8696B8B93E}" type="slidenum">
              <a:rPr lang="el-GR" altLang="en-US" smtClean="0">
                <a:solidFill>
                  <a:schemeClr val="bg1"/>
                </a:solidFill>
              </a:rPr>
              <a:pPr>
                <a:spcBef>
                  <a:spcPct val="0"/>
                </a:spcBef>
                <a:buClrTx/>
                <a:buSzTx/>
                <a:buFontTx/>
                <a:buNone/>
              </a:pPr>
              <a:t>28</a:t>
            </a:fld>
            <a:endParaRPr lang="el-GR" altLang="en-US">
              <a:solidFill>
                <a:schemeClr val="bg1"/>
              </a:solidFill>
            </a:endParaRPr>
          </a:p>
        </p:txBody>
      </p:sp>
      <p:sp>
        <p:nvSpPr>
          <p:cNvPr id="45060" name="AutoShape 2">
            <a:extLst>
              <a:ext uri="{FF2B5EF4-FFF2-40B4-BE49-F238E27FC236}">
                <a16:creationId xmlns:a16="http://schemas.microsoft.com/office/drawing/2014/main" id="{0ED7218C-34BE-0E93-F0DA-16D82D2142F4}"/>
              </a:ext>
            </a:extLst>
          </p:cNvPr>
          <p:cNvSpPr>
            <a:spLocks noGrp="1" noChangeArrowheads="1"/>
          </p:cNvSpPr>
          <p:nvPr>
            <p:ph type="title"/>
          </p:nvPr>
        </p:nvSpPr>
        <p:spPr/>
        <p:txBody>
          <a:bodyPr/>
          <a:lstStyle/>
          <a:p>
            <a:pPr eaLnBrk="1" hangingPunct="1"/>
            <a:r>
              <a:rPr lang="en-US" altLang="en-US"/>
              <a:t>Properties</a:t>
            </a:r>
            <a:endParaRPr lang="el-GR" altLang="en-US"/>
          </a:p>
        </p:txBody>
      </p:sp>
      <p:sp>
        <p:nvSpPr>
          <p:cNvPr id="45061" name="Rectangle 3">
            <a:extLst>
              <a:ext uri="{FF2B5EF4-FFF2-40B4-BE49-F238E27FC236}">
                <a16:creationId xmlns:a16="http://schemas.microsoft.com/office/drawing/2014/main" id="{96779CC2-3545-C52F-C795-72394F9C3D46}"/>
              </a:ext>
            </a:extLst>
          </p:cNvPr>
          <p:cNvSpPr>
            <a:spLocks noGrp="1" noChangeArrowheads="1"/>
          </p:cNvSpPr>
          <p:nvPr>
            <p:ph type="body" idx="1"/>
          </p:nvPr>
        </p:nvSpPr>
        <p:spPr/>
        <p:txBody>
          <a:bodyPr/>
          <a:lstStyle/>
          <a:p>
            <a:pPr eaLnBrk="1" hangingPunct="1"/>
            <a:r>
              <a:rPr lang="en-US" altLang="en-US" b="1" dirty="0"/>
              <a:t>In OWL there are two kinds of properties</a:t>
            </a:r>
            <a:endParaRPr lang="en-GB" altLang="en-US" b="1" dirty="0"/>
          </a:p>
          <a:p>
            <a:pPr lvl="1" eaLnBrk="1" hangingPunct="1"/>
            <a:r>
              <a:rPr lang="en-GB" altLang="en-US" b="1" dirty="0">
                <a:solidFill>
                  <a:schemeClr val="accent1"/>
                </a:solidFill>
              </a:rPr>
              <a:t>Object properties</a:t>
            </a:r>
            <a:r>
              <a:rPr lang="en-GB" altLang="en-US" b="1" dirty="0"/>
              <a:t>, which relate objects to other objects</a:t>
            </a:r>
          </a:p>
          <a:p>
            <a:pPr lvl="2" eaLnBrk="1" hangingPunct="1"/>
            <a:r>
              <a:rPr lang="en-GB" altLang="en-US" b="1" dirty="0"/>
              <a:t>E.g. is-</a:t>
            </a:r>
            <a:r>
              <a:rPr lang="en-GB" altLang="en-US" b="1" dirty="0" err="1"/>
              <a:t>TaughtBy</a:t>
            </a:r>
            <a:r>
              <a:rPr lang="en-GB" altLang="en-US" b="1" dirty="0"/>
              <a:t>, supervises</a:t>
            </a:r>
          </a:p>
          <a:p>
            <a:pPr lvl="1" eaLnBrk="1" hangingPunct="1"/>
            <a:r>
              <a:rPr lang="en-GB" altLang="en-US" b="1" dirty="0">
                <a:solidFill>
                  <a:schemeClr val="accent1"/>
                </a:solidFill>
              </a:rPr>
              <a:t>Data type properties</a:t>
            </a:r>
            <a:r>
              <a:rPr lang="en-GB" altLang="en-US" b="1" dirty="0"/>
              <a:t>, which relate objects to datatype values</a:t>
            </a:r>
          </a:p>
          <a:p>
            <a:pPr lvl="2" eaLnBrk="1" hangingPunct="1"/>
            <a:r>
              <a:rPr lang="en-GB" altLang="en-US" b="1" dirty="0"/>
              <a:t>E.g. phone, title, age, etc.</a:t>
            </a:r>
            <a:r>
              <a:rPr lang="en-GB" altLang="en-US" dirty="0"/>
              <a:t> </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3 - Θέση ημερομηνίας">
            <a:extLst>
              <a:ext uri="{FF2B5EF4-FFF2-40B4-BE49-F238E27FC236}">
                <a16:creationId xmlns:a16="http://schemas.microsoft.com/office/drawing/2014/main" id="{25330EE9-17EA-8855-4F59-C190BF1707E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6082" name="4 - Θέση υποσέλιδου">
            <a:extLst>
              <a:ext uri="{FF2B5EF4-FFF2-40B4-BE49-F238E27FC236}">
                <a16:creationId xmlns:a16="http://schemas.microsoft.com/office/drawing/2014/main" id="{AC183F5A-D9D2-B01F-980C-BEF086A915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6083" name="5 - Θέση αριθμού διαφάνειας">
            <a:extLst>
              <a:ext uri="{FF2B5EF4-FFF2-40B4-BE49-F238E27FC236}">
                <a16:creationId xmlns:a16="http://schemas.microsoft.com/office/drawing/2014/main" id="{8C67009B-6E4F-01E2-2D9A-DEC1DF4547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9A5CD536-45D5-D44D-A920-3B7FC88574F7}" type="slidenum">
              <a:rPr lang="el-GR" altLang="en-US" smtClean="0">
                <a:solidFill>
                  <a:schemeClr val="bg1"/>
                </a:solidFill>
              </a:rPr>
              <a:pPr>
                <a:spcBef>
                  <a:spcPct val="0"/>
                </a:spcBef>
                <a:buClrTx/>
                <a:buSzTx/>
                <a:buFontTx/>
                <a:buNone/>
              </a:pPr>
              <a:t>29</a:t>
            </a:fld>
            <a:endParaRPr lang="el-GR" altLang="en-US">
              <a:solidFill>
                <a:schemeClr val="bg1"/>
              </a:solidFill>
            </a:endParaRPr>
          </a:p>
        </p:txBody>
      </p:sp>
      <p:sp>
        <p:nvSpPr>
          <p:cNvPr id="46084" name="AutoShape 2">
            <a:extLst>
              <a:ext uri="{FF2B5EF4-FFF2-40B4-BE49-F238E27FC236}">
                <a16:creationId xmlns:a16="http://schemas.microsoft.com/office/drawing/2014/main" id="{7D2B6A43-610C-2CAC-670F-6FE09A8AC563}"/>
              </a:ext>
            </a:extLst>
          </p:cNvPr>
          <p:cNvSpPr>
            <a:spLocks noGrp="1" noChangeArrowheads="1"/>
          </p:cNvSpPr>
          <p:nvPr>
            <p:ph type="title"/>
          </p:nvPr>
        </p:nvSpPr>
        <p:spPr/>
        <p:txBody>
          <a:bodyPr/>
          <a:lstStyle/>
          <a:p>
            <a:pPr eaLnBrk="1" hangingPunct="1"/>
            <a:r>
              <a:rPr lang="en-US" altLang="en-US"/>
              <a:t>Datatype Properties</a:t>
            </a:r>
            <a:endParaRPr lang="el-GR" altLang="en-US"/>
          </a:p>
        </p:txBody>
      </p:sp>
      <p:sp>
        <p:nvSpPr>
          <p:cNvPr id="46085" name="Rectangle 3">
            <a:extLst>
              <a:ext uri="{FF2B5EF4-FFF2-40B4-BE49-F238E27FC236}">
                <a16:creationId xmlns:a16="http://schemas.microsoft.com/office/drawing/2014/main" id="{7F11278B-7634-C829-3ECF-F7C598764E6F}"/>
              </a:ext>
            </a:extLst>
          </p:cNvPr>
          <p:cNvSpPr>
            <a:spLocks noGrp="1" noChangeArrowheads="1"/>
          </p:cNvSpPr>
          <p:nvPr>
            <p:ph type="body" idx="1"/>
          </p:nvPr>
        </p:nvSpPr>
        <p:spPr/>
        <p:txBody>
          <a:bodyPr/>
          <a:lstStyle/>
          <a:p>
            <a:pPr eaLnBrk="1" hangingPunct="1">
              <a:spcAft>
                <a:spcPct val="40000"/>
              </a:spcAft>
            </a:pPr>
            <a:r>
              <a:rPr lang="en-US" altLang="en-US" dirty="0">
                <a:solidFill>
                  <a:srgbClr val="FF0000"/>
                </a:solidFill>
              </a:rPr>
              <a:t>OWL makes</a:t>
            </a:r>
            <a:r>
              <a:rPr lang="en-GB" altLang="en-US" dirty="0">
                <a:solidFill>
                  <a:srgbClr val="FF0000"/>
                </a:solidFill>
              </a:rPr>
              <a:t> use of XML Schema data types, using the layered architecture of the SW</a:t>
            </a:r>
          </a:p>
          <a:p>
            <a:pPr eaLnBrk="1" hangingPunct="1">
              <a:buFont typeface="Wingdings" pitchFamily="2" charset="2"/>
              <a:buNone/>
            </a:pPr>
            <a:r>
              <a:rPr lang="en-US" altLang="en-US" b="1" dirty="0">
                <a:solidFill>
                  <a:srgbClr val="FF0000"/>
                </a:solidFill>
              </a:rPr>
              <a:t>&lt;</a:t>
            </a:r>
            <a:r>
              <a:rPr lang="en-US" altLang="en-US" b="1" dirty="0" err="1">
                <a:solidFill>
                  <a:srgbClr val="FF0000"/>
                </a:solidFill>
              </a:rPr>
              <a:t>owl:DatatypeProperty</a:t>
            </a:r>
            <a:r>
              <a:rPr lang="en-US" altLang="en-US" b="1" dirty="0">
                <a:solidFill>
                  <a:srgbClr val="FF0000"/>
                </a:solidFill>
              </a:rPr>
              <a:t> </a:t>
            </a:r>
            <a:r>
              <a:rPr lang="en-US" altLang="en-US" b="1" dirty="0" err="1">
                <a:solidFill>
                  <a:srgbClr val="FF0000"/>
                </a:solidFill>
              </a:rPr>
              <a:t>rdf:ID</a:t>
            </a:r>
            <a:r>
              <a:rPr lang="en-US" altLang="en-US" b="1" dirty="0">
                <a:solidFill>
                  <a:srgbClr val="FF0000"/>
                </a:solidFill>
              </a:rPr>
              <a:t>="age"&gt;</a:t>
            </a:r>
          </a:p>
          <a:p>
            <a:pPr eaLnBrk="1" hangingPunct="1">
              <a:buFont typeface="Wingdings" pitchFamily="2" charset="2"/>
              <a:buNone/>
            </a:pPr>
            <a:r>
              <a:rPr lang="en-US" altLang="en-US" b="1" dirty="0">
                <a:solidFill>
                  <a:srgbClr val="FF0000"/>
                </a:solidFill>
              </a:rPr>
              <a:t>	&lt;</a:t>
            </a:r>
            <a:r>
              <a:rPr lang="en-US" altLang="en-US" b="1" dirty="0" err="1">
                <a:solidFill>
                  <a:srgbClr val="FF0000"/>
                </a:solidFill>
              </a:rPr>
              <a:t>rdfs:range</a:t>
            </a:r>
            <a:r>
              <a:rPr lang="en-US" altLang="en-US" b="1" dirty="0">
                <a:solidFill>
                  <a:srgbClr val="FF0000"/>
                </a:solidFill>
              </a:rPr>
              <a:t> </a:t>
            </a:r>
            <a:r>
              <a:rPr lang="en-US" altLang="en-US" b="1" dirty="0" err="1">
                <a:solidFill>
                  <a:srgbClr val="FF0000"/>
                </a:solidFill>
              </a:rPr>
              <a:t>rdf:resource</a:t>
            </a:r>
            <a:r>
              <a:rPr lang="en-US" altLang="en-US" b="1" dirty="0">
                <a:solidFill>
                  <a:srgbClr val="FF0000"/>
                </a:solidFill>
              </a:rPr>
              <a:t>= 	"http://www.w3.org/2001/</a:t>
            </a:r>
            <a:r>
              <a:rPr lang="en-US" altLang="en-US" b="1" dirty="0" err="1">
                <a:solidFill>
                  <a:srgbClr val="FF0000"/>
                </a:solidFill>
              </a:rPr>
              <a:t>XLMSchema</a:t>
            </a:r>
            <a:endParaRPr lang="en-US" altLang="en-US" b="1" dirty="0">
              <a:solidFill>
                <a:srgbClr val="FF0000"/>
              </a:solidFill>
            </a:endParaRPr>
          </a:p>
          <a:p>
            <a:pPr eaLnBrk="1" hangingPunct="1">
              <a:buFont typeface="Wingdings" pitchFamily="2" charset="2"/>
              <a:buNone/>
            </a:pPr>
            <a:r>
              <a:rPr lang="en-US" altLang="en-US" b="1" dirty="0">
                <a:solidFill>
                  <a:srgbClr val="FF0000"/>
                </a:solidFill>
              </a:rPr>
              <a:t>		#</a:t>
            </a:r>
            <a:r>
              <a:rPr lang="en-US" altLang="en-US" b="1" dirty="0" err="1">
                <a:solidFill>
                  <a:srgbClr val="FF0000"/>
                </a:solidFill>
              </a:rPr>
              <a:t>nonNegativeInteger</a:t>
            </a:r>
            <a:r>
              <a:rPr lang="en-US" altLang="en-US" b="1" dirty="0">
                <a:solidFill>
                  <a:srgbClr val="FF0000"/>
                </a:solidFill>
              </a:rPr>
              <a:t>"/&gt;</a:t>
            </a:r>
          </a:p>
          <a:p>
            <a:pPr eaLnBrk="1" hangingPunct="1">
              <a:buFont typeface="Wingdings" pitchFamily="2" charset="2"/>
              <a:buNone/>
            </a:pPr>
            <a:r>
              <a:rPr lang="en-US" altLang="en-US" b="1" dirty="0">
                <a:solidFill>
                  <a:srgbClr val="FF0000"/>
                </a:solidFill>
              </a:rPr>
              <a:t>&lt;/</a:t>
            </a:r>
            <a:r>
              <a:rPr lang="en-US" altLang="en-US" b="1" dirty="0" err="1">
                <a:solidFill>
                  <a:srgbClr val="FF0000"/>
                </a:solidFill>
              </a:rPr>
              <a:t>owl:DatatypeProperty</a:t>
            </a:r>
            <a:r>
              <a:rPr lang="en-US" altLang="en-US" b="1" dirty="0">
                <a:solidFill>
                  <a:srgbClr val="FF0000"/>
                </a:solidFill>
              </a:rPr>
              <a:t>&gt;</a:t>
            </a:r>
            <a:endParaRPr lang="el-GR" altLang="en-US"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a:extLst>
              <a:ext uri="{FF2B5EF4-FFF2-40B4-BE49-F238E27FC236}">
                <a16:creationId xmlns:a16="http://schemas.microsoft.com/office/drawing/2014/main" id="{BB45EB11-E5D3-C91C-26EA-0B75AAF0BA99}"/>
              </a:ext>
            </a:extLst>
          </p:cNvPr>
          <p:cNvSpPr>
            <a:spLocks noGrp="1" noChangeArrowheads="1"/>
          </p:cNvSpPr>
          <p:nvPr>
            <p:ph type="title"/>
          </p:nvPr>
        </p:nvSpPr>
        <p:spPr>
          <a:xfrm>
            <a:off x="1357313" y="-214313"/>
            <a:ext cx="7329487" cy="1071563"/>
          </a:xfrm>
        </p:spPr>
        <p:txBody>
          <a:bodyPr/>
          <a:lstStyle/>
          <a:p>
            <a:r>
              <a:rPr lang="fr-FR" altLang="fr-FR"/>
              <a:t>RDF and RDF Schema Layers</a:t>
            </a:r>
          </a:p>
        </p:txBody>
      </p:sp>
      <p:pic>
        <p:nvPicPr>
          <p:cNvPr id="18434" name="Picture 6">
            <a:extLst>
              <a:ext uri="{FF2B5EF4-FFF2-40B4-BE49-F238E27FC236}">
                <a16:creationId xmlns:a16="http://schemas.microsoft.com/office/drawing/2014/main" id="{7DBB10EF-C1B1-7755-BD2E-37406329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57150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2">
            <a:extLst>
              <a:ext uri="{FF2B5EF4-FFF2-40B4-BE49-F238E27FC236}">
                <a16:creationId xmlns:a16="http://schemas.microsoft.com/office/drawing/2014/main" id="{F4184EF0-A71F-68C6-32DC-C25CC6C0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500188"/>
            <a:ext cx="685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5">
            <a:extLst>
              <a:ext uri="{FF2B5EF4-FFF2-40B4-BE49-F238E27FC236}">
                <a16:creationId xmlns:a16="http://schemas.microsoft.com/office/drawing/2014/main" id="{3897D24E-D22D-3A1C-C424-14F5B04113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4572000"/>
            <a:ext cx="1143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a:extLst>
              <a:ext uri="{FF2B5EF4-FFF2-40B4-BE49-F238E27FC236}">
                <a16:creationId xmlns:a16="http://schemas.microsoft.com/office/drawing/2014/main" id="{8301F9AF-0596-7D1D-E026-C1821446F7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5715000"/>
            <a:ext cx="1143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a:extLst>
              <a:ext uri="{FF2B5EF4-FFF2-40B4-BE49-F238E27FC236}">
                <a16:creationId xmlns:a16="http://schemas.microsoft.com/office/drawing/2014/main" id="{68866F2C-A768-3FD7-9326-6D5A979110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8813" y="4000500"/>
            <a:ext cx="1143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9">
            <a:extLst>
              <a:ext uri="{FF2B5EF4-FFF2-40B4-BE49-F238E27FC236}">
                <a16:creationId xmlns:a16="http://schemas.microsoft.com/office/drawing/2014/main" id="{2326E1F3-D9AB-C1FB-9A51-44BE92A668D4}"/>
              </a:ext>
            </a:extLst>
          </p:cNvPr>
          <p:cNvSpPr>
            <a:spLocks noChangeArrowheads="1"/>
          </p:cNvSpPr>
          <p:nvPr/>
        </p:nvSpPr>
        <p:spPr bwMode="auto">
          <a:xfrm>
            <a:off x="0" y="6072188"/>
            <a:ext cx="5643563" cy="500062"/>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8440" name="Rectangle 10">
            <a:extLst>
              <a:ext uri="{FF2B5EF4-FFF2-40B4-BE49-F238E27FC236}">
                <a16:creationId xmlns:a16="http://schemas.microsoft.com/office/drawing/2014/main" id="{A5E5BF0A-7C85-DBF5-D301-E82B81D77B75}"/>
              </a:ext>
            </a:extLst>
          </p:cNvPr>
          <p:cNvSpPr>
            <a:spLocks noChangeArrowheads="1"/>
          </p:cNvSpPr>
          <p:nvPr/>
        </p:nvSpPr>
        <p:spPr bwMode="auto">
          <a:xfrm>
            <a:off x="142875" y="785813"/>
            <a:ext cx="1428750" cy="4071937"/>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8441" name="Rectangle 11">
            <a:extLst>
              <a:ext uri="{FF2B5EF4-FFF2-40B4-BE49-F238E27FC236}">
                <a16:creationId xmlns:a16="http://schemas.microsoft.com/office/drawing/2014/main" id="{2F60C408-DCB9-513C-DB13-EF62157DBD8D}"/>
              </a:ext>
            </a:extLst>
          </p:cNvPr>
          <p:cNvSpPr>
            <a:spLocks noChangeArrowheads="1"/>
          </p:cNvSpPr>
          <p:nvPr/>
        </p:nvSpPr>
        <p:spPr bwMode="auto">
          <a:xfrm>
            <a:off x="1557338" y="857250"/>
            <a:ext cx="1857375" cy="2463800"/>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8442" name="Rectangle 12">
            <a:extLst>
              <a:ext uri="{FF2B5EF4-FFF2-40B4-BE49-F238E27FC236}">
                <a16:creationId xmlns:a16="http://schemas.microsoft.com/office/drawing/2014/main" id="{D2AE95D4-AF85-2080-EC67-62FDE9F8517A}"/>
              </a:ext>
            </a:extLst>
          </p:cNvPr>
          <p:cNvSpPr>
            <a:spLocks noChangeArrowheads="1"/>
          </p:cNvSpPr>
          <p:nvPr/>
        </p:nvSpPr>
        <p:spPr bwMode="auto">
          <a:xfrm>
            <a:off x="2500313" y="5429250"/>
            <a:ext cx="3143250" cy="642938"/>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8443" name="Rectangle 13">
            <a:extLst>
              <a:ext uri="{FF2B5EF4-FFF2-40B4-BE49-F238E27FC236}">
                <a16:creationId xmlns:a16="http://schemas.microsoft.com/office/drawing/2014/main" id="{BE3DE985-2499-F281-1784-02D60D76814E}"/>
              </a:ext>
            </a:extLst>
          </p:cNvPr>
          <p:cNvSpPr>
            <a:spLocks noChangeArrowheads="1"/>
          </p:cNvSpPr>
          <p:nvPr/>
        </p:nvSpPr>
        <p:spPr bwMode="auto">
          <a:xfrm>
            <a:off x="3429000" y="785813"/>
            <a:ext cx="1214438" cy="4071937"/>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8444" name="Rectangle 14">
            <a:extLst>
              <a:ext uri="{FF2B5EF4-FFF2-40B4-BE49-F238E27FC236}">
                <a16:creationId xmlns:a16="http://schemas.microsoft.com/office/drawing/2014/main" id="{E889859C-EECC-4B84-CB49-D2EC470FD219}"/>
              </a:ext>
            </a:extLst>
          </p:cNvPr>
          <p:cNvSpPr>
            <a:spLocks noChangeArrowheads="1"/>
          </p:cNvSpPr>
          <p:nvPr/>
        </p:nvSpPr>
        <p:spPr bwMode="auto">
          <a:xfrm>
            <a:off x="4643438" y="785813"/>
            <a:ext cx="1500187" cy="4643437"/>
          </a:xfrm>
          <a:prstGeom prst="rect">
            <a:avLst/>
          </a:prstGeom>
          <a:solidFill>
            <a:schemeClr val="bg1">
              <a:alpha val="7882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lgn="ctr">
              <a:spcBef>
                <a:spcPct val="0"/>
              </a:spcBef>
              <a:buClrTx/>
              <a:buSzTx/>
              <a:buFontTx/>
              <a:buNone/>
            </a:pPr>
            <a:endParaRPr lang="fr-FR" altLang="fr-FR" sz="2000">
              <a:solidFill>
                <a:srgbClr val="003366"/>
              </a:solidFill>
            </a:endParaRPr>
          </a:p>
        </p:txBody>
      </p:sp>
      <p:sp>
        <p:nvSpPr>
          <p:cNvPr id="16" name="Espace réservé du contenu 12">
            <a:extLst>
              <a:ext uri="{FF2B5EF4-FFF2-40B4-BE49-F238E27FC236}">
                <a16:creationId xmlns:a16="http://schemas.microsoft.com/office/drawing/2014/main" id="{788C3BE4-7006-CDD8-3B65-6115A50E3174}"/>
              </a:ext>
            </a:extLst>
          </p:cNvPr>
          <p:cNvSpPr>
            <a:spLocks noGrp="1"/>
          </p:cNvSpPr>
          <p:nvPr>
            <p:ph idx="1"/>
          </p:nvPr>
        </p:nvSpPr>
        <p:spPr>
          <a:xfrm>
            <a:off x="5572125" y="1357313"/>
            <a:ext cx="3571875" cy="4429125"/>
          </a:xfrm>
          <a:solidFill>
            <a:schemeClr val="bg1"/>
          </a:solidFill>
        </p:spPr>
        <p:txBody>
          <a:bodyPr>
            <a:normAutofit fontScale="92500" lnSpcReduction="10000"/>
          </a:bodyPr>
          <a:lstStyle/>
          <a:p>
            <a:pPr lvl="1">
              <a:defRPr/>
            </a:pPr>
            <a:r>
              <a:rPr lang="fr-FR" b="1" dirty="0"/>
              <a:t>RDF and RDF </a:t>
            </a:r>
            <a:r>
              <a:rPr lang="fr-FR" b="1" dirty="0" err="1"/>
              <a:t>Schema</a:t>
            </a:r>
            <a:endParaRPr lang="fr-FR" b="1" dirty="0"/>
          </a:p>
          <a:p>
            <a:pPr lvl="2">
              <a:defRPr/>
            </a:pPr>
            <a:r>
              <a:rPr lang="en-US" sz="1800" b="1" dirty="0"/>
              <a:t>RDF: Resource Description Framework</a:t>
            </a:r>
          </a:p>
          <a:p>
            <a:pPr lvl="2">
              <a:defRPr/>
            </a:pPr>
            <a:r>
              <a:rPr lang="en-US" sz="1800" b="1" dirty="0"/>
              <a:t>RDF </a:t>
            </a:r>
            <a:r>
              <a:rPr lang="en-US" sz="1800" dirty="0"/>
              <a:t>is the cornerstone of information representation and exchange</a:t>
            </a:r>
          </a:p>
          <a:p>
            <a:pPr lvl="2">
              <a:defRPr/>
            </a:pPr>
            <a:r>
              <a:rPr lang="en-US" b="1" dirty="0"/>
              <a:t>RDF </a:t>
            </a:r>
            <a:r>
              <a:rPr lang="en-US" dirty="0"/>
              <a:t>defines a simple model to describe any information</a:t>
            </a:r>
          </a:p>
          <a:p>
            <a:pPr lvl="2">
              <a:buFont typeface="Wingdings" pitchFamily="2" charset="2"/>
              <a:buNone/>
              <a:defRPr/>
            </a:pPr>
            <a:r>
              <a:rPr lang="en-US" dirty="0"/>
              <a:t>		</a:t>
            </a:r>
          </a:p>
          <a:p>
            <a:pPr lvl="2">
              <a:buFont typeface="Wingdings" pitchFamily="2" charset="2"/>
              <a:buNone/>
              <a:defRPr/>
            </a:pPr>
            <a:r>
              <a:rPr lang="en-US" dirty="0"/>
              <a:t>	 </a:t>
            </a:r>
          </a:p>
          <a:p>
            <a:pPr lvl="2" algn="ctr">
              <a:buFont typeface="Wingdings" pitchFamily="2" charset="2"/>
              <a:buNone/>
              <a:defRPr/>
            </a:pPr>
            <a:r>
              <a:rPr lang="en-US" sz="1400" dirty="0"/>
              <a:t>(details next slides)</a:t>
            </a:r>
            <a:endParaRPr lang="fr-FR" sz="1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3 - Θέση ημερομηνίας">
            <a:extLst>
              <a:ext uri="{FF2B5EF4-FFF2-40B4-BE49-F238E27FC236}">
                <a16:creationId xmlns:a16="http://schemas.microsoft.com/office/drawing/2014/main" id="{F01DAAA8-3F8B-1A21-0E78-AB3C1479214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7106" name="4 - Θέση υποσέλιδου">
            <a:extLst>
              <a:ext uri="{FF2B5EF4-FFF2-40B4-BE49-F238E27FC236}">
                <a16:creationId xmlns:a16="http://schemas.microsoft.com/office/drawing/2014/main" id="{36CA976F-F92D-2CB6-D489-3112C7785B4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7107" name="5 - Θέση αριθμού διαφάνειας">
            <a:extLst>
              <a:ext uri="{FF2B5EF4-FFF2-40B4-BE49-F238E27FC236}">
                <a16:creationId xmlns:a16="http://schemas.microsoft.com/office/drawing/2014/main" id="{D9F8A839-44C5-51E3-EED8-30FA45E5BC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1A5DD48A-E354-5045-9897-6EE15E246757}" type="slidenum">
              <a:rPr lang="el-GR" altLang="en-US" smtClean="0">
                <a:solidFill>
                  <a:schemeClr val="bg1"/>
                </a:solidFill>
              </a:rPr>
              <a:pPr>
                <a:spcBef>
                  <a:spcPct val="0"/>
                </a:spcBef>
                <a:buClrTx/>
                <a:buSzTx/>
                <a:buFontTx/>
                <a:buNone/>
              </a:pPr>
              <a:t>30</a:t>
            </a:fld>
            <a:endParaRPr lang="el-GR" altLang="en-US">
              <a:solidFill>
                <a:schemeClr val="bg1"/>
              </a:solidFill>
            </a:endParaRPr>
          </a:p>
        </p:txBody>
      </p:sp>
      <p:sp>
        <p:nvSpPr>
          <p:cNvPr id="47108" name="AutoShape 2">
            <a:extLst>
              <a:ext uri="{FF2B5EF4-FFF2-40B4-BE49-F238E27FC236}">
                <a16:creationId xmlns:a16="http://schemas.microsoft.com/office/drawing/2014/main" id="{4DBFAD64-8C45-551F-7247-B25762239217}"/>
              </a:ext>
            </a:extLst>
          </p:cNvPr>
          <p:cNvSpPr>
            <a:spLocks noGrp="1" noChangeArrowheads="1"/>
          </p:cNvSpPr>
          <p:nvPr>
            <p:ph type="title"/>
          </p:nvPr>
        </p:nvSpPr>
        <p:spPr/>
        <p:txBody>
          <a:bodyPr/>
          <a:lstStyle/>
          <a:p>
            <a:pPr eaLnBrk="1" hangingPunct="1"/>
            <a:r>
              <a:rPr lang="en-US" altLang="en-US"/>
              <a:t>Object Properties</a:t>
            </a:r>
            <a:endParaRPr lang="el-GR" altLang="en-US"/>
          </a:p>
        </p:txBody>
      </p:sp>
      <p:sp>
        <p:nvSpPr>
          <p:cNvPr id="47109" name="Rectangle 3">
            <a:extLst>
              <a:ext uri="{FF2B5EF4-FFF2-40B4-BE49-F238E27FC236}">
                <a16:creationId xmlns:a16="http://schemas.microsoft.com/office/drawing/2014/main" id="{DB1BE3B7-4FDE-32EC-6F34-9FA9201A85D2}"/>
              </a:ext>
            </a:extLst>
          </p:cNvPr>
          <p:cNvSpPr>
            <a:spLocks noGrp="1" noChangeArrowheads="1"/>
          </p:cNvSpPr>
          <p:nvPr>
            <p:ph type="body" idx="1"/>
          </p:nvPr>
        </p:nvSpPr>
        <p:spPr>
          <a:xfrm>
            <a:off x="838200" y="2362200"/>
            <a:ext cx="7694613" cy="3875088"/>
          </a:xfrm>
        </p:spPr>
        <p:txBody>
          <a:bodyPr/>
          <a:lstStyle/>
          <a:p>
            <a:pPr eaLnBrk="1" hangingPunct="1"/>
            <a:r>
              <a:rPr lang="el-GR" altLang="en-US" sz="2400" dirty="0"/>
              <a:t>User-</a:t>
            </a:r>
            <a:r>
              <a:rPr lang="el-GR" altLang="en-US" sz="2400" dirty="0" err="1"/>
              <a:t>defined</a:t>
            </a:r>
            <a:r>
              <a:rPr lang="el-GR" altLang="en-US" sz="2400" dirty="0"/>
              <a:t> </a:t>
            </a:r>
            <a:r>
              <a:rPr lang="el-GR" altLang="en-US" sz="2400" dirty="0" err="1"/>
              <a:t>data</a:t>
            </a:r>
            <a:r>
              <a:rPr lang="el-GR" altLang="en-US" sz="2400" dirty="0"/>
              <a:t> </a:t>
            </a:r>
            <a:r>
              <a:rPr lang="el-GR" altLang="en-US" sz="2400" dirty="0" err="1"/>
              <a:t>types</a:t>
            </a:r>
            <a:endParaRPr lang="en-US" altLang="en-US" sz="2400" dirty="0"/>
          </a:p>
          <a:p>
            <a:pPr eaLnBrk="1" hangingPunct="1">
              <a:buFont typeface="Wingdings" pitchFamily="2" charset="2"/>
              <a:buNone/>
            </a:pPr>
            <a:endParaRPr lang="en-US" altLang="en-US" sz="2400" dirty="0"/>
          </a:p>
          <a:p>
            <a:pPr eaLnBrk="1" hangingPunct="1">
              <a:buFont typeface="Wingdings" pitchFamily="2" charset="2"/>
              <a:buNone/>
            </a:pPr>
            <a:r>
              <a:rPr lang="en-US" altLang="en-US" sz="2400" b="1" dirty="0"/>
              <a:t>&lt;</a:t>
            </a:r>
            <a:r>
              <a:rPr lang="en-US" altLang="en-US" sz="2400" b="1" dirty="0" err="1">
                <a:solidFill>
                  <a:srgbClr val="FF0000"/>
                </a:solidFill>
              </a:rPr>
              <a:t>owl:ObjectProperty</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a:t>
            </a:r>
            <a:r>
              <a:rPr lang="en-US" altLang="en-US" sz="2400" b="1" dirty="0" err="1">
                <a:solidFill>
                  <a:srgbClr val="FF0000"/>
                </a:solidFill>
              </a:rPr>
              <a:t>isTaughtBy</a:t>
            </a:r>
            <a:r>
              <a:rPr lang="en-US" altLang="en-US" sz="2400" b="1" dirty="0">
                <a:solidFill>
                  <a:srgbClr val="FF0000"/>
                </a:solidFill>
              </a:rPr>
              <a:t>"&gt;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owl:domain</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="#course"/&gt;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owl:range</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 	"#</a:t>
            </a:r>
            <a:r>
              <a:rPr lang="en-US" altLang="en-US" sz="2400" b="1" dirty="0" err="1">
                <a:solidFill>
                  <a:srgbClr val="FF0000"/>
                </a:solidFill>
              </a:rPr>
              <a:t>academicStaffMember</a:t>
            </a:r>
            <a:r>
              <a:rPr lang="en-US" altLang="en-US" sz="2400" b="1" dirty="0">
                <a:solidFill>
                  <a:srgbClr val="FF0000"/>
                </a:solidFill>
              </a:rPr>
              <a:t>"/&gt;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rdfs:subPropertyOf</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="#involves"/&gt;</a:t>
            </a:r>
          </a:p>
          <a:p>
            <a:pPr eaLnBrk="1" hangingPunct="1">
              <a:buFont typeface="Wingdings" pitchFamily="2" charset="2"/>
              <a:buNone/>
            </a:pPr>
            <a:r>
              <a:rPr lang="en-US" altLang="en-US" sz="2400" b="1" dirty="0">
                <a:solidFill>
                  <a:srgbClr val="FF0000"/>
                </a:solidFill>
              </a:rPr>
              <a:t>&lt;/</a:t>
            </a:r>
            <a:r>
              <a:rPr lang="en-US" altLang="en-US" sz="2400" b="1" dirty="0" err="1">
                <a:solidFill>
                  <a:srgbClr val="FF0000"/>
                </a:solidFill>
              </a:rPr>
              <a:t>owl:ObjectProperty</a:t>
            </a:r>
            <a:r>
              <a:rPr lang="en-US" altLang="en-US" sz="2400" b="1" dirty="0">
                <a:solidFill>
                  <a:srgbClr val="FF0000"/>
                </a:solidFill>
              </a:rPr>
              <a:t>&gt;</a:t>
            </a:r>
            <a:endParaRPr lang="el-GR" altLang="en-US" sz="2400"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3 - Θέση ημερομηνίας">
            <a:extLst>
              <a:ext uri="{FF2B5EF4-FFF2-40B4-BE49-F238E27FC236}">
                <a16:creationId xmlns:a16="http://schemas.microsoft.com/office/drawing/2014/main" id="{3651690E-44BF-5F6D-87D8-B8990D17793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8130" name="4 - Θέση υποσέλιδου">
            <a:extLst>
              <a:ext uri="{FF2B5EF4-FFF2-40B4-BE49-F238E27FC236}">
                <a16:creationId xmlns:a16="http://schemas.microsoft.com/office/drawing/2014/main" id="{BC677A16-684F-4F1A-C493-B4BFE7B3DB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8131" name="5 - Θέση αριθμού διαφάνειας">
            <a:extLst>
              <a:ext uri="{FF2B5EF4-FFF2-40B4-BE49-F238E27FC236}">
                <a16:creationId xmlns:a16="http://schemas.microsoft.com/office/drawing/2014/main" id="{18514A6D-5F40-9D0F-31C5-77EFD763F0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D432D21E-BD90-6C4F-A1F8-13CB5B3CEE95}" type="slidenum">
              <a:rPr lang="el-GR" altLang="en-US" smtClean="0">
                <a:solidFill>
                  <a:schemeClr val="bg1"/>
                </a:solidFill>
              </a:rPr>
              <a:pPr>
                <a:spcBef>
                  <a:spcPct val="0"/>
                </a:spcBef>
                <a:buClrTx/>
                <a:buSzTx/>
                <a:buFontTx/>
                <a:buNone/>
              </a:pPr>
              <a:t>31</a:t>
            </a:fld>
            <a:endParaRPr lang="el-GR" altLang="en-US">
              <a:solidFill>
                <a:schemeClr val="bg1"/>
              </a:solidFill>
            </a:endParaRPr>
          </a:p>
        </p:txBody>
      </p:sp>
      <p:sp>
        <p:nvSpPr>
          <p:cNvPr id="48132" name="AutoShape 2">
            <a:extLst>
              <a:ext uri="{FF2B5EF4-FFF2-40B4-BE49-F238E27FC236}">
                <a16:creationId xmlns:a16="http://schemas.microsoft.com/office/drawing/2014/main" id="{E3BA07C4-F8E6-DF0B-093C-76A794B145AF}"/>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Class Hierarchy</a:t>
            </a:r>
            <a:endParaRPr lang="el-GR" altLang="en-US" sz="3200"/>
          </a:p>
        </p:txBody>
      </p:sp>
      <p:pic>
        <p:nvPicPr>
          <p:cNvPr id="48133" name="Picture 4">
            <a:extLst>
              <a:ext uri="{FF2B5EF4-FFF2-40B4-BE49-F238E27FC236}">
                <a16:creationId xmlns:a16="http://schemas.microsoft.com/office/drawing/2014/main" id="{DDB99030-F0D0-BFFC-DA59-12230A8A4755}"/>
              </a:ext>
            </a:extLst>
          </p:cNvPr>
          <p:cNvPicPr>
            <a:picLocks noGrp="1" noChangeAspect="1" noChangeArrowheads="1"/>
          </p:cNvPicPr>
          <p:nvPr>
            <p:ph type="body" idx="1"/>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l="1669" t="4700" r="3815" b="3525"/>
          <a:stretch>
            <a:fillRect/>
          </a:stretch>
        </p:blipFill>
        <p:spPr>
          <a:xfrm>
            <a:off x="1835150" y="2781300"/>
            <a:ext cx="4848225" cy="2952750"/>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3 - Θέση ημερομηνίας">
            <a:extLst>
              <a:ext uri="{FF2B5EF4-FFF2-40B4-BE49-F238E27FC236}">
                <a16:creationId xmlns:a16="http://schemas.microsoft.com/office/drawing/2014/main" id="{F489B626-D5A7-10F1-FD63-30008D7EB4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49154" name="4 - Θέση υποσέλιδου">
            <a:extLst>
              <a:ext uri="{FF2B5EF4-FFF2-40B4-BE49-F238E27FC236}">
                <a16:creationId xmlns:a16="http://schemas.microsoft.com/office/drawing/2014/main" id="{45BFB948-3C6B-1949-6E9C-5D3591ECC4B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49155" name="5 - Θέση αριθμού διαφάνειας">
            <a:extLst>
              <a:ext uri="{FF2B5EF4-FFF2-40B4-BE49-F238E27FC236}">
                <a16:creationId xmlns:a16="http://schemas.microsoft.com/office/drawing/2014/main" id="{FFF35F1F-E05C-7427-697C-833731A727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1F8AE8B1-3606-0D4B-B8E8-465E1299047D}" type="slidenum">
              <a:rPr lang="el-GR" altLang="en-US" smtClean="0">
                <a:solidFill>
                  <a:schemeClr val="bg1"/>
                </a:solidFill>
              </a:rPr>
              <a:pPr>
                <a:spcBef>
                  <a:spcPct val="0"/>
                </a:spcBef>
                <a:buClrTx/>
                <a:buSzTx/>
                <a:buFontTx/>
                <a:buNone/>
              </a:pPr>
              <a:t>32</a:t>
            </a:fld>
            <a:endParaRPr lang="el-GR" altLang="en-US">
              <a:solidFill>
                <a:schemeClr val="bg1"/>
              </a:solidFill>
            </a:endParaRPr>
          </a:p>
        </p:txBody>
      </p:sp>
      <p:sp>
        <p:nvSpPr>
          <p:cNvPr id="49156" name="AutoShape 2">
            <a:extLst>
              <a:ext uri="{FF2B5EF4-FFF2-40B4-BE49-F238E27FC236}">
                <a16:creationId xmlns:a16="http://schemas.microsoft.com/office/drawing/2014/main" id="{DF52DA5A-5780-39CD-5C7C-F97979A8C293}"/>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Schematic Representation</a:t>
            </a:r>
            <a:endParaRPr lang="el-GR" altLang="en-US" sz="3200"/>
          </a:p>
        </p:txBody>
      </p:sp>
      <p:pic>
        <p:nvPicPr>
          <p:cNvPr id="49158" name="Picture 6">
            <a:extLst>
              <a:ext uri="{FF2B5EF4-FFF2-40B4-BE49-F238E27FC236}">
                <a16:creationId xmlns:a16="http://schemas.microsoft.com/office/drawing/2014/main" id="{13C59BD7-9089-7FE6-7E48-DA07EAD79522}"/>
              </a:ext>
            </a:extLst>
          </p:cNvPr>
          <p:cNvPicPr>
            <a:picLocks noChangeAspect="1" noChangeArrowheads="1"/>
          </p:cNvPicPr>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t="3735" r="3210" b="2197"/>
          <a:stretch>
            <a:fillRect/>
          </a:stretch>
        </p:blipFill>
        <p:spPr bwMode="auto">
          <a:xfrm>
            <a:off x="1258888" y="3502025"/>
            <a:ext cx="5884862"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5">
            <a:extLst>
              <a:ext uri="{FF2B5EF4-FFF2-40B4-BE49-F238E27FC236}">
                <a16:creationId xmlns:a16="http://schemas.microsoft.com/office/drawing/2014/main" id="{49181F46-506B-38E1-64DD-9EDFC73A37E5}"/>
              </a:ext>
            </a:extLst>
          </p:cNvPr>
          <p:cNvSpPr>
            <a:spLocks noGrp="1" noChangeArrowheads="1"/>
          </p:cNvSpPr>
          <p:nvPr>
            <p:ph type="body" idx="1"/>
          </p:nvPr>
        </p:nvSpPr>
        <p:spPr/>
        <p:txBody>
          <a:bodyPr/>
          <a:lstStyle/>
          <a:p>
            <a:pPr eaLnBrk="1" hangingPunct="1">
              <a:buFont typeface="Wingdings" pitchFamily="2" charset="2"/>
              <a:buNone/>
            </a:pPr>
            <a:r>
              <a:rPr lang="el-GR" altLang="en-US" b="1" dirty="0" err="1"/>
              <a:t>Βranches</a:t>
            </a:r>
            <a:r>
              <a:rPr lang="el-GR" altLang="en-US" b="1" dirty="0"/>
              <a:t> </a:t>
            </a:r>
            <a:r>
              <a:rPr lang="el-GR" altLang="en-US" b="1" dirty="0" err="1"/>
              <a:t>are</a:t>
            </a:r>
            <a:r>
              <a:rPr lang="el-GR" altLang="en-US" b="1" dirty="0"/>
              <a:t> </a:t>
            </a:r>
            <a:r>
              <a:rPr lang="el-GR" altLang="en-US" b="1" dirty="0" err="1"/>
              <a:t>parts</a:t>
            </a:r>
            <a:r>
              <a:rPr lang="el-GR" altLang="en-US" b="1" dirty="0"/>
              <a:t> of </a:t>
            </a:r>
            <a:r>
              <a:rPr lang="el-GR" altLang="en-US" b="1" dirty="0" err="1"/>
              <a:t>trees</a:t>
            </a:r>
            <a:r>
              <a:rPr lang="fr-FR" altLang="en-US" b="1" dirty="0"/>
              <a:t>:</a:t>
            </a:r>
          </a:p>
          <a:p>
            <a:pPr eaLnBrk="1" hangingPunct="1">
              <a:buFont typeface="Wingdings" pitchFamily="2" charset="2"/>
              <a:buNone/>
            </a:pPr>
            <a:r>
              <a:rPr lang="fr-FR" altLang="en-US" b="1" dirty="0"/>
              <a:t>Une Branche c’est quelque chose qui fait partie de l’arbre</a:t>
            </a:r>
            <a:r>
              <a:rPr lang="el-GR" altLang="en-US" b="1" dirty="0"/>
              <a:t> </a:t>
            </a:r>
            <a:endParaRPr lang="en-US" altLang="en-US" b="1" dirty="0"/>
          </a:p>
          <a:p>
            <a:pPr eaLnBrk="1" hangingPunct="1">
              <a:buFont typeface="Wingdings" pitchFamily="2" charset="2"/>
              <a:buNone/>
            </a:pPr>
            <a:endParaRPr lang="el-GR" alt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38B7E2-4D5D-C468-2EDA-CA1D52DB23E4}"/>
              </a:ext>
            </a:extLst>
          </p:cNvPr>
          <p:cNvSpPr>
            <a:spLocks noGrp="1"/>
          </p:cNvSpPr>
          <p:nvPr>
            <p:ph type="title"/>
          </p:nvPr>
        </p:nvSpPr>
        <p:spPr/>
        <p:txBody>
          <a:bodyPr/>
          <a:lstStyle/>
          <a:p>
            <a:endParaRPr lang="fr-FR"/>
          </a:p>
        </p:txBody>
      </p:sp>
      <p:sp>
        <p:nvSpPr>
          <p:cNvPr id="4" name="Espace réservé de la date 3">
            <a:extLst>
              <a:ext uri="{FF2B5EF4-FFF2-40B4-BE49-F238E27FC236}">
                <a16:creationId xmlns:a16="http://schemas.microsoft.com/office/drawing/2014/main" id="{09A702A2-8190-EF1B-D896-BF7D8A6F3AA5}"/>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080C09A0-DBCC-A769-E79F-28695374C55D}"/>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7F849C4A-777B-F60F-F7A6-5249187959E4}"/>
              </a:ext>
            </a:extLst>
          </p:cNvPr>
          <p:cNvSpPr>
            <a:spLocks noGrp="1"/>
          </p:cNvSpPr>
          <p:nvPr>
            <p:ph type="sldNum" sz="quarter" idx="12"/>
          </p:nvPr>
        </p:nvSpPr>
        <p:spPr/>
        <p:txBody>
          <a:bodyPr/>
          <a:lstStyle/>
          <a:p>
            <a:pPr>
              <a:defRPr/>
            </a:pPr>
            <a:fld id="{29300C54-0C67-734E-A077-F0016F7449BB}" type="slidenum">
              <a:rPr lang="el-GR" altLang="en-US" smtClean="0"/>
              <a:pPr>
                <a:defRPr/>
              </a:pPr>
              <a:t>33</a:t>
            </a:fld>
            <a:endParaRPr lang="el-GR" altLang="en-US"/>
          </a:p>
        </p:txBody>
      </p:sp>
      <p:sp>
        <p:nvSpPr>
          <p:cNvPr id="8" name="ZoneTexte 7">
            <a:extLst>
              <a:ext uri="{FF2B5EF4-FFF2-40B4-BE49-F238E27FC236}">
                <a16:creationId xmlns:a16="http://schemas.microsoft.com/office/drawing/2014/main" id="{DF726F25-A6F1-9FEA-DD86-13C42DFA506D}"/>
              </a:ext>
            </a:extLst>
          </p:cNvPr>
          <p:cNvSpPr txBox="1"/>
          <p:nvPr/>
        </p:nvSpPr>
        <p:spPr>
          <a:xfrm>
            <a:off x="3021376" y="2320547"/>
            <a:ext cx="4572000" cy="369332"/>
          </a:xfrm>
          <a:prstGeom prst="rect">
            <a:avLst/>
          </a:prstGeom>
          <a:noFill/>
        </p:spPr>
        <p:txBody>
          <a:bodyPr wrap="square">
            <a:spAutoFit/>
          </a:bodyPr>
          <a:lstStyle/>
          <a:p>
            <a:pPr eaLnBrk="1" hangingPunct="1">
              <a:buFont typeface="Wingdings" pitchFamily="2" charset="2"/>
              <a:buNone/>
            </a:pPr>
            <a:r>
              <a:rPr lang="el-GR" altLang="en-US" b="1" dirty="0" err="1">
                <a:highlight>
                  <a:srgbClr val="00FF00"/>
                </a:highlight>
              </a:rPr>
              <a:t>Βranches</a:t>
            </a:r>
            <a:r>
              <a:rPr lang="el-GR" altLang="en-US" b="1" dirty="0"/>
              <a:t> </a:t>
            </a:r>
            <a:r>
              <a:rPr lang="fr-FR" altLang="en-US" b="1" dirty="0" err="1"/>
              <a:t>partOf</a:t>
            </a:r>
            <a:r>
              <a:rPr lang="fr-FR" altLang="en-US" b="1" dirty="0"/>
              <a:t> </a:t>
            </a:r>
            <a:r>
              <a:rPr lang="fr-FR" altLang="en-US" b="1" dirty="0" err="1">
                <a:highlight>
                  <a:srgbClr val="00FF00"/>
                </a:highlight>
              </a:rPr>
              <a:t>T</a:t>
            </a:r>
            <a:r>
              <a:rPr lang="el-GR" altLang="en-US" b="1" dirty="0" err="1">
                <a:highlight>
                  <a:srgbClr val="00FF00"/>
                </a:highlight>
              </a:rPr>
              <a:t>ree</a:t>
            </a:r>
            <a:endParaRPr lang="en-US" altLang="en-US" b="1" dirty="0"/>
          </a:p>
        </p:txBody>
      </p:sp>
      <p:sp>
        <p:nvSpPr>
          <p:cNvPr id="9" name="Rectangle : coins arrondis 8">
            <a:extLst>
              <a:ext uri="{FF2B5EF4-FFF2-40B4-BE49-F238E27FC236}">
                <a16:creationId xmlns:a16="http://schemas.microsoft.com/office/drawing/2014/main" id="{5F30CFAE-7130-BEB0-2685-3DE6E33B11F0}"/>
              </a:ext>
            </a:extLst>
          </p:cNvPr>
          <p:cNvSpPr/>
          <p:nvPr/>
        </p:nvSpPr>
        <p:spPr>
          <a:xfrm>
            <a:off x="1058515" y="479056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Conifer</a:t>
            </a:r>
            <a:endParaRPr lang="fr-FR" dirty="0"/>
          </a:p>
        </p:txBody>
      </p:sp>
      <p:sp>
        <p:nvSpPr>
          <p:cNvPr id="10" name="Rectangle : coins arrondis 9">
            <a:extLst>
              <a:ext uri="{FF2B5EF4-FFF2-40B4-BE49-F238E27FC236}">
                <a16:creationId xmlns:a16="http://schemas.microsoft.com/office/drawing/2014/main" id="{57074185-8BD2-616A-2F35-70C3ACA87FB5}"/>
              </a:ext>
            </a:extLst>
          </p:cNvPr>
          <p:cNvSpPr/>
          <p:nvPr/>
        </p:nvSpPr>
        <p:spPr>
          <a:xfrm>
            <a:off x="3851920" y="3027924"/>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Tree</a:t>
            </a:r>
            <a:endParaRPr lang="fr-FR" dirty="0"/>
          </a:p>
        </p:txBody>
      </p:sp>
      <p:cxnSp>
        <p:nvCxnSpPr>
          <p:cNvPr id="11" name="Connecteur en angle 10">
            <a:extLst>
              <a:ext uri="{FF2B5EF4-FFF2-40B4-BE49-F238E27FC236}">
                <a16:creationId xmlns:a16="http://schemas.microsoft.com/office/drawing/2014/main" id="{474EB079-A890-AA56-38BC-0C4F514395B5}"/>
              </a:ext>
            </a:extLst>
          </p:cNvPr>
          <p:cNvCxnSpPr>
            <a:cxnSpLocks/>
            <a:stCxn id="9" idx="0"/>
            <a:endCxn id="10" idx="2"/>
          </p:cNvCxnSpPr>
          <p:nvPr/>
        </p:nvCxnSpPr>
        <p:spPr>
          <a:xfrm rot="5400000" flipH="1" flipV="1">
            <a:off x="3171174" y="3217934"/>
            <a:ext cx="682518" cy="246273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9FC7979C-5749-07B5-A306-25ED7E49AC5D}"/>
              </a:ext>
            </a:extLst>
          </p:cNvPr>
          <p:cNvSpPr txBox="1"/>
          <p:nvPr/>
        </p:nvSpPr>
        <p:spPr>
          <a:xfrm>
            <a:off x="4362927" y="3090956"/>
            <a:ext cx="761747" cy="369332"/>
          </a:xfrm>
          <a:prstGeom prst="rect">
            <a:avLst/>
          </a:prstGeom>
          <a:noFill/>
        </p:spPr>
        <p:txBody>
          <a:bodyPr wrap="none" rtlCol="0">
            <a:spAutoFit/>
          </a:bodyPr>
          <a:lstStyle/>
          <a:p>
            <a:r>
              <a:rPr lang="fr-FR" dirty="0"/>
              <a:t>Class</a:t>
            </a:r>
          </a:p>
        </p:txBody>
      </p:sp>
      <p:sp>
        <p:nvSpPr>
          <p:cNvPr id="13" name="ZoneTexte 12">
            <a:extLst>
              <a:ext uri="{FF2B5EF4-FFF2-40B4-BE49-F238E27FC236}">
                <a16:creationId xmlns:a16="http://schemas.microsoft.com/office/drawing/2014/main" id="{29A23D18-0F1C-CBA6-61AA-ACCD8D2FFFF3}"/>
              </a:ext>
            </a:extLst>
          </p:cNvPr>
          <p:cNvSpPr txBox="1"/>
          <p:nvPr/>
        </p:nvSpPr>
        <p:spPr>
          <a:xfrm>
            <a:off x="2281063" y="4047520"/>
            <a:ext cx="1441420" cy="369332"/>
          </a:xfrm>
          <a:prstGeom prst="rect">
            <a:avLst/>
          </a:prstGeom>
          <a:noFill/>
        </p:spPr>
        <p:txBody>
          <a:bodyPr wrap="none" rtlCol="0">
            <a:spAutoFit/>
          </a:bodyPr>
          <a:lstStyle/>
          <a:p>
            <a:r>
              <a:rPr lang="fr-FR" dirty="0" err="1"/>
              <a:t>Sub-classOf</a:t>
            </a:r>
            <a:endParaRPr lang="fr-FR" dirty="0"/>
          </a:p>
        </p:txBody>
      </p:sp>
      <p:sp>
        <p:nvSpPr>
          <p:cNvPr id="17" name="Rectangle : coins arrondis 16">
            <a:extLst>
              <a:ext uri="{FF2B5EF4-FFF2-40B4-BE49-F238E27FC236}">
                <a16:creationId xmlns:a16="http://schemas.microsoft.com/office/drawing/2014/main" id="{16DC5F90-1CE5-DBDC-8505-B4083B59DB0C}"/>
              </a:ext>
            </a:extLst>
          </p:cNvPr>
          <p:cNvSpPr/>
          <p:nvPr/>
        </p:nvSpPr>
        <p:spPr>
          <a:xfrm>
            <a:off x="3744841" y="479056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en-US" b="1" dirty="0" err="1">
                <a:highlight>
                  <a:srgbClr val="00FF00"/>
                </a:highlight>
              </a:rPr>
              <a:t>Βranche</a:t>
            </a:r>
            <a:endParaRPr lang="fr-FR" dirty="0"/>
          </a:p>
        </p:txBody>
      </p:sp>
      <p:cxnSp>
        <p:nvCxnSpPr>
          <p:cNvPr id="25" name="Connecteur en angle 24">
            <a:extLst>
              <a:ext uri="{FF2B5EF4-FFF2-40B4-BE49-F238E27FC236}">
                <a16:creationId xmlns:a16="http://schemas.microsoft.com/office/drawing/2014/main" id="{87508A87-97A3-0A9C-D7D6-183A14962D5F}"/>
              </a:ext>
            </a:extLst>
          </p:cNvPr>
          <p:cNvCxnSpPr>
            <a:cxnSpLocks/>
            <a:stCxn id="17" idx="3"/>
            <a:endCxn id="10" idx="3"/>
          </p:cNvCxnSpPr>
          <p:nvPr/>
        </p:nvCxnSpPr>
        <p:spPr>
          <a:xfrm flipH="1" flipV="1">
            <a:off x="5635683" y="3567984"/>
            <a:ext cx="554255" cy="1762638"/>
          </a:xfrm>
          <a:prstGeom prst="bentConnector3">
            <a:avLst>
              <a:gd name="adj1" fmla="val -41245"/>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2943E591-8AF0-EDF0-A45C-310B1BB3DD87}"/>
              </a:ext>
            </a:extLst>
          </p:cNvPr>
          <p:cNvSpPr txBox="1"/>
          <p:nvPr/>
        </p:nvSpPr>
        <p:spPr>
          <a:xfrm>
            <a:off x="6500769" y="4047520"/>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is-part-of</a:t>
            </a:r>
            <a:endParaRPr lang="fr-FR" dirty="0"/>
          </a:p>
        </p:txBody>
      </p:sp>
      <p:sp>
        <p:nvSpPr>
          <p:cNvPr id="29" name="ZoneTexte 28">
            <a:extLst>
              <a:ext uri="{FF2B5EF4-FFF2-40B4-BE49-F238E27FC236}">
                <a16:creationId xmlns:a16="http://schemas.microsoft.com/office/drawing/2014/main" id="{5D9397B7-3208-1CEC-32A5-00903BB5C3BB}"/>
              </a:ext>
            </a:extLst>
          </p:cNvPr>
          <p:cNvSpPr txBox="1"/>
          <p:nvPr/>
        </p:nvSpPr>
        <p:spPr>
          <a:xfrm>
            <a:off x="383107" y="2562298"/>
            <a:ext cx="3339376" cy="646331"/>
          </a:xfrm>
          <a:prstGeom prst="rect">
            <a:avLst/>
          </a:prstGeom>
          <a:noFill/>
        </p:spPr>
        <p:txBody>
          <a:bodyPr wrap="none" rtlCol="0">
            <a:spAutoFit/>
          </a:bodyPr>
          <a:lstStyle/>
          <a:p>
            <a:r>
              <a:rPr lang="fr-FR" dirty="0" err="1"/>
              <a:t>Owl:DataTypeProperty</a:t>
            </a:r>
            <a:endParaRPr lang="fr-FR" dirty="0"/>
          </a:p>
          <a:p>
            <a:r>
              <a:rPr lang="fr-FR" b="1" dirty="0" err="1">
                <a:highlight>
                  <a:srgbClr val="00FF00"/>
                </a:highlight>
              </a:rPr>
              <a:t>hasAge</a:t>
            </a:r>
            <a:r>
              <a:rPr lang="fr-FR" b="1" dirty="0"/>
              <a:t>: </a:t>
            </a:r>
            <a:r>
              <a:rPr lang="fr-FR" b="1" dirty="0" err="1"/>
              <a:t>NonNegativeInteger</a:t>
            </a:r>
            <a:endParaRPr lang="fr-FR" b="1" dirty="0"/>
          </a:p>
        </p:txBody>
      </p:sp>
      <p:cxnSp>
        <p:nvCxnSpPr>
          <p:cNvPr id="30" name="Connecteur en angle 29">
            <a:extLst>
              <a:ext uri="{FF2B5EF4-FFF2-40B4-BE49-F238E27FC236}">
                <a16:creationId xmlns:a16="http://schemas.microsoft.com/office/drawing/2014/main" id="{8EC1A8F1-4EC0-57A9-8C56-BD5C406B50E1}"/>
              </a:ext>
            </a:extLst>
          </p:cNvPr>
          <p:cNvCxnSpPr>
            <a:cxnSpLocks/>
          </p:cNvCxnSpPr>
          <p:nvPr/>
        </p:nvCxnSpPr>
        <p:spPr>
          <a:xfrm rot="10800000">
            <a:off x="2715870" y="3241812"/>
            <a:ext cx="1136049" cy="546579"/>
          </a:xfrm>
          <a:prstGeom prst="bentConnector3">
            <a:avLst>
              <a:gd name="adj1" fmla="val 50000"/>
            </a:avLst>
          </a:prstGeom>
          <a:ln w="28575">
            <a:solidFill>
              <a:schemeClr val="accent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73DB789A-E603-029A-E324-0350AB19AE8A}"/>
              </a:ext>
            </a:extLst>
          </p:cNvPr>
          <p:cNvSpPr txBox="1"/>
          <p:nvPr/>
        </p:nvSpPr>
        <p:spPr>
          <a:xfrm>
            <a:off x="5801358" y="2335166"/>
            <a:ext cx="4572000" cy="369332"/>
          </a:xfrm>
          <a:prstGeom prst="rect">
            <a:avLst/>
          </a:prstGeom>
          <a:noFill/>
        </p:spPr>
        <p:txBody>
          <a:bodyPr wrap="square">
            <a:spAutoFit/>
          </a:bodyPr>
          <a:lstStyle/>
          <a:p>
            <a:pPr eaLnBrk="1" hangingPunct="1">
              <a:buFont typeface="Wingdings" pitchFamily="2" charset="2"/>
              <a:buNone/>
            </a:pPr>
            <a:r>
              <a:rPr lang="el-GR" altLang="en-US" b="1" dirty="0" err="1">
                <a:highlight>
                  <a:srgbClr val="00FF00"/>
                </a:highlight>
              </a:rPr>
              <a:t>Βranches</a:t>
            </a:r>
            <a:r>
              <a:rPr lang="el-GR" altLang="en-US" b="1" dirty="0"/>
              <a:t> </a:t>
            </a:r>
            <a:r>
              <a:rPr lang="fr-FR" altLang="en-US" b="1" dirty="0" err="1"/>
              <a:t>partOf</a:t>
            </a:r>
            <a:r>
              <a:rPr lang="fr-FR" altLang="en-US" b="1" dirty="0"/>
              <a:t> </a:t>
            </a:r>
            <a:r>
              <a:rPr lang="fr-FR" altLang="en-US" b="1" dirty="0" err="1">
                <a:highlight>
                  <a:srgbClr val="00FF00"/>
                </a:highlight>
              </a:rPr>
              <a:t>Conifer</a:t>
            </a:r>
            <a:endParaRPr lang="en-US" altLang="en-US" b="1" dirty="0"/>
          </a:p>
        </p:txBody>
      </p:sp>
    </p:spTree>
    <p:extLst>
      <p:ext uri="{BB962C8B-B14F-4D97-AF65-F5344CB8AC3E}">
        <p14:creationId xmlns:p14="http://schemas.microsoft.com/office/powerpoint/2010/main" val="3448750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3 - Θέση ημερομηνίας">
            <a:extLst>
              <a:ext uri="{FF2B5EF4-FFF2-40B4-BE49-F238E27FC236}">
                <a16:creationId xmlns:a16="http://schemas.microsoft.com/office/drawing/2014/main" id="{002C4D49-FF20-B15D-F1E8-FD9A443469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0178" name="4 - Θέση υποσέλιδου">
            <a:extLst>
              <a:ext uri="{FF2B5EF4-FFF2-40B4-BE49-F238E27FC236}">
                <a16:creationId xmlns:a16="http://schemas.microsoft.com/office/drawing/2014/main" id="{C2C472CB-3228-741B-6B78-E0F76E24D01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0179" name="5 - Θέση αριθμού διαφάνειας">
            <a:extLst>
              <a:ext uri="{FF2B5EF4-FFF2-40B4-BE49-F238E27FC236}">
                <a16:creationId xmlns:a16="http://schemas.microsoft.com/office/drawing/2014/main" id="{E49C3600-9A63-43C7-F19F-472E044E82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D946AE2-A198-A74D-9B40-C4856A862B53}" type="slidenum">
              <a:rPr lang="el-GR" altLang="en-US" smtClean="0">
                <a:solidFill>
                  <a:schemeClr val="bg1"/>
                </a:solidFill>
              </a:rPr>
              <a:pPr>
                <a:spcBef>
                  <a:spcPct val="0"/>
                </a:spcBef>
                <a:buClrTx/>
                <a:buSzTx/>
                <a:buFontTx/>
                <a:buNone/>
              </a:pPr>
              <a:t>34</a:t>
            </a:fld>
            <a:endParaRPr lang="el-GR" altLang="en-US">
              <a:solidFill>
                <a:schemeClr val="bg1"/>
              </a:solidFill>
            </a:endParaRPr>
          </a:p>
        </p:txBody>
      </p:sp>
      <p:sp>
        <p:nvSpPr>
          <p:cNvPr id="50180" name="AutoShape 2">
            <a:extLst>
              <a:ext uri="{FF2B5EF4-FFF2-40B4-BE49-F238E27FC236}">
                <a16:creationId xmlns:a16="http://schemas.microsoft.com/office/drawing/2014/main" id="{6BF627E6-FEA6-E621-4508-EC15E9287060}"/>
              </a:ext>
            </a:extLst>
          </p:cNvPr>
          <p:cNvSpPr>
            <a:spLocks noGrp="1" noChangeArrowheads="1"/>
          </p:cNvSpPr>
          <p:nvPr>
            <p:ph type="title"/>
          </p:nvPr>
        </p:nvSpPr>
        <p:spPr>
          <a:xfrm>
            <a:off x="762000" y="762000"/>
            <a:ext cx="7770813" cy="1143000"/>
          </a:xfrm>
        </p:spPr>
        <p:txBody>
          <a:bodyPr/>
          <a:lstStyle/>
          <a:p>
            <a:pPr eaLnBrk="1" hangingPunct="1"/>
            <a:r>
              <a:rPr lang="en-US" altLang="en-US" sz="3200"/>
              <a:t>An African Wildlife Ontology – </a:t>
            </a:r>
            <a:br>
              <a:rPr lang="en-US" altLang="en-US" sz="3200"/>
            </a:br>
            <a:r>
              <a:rPr lang="en-US" altLang="en-US" sz="3200"/>
              <a:t>Properties</a:t>
            </a:r>
            <a:endParaRPr lang="el-GR" altLang="en-US" sz="3200"/>
          </a:p>
        </p:txBody>
      </p:sp>
      <p:sp>
        <p:nvSpPr>
          <p:cNvPr id="50181" name="Rectangle 7">
            <a:extLst>
              <a:ext uri="{FF2B5EF4-FFF2-40B4-BE49-F238E27FC236}">
                <a16:creationId xmlns:a16="http://schemas.microsoft.com/office/drawing/2014/main" id="{C55ADC7F-5BFF-793E-2645-44536F2C9A4D}"/>
              </a:ext>
            </a:extLst>
          </p:cNvPr>
          <p:cNvSpPr>
            <a:spLocks noGrp="1" noChangeArrowheads="1"/>
          </p:cNvSpPr>
          <p:nvPr>
            <p:ph type="body" idx="1"/>
          </p:nvPr>
        </p:nvSpPr>
        <p:spPr/>
        <p:txBody>
          <a:bodyPr/>
          <a:lstStyle/>
          <a:p>
            <a:pPr eaLnBrk="1" hangingPunct="1">
              <a:spcAft>
                <a:spcPct val="50000"/>
              </a:spcAft>
              <a:buFont typeface="Wingdings" pitchFamily="2" charset="2"/>
              <a:buNone/>
            </a:pPr>
            <a:r>
              <a:rPr lang="en-US" altLang="en-US" sz="2400" b="1" dirty="0">
                <a:solidFill>
                  <a:srgbClr val="FF0000"/>
                </a:solidFill>
              </a:rPr>
              <a:t>&lt;</a:t>
            </a:r>
            <a:r>
              <a:rPr lang="en-US" altLang="en-US" sz="2400" b="1" dirty="0" err="1">
                <a:solidFill>
                  <a:srgbClr val="FF0000"/>
                </a:solidFill>
              </a:rPr>
              <a:t>owl:TransitiveProperty</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="is-part-of"/&gt;</a:t>
            </a:r>
          </a:p>
          <a:p>
            <a:pPr eaLnBrk="1" hangingPunct="1">
              <a:buFont typeface="Wingdings" pitchFamily="2" charset="2"/>
              <a:buNone/>
            </a:pPr>
            <a:r>
              <a:rPr lang="en-US" altLang="en-US" sz="2400" b="1" dirty="0">
                <a:solidFill>
                  <a:srgbClr val="FF0000"/>
                </a:solidFill>
              </a:rPr>
              <a:t>&lt;</a:t>
            </a:r>
            <a:r>
              <a:rPr lang="en-US" altLang="en-US" sz="2400" b="1" dirty="0" err="1">
                <a:solidFill>
                  <a:srgbClr val="FF0000"/>
                </a:solidFill>
              </a:rPr>
              <a:t>owl:ObjectProperty</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="eats"&gt;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rdfs:domain</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="#animal"/&gt;</a:t>
            </a:r>
          </a:p>
          <a:p>
            <a:pPr eaLnBrk="1" hangingPunct="1">
              <a:spcAft>
                <a:spcPct val="50000"/>
              </a:spcAft>
              <a:buFont typeface="Wingdings" pitchFamily="2" charset="2"/>
              <a:buNone/>
            </a:pPr>
            <a:r>
              <a:rPr lang="en-US" altLang="en-US" sz="2400" b="1" dirty="0">
                <a:solidFill>
                  <a:srgbClr val="FF0000"/>
                </a:solidFill>
              </a:rPr>
              <a:t>&lt;/</a:t>
            </a:r>
            <a:r>
              <a:rPr lang="en-US" altLang="en-US" sz="2400" b="1" dirty="0" err="1">
                <a:solidFill>
                  <a:srgbClr val="FF0000"/>
                </a:solidFill>
              </a:rPr>
              <a:t>owl:ObjectProperty</a:t>
            </a:r>
            <a:r>
              <a:rPr lang="en-US" altLang="en-US" sz="2400" b="1" dirty="0">
                <a:solidFill>
                  <a:srgbClr val="FF0000"/>
                </a:solidFill>
              </a:rPr>
              <a:t>&gt;</a:t>
            </a:r>
          </a:p>
          <a:p>
            <a:pPr eaLnBrk="1" hangingPunct="1">
              <a:buFont typeface="Wingdings" pitchFamily="2" charset="2"/>
              <a:buNone/>
            </a:pPr>
            <a:r>
              <a:rPr lang="en-US" altLang="en-US" sz="2400" b="1" dirty="0">
                <a:solidFill>
                  <a:srgbClr val="FF0000"/>
                </a:solidFill>
              </a:rPr>
              <a:t>&lt;</a:t>
            </a:r>
            <a:r>
              <a:rPr lang="en-US" altLang="en-US" sz="2400" b="1" dirty="0" err="1">
                <a:solidFill>
                  <a:srgbClr val="FF0000"/>
                </a:solidFill>
              </a:rPr>
              <a:t>owl:ObjectProperty</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="eaten-by"&gt;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owl:inverseOf</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="#eats"/&gt;</a:t>
            </a:r>
          </a:p>
          <a:p>
            <a:pPr eaLnBrk="1" hangingPunct="1">
              <a:buFont typeface="Wingdings" pitchFamily="2" charset="2"/>
              <a:buNone/>
            </a:pPr>
            <a:r>
              <a:rPr lang="en-US" altLang="en-US" sz="2400" b="1" dirty="0">
                <a:solidFill>
                  <a:srgbClr val="FF0000"/>
                </a:solidFill>
              </a:rPr>
              <a:t>&lt;/</a:t>
            </a:r>
            <a:r>
              <a:rPr lang="en-US" altLang="en-US" sz="2400" b="1" dirty="0" err="1">
                <a:solidFill>
                  <a:srgbClr val="FF0000"/>
                </a:solidFill>
              </a:rPr>
              <a:t>owl:ObjectProperty</a:t>
            </a:r>
            <a:r>
              <a:rPr lang="en-US" altLang="en-US" sz="2400" b="1" dirty="0">
                <a:solidFill>
                  <a:srgbClr val="FF0000"/>
                </a:solidFill>
              </a:rPr>
              <a:t>&gt;</a:t>
            </a:r>
            <a:endParaRPr lang="el-GR" altLang="en-US" sz="2400"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9A702A2-8190-EF1B-D896-BF7D8A6F3AA5}"/>
              </a:ext>
            </a:extLst>
          </p:cNvPr>
          <p:cNvSpPr>
            <a:spLocks noGrp="1"/>
          </p:cNvSpPr>
          <p:nvPr>
            <p:ph type="dt" sz="half" idx="10"/>
          </p:nvPr>
        </p:nvSpPr>
        <p:spPr>
          <a:xfrm>
            <a:off x="2303209" y="7195841"/>
            <a:ext cx="2130425" cy="474663"/>
          </a:xfrm>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080C09A0-DBCC-A769-E79F-28695374C55D}"/>
              </a:ext>
            </a:extLst>
          </p:cNvPr>
          <p:cNvSpPr>
            <a:spLocks noGrp="1"/>
          </p:cNvSpPr>
          <p:nvPr>
            <p:ph type="ftr" sz="quarter" idx="11"/>
          </p:nvPr>
        </p:nvSpPr>
        <p:spPr>
          <a:xfrm>
            <a:off x="5656009" y="7195841"/>
            <a:ext cx="2897188" cy="474663"/>
          </a:xfrm>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7F849C4A-777B-F60F-F7A6-5249187959E4}"/>
              </a:ext>
            </a:extLst>
          </p:cNvPr>
          <p:cNvSpPr>
            <a:spLocks noGrp="1"/>
          </p:cNvSpPr>
          <p:nvPr>
            <p:ph type="sldNum" sz="quarter" idx="12"/>
          </p:nvPr>
        </p:nvSpPr>
        <p:spPr/>
        <p:txBody>
          <a:bodyPr/>
          <a:lstStyle/>
          <a:p>
            <a:pPr>
              <a:defRPr/>
            </a:pPr>
            <a:fld id="{29300C54-0C67-734E-A077-F0016F7449BB}" type="slidenum">
              <a:rPr lang="el-GR" altLang="en-US" smtClean="0"/>
              <a:pPr>
                <a:defRPr/>
              </a:pPr>
              <a:t>35</a:t>
            </a:fld>
            <a:endParaRPr lang="el-GR" altLang="en-US"/>
          </a:p>
        </p:txBody>
      </p:sp>
      <p:sp>
        <p:nvSpPr>
          <p:cNvPr id="9" name="Rectangle : coins arrondis 8">
            <a:extLst>
              <a:ext uri="{FF2B5EF4-FFF2-40B4-BE49-F238E27FC236}">
                <a16:creationId xmlns:a16="http://schemas.microsoft.com/office/drawing/2014/main" id="{5F30CFAE-7130-BEB0-2685-3DE6E33B11F0}"/>
              </a:ext>
            </a:extLst>
          </p:cNvPr>
          <p:cNvSpPr/>
          <p:nvPr/>
        </p:nvSpPr>
        <p:spPr>
          <a:xfrm>
            <a:off x="923324" y="573800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Conifer</a:t>
            </a:r>
            <a:endParaRPr lang="fr-FR" dirty="0"/>
          </a:p>
        </p:txBody>
      </p:sp>
      <p:sp>
        <p:nvSpPr>
          <p:cNvPr id="10" name="Rectangle : coins arrondis 9">
            <a:extLst>
              <a:ext uri="{FF2B5EF4-FFF2-40B4-BE49-F238E27FC236}">
                <a16:creationId xmlns:a16="http://schemas.microsoft.com/office/drawing/2014/main" id="{57074185-8BD2-616A-2F35-70C3ACA87FB5}"/>
              </a:ext>
            </a:extLst>
          </p:cNvPr>
          <p:cNvSpPr/>
          <p:nvPr/>
        </p:nvSpPr>
        <p:spPr>
          <a:xfrm>
            <a:off x="3716729" y="3975365"/>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Tree</a:t>
            </a:r>
            <a:endParaRPr lang="fr-FR" dirty="0"/>
          </a:p>
        </p:txBody>
      </p:sp>
      <p:cxnSp>
        <p:nvCxnSpPr>
          <p:cNvPr id="11" name="Connecteur en angle 10">
            <a:extLst>
              <a:ext uri="{FF2B5EF4-FFF2-40B4-BE49-F238E27FC236}">
                <a16:creationId xmlns:a16="http://schemas.microsoft.com/office/drawing/2014/main" id="{474EB079-A890-AA56-38BC-0C4F514395B5}"/>
              </a:ext>
            </a:extLst>
          </p:cNvPr>
          <p:cNvCxnSpPr>
            <a:cxnSpLocks/>
            <a:stCxn id="9" idx="0"/>
            <a:endCxn id="10" idx="2"/>
          </p:cNvCxnSpPr>
          <p:nvPr/>
        </p:nvCxnSpPr>
        <p:spPr>
          <a:xfrm rot="5400000" flipH="1" flipV="1">
            <a:off x="3035983" y="4165375"/>
            <a:ext cx="682518" cy="246273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9FC7979C-5749-07B5-A306-25ED7E49AC5D}"/>
              </a:ext>
            </a:extLst>
          </p:cNvPr>
          <p:cNvSpPr txBox="1"/>
          <p:nvPr/>
        </p:nvSpPr>
        <p:spPr>
          <a:xfrm>
            <a:off x="4227736" y="4038397"/>
            <a:ext cx="761747" cy="369332"/>
          </a:xfrm>
          <a:prstGeom prst="rect">
            <a:avLst/>
          </a:prstGeom>
          <a:noFill/>
        </p:spPr>
        <p:txBody>
          <a:bodyPr wrap="none" rtlCol="0">
            <a:spAutoFit/>
          </a:bodyPr>
          <a:lstStyle/>
          <a:p>
            <a:r>
              <a:rPr lang="fr-FR" dirty="0"/>
              <a:t>Class</a:t>
            </a:r>
          </a:p>
        </p:txBody>
      </p:sp>
      <p:sp>
        <p:nvSpPr>
          <p:cNvPr id="13" name="ZoneTexte 12">
            <a:extLst>
              <a:ext uri="{FF2B5EF4-FFF2-40B4-BE49-F238E27FC236}">
                <a16:creationId xmlns:a16="http://schemas.microsoft.com/office/drawing/2014/main" id="{29A23D18-0F1C-CBA6-61AA-ACCD8D2FFFF3}"/>
              </a:ext>
            </a:extLst>
          </p:cNvPr>
          <p:cNvSpPr txBox="1"/>
          <p:nvPr/>
        </p:nvSpPr>
        <p:spPr>
          <a:xfrm>
            <a:off x="2145872" y="4994961"/>
            <a:ext cx="1441420" cy="369332"/>
          </a:xfrm>
          <a:prstGeom prst="rect">
            <a:avLst/>
          </a:prstGeom>
          <a:noFill/>
        </p:spPr>
        <p:txBody>
          <a:bodyPr wrap="none" rtlCol="0">
            <a:spAutoFit/>
          </a:bodyPr>
          <a:lstStyle/>
          <a:p>
            <a:r>
              <a:rPr lang="fr-FR" dirty="0" err="1"/>
              <a:t>Sub-classOf</a:t>
            </a:r>
            <a:endParaRPr lang="fr-FR" dirty="0"/>
          </a:p>
        </p:txBody>
      </p:sp>
      <p:sp>
        <p:nvSpPr>
          <p:cNvPr id="17" name="Rectangle : coins arrondis 16">
            <a:extLst>
              <a:ext uri="{FF2B5EF4-FFF2-40B4-BE49-F238E27FC236}">
                <a16:creationId xmlns:a16="http://schemas.microsoft.com/office/drawing/2014/main" id="{16DC5F90-1CE5-DBDC-8505-B4083B59DB0C}"/>
              </a:ext>
            </a:extLst>
          </p:cNvPr>
          <p:cNvSpPr/>
          <p:nvPr/>
        </p:nvSpPr>
        <p:spPr>
          <a:xfrm>
            <a:off x="3609650" y="573800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en-US" b="1" dirty="0" err="1">
                <a:highlight>
                  <a:srgbClr val="00FF00"/>
                </a:highlight>
              </a:rPr>
              <a:t>Βranche</a:t>
            </a:r>
            <a:endParaRPr lang="fr-FR" dirty="0"/>
          </a:p>
        </p:txBody>
      </p:sp>
      <p:cxnSp>
        <p:nvCxnSpPr>
          <p:cNvPr id="25" name="Connecteur en angle 24">
            <a:extLst>
              <a:ext uri="{FF2B5EF4-FFF2-40B4-BE49-F238E27FC236}">
                <a16:creationId xmlns:a16="http://schemas.microsoft.com/office/drawing/2014/main" id="{87508A87-97A3-0A9C-D7D6-183A14962D5F}"/>
              </a:ext>
            </a:extLst>
          </p:cNvPr>
          <p:cNvCxnSpPr>
            <a:cxnSpLocks/>
            <a:stCxn id="17" idx="3"/>
            <a:endCxn id="10" idx="3"/>
          </p:cNvCxnSpPr>
          <p:nvPr/>
        </p:nvCxnSpPr>
        <p:spPr>
          <a:xfrm flipH="1" flipV="1">
            <a:off x="5500492" y="4515425"/>
            <a:ext cx="554255" cy="1762638"/>
          </a:xfrm>
          <a:prstGeom prst="bentConnector3">
            <a:avLst>
              <a:gd name="adj1" fmla="val -41245"/>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5D9397B7-3208-1CEC-32A5-00903BB5C3BB}"/>
              </a:ext>
            </a:extLst>
          </p:cNvPr>
          <p:cNvSpPr txBox="1"/>
          <p:nvPr/>
        </p:nvSpPr>
        <p:spPr>
          <a:xfrm>
            <a:off x="413544" y="3515466"/>
            <a:ext cx="3339376" cy="646331"/>
          </a:xfrm>
          <a:prstGeom prst="rect">
            <a:avLst/>
          </a:prstGeom>
          <a:noFill/>
        </p:spPr>
        <p:txBody>
          <a:bodyPr wrap="none" rtlCol="0">
            <a:spAutoFit/>
          </a:bodyPr>
          <a:lstStyle/>
          <a:p>
            <a:r>
              <a:rPr lang="fr-FR" dirty="0" err="1"/>
              <a:t>Owl:DataTypeProperty</a:t>
            </a:r>
            <a:endParaRPr lang="fr-FR" dirty="0"/>
          </a:p>
          <a:p>
            <a:r>
              <a:rPr lang="fr-FR" b="1" dirty="0" err="1">
                <a:highlight>
                  <a:srgbClr val="00FF00"/>
                </a:highlight>
              </a:rPr>
              <a:t>hasAge</a:t>
            </a:r>
            <a:r>
              <a:rPr lang="fr-FR" b="1" dirty="0"/>
              <a:t>: </a:t>
            </a:r>
            <a:r>
              <a:rPr lang="fr-FR" b="1" dirty="0" err="1"/>
              <a:t>NonNegativeInteger</a:t>
            </a:r>
            <a:endParaRPr lang="fr-FR" b="1" dirty="0"/>
          </a:p>
        </p:txBody>
      </p:sp>
      <p:cxnSp>
        <p:nvCxnSpPr>
          <p:cNvPr id="30" name="Connecteur en angle 29">
            <a:extLst>
              <a:ext uri="{FF2B5EF4-FFF2-40B4-BE49-F238E27FC236}">
                <a16:creationId xmlns:a16="http://schemas.microsoft.com/office/drawing/2014/main" id="{8EC1A8F1-4EC0-57A9-8C56-BD5C406B50E1}"/>
              </a:ext>
            </a:extLst>
          </p:cNvPr>
          <p:cNvCxnSpPr>
            <a:cxnSpLocks/>
          </p:cNvCxnSpPr>
          <p:nvPr/>
        </p:nvCxnSpPr>
        <p:spPr>
          <a:xfrm rot="10800000">
            <a:off x="2580679" y="4189253"/>
            <a:ext cx="1136049" cy="546579"/>
          </a:xfrm>
          <a:prstGeom prst="bentConnector3">
            <a:avLst>
              <a:gd name="adj1" fmla="val 50000"/>
            </a:avLst>
          </a:prstGeom>
          <a:ln w="28575">
            <a:solidFill>
              <a:schemeClr val="accent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E2493575-C7F6-31D4-8ABF-6545F3E54795}"/>
              </a:ext>
            </a:extLst>
          </p:cNvPr>
          <p:cNvSpPr txBox="1"/>
          <p:nvPr/>
        </p:nvSpPr>
        <p:spPr>
          <a:xfrm>
            <a:off x="362243" y="157447"/>
            <a:ext cx="6382418" cy="1477328"/>
          </a:xfrm>
          <a:prstGeom prst="rect">
            <a:avLst/>
          </a:prstGeom>
          <a:noFill/>
        </p:spPr>
        <p:txBody>
          <a:bodyPr wrap="square">
            <a:spAutoFit/>
          </a:bodyPr>
          <a:lstStyle/>
          <a:p>
            <a:pPr eaLnBrk="1" hangingPunct="1">
              <a:buFont typeface="Wingdings" pitchFamily="2" charset="2"/>
              <a:buNone/>
            </a:pPr>
            <a:r>
              <a:rPr lang="fr-FR" altLang="en-US" b="1" dirty="0">
                <a:highlight>
                  <a:srgbClr val="00FF00"/>
                </a:highlight>
              </a:rPr>
              <a:t>Animal </a:t>
            </a:r>
            <a:r>
              <a:rPr lang="en-US" altLang="en-US" sz="1800" b="1" dirty="0">
                <a:solidFill>
                  <a:srgbClr val="FF0000"/>
                </a:solidFill>
              </a:rPr>
              <a:t>eats</a:t>
            </a:r>
          </a:p>
          <a:p>
            <a:pPr eaLnBrk="1" hangingPunct="1">
              <a:buFont typeface="Wingdings" pitchFamily="2" charset="2"/>
              <a:buNone/>
            </a:pPr>
            <a:r>
              <a:rPr lang="en-US" altLang="en-US" b="1" dirty="0" err="1">
                <a:solidFill>
                  <a:srgbClr val="FF0000"/>
                </a:solidFill>
              </a:rPr>
              <a:t>eatenBy</a:t>
            </a:r>
            <a:r>
              <a:rPr lang="en-US" altLang="en-US" b="1" dirty="0">
                <a:solidFill>
                  <a:srgbClr val="FF0000"/>
                </a:solidFill>
              </a:rPr>
              <a:t> is </a:t>
            </a:r>
            <a:r>
              <a:rPr lang="en-US" altLang="en-US" sz="1800" b="1" dirty="0" err="1">
                <a:solidFill>
                  <a:srgbClr val="FF0000"/>
                </a:solidFill>
              </a:rPr>
              <a:t>inverseOf</a:t>
            </a:r>
            <a:r>
              <a:rPr lang="en-US" altLang="en-US" b="1" dirty="0">
                <a:solidFill>
                  <a:srgbClr val="FF0000"/>
                </a:solidFill>
              </a:rPr>
              <a:t> eats</a:t>
            </a:r>
            <a:endParaRPr lang="en-US" altLang="en-US" sz="1800" b="1" dirty="0">
              <a:solidFill>
                <a:srgbClr val="FF0000"/>
              </a:solidFill>
            </a:endParaRPr>
          </a:p>
          <a:p>
            <a:pPr eaLnBrk="1" hangingPunct="1">
              <a:buFont typeface="Wingdings" pitchFamily="2" charset="2"/>
              <a:buNone/>
            </a:pPr>
            <a:r>
              <a:rPr lang="en-US" altLang="en-US" sz="1800" b="1" dirty="0">
                <a:solidFill>
                  <a:srgbClr val="FF0000"/>
                </a:solidFill>
              </a:rPr>
              <a:t>Is </a:t>
            </a:r>
            <a:r>
              <a:rPr lang="fr-FR" altLang="en-US" b="1" dirty="0" err="1"/>
              <a:t>partOf</a:t>
            </a:r>
            <a:r>
              <a:rPr lang="fr-FR" altLang="en-US" b="1" dirty="0"/>
              <a:t> has a </a:t>
            </a:r>
            <a:r>
              <a:rPr lang="fr-FR" altLang="en-US" b="1" dirty="0" err="1"/>
              <a:t>caracteristic</a:t>
            </a:r>
            <a:r>
              <a:rPr lang="fr-FR" altLang="en-US" b="1" dirty="0"/>
              <a:t>: </a:t>
            </a:r>
            <a:r>
              <a:rPr lang="en-US" altLang="en-US" sz="1800" b="1" dirty="0" err="1">
                <a:solidFill>
                  <a:srgbClr val="FF0000"/>
                </a:solidFill>
              </a:rPr>
              <a:t>TransitiveProperty</a:t>
            </a:r>
            <a:r>
              <a:rPr lang="en-US" altLang="en-US" sz="1800" b="1" dirty="0">
                <a:solidFill>
                  <a:srgbClr val="FF0000"/>
                </a:solidFill>
              </a:rPr>
              <a:t> </a:t>
            </a:r>
          </a:p>
          <a:p>
            <a:pPr eaLnBrk="1" hangingPunct="1"/>
            <a:r>
              <a:rPr lang="en-US" altLang="en-US" sz="1800" b="1" dirty="0">
                <a:solidFill>
                  <a:srgbClr val="FF0000"/>
                </a:solidFill>
              </a:rPr>
              <a:t>Is </a:t>
            </a:r>
            <a:r>
              <a:rPr lang="fr-FR" altLang="en-US" b="1" dirty="0" err="1"/>
              <a:t>partOf</a:t>
            </a:r>
            <a:r>
              <a:rPr lang="fr-FR" altLang="en-US" b="1" dirty="0"/>
              <a:t> has a type : </a:t>
            </a:r>
            <a:r>
              <a:rPr lang="en-US" altLang="en-US" sz="1800" b="1" dirty="0" err="1">
                <a:solidFill>
                  <a:srgbClr val="FF0000"/>
                </a:solidFill>
              </a:rPr>
              <a:t>ObjectProperty</a:t>
            </a:r>
            <a:r>
              <a:rPr lang="en-US" altLang="en-US" sz="1800" b="1" dirty="0">
                <a:solidFill>
                  <a:srgbClr val="FF0000"/>
                </a:solidFill>
              </a:rPr>
              <a:t> </a:t>
            </a:r>
            <a:endParaRPr lang="en-US" altLang="en-US" b="1" dirty="0"/>
          </a:p>
          <a:p>
            <a:pPr eaLnBrk="1" hangingPunct="1">
              <a:buFont typeface="Wingdings" pitchFamily="2" charset="2"/>
              <a:buNone/>
            </a:pPr>
            <a:endParaRPr lang="en-US" altLang="en-US" b="1" dirty="0"/>
          </a:p>
        </p:txBody>
      </p:sp>
      <p:sp>
        <p:nvSpPr>
          <p:cNvPr id="7" name="Rectangle : coins arrondis 6">
            <a:extLst>
              <a:ext uri="{FF2B5EF4-FFF2-40B4-BE49-F238E27FC236}">
                <a16:creationId xmlns:a16="http://schemas.microsoft.com/office/drawing/2014/main" id="{721D0EB1-6C5A-C8A6-C6F2-3812A54B98BE}"/>
              </a:ext>
            </a:extLst>
          </p:cNvPr>
          <p:cNvSpPr/>
          <p:nvPr/>
        </p:nvSpPr>
        <p:spPr>
          <a:xfrm>
            <a:off x="6802498" y="313823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Animal</a:t>
            </a:r>
          </a:p>
        </p:txBody>
      </p:sp>
      <p:cxnSp>
        <p:nvCxnSpPr>
          <p:cNvPr id="14" name="Connecteur en angle 13">
            <a:extLst>
              <a:ext uri="{FF2B5EF4-FFF2-40B4-BE49-F238E27FC236}">
                <a16:creationId xmlns:a16="http://schemas.microsoft.com/office/drawing/2014/main" id="{4C32174E-4C8A-AC71-B1E0-ADFB92E731DD}"/>
              </a:ext>
            </a:extLst>
          </p:cNvPr>
          <p:cNvCxnSpPr>
            <a:cxnSpLocks/>
            <a:stCxn id="7" idx="1"/>
            <a:endCxn id="28" idx="1"/>
          </p:cNvCxnSpPr>
          <p:nvPr/>
        </p:nvCxnSpPr>
        <p:spPr>
          <a:xfrm rot="10800000">
            <a:off x="6785288" y="2454075"/>
            <a:ext cx="17210" cy="1224218"/>
          </a:xfrm>
          <a:prstGeom prst="bentConnector3">
            <a:avLst>
              <a:gd name="adj1" fmla="val 1428298"/>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24141FF6-2574-A1F9-6F53-E035EAA085E0}"/>
              </a:ext>
            </a:extLst>
          </p:cNvPr>
          <p:cNvSpPr txBox="1"/>
          <p:nvPr/>
        </p:nvSpPr>
        <p:spPr>
          <a:xfrm>
            <a:off x="5897420" y="1241122"/>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eats</a:t>
            </a:r>
            <a:endParaRPr lang="fr-FR" dirty="0"/>
          </a:p>
        </p:txBody>
      </p:sp>
      <p:sp>
        <p:nvSpPr>
          <p:cNvPr id="28" name="Rectangle : coins arrondis 27">
            <a:extLst>
              <a:ext uri="{FF2B5EF4-FFF2-40B4-BE49-F238E27FC236}">
                <a16:creationId xmlns:a16="http://schemas.microsoft.com/office/drawing/2014/main" id="{6205B94E-8161-DB11-1D6E-2386720C55B3}"/>
              </a:ext>
            </a:extLst>
          </p:cNvPr>
          <p:cNvSpPr/>
          <p:nvPr/>
        </p:nvSpPr>
        <p:spPr>
          <a:xfrm>
            <a:off x="6785288" y="1914015"/>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Plant</a:t>
            </a:r>
          </a:p>
        </p:txBody>
      </p:sp>
      <p:cxnSp>
        <p:nvCxnSpPr>
          <p:cNvPr id="34" name="Connecteur en angle 33">
            <a:extLst>
              <a:ext uri="{FF2B5EF4-FFF2-40B4-BE49-F238E27FC236}">
                <a16:creationId xmlns:a16="http://schemas.microsoft.com/office/drawing/2014/main" id="{02CED291-E344-61E9-F915-01F49B91275F}"/>
              </a:ext>
            </a:extLst>
          </p:cNvPr>
          <p:cNvCxnSpPr>
            <a:cxnSpLocks/>
            <a:stCxn id="7" idx="3"/>
            <a:endCxn id="28" idx="3"/>
          </p:cNvCxnSpPr>
          <p:nvPr/>
        </p:nvCxnSpPr>
        <p:spPr>
          <a:xfrm flipH="1" flipV="1">
            <a:off x="8569051" y="2454075"/>
            <a:ext cx="17210" cy="1224218"/>
          </a:xfrm>
          <a:prstGeom prst="bentConnector3">
            <a:avLst>
              <a:gd name="adj1" fmla="val -1328298"/>
            </a:avLst>
          </a:prstGeom>
          <a:ln w="28575">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0AA81E5D-B240-B180-F369-250F5A60AA9A}"/>
              </a:ext>
            </a:extLst>
          </p:cNvPr>
          <p:cNvSpPr txBox="1"/>
          <p:nvPr/>
        </p:nvSpPr>
        <p:spPr>
          <a:xfrm>
            <a:off x="7742553" y="2864622"/>
            <a:ext cx="1503489" cy="369332"/>
          </a:xfrm>
          <a:prstGeom prst="rect">
            <a:avLst/>
          </a:prstGeom>
          <a:noFill/>
        </p:spPr>
        <p:txBody>
          <a:bodyPr wrap="none" rtlCol="0">
            <a:spAutoFit/>
          </a:bodyPr>
          <a:lstStyle/>
          <a:p>
            <a:r>
              <a:rPr lang="en-US" altLang="en-US" sz="1800" b="1" dirty="0" err="1">
                <a:solidFill>
                  <a:srgbClr val="FF0000"/>
                </a:solidFill>
                <a:highlight>
                  <a:srgbClr val="FFFF00"/>
                </a:highlight>
                <a:sym typeface="Symbol" pitchFamily="2" charset="2"/>
              </a:rPr>
              <a:t>disjointWith</a:t>
            </a:r>
            <a:endParaRPr lang="fr-FR" dirty="0">
              <a:highlight>
                <a:srgbClr val="FFFF00"/>
              </a:highlight>
            </a:endParaRPr>
          </a:p>
        </p:txBody>
      </p:sp>
      <p:cxnSp>
        <p:nvCxnSpPr>
          <p:cNvPr id="39" name="Connecteur en angle 38">
            <a:extLst>
              <a:ext uri="{FF2B5EF4-FFF2-40B4-BE49-F238E27FC236}">
                <a16:creationId xmlns:a16="http://schemas.microsoft.com/office/drawing/2014/main" id="{D78A24DB-7022-360B-63F8-178C9AC63F4E}"/>
              </a:ext>
            </a:extLst>
          </p:cNvPr>
          <p:cNvCxnSpPr>
            <a:cxnSpLocks/>
            <a:stCxn id="10" idx="0"/>
            <a:endCxn id="28" idx="1"/>
          </p:cNvCxnSpPr>
          <p:nvPr/>
        </p:nvCxnSpPr>
        <p:spPr>
          <a:xfrm rot="5400000" flipH="1" flipV="1">
            <a:off x="4936304" y="2126382"/>
            <a:ext cx="1521290" cy="2176677"/>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F4E91D7F-1BF1-42A6-071C-929E6C02CDC6}"/>
              </a:ext>
            </a:extLst>
          </p:cNvPr>
          <p:cNvSpPr txBox="1"/>
          <p:nvPr/>
        </p:nvSpPr>
        <p:spPr>
          <a:xfrm>
            <a:off x="4633518" y="2542507"/>
            <a:ext cx="1441420" cy="369332"/>
          </a:xfrm>
          <a:prstGeom prst="rect">
            <a:avLst/>
          </a:prstGeom>
          <a:noFill/>
        </p:spPr>
        <p:txBody>
          <a:bodyPr wrap="none" rtlCol="0">
            <a:spAutoFit/>
          </a:bodyPr>
          <a:lstStyle/>
          <a:p>
            <a:r>
              <a:rPr lang="fr-FR" dirty="0" err="1"/>
              <a:t>Sub-classOf</a:t>
            </a:r>
            <a:endParaRPr lang="fr-FR" dirty="0"/>
          </a:p>
        </p:txBody>
      </p:sp>
      <p:sp>
        <p:nvSpPr>
          <p:cNvPr id="47" name="ZoneTexte 46">
            <a:extLst>
              <a:ext uri="{FF2B5EF4-FFF2-40B4-BE49-F238E27FC236}">
                <a16:creationId xmlns:a16="http://schemas.microsoft.com/office/drawing/2014/main" id="{C45395F4-C90E-81E7-B321-FA80CC0B9629}"/>
              </a:ext>
            </a:extLst>
          </p:cNvPr>
          <p:cNvSpPr txBox="1"/>
          <p:nvPr/>
        </p:nvSpPr>
        <p:spPr>
          <a:xfrm>
            <a:off x="7002206" y="4435247"/>
            <a:ext cx="2185214" cy="646331"/>
          </a:xfrm>
          <a:prstGeom prst="rect">
            <a:avLst/>
          </a:prstGeom>
          <a:noFill/>
        </p:spPr>
        <p:txBody>
          <a:bodyPr wrap="square" rtlCol="0">
            <a:spAutoFit/>
          </a:bodyPr>
          <a:lstStyle/>
          <a:p>
            <a:r>
              <a:rPr lang="fr-FR" dirty="0" err="1"/>
              <a:t>Owl:ObjectProperty</a:t>
            </a:r>
            <a:endParaRPr lang="fr-FR" dirty="0"/>
          </a:p>
          <a:p>
            <a:r>
              <a:rPr lang="en-US" altLang="en-US" b="1" dirty="0" err="1">
                <a:solidFill>
                  <a:srgbClr val="FF0000"/>
                </a:solidFill>
              </a:rPr>
              <a:t>eatenBy</a:t>
            </a:r>
            <a:endParaRPr lang="fr-FR" dirty="0"/>
          </a:p>
        </p:txBody>
      </p:sp>
      <p:cxnSp>
        <p:nvCxnSpPr>
          <p:cNvPr id="51" name="Connecteur en angle 50">
            <a:extLst>
              <a:ext uri="{FF2B5EF4-FFF2-40B4-BE49-F238E27FC236}">
                <a16:creationId xmlns:a16="http://schemas.microsoft.com/office/drawing/2014/main" id="{E42CD73F-95E1-47AB-C0B3-9A1ACF072C0C}"/>
              </a:ext>
            </a:extLst>
          </p:cNvPr>
          <p:cNvCxnSpPr>
            <a:cxnSpLocks/>
          </p:cNvCxnSpPr>
          <p:nvPr/>
        </p:nvCxnSpPr>
        <p:spPr>
          <a:xfrm rot="10800000" flipH="1">
            <a:off x="6802498" y="1931669"/>
            <a:ext cx="874672" cy="1746624"/>
          </a:xfrm>
          <a:prstGeom prst="bentConnector4">
            <a:avLst>
              <a:gd name="adj1" fmla="val -28103"/>
              <a:gd name="adj2" fmla="val 113088"/>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52" name="Connecteur en angle 51">
            <a:extLst>
              <a:ext uri="{FF2B5EF4-FFF2-40B4-BE49-F238E27FC236}">
                <a16:creationId xmlns:a16="http://schemas.microsoft.com/office/drawing/2014/main" id="{9C3CFC59-F76F-1402-5C92-C2C58F7CB293}"/>
              </a:ext>
            </a:extLst>
          </p:cNvPr>
          <p:cNvCxnSpPr>
            <a:cxnSpLocks/>
            <a:stCxn id="28" idx="1"/>
            <a:endCxn id="7" idx="2"/>
          </p:cNvCxnSpPr>
          <p:nvPr/>
        </p:nvCxnSpPr>
        <p:spPr>
          <a:xfrm rot="10800000" flipH="1" flipV="1">
            <a:off x="6785288" y="2454075"/>
            <a:ext cx="909092" cy="1764278"/>
          </a:xfrm>
          <a:prstGeom prst="bentConnector4">
            <a:avLst>
              <a:gd name="adj1" fmla="val -63000"/>
              <a:gd name="adj2" fmla="val 112957"/>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1523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3 - Θέση ημερομηνίας">
            <a:extLst>
              <a:ext uri="{FF2B5EF4-FFF2-40B4-BE49-F238E27FC236}">
                <a16:creationId xmlns:a16="http://schemas.microsoft.com/office/drawing/2014/main" id="{0D58C0E0-BD7B-F762-32C6-812550F6CA1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1202" name="4 - Θέση υποσέλιδου">
            <a:extLst>
              <a:ext uri="{FF2B5EF4-FFF2-40B4-BE49-F238E27FC236}">
                <a16:creationId xmlns:a16="http://schemas.microsoft.com/office/drawing/2014/main" id="{79423494-EA7F-50FF-F5A5-BEDA3A8B056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1203" name="5 - Θέση αριθμού διαφάνειας">
            <a:extLst>
              <a:ext uri="{FF2B5EF4-FFF2-40B4-BE49-F238E27FC236}">
                <a16:creationId xmlns:a16="http://schemas.microsoft.com/office/drawing/2014/main" id="{0B47F0E5-FA4E-8E1C-023B-34D8D376E9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80968CB-1F73-B040-BA74-0E3E873742C7}" type="slidenum">
              <a:rPr lang="el-GR" altLang="en-US" smtClean="0">
                <a:solidFill>
                  <a:schemeClr val="bg1"/>
                </a:solidFill>
              </a:rPr>
              <a:pPr>
                <a:spcBef>
                  <a:spcPct val="0"/>
                </a:spcBef>
                <a:buClrTx/>
                <a:buSzTx/>
                <a:buFontTx/>
                <a:buNone/>
              </a:pPr>
              <a:t>36</a:t>
            </a:fld>
            <a:endParaRPr lang="el-GR" altLang="en-US">
              <a:solidFill>
                <a:schemeClr val="bg1"/>
              </a:solidFill>
            </a:endParaRPr>
          </a:p>
        </p:txBody>
      </p:sp>
      <p:sp>
        <p:nvSpPr>
          <p:cNvPr id="51204" name="AutoShape 2">
            <a:extLst>
              <a:ext uri="{FF2B5EF4-FFF2-40B4-BE49-F238E27FC236}">
                <a16:creationId xmlns:a16="http://schemas.microsoft.com/office/drawing/2014/main" id="{502A2D6B-A2B2-17C0-D37B-0C43AA0E7774}"/>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Plants and Trees</a:t>
            </a:r>
            <a:endParaRPr lang="el-GR" altLang="en-US" sz="3200"/>
          </a:p>
        </p:txBody>
      </p:sp>
      <p:sp>
        <p:nvSpPr>
          <p:cNvPr id="51205" name="Rectangle 3">
            <a:extLst>
              <a:ext uri="{FF2B5EF4-FFF2-40B4-BE49-F238E27FC236}">
                <a16:creationId xmlns:a16="http://schemas.microsoft.com/office/drawing/2014/main" id="{CF0A9BE0-9601-6F66-31DE-49E47293C98F}"/>
              </a:ext>
            </a:extLst>
          </p:cNvPr>
          <p:cNvSpPr>
            <a:spLocks noGrp="1" noChangeArrowheads="1"/>
          </p:cNvSpPr>
          <p:nvPr>
            <p:ph type="body" idx="1"/>
          </p:nvPr>
        </p:nvSpPr>
        <p:spPr>
          <a:xfrm>
            <a:off x="838200" y="2362200"/>
            <a:ext cx="7837488" cy="3724275"/>
          </a:xfrm>
        </p:spPr>
        <p:txBody>
          <a:bodyPr/>
          <a:lstStyle/>
          <a:p>
            <a:pPr marL="533400" indent="-533400" eaLnBrk="1" hangingPunct="1">
              <a:lnSpc>
                <a:spcPct val="80000"/>
              </a:lnSpc>
              <a:buFont typeface="Wingdings" pitchFamily="2" charset="2"/>
              <a:buNone/>
            </a:pPr>
            <a:r>
              <a:rPr lang="en-US" altLang="en-US" sz="2400" b="1" dirty="0">
                <a:solidFill>
                  <a:srgbClr val="FF0000"/>
                </a:solidFill>
              </a:rPr>
              <a:t>&lt;</a:t>
            </a:r>
            <a:r>
              <a:rPr lang="en-US" altLang="en-US" sz="2400" b="1" dirty="0" err="1">
                <a:solidFill>
                  <a:srgbClr val="FF0000"/>
                </a:solidFill>
              </a:rPr>
              <a:t>owl:Class</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="plant"&gt;</a:t>
            </a:r>
            <a:endParaRPr lang="el-GR" altLang="en-US" sz="2400" b="1" dirty="0">
              <a:solidFill>
                <a:srgbClr val="FF0000"/>
              </a:solidFill>
            </a:endParaRPr>
          </a:p>
          <a:p>
            <a:pPr marL="533400" indent="-533400" eaLnBrk="1" hangingPunct="1">
              <a:lnSpc>
                <a:spcPct val="80000"/>
              </a:lnSpc>
              <a:buFont typeface="Wingdings" pitchFamily="2" charset="2"/>
              <a:buNone/>
            </a:pPr>
            <a:r>
              <a:rPr lang="fr-FR" altLang="en-US" sz="2400" b="1" dirty="0">
                <a:solidFill>
                  <a:srgbClr val="FF0000"/>
                </a:solidFill>
              </a:rPr>
              <a:t> </a:t>
            </a:r>
            <a:endParaRPr lang="el-GR" altLang="en-US" sz="2400" b="1" dirty="0">
              <a:solidFill>
                <a:srgbClr val="FF0000"/>
              </a:solidFill>
            </a:endParaRPr>
          </a:p>
          <a:p>
            <a:pPr marL="533400" indent="-533400" eaLnBrk="1" hangingPunct="1">
              <a:lnSpc>
                <a:spcPct val="80000"/>
              </a:lnSpc>
              <a:buFont typeface="Wingdings" pitchFamily="2" charset="2"/>
              <a:buNone/>
            </a:pPr>
            <a:r>
              <a:rPr lang="el-GR" altLang="en-US" sz="2400" b="1" dirty="0">
                <a:solidFill>
                  <a:srgbClr val="FF0000"/>
                </a:solidFill>
              </a:rPr>
              <a:t>	</a:t>
            </a:r>
            <a:r>
              <a:rPr lang="en-US" altLang="en-US" sz="2400" b="1" dirty="0">
                <a:solidFill>
                  <a:srgbClr val="FF0000"/>
                </a:solidFill>
              </a:rPr>
              <a:t>&lt;</a:t>
            </a:r>
            <a:r>
              <a:rPr lang="en-US" altLang="en-US" sz="2400" b="1" dirty="0" err="1">
                <a:solidFill>
                  <a:srgbClr val="FF0000"/>
                </a:solidFill>
              </a:rPr>
              <a:t>owl:disjointWith</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="#animal"/&gt;</a:t>
            </a:r>
            <a:endParaRPr lang="en-GB" altLang="en-US" sz="2400" b="1" dirty="0">
              <a:solidFill>
                <a:srgbClr val="FF0000"/>
              </a:solidFill>
            </a:endParaRPr>
          </a:p>
          <a:p>
            <a:pPr marL="533400" indent="-533400" eaLnBrk="1" hangingPunct="1">
              <a:lnSpc>
                <a:spcPct val="80000"/>
              </a:lnSpc>
              <a:spcAft>
                <a:spcPct val="40000"/>
              </a:spcAft>
              <a:buFont typeface="Wingdings" pitchFamily="2" charset="2"/>
              <a:buNone/>
            </a:pPr>
            <a:r>
              <a:rPr lang="en-US" altLang="en-US" sz="2400" b="1" dirty="0">
                <a:solidFill>
                  <a:srgbClr val="FF0000"/>
                </a:solidFill>
              </a:rPr>
              <a:t>&lt;/</a:t>
            </a:r>
            <a:r>
              <a:rPr lang="en-US" altLang="en-US" sz="2400" b="1" dirty="0" err="1">
                <a:solidFill>
                  <a:srgbClr val="FF0000"/>
                </a:solidFill>
              </a:rPr>
              <a:t>owl:Class</a:t>
            </a:r>
            <a:r>
              <a:rPr lang="en-US" altLang="en-US" sz="2400" b="1" dirty="0">
                <a:solidFill>
                  <a:srgbClr val="FF0000"/>
                </a:solidFill>
              </a:rPr>
              <a:t>&gt;</a:t>
            </a:r>
            <a:endParaRPr lang="el-GR" altLang="en-US" sz="2400" b="1" dirty="0">
              <a:solidFill>
                <a:srgbClr val="FF0000"/>
              </a:solidFill>
            </a:endParaRPr>
          </a:p>
          <a:p>
            <a:pPr marL="533400" indent="-533400" eaLnBrk="1" hangingPunct="1">
              <a:lnSpc>
                <a:spcPct val="80000"/>
              </a:lnSpc>
              <a:buFont typeface="Wingdings" pitchFamily="2" charset="2"/>
              <a:buNone/>
            </a:pPr>
            <a:r>
              <a:rPr lang="en-US" altLang="en-US" sz="2400" b="1" dirty="0">
                <a:solidFill>
                  <a:srgbClr val="FF0000"/>
                </a:solidFill>
              </a:rPr>
              <a:t>&lt;</a:t>
            </a:r>
            <a:r>
              <a:rPr lang="en-US" altLang="en-US" sz="2400" b="1" dirty="0" err="1">
                <a:solidFill>
                  <a:srgbClr val="FF0000"/>
                </a:solidFill>
              </a:rPr>
              <a:t>owl:Class</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="tree"&gt;</a:t>
            </a:r>
            <a:endParaRPr lang="el-GR" altLang="en-US" sz="2400" b="1" dirty="0">
              <a:solidFill>
                <a:srgbClr val="FF0000"/>
              </a:solidFill>
            </a:endParaRPr>
          </a:p>
          <a:p>
            <a:pPr marL="533400" indent="-533400" eaLnBrk="1" hangingPunct="1">
              <a:lnSpc>
                <a:spcPct val="80000"/>
              </a:lnSpc>
              <a:buFont typeface="Wingdings" pitchFamily="2" charset="2"/>
              <a:buNone/>
            </a:pPr>
            <a:r>
              <a:rPr lang="el-GR" altLang="en-US" sz="2400" b="1" dirty="0">
                <a:solidFill>
                  <a:srgbClr val="FF0000"/>
                </a:solidFill>
              </a:rPr>
              <a:t>	</a:t>
            </a:r>
            <a:r>
              <a:rPr lang="fr-FR" altLang="en-US" sz="2400" b="1" dirty="0">
                <a:solidFill>
                  <a:srgbClr val="FF0000"/>
                </a:solidFill>
              </a:rPr>
              <a:t> </a:t>
            </a:r>
            <a:endParaRPr lang="el-GR" altLang="en-US" sz="2400" b="1" dirty="0">
              <a:solidFill>
                <a:srgbClr val="FF0000"/>
              </a:solidFill>
            </a:endParaRPr>
          </a:p>
          <a:p>
            <a:pPr marL="533400" indent="-533400" eaLnBrk="1" hangingPunct="1">
              <a:lnSpc>
                <a:spcPct val="80000"/>
              </a:lnSpc>
              <a:buFont typeface="Wingdings" pitchFamily="2" charset="2"/>
              <a:buNone/>
            </a:pPr>
            <a:r>
              <a:rPr lang="el-GR" altLang="en-US" sz="2400" b="1" dirty="0">
                <a:solidFill>
                  <a:srgbClr val="FF0000"/>
                </a:solidFill>
              </a:rPr>
              <a:t>	</a:t>
            </a:r>
            <a:r>
              <a:rPr lang="en-US" altLang="en-US" sz="2400" b="1" dirty="0">
                <a:solidFill>
                  <a:srgbClr val="FF0000"/>
                </a:solidFill>
              </a:rPr>
              <a:t>&lt;</a:t>
            </a:r>
            <a:r>
              <a:rPr lang="en-US" altLang="en-US" sz="2400" b="1" dirty="0" err="1">
                <a:solidFill>
                  <a:srgbClr val="FF0000"/>
                </a:solidFill>
              </a:rPr>
              <a:t>rdfs:subClassOf</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="#plant"/&gt;</a:t>
            </a:r>
            <a:endParaRPr lang="el-GR" altLang="en-US" sz="2400" dirty="0">
              <a:solidFill>
                <a:srgbClr val="FF0000"/>
              </a:solidFill>
            </a:endParaRPr>
          </a:p>
          <a:p>
            <a:pPr marL="533400" indent="-533400" eaLnBrk="1" hangingPunct="1">
              <a:lnSpc>
                <a:spcPct val="80000"/>
              </a:lnSpc>
              <a:buFont typeface="Wingdings" pitchFamily="2" charset="2"/>
              <a:buNone/>
            </a:pPr>
            <a:r>
              <a:rPr lang="el-GR" altLang="en-US" sz="2400" b="1" dirty="0">
                <a:solidFill>
                  <a:srgbClr val="FF0000"/>
                </a:solidFill>
              </a:rPr>
              <a:t>&lt;/</a:t>
            </a:r>
            <a:r>
              <a:rPr lang="el-GR" altLang="en-US" sz="2400" b="1" dirty="0" err="1">
                <a:solidFill>
                  <a:srgbClr val="FF0000"/>
                </a:solidFill>
              </a:rPr>
              <a:t>owl:Class</a:t>
            </a:r>
            <a:r>
              <a:rPr lang="el-GR" altLang="en-US" sz="2400" b="1" dirty="0">
                <a:solidFill>
                  <a:srgbClr val="FF0000"/>
                </a:solidFill>
              </a:rPr>
              <a:t>&gt;</a:t>
            </a:r>
            <a:r>
              <a:rPr lang="el-GR" altLang="en-US" sz="2400" dirty="0">
                <a:solidFill>
                  <a:srgbClr val="FF0000"/>
                </a:solid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3 - Θέση ημερομηνίας">
            <a:extLst>
              <a:ext uri="{FF2B5EF4-FFF2-40B4-BE49-F238E27FC236}">
                <a16:creationId xmlns:a16="http://schemas.microsoft.com/office/drawing/2014/main" id="{64B894A7-6C4F-B9CA-FDC8-CEE9C2B8F30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3250" name="4 - Θέση υποσέλιδου">
            <a:extLst>
              <a:ext uri="{FF2B5EF4-FFF2-40B4-BE49-F238E27FC236}">
                <a16:creationId xmlns:a16="http://schemas.microsoft.com/office/drawing/2014/main" id="{CA173693-5E3E-5F12-C827-F187C192F2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3251" name="5 - Θέση αριθμού διαφάνειας">
            <a:extLst>
              <a:ext uri="{FF2B5EF4-FFF2-40B4-BE49-F238E27FC236}">
                <a16:creationId xmlns:a16="http://schemas.microsoft.com/office/drawing/2014/main" id="{2C072089-E287-660D-3667-2764897A9F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84A8E19-82D1-A640-A6B2-7EB29004F6D7}" type="slidenum">
              <a:rPr lang="el-GR" altLang="en-US" smtClean="0">
                <a:solidFill>
                  <a:schemeClr val="bg1"/>
                </a:solidFill>
              </a:rPr>
              <a:pPr>
                <a:spcBef>
                  <a:spcPct val="0"/>
                </a:spcBef>
                <a:buClrTx/>
                <a:buSzTx/>
                <a:buFontTx/>
                <a:buNone/>
              </a:pPr>
              <a:t>37</a:t>
            </a:fld>
            <a:endParaRPr lang="el-GR" altLang="en-US">
              <a:solidFill>
                <a:schemeClr val="bg1"/>
              </a:solidFill>
            </a:endParaRPr>
          </a:p>
        </p:txBody>
      </p:sp>
      <p:sp>
        <p:nvSpPr>
          <p:cNvPr id="53252" name="AutoShape 2">
            <a:extLst>
              <a:ext uri="{FF2B5EF4-FFF2-40B4-BE49-F238E27FC236}">
                <a16:creationId xmlns:a16="http://schemas.microsoft.com/office/drawing/2014/main" id="{FC8606B6-A05F-5EFD-382F-3E4E48816A89}"/>
              </a:ext>
            </a:extLst>
          </p:cNvPr>
          <p:cNvSpPr>
            <a:spLocks noGrp="1" noChangeArrowheads="1"/>
          </p:cNvSpPr>
          <p:nvPr>
            <p:ph type="title"/>
          </p:nvPr>
        </p:nvSpPr>
        <p:spPr/>
        <p:txBody>
          <a:bodyPr/>
          <a:lstStyle/>
          <a:p>
            <a:pPr eaLnBrk="1" hangingPunct="1"/>
            <a:r>
              <a:rPr lang="en-US" altLang="en-US"/>
              <a:t>Inverse Properties</a:t>
            </a:r>
            <a:endParaRPr lang="el-GR" altLang="en-US"/>
          </a:p>
        </p:txBody>
      </p:sp>
      <p:sp>
        <p:nvSpPr>
          <p:cNvPr id="53253" name="Rectangle 3">
            <a:extLst>
              <a:ext uri="{FF2B5EF4-FFF2-40B4-BE49-F238E27FC236}">
                <a16:creationId xmlns:a16="http://schemas.microsoft.com/office/drawing/2014/main" id="{F066C000-2836-FE2D-DE07-9590E9D91B5E}"/>
              </a:ext>
            </a:extLst>
          </p:cNvPr>
          <p:cNvSpPr>
            <a:spLocks noGrp="1" noChangeArrowheads="1"/>
          </p:cNvSpPr>
          <p:nvPr>
            <p:ph type="body" idx="1"/>
          </p:nvPr>
        </p:nvSpPr>
        <p:spPr>
          <a:xfrm>
            <a:off x="838200" y="2362200"/>
            <a:ext cx="8054975" cy="3724275"/>
          </a:xfrm>
        </p:spPr>
        <p:txBody>
          <a:bodyPr/>
          <a:lstStyle/>
          <a:p>
            <a:pPr eaLnBrk="1" hangingPunct="1">
              <a:buFont typeface="Wingdings" pitchFamily="2" charset="2"/>
              <a:buNone/>
            </a:pPr>
            <a:r>
              <a:rPr lang="en-US" altLang="en-US" sz="2400" b="1" dirty="0">
                <a:solidFill>
                  <a:srgbClr val="FF0000"/>
                </a:solidFill>
              </a:rPr>
              <a:t>&lt;</a:t>
            </a:r>
            <a:r>
              <a:rPr lang="en-US" altLang="en-US" sz="2400" b="1" dirty="0" err="1">
                <a:solidFill>
                  <a:srgbClr val="FF0000"/>
                </a:solidFill>
              </a:rPr>
              <a:t>owl:ObjectProperty</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="teaches"&gt;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rdfs:range</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="#course"/&gt;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rdfs:domain</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 	"#</a:t>
            </a:r>
            <a:r>
              <a:rPr lang="en-US" altLang="en-US" sz="2400" b="1" dirty="0" err="1">
                <a:solidFill>
                  <a:srgbClr val="FF0000"/>
                </a:solidFill>
              </a:rPr>
              <a:t>academicStaffMember</a:t>
            </a:r>
            <a:r>
              <a:rPr lang="en-US" altLang="en-US" sz="2400" b="1" dirty="0">
                <a:solidFill>
                  <a:srgbClr val="FF0000"/>
                </a:solidFill>
              </a:rPr>
              <a:t>"/&gt;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owl:inverseOf</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a:t>
            </a:r>
            <a:r>
              <a:rPr lang="en-US" altLang="en-US" sz="2400" b="1" dirty="0" err="1">
                <a:solidFill>
                  <a:srgbClr val="FF0000"/>
                </a:solidFill>
              </a:rPr>
              <a:t>isTaughtBy</a:t>
            </a:r>
            <a:r>
              <a:rPr lang="en-US" altLang="en-US" sz="2400" b="1" dirty="0">
                <a:solidFill>
                  <a:srgbClr val="FF0000"/>
                </a:solidFill>
              </a:rPr>
              <a:t>"/&gt;</a:t>
            </a:r>
          </a:p>
          <a:p>
            <a:pPr eaLnBrk="1" hangingPunct="1">
              <a:buFont typeface="Wingdings" pitchFamily="2" charset="2"/>
              <a:buNone/>
            </a:pPr>
            <a:r>
              <a:rPr lang="en-US" altLang="en-US" sz="2400" b="1" dirty="0">
                <a:solidFill>
                  <a:srgbClr val="FF0000"/>
                </a:solidFill>
              </a:rPr>
              <a:t>&lt;/</a:t>
            </a:r>
            <a:r>
              <a:rPr lang="en-US" altLang="en-US" sz="2400" b="1" dirty="0" err="1">
                <a:solidFill>
                  <a:srgbClr val="FF0000"/>
                </a:solidFill>
              </a:rPr>
              <a:t>owl:ObjectProperty</a:t>
            </a:r>
            <a:r>
              <a:rPr lang="en-US" altLang="en-US" sz="2400" b="1" dirty="0">
                <a:solidFill>
                  <a:srgbClr val="FF0000"/>
                </a:solidFill>
              </a:rPr>
              <a:t>&gt;</a:t>
            </a:r>
            <a:endParaRPr lang="el-GR" altLang="en-US" sz="2400" b="1"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3 - Θέση ημερομηνίας">
            <a:extLst>
              <a:ext uri="{FF2B5EF4-FFF2-40B4-BE49-F238E27FC236}">
                <a16:creationId xmlns:a16="http://schemas.microsoft.com/office/drawing/2014/main" id="{7D7E708B-110F-1E2A-AB93-FF9778B07C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4274" name="4 - Θέση υποσέλιδου">
            <a:extLst>
              <a:ext uri="{FF2B5EF4-FFF2-40B4-BE49-F238E27FC236}">
                <a16:creationId xmlns:a16="http://schemas.microsoft.com/office/drawing/2014/main" id="{AEFB81BD-CF1D-1F4D-9F60-06F601577B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4275" name="5 - Θέση αριθμού διαφάνειας">
            <a:extLst>
              <a:ext uri="{FF2B5EF4-FFF2-40B4-BE49-F238E27FC236}">
                <a16:creationId xmlns:a16="http://schemas.microsoft.com/office/drawing/2014/main" id="{ED9EB037-CD3F-32B7-4E07-A19EED374A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0E8E2148-FE9F-0C46-AF7D-D3EDB18A94E0}" type="slidenum">
              <a:rPr lang="el-GR" altLang="en-US" smtClean="0">
                <a:solidFill>
                  <a:schemeClr val="bg1"/>
                </a:solidFill>
              </a:rPr>
              <a:pPr>
                <a:spcBef>
                  <a:spcPct val="0"/>
                </a:spcBef>
                <a:buClrTx/>
                <a:buSzTx/>
                <a:buFontTx/>
                <a:buNone/>
              </a:pPr>
              <a:t>38</a:t>
            </a:fld>
            <a:endParaRPr lang="el-GR" altLang="en-US">
              <a:solidFill>
                <a:schemeClr val="bg1"/>
              </a:solidFill>
            </a:endParaRPr>
          </a:p>
        </p:txBody>
      </p:sp>
      <p:sp>
        <p:nvSpPr>
          <p:cNvPr id="54276" name="AutoShape 2">
            <a:extLst>
              <a:ext uri="{FF2B5EF4-FFF2-40B4-BE49-F238E27FC236}">
                <a16:creationId xmlns:a16="http://schemas.microsoft.com/office/drawing/2014/main" id="{14251408-1FEB-D32F-6E92-1999A9564E67}"/>
              </a:ext>
            </a:extLst>
          </p:cNvPr>
          <p:cNvSpPr>
            <a:spLocks noGrp="1" noChangeArrowheads="1"/>
          </p:cNvSpPr>
          <p:nvPr>
            <p:ph type="title"/>
          </p:nvPr>
        </p:nvSpPr>
        <p:spPr/>
        <p:txBody>
          <a:bodyPr/>
          <a:lstStyle/>
          <a:p>
            <a:pPr eaLnBrk="1" hangingPunct="1"/>
            <a:r>
              <a:rPr lang="en-US" altLang="en-US"/>
              <a:t>Equivalent Properties</a:t>
            </a:r>
            <a:endParaRPr lang="el-GR" altLang="en-US"/>
          </a:p>
        </p:txBody>
      </p:sp>
      <p:sp>
        <p:nvSpPr>
          <p:cNvPr id="54277" name="Rectangle 3">
            <a:extLst>
              <a:ext uri="{FF2B5EF4-FFF2-40B4-BE49-F238E27FC236}">
                <a16:creationId xmlns:a16="http://schemas.microsoft.com/office/drawing/2014/main" id="{6330DBF3-2FAD-7E33-B800-0DE4B817BBEB}"/>
              </a:ext>
            </a:extLst>
          </p:cNvPr>
          <p:cNvSpPr>
            <a:spLocks noGrp="1" noChangeArrowheads="1"/>
          </p:cNvSpPr>
          <p:nvPr>
            <p:ph type="body" idx="1"/>
          </p:nvPr>
        </p:nvSpPr>
        <p:spPr/>
        <p:txBody>
          <a:bodyPr/>
          <a:lstStyle/>
          <a:p>
            <a:pPr eaLnBrk="1" hangingPunct="1">
              <a:buFont typeface="Wingdings" pitchFamily="2" charset="2"/>
              <a:buNone/>
            </a:pPr>
            <a:r>
              <a:rPr lang="en-US" altLang="en-US" sz="2400" b="1" dirty="0" err="1">
                <a:solidFill>
                  <a:srgbClr val="FF0000"/>
                </a:solidFill>
              </a:rPr>
              <a:t>owl:equivalentProperty</a:t>
            </a:r>
            <a:endParaRPr lang="en-US" altLang="en-US" sz="2400" b="1" dirty="0">
              <a:solidFill>
                <a:srgbClr val="FF0000"/>
              </a:solidFill>
            </a:endParaRP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owl:ObjectProperty</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a:t>
            </a:r>
            <a:r>
              <a:rPr lang="en-US" altLang="en-US" sz="2400" b="1" dirty="0" err="1">
                <a:solidFill>
                  <a:srgbClr val="FF0000"/>
                </a:solidFill>
              </a:rPr>
              <a:t>lecturesIn</a:t>
            </a:r>
            <a:r>
              <a:rPr lang="en-US" altLang="en-US" sz="2400" b="1" dirty="0">
                <a:solidFill>
                  <a:srgbClr val="FF0000"/>
                </a:solidFill>
              </a:rPr>
              <a:t>"&gt;</a:t>
            </a:r>
          </a:p>
          <a:p>
            <a:pPr eaLnBrk="1" hangingPunct="1">
              <a:buFont typeface="Wingdings" pitchFamily="2" charset="2"/>
              <a:buNone/>
            </a:pPr>
            <a:r>
              <a:rPr lang="en-US" altLang="en-US" sz="2400" b="1" dirty="0">
                <a:solidFill>
                  <a:srgbClr val="FF0000"/>
                </a:solidFill>
              </a:rPr>
              <a:t>	&lt;</a:t>
            </a:r>
            <a:r>
              <a:rPr lang="en-US" altLang="en-US" sz="2400" b="1" dirty="0" err="1">
                <a:solidFill>
                  <a:srgbClr val="FF0000"/>
                </a:solidFill>
              </a:rPr>
              <a:t>owl:equivalentProperty</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="#teaches"/&gt;</a:t>
            </a:r>
          </a:p>
          <a:p>
            <a:pPr eaLnBrk="1" hangingPunct="1">
              <a:buFont typeface="Wingdings" pitchFamily="2" charset="2"/>
              <a:buNone/>
            </a:pPr>
            <a:r>
              <a:rPr lang="en-US" altLang="en-US" sz="2400" b="1" dirty="0">
                <a:solidFill>
                  <a:srgbClr val="FF0000"/>
                </a:solidFill>
              </a:rPr>
              <a:t>&lt;/</a:t>
            </a:r>
            <a:r>
              <a:rPr lang="en-US" altLang="en-US" sz="2400" b="1" dirty="0" err="1">
                <a:solidFill>
                  <a:srgbClr val="FF0000"/>
                </a:solidFill>
              </a:rPr>
              <a:t>owl:ObjectProperty</a:t>
            </a:r>
            <a:r>
              <a:rPr lang="en-US" altLang="en-US" sz="2400" b="1" dirty="0">
                <a:solidFill>
                  <a:srgbClr val="FF0000"/>
                </a:solidFill>
              </a:rPr>
              <a:t>&gt;</a:t>
            </a:r>
            <a:endParaRPr lang="el-GR" altLang="en-US" sz="2400" b="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5C321FF-2BBC-BB78-E7B4-22BA132242E8}"/>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D6A2E439-38DC-35EE-D292-CF6418F43A28}"/>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4CBC2985-70BA-C24E-5425-074AB82C1832}"/>
              </a:ext>
            </a:extLst>
          </p:cNvPr>
          <p:cNvSpPr>
            <a:spLocks noGrp="1"/>
          </p:cNvSpPr>
          <p:nvPr>
            <p:ph type="sldNum" sz="quarter" idx="12"/>
          </p:nvPr>
        </p:nvSpPr>
        <p:spPr/>
        <p:txBody>
          <a:bodyPr/>
          <a:lstStyle/>
          <a:p>
            <a:pPr>
              <a:defRPr/>
            </a:pPr>
            <a:fld id="{29300C54-0C67-734E-A077-F0016F7449BB}" type="slidenum">
              <a:rPr lang="el-GR" altLang="en-US" smtClean="0"/>
              <a:pPr>
                <a:defRPr/>
              </a:pPr>
              <a:t>39</a:t>
            </a:fld>
            <a:endParaRPr lang="el-GR" altLang="en-US"/>
          </a:p>
        </p:txBody>
      </p:sp>
      <p:sp>
        <p:nvSpPr>
          <p:cNvPr id="7" name="Rectangle : coins arrondis 6">
            <a:extLst>
              <a:ext uri="{FF2B5EF4-FFF2-40B4-BE49-F238E27FC236}">
                <a16:creationId xmlns:a16="http://schemas.microsoft.com/office/drawing/2014/main" id="{2B942174-FE13-F0AD-23C2-EBB55DA54ED5}"/>
              </a:ext>
            </a:extLst>
          </p:cNvPr>
          <p:cNvSpPr/>
          <p:nvPr/>
        </p:nvSpPr>
        <p:spPr>
          <a:xfrm>
            <a:off x="75790" y="432484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Associate </a:t>
            </a:r>
            <a:r>
              <a:rPr lang="fr-FR" dirty="0" err="1"/>
              <a:t>professor</a:t>
            </a:r>
            <a:endParaRPr lang="fr-FR" dirty="0"/>
          </a:p>
        </p:txBody>
      </p:sp>
      <p:sp>
        <p:nvSpPr>
          <p:cNvPr id="8" name="Rectangle : coins arrondis 7">
            <a:extLst>
              <a:ext uri="{FF2B5EF4-FFF2-40B4-BE49-F238E27FC236}">
                <a16:creationId xmlns:a16="http://schemas.microsoft.com/office/drawing/2014/main" id="{889097AF-29BE-05F9-39D4-AFFB19D5044F}"/>
              </a:ext>
            </a:extLst>
          </p:cNvPr>
          <p:cNvSpPr/>
          <p:nvPr/>
        </p:nvSpPr>
        <p:spPr>
          <a:xfrm>
            <a:off x="3127108" y="2793969"/>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Faculty</a:t>
            </a:r>
            <a:endParaRPr lang="fr-FR" dirty="0"/>
          </a:p>
        </p:txBody>
      </p:sp>
      <p:sp>
        <p:nvSpPr>
          <p:cNvPr id="9" name="Rectangle : coins arrondis 8">
            <a:extLst>
              <a:ext uri="{FF2B5EF4-FFF2-40B4-BE49-F238E27FC236}">
                <a16:creationId xmlns:a16="http://schemas.microsoft.com/office/drawing/2014/main" id="{91A29B21-7E37-C030-9E7C-A1FC2272054F}"/>
              </a:ext>
            </a:extLst>
          </p:cNvPr>
          <p:cNvSpPr/>
          <p:nvPr/>
        </p:nvSpPr>
        <p:spPr>
          <a:xfrm>
            <a:off x="3113490" y="4331289"/>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Professor</a:t>
            </a:r>
          </a:p>
        </p:txBody>
      </p:sp>
      <p:sp>
        <p:nvSpPr>
          <p:cNvPr id="10" name="Rectangle : coins arrondis 9">
            <a:extLst>
              <a:ext uri="{FF2B5EF4-FFF2-40B4-BE49-F238E27FC236}">
                <a16:creationId xmlns:a16="http://schemas.microsoft.com/office/drawing/2014/main" id="{4D4FEBAF-BADB-EB5D-3CCB-2F426D7922E3}"/>
              </a:ext>
            </a:extLst>
          </p:cNvPr>
          <p:cNvSpPr/>
          <p:nvPr/>
        </p:nvSpPr>
        <p:spPr>
          <a:xfrm>
            <a:off x="6698903" y="444409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Assistant Professor</a:t>
            </a:r>
          </a:p>
        </p:txBody>
      </p:sp>
      <p:cxnSp>
        <p:nvCxnSpPr>
          <p:cNvPr id="12" name="Connecteur en angle 11">
            <a:extLst>
              <a:ext uri="{FF2B5EF4-FFF2-40B4-BE49-F238E27FC236}">
                <a16:creationId xmlns:a16="http://schemas.microsoft.com/office/drawing/2014/main" id="{48057AB0-4917-FB21-7D07-0B1270EA55C3}"/>
              </a:ext>
            </a:extLst>
          </p:cNvPr>
          <p:cNvCxnSpPr>
            <a:stCxn id="7" idx="0"/>
          </p:cNvCxnSpPr>
          <p:nvPr/>
        </p:nvCxnSpPr>
        <p:spPr>
          <a:xfrm rot="5400000" flipH="1" flipV="1">
            <a:off x="1735295" y="2978037"/>
            <a:ext cx="909851" cy="178376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3997C511-B5DF-F5AB-3D81-3B918A1F063B}"/>
              </a:ext>
            </a:extLst>
          </p:cNvPr>
          <p:cNvSpPr txBox="1"/>
          <p:nvPr/>
        </p:nvSpPr>
        <p:spPr>
          <a:xfrm>
            <a:off x="1298338" y="3094577"/>
            <a:ext cx="1441420" cy="369332"/>
          </a:xfrm>
          <a:prstGeom prst="rect">
            <a:avLst/>
          </a:prstGeom>
          <a:noFill/>
        </p:spPr>
        <p:txBody>
          <a:bodyPr wrap="none" rtlCol="0">
            <a:spAutoFit/>
          </a:bodyPr>
          <a:lstStyle/>
          <a:p>
            <a:r>
              <a:rPr lang="fr-FR" dirty="0" err="1"/>
              <a:t>Sub-classOf</a:t>
            </a:r>
            <a:endParaRPr lang="fr-FR" dirty="0"/>
          </a:p>
        </p:txBody>
      </p:sp>
      <p:cxnSp>
        <p:nvCxnSpPr>
          <p:cNvPr id="14" name="Connecteur en angle 13">
            <a:extLst>
              <a:ext uri="{FF2B5EF4-FFF2-40B4-BE49-F238E27FC236}">
                <a16:creationId xmlns:a16="http://schemas.microsoft.com/office/drawing/2014/main" id="{57D369D0-ECBE-D657-F447-0CF31B8E01C6}"/>
              </a:ext>
            </a:extLst>
          </p:cNvPr>
          <p:cNvCxnSpPr>
            <a:cxnSpLocks/>
            <a:stCxn id="9" idx="0"/>
            <a:endCxn id="8" idx="2"/>
          </p:cNvCxnSpPr>
          <p:nvPr/>
        </p:nvCxnSpPr>
        <p:spPr>
          <a:xfrm rot="5400000" flipH="1" flipV="1">
            <a:off x="4114248" y="4095880"/>
            <a:ext cx="457200" cy="1361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Connecteur en angle 16">
            <a:extLst>
              <a:ext uri="{FF2B5EF4-FFF2-40B4-BE49-F238E27FC236}">
                <a16:creationId xmlns:a16="http://schemas.microsoft.com/office/drawing/2014/main" id="{933AB77E-52E2-1941-3F65-06AED2FDD2DF}"/>
              </a:ext>
            </a:extLst>
          </p:cNvPr>
          <p:cNvCxnSpPr>
            <a:cxnSpLocks/>
            <a:stCxn id="10" idx="0"/>
            <a:endCxn id="8" idx="3"/>
          </p:cNvCxnSpPr>
          <p:nvPr/>
        </p:nvCxnSpPr>
        <p:spPr>
          <a:xfrm rot="16200000" flipV="1">
            <a:off x="6191797" y="2714437"/>
            <a:ext cx="1110064" cy="2349247"/>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E25FF915-B377-F2F7-ADAA-518EF103569B}"/>
              </a:ext>
            </a:extLst>
          </p:cNvPr>
          <p:cNvSpPr txBox="1"/>
          <p:nvPr/>
        </p:nvSpPr>
        <p:spPr>
          <a:xfrm>
            <a:off x="5866985" y="3337484"/>
            <a:ext cx="1441420" cy="369332"/>
          </a:xfrm>
          <a:prstGeom prst="rect">
            <a:avLst/>
          </a:prstGeom>
          <a:noFill/>
        </p:spPr>
        <p:txBody>
          <a:bodyPr wrap="none" rtlCol="0">
            <a:spAutoFit/>
          </a:bodyPr>
          <a:lstStyle/>
          <a:p>
            <a:r>
              <a:rPr lang="fr-FR" dirty="0" err="1"/>
              <a:t>Sub-classOf</a:t>
            </a:r>
            <a:endParaRPr lang="fr-FR" dirty="0"/>
          </a:p>
        </p:txBody>
      </p:sp>
      <p:cxnSp>
        <p:nvCxnSpPr>
          <p:cNvPr id="23" name="Connecteur en angle 22">
            <a:extLst>
              <a:ext uri="{FF2B5EF4-FFF2-40B4-BE49-F238E27FC236}">
                <a16:creationId xmlns:a16="http://schemas.microsoft.com/office/drawing/2014/main" id="{784EFF73-936E-93EF-694E-9E2BBF91C2E0}"/>
              </a:ext>
            </a:extLst>
          </p:cNvPr>
          <p:cNvCxnSpPr>
            <a:cxnSpLocks/>
            <a:stCxn id="7" idx="2"/>
            <a:endCxn id="9" idx="2"/>
          </p:cNvCxnSpPr>
          <p:nvPr/>
        </p:nvCxnSpPr>
        <p:spPr>
          <a:xfrm rot="16200000" flipH="1">
            <a:off x="2813966" y="3889336"/>
            <a:ext cx="6446" cy="3037700"/>
          </a:xfrm>
          <a:prstGeom prst="bentConnector3">
            <a:avLst>
              <a:gd name="adj1" fmla="val 3646385"/>
            </a:avLst>
          </a:prstGeom>
          <a:ln w="28575">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5029718F-2A24-3558-E91A-E667364F3136}"/>
              </a:ext>
            </a:extLst>
          </p:cNvPr>
          <p:cNvSpPr txBox="1"/>
          <p:nvPr/>
        </p:nvSpPr>
        <p:spPr>
          <a:xfrm>
            <a:off x="1860996" y="5664164"/>
            <a:ext cx="1503489" cy="369332"/>
          </a:xfrm>
          <a:prstGeom prst="rect">
            <a:avLst/>
          </a:prstGeom>
          <a:noFill/>
        </p:spPr>
        <p:txBody>
          <a:bodyPr wrap="none" rtlCol="0">
            <a:spAutoFit/>
          </a:bodyPr>
          <a:lstStyle/>
          <a:p>
            <a:r>
              <a:rPr lang="en-US" altLang="en-US" sz="1800" b="1" dirty="0" err="1">
                <a:solidFill>
                  <a:srgbClr val="FF0000"/>
                </a:solidFill>
                <a:sym typeface="Symbol" pitchFamily="2" charset="2"/>
              </a:rPr>
              <a:t>disjointWith</a:t>
            </a:r>
            <a:endParaRPr lang="fr-FR" dirty="0"/>
          </a:p>
        </p:txBody>
      </p:sp>
      <p:sp>
        <p:nvSpPr>
          <p:cNvPr id="28" name="Rectangle : coins arrondis 27">
            <a:extLst>
              <a:ext uri="{FF2B5EF4-FFF2-40B4-BE49-F238E27FC236}">
                <a16:creationId xmlns:a16="http://schemas.microsoft.com/office/drawing/2014/main" id="{BF7D1139-2640-FB69-B044-FBE18F247373}"/>
              </a:ext>
            </a:extLst>
          </p:cNvPr>
          <p:cNvSpPr/>
          <p:nvPr/>
        </p:nvSpPr>
        <p:spPr>
          <a:xfrm>
            <a:off x="3077888" y="1425344"/>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Person</a:t>
            </a:r>
          </a:p>
        </p:txBody>
      </p:sp>
      <p:cxnSp>
        <p:nvCxnSpPr>
          <p:cNvPr id="29" name="Connecteur en angle 28">
            <a:extLst>
              <a:ext uri="{FF2B5EF4-FFF2-40B4-BE49-F238E27FC236}">
                <a16:creationId xmlns:a16="http://schemas.microsoft.com/office/drawing/2014/main" id="{169D39B2-EE46-C7B0-CDF5-14F6BEFC6958}"/>
              </a:ext>
            </a:extLst>
          </p:cNvPr>
          <p:cNvCxnSpPr>
            <a:cxnSpLocks/>
            <a:endCxn id="28" idx="2"/>
          </p:cNvCxnSpPr>
          <p:nvPr/>
        </p:nvCxnSpPr>
        <p:spPr>
          <a:xfrm rot="16200000" flipV="1">
            <a:off x="3965861" y="2509374"/>
            <a:ext cx="285671" cy="27785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BBCEFEAC-43A8-BA1A-0759-D7EC06C19414}"/>
              </a:ext>
            </a:extLst>
          </p:cNvPr>
          <p:cNvSpPr txBox="1"/>
          <p:nvPr/>
        </p:nvSpPr>
        <p:spPr>
          <a:xfrm>
            <a:off x="4550358" y="3936061"/>
            <a:ext cx="1441420" cy="369332"/>
          </a:xfrm>
          <a:prstGeom prst="rect">
            <a:avLst/>
          </a:prstGeom>
          <a:noFill/>
        </p:spPr>
        <p:txBody>
          <a:bodyPr wrap="none" rtlCol="0">
            <a:spAutoFit/>
          </a:bodyPr>
          <a:lstStyle/>
          <a:p>
            <a:r>
              <a:rPr lang="fr-FR" dirty="0" err="1"/>
              <a:t>Sub-classOf</a:t>
            </a:r>
            <a:endParaRPr lang="fr-FR" dirty="0"/>
          </a:p>
        </p:txBody>
      </p:sp>
      <p:sp>
        <p:nvSpPr>
          <p:cNvPr id="35" name="ZoneTexte 34">
            <a:extLst>
              <a:ext uri="{FF2B5EF4-FFF2-40B4-BE49-F238E27FC236}">
                <a16:creationId xmlns:a16="http://schemas.microsoft.com/office/drawing/2014/main" id="{245E8085-CDC4-3AAB-BC72-4AFBB9FA7722}"/>
              </a:ext>
            </a:extLst>
          </p:cNvPr>
          <p:cNvSpPr txBox="1"/>
          <p:nvPr/>
        </p:nvSpPr>
        <p:spPr>
          <a:xfrm>
            <a:off x="4462439" y="2450000"/>
            <a:ext cx="1441420" cy="369332"/>
          </a:xfrm>
          <a:prstGeom prst="rect">
            <a:avLst/>
          </a:prstGeom>
          <a:noFill/>
        </p:spPr>
        <p:txBody>
          <a:bodyPr wrap="none" rtlCol="0">
            <a:spAutoFit/>
          </a:bodyPr>
          <a:lstStyle/>
          <a:p>
            <a:r>
              <a:rPr lang="fr-FR" dirty="0" err="1"/>
              <a:t>Sub-classOf</a:t>
            </a:r>
            <a:endParaRPr lang="fr-FR" dirty="0"/>
          </a:p>
        </p:txBody>
      </p:sp>
      <p:sp>
        <p:nvSpPr>
          <p:cNvPr id="36" name="Rectangle : coins arrondis 35">
            <a:extLst>
              <a:ext uri="{FF2B5EF4-FFF2-40B4-BE49-F238E27FC236}">
                <a16:creationId xmlns:a16="http://schemas.microsoft.com/office/drawing/2014/main" id="{084EFC84-DE18-D298-6D0B-50B98F1BA623}"/>
              </a:ext>
            </a:extLst>
          </p:cNvPr>
          <p:cNvSpPr/>
          <p:nvPr/>
        </p:nvSpPr>
        <p:spPr>
          <a:xfrm>
            <a:off x="6698903" y="1196752"/>
            <a:ext cx="183353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Course</a:t>
            </a:r>
          </a:p>
        </p:txBody>
      </p:sp>
      <p:cxnSp>
        <p:nvCxnSpPr>
          <p:cNvPr id="37" name="Connecteur en angle 36">
            <a:extLst>
              <a:ext uri="{FF2B5EF4-FFF2-40B4-BE49-F238E27FC236}">
                <a16:creationId xmlns:a16="http://schemas.microsoft.com/office/drawing/2014/main" id="{056DA934-4717-1001-47BE-065952EB4003}"/>
              </a:ext>
            </a:extLst>
          </p:cNvPr>
          <p:cNvCxnSpPr>
            <a:cxnSpLocks/>
            <a:stCxn id="8" idx="3"/>
            <a:endCxn id="36" idx="1"/>
          </p:cNvCxnSpPr>
          <p:nvPr/>
        </p:nvCxnSpPr>
        <p:spPr>
          <a:xfrm flipV="1">
            <a:off x="5572205" y="1736812"/>
            <a:ext cx="1126698" cy="1597217"/>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EF54DB70-6E00-D96D-3578-E9ABF37FA6FF}"/>
              </a:ext>
            </a:extLst>
          </p:cNvPr>
          <p:cNvSpPr txBox="1"/>
          <p:nvPr/>
        </p:nvSpPr>
        <p:spPr>
          <a:xfrm>
            <a:off x="6217571" y="2467969"/>
            <a:ext cx="2713115" cy="646331"/>
          </a:xfrm>
          <a:prstGeom prst="rect">
            <a:avLst/>
          </a:prstGeom>
          <a:noFill/>
        </p:spPr>
        <p:txBody>
          <a:bodyPr wrap="none" rtlCol="0">
            <a:spAutoFit/>
          </a:bodyPr>
          <a:lstStyle/>
          <a:p>
            <a:r>
              <a:rPr lang="fr-FR" dirty="0" err="1"/>
              <a:t>Owl:ObjectProperty</a:t>
            </a:r>
            <a:endParaRPr lang="fr-FR" dirty="0"/>
          </a:p>
          <a:p>
            <a:r>
              <a:rPr lang="fr-FR" b="1" dirty="0" err="1"/>
              <a:t>Teaches</a:t>
            </a:r>
            <a:r>
              <a:rPr lang="fr-FR" b="1" dirty="0"/>
              <a:t> &lt;=&gt;</a:t>
            </a:r>
            <a:r>
              <a:rPr lang="en-US" altLang="en-US" sz="1800" b="1" dirty="0">
                <a:solidFill>
                  <a:srgbClr val="FF0000"/>
                </a:solidFill>
              </a:rPr>
              <a:t> </a:t>
            </a:r>
            <a:r>
              <a:rPr lang="en-US" altLang="en-US" sz="1800" b="1" dirty="0" err="1">
                <a:solidFill>
                  <a:srgbClr val="FF0000"/>
                </a:solidFill>
              </a:rPr>
              <a:t>lecturesIn</a:t>
            </a:r>
            <a:endParaRPr lang="fr-FR" b="1" dirty="0"/>
          </a:p>
        </p:txBody>
      </p:sp>
      <p:sp>
        <p:nvSpPr>
          <p:cNvPr id="43" name="ZoneTexte 42">
            <a:extLst>
              <a:ext uri="{FF2B5EF4-FFF2-40B4-BE49-F238E27FC236}">
                <a16:creationId xmlns:a16="http://schemas.microsoft.com/office/drawing/2014/main" id="{6EF7285E-99A7-05D9-7CC0-DCF9DE369A74}"/>
              </a:ext>
            </a:extLst>
          </p:cNvPr>
          <p:cNvSpPr txBox="1"/>
          <p:nvPr/>
        </p:nvSpPr>
        <p:spPr>
          <a:xfrm>
            <a:off x="187071" y="764605"/>
            <a:ext cx="3339376" cy="646331"/>
          </a:xfrm>
          <a:prstGeom prst="rect">
            <a:avLst/>
          </a:prstGeom>
          <a:noFill/>
        </p:spPr>
        <p:txBody>
          <a:bodyPr wrap="none" rtlCol="0">
            <a:spAutoFit/>
          </a:bodyPr>
          <a:lstStyle/>
          <a:p>
            <a:r>
              <a:rPr lang="fr-FR" dirty="0" err="1"/>
              <a:t>Owl:DataTypeProperty</a:t>
            </a:r>
            <a:endParaRPr lang="fr-FR" dirty="0"/>
          </a:p>
          <a:p>
            <a:r>
              <a:rPr lang="fr-FR" b="1" dirty="0" err="1"/>
              <a:t>hasAge</a:t>
            </a:r>
            <a:r>
              <a:rPr lang="fr-FR" b="1" dirty="0"/>
              <a:t>: </a:t>
            </a:r>
            <a:r>
              <a:rPr lang="fr-FR" b="1" dirty="0" err="1"/>
              <a:t>NonNegativeInteger</a:t>
            </a:r>
            <a:endParaRPr lang="fr-FR" b="1" dirty="0"/>
          </a:p>
        </p:txBody>
      </p:sp>
      <p:cxnSp>
        <p:nvCxnSpPr>
          <p:cNvPr id="44" name="Connecteur en angle 43">
            <a:extLst>
              <a:ext uri="{FF2B5EF4-FFF2-40B4-BE49-F238E27FC236}">
                <a16:creationId xmlns:a16="http://schemas.microsoft.com/office/drawing/2014/main" id="{731CBD6C-59C4-01D3-ADDB-6C25B0F35839}"/>
              </a:ext>
            </a:extLst>
          </p:cNvPr>
          <p:cNvCxnSpPr>
            <a:cxnSpLocks/>
            <a:stCxn id="28" idx="1"/>
          </p:cNvCxnSpPr>
          <p:nvPr/>
        </p:nvCxnSpPr>
        <p:spPr>
          <a:xfrm rot="10800000">
            <a:off x="2190220" y="1418898"/>
            <a:ext cx="887668" cy="546506"/>
          </a:xfrm>
          <a:prstGeom prst="bentConnector3">
            <a:avLst>
              <a:gd name="adj1" fmla="val 50000"/>
            </a:avLst>
          </a:prstGeom>
          <a:ln w="28575">
            <a:solidFill>
              <a:schemeClr val="accent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256D098F-AF14-F019-F693-3B1A58FCF809}"/>
              </a:ext>
            </a:extLst>
          </p:cNvPr>
          <p:cNvSpPr txBox="1"/>
          <p:nvPr/>
        </p:nvSpPr>
        <p:spPr>
          <a:xfrm>
            <a:off x="3638903" y="1446591"/>
            <a:ext cx="761747" cy="369332"/>
          </a:xfrm>
          <a:prstGeom prst="rect">
            <a:avLst/>
          </a:prstGeom>
          <a:noFill/>
        </p:spPr>
        <p:txBody>
          <a:bodyPr wrap="none" rtlCol="0">
            <a:spAutoFit/>
          </a:bodyPr>
          <a:lstStyle/>
          <a:p>
            <a:r>
              <a:rPr lang="fr-FR" dirty="0"/>
              <a:t>Class</a:t>
            </a:r>
          </a:p>
        </p:txBody>
      </p:sp>
      <p:cxnSp>
        <p:nvCxnSpPr>
          <p:cNvPr id="53" name="Connecteur en angle 52">
            <a:extLst>
              <a:ext uri="{FF2B5EF4-FFF2-40B4-BE49-F238E27FC236}">
                <a16:creationId xmlns:a16="http://schemas.microsoft.com/office/drawing/2014/main" id="{F914A603-C885-8EB9-1EFA-9EC1B554CB2C}"/>
              </a:ext>
            </a:extLst>
          </p:cNvPr>
          <p:cNvCxnSpPr>
            <a:cxnSpLocks/>
          </p:cNvCxnSpPr>
          <p:nvPr/>
        </p:nvCxnSpPr>
        <p:spPr>
          <a:xfrm rot="10800000">
            <a:off x="2320343" y="2484610"/>
            <a:ext cx="793149" cy="549678"/>
          </a:xfrm>
          <a:prstGeom prst="bentConnector3">
            <a:avLst>
              <a:gd name="adj1" fmla="val 50000"/>
            </a:avLst>
          </a:prstGeom>
          <a:ln w="28575">
            <a:solidFill>
              <a:schemeClr val="accent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6A2787F9-3EEC-9CAD-D570-38027C36D7E6}"/>
              </a:ext>
            </a:extLst>
          </p:cNvPr>
          <p:cNvSpPr txBox="1"/>
          <p:nvPr/>
        </p:nvSpPr>
        <p:spPr>
          <a:xfrm>
            <a:off x="46461" y="2436367"/>
            <a:ext cx="2736647" cy="646331"/>
          </a:xfrm>
          <a:prstGeom prst="rect">
            <a:avLst/>
          </a:prstGeom>
          <a:noFill/>
        </p:spPr>
        <p:txBody>
          <a:bodyPr wrap="none" rtlCol="0">
            <a:spAutoFit/>
          </a:bodyPr>
          <a:lstStyle/>
          <a:p>
            <a:r>
              <a:rPr lang="fr-FR" dirty="0" err="1"/>
              <a:t>Owl:DataTypeProperty</a:t>
            </a:r>
            <a:endParaRPr lang="fr-FR" dirty="0"/>
          </a:p>
          <a:p>
            <a:r>
              <a:rPr lang="fr-FR" b="1" dirty="0"/>
              <a:t>ID: </a:t>
            </a:r>
            <a:r>
              <a:rPr lang="fr-FR" b="1" dirty="0" err="1"/>
              <a:t>NonNegativeInteger</a:t>
            </a:r>
            <a:endParaRPr lang="fr-FR" b="1" dirty="0"/>
          </a:p>
        </p:txBody>
      </p:sp>
      <p:sp>
        <p:nvSpPr>
          <p:cNvPr id="57" name="Rectangle : coins arrondis 56">
            <a:extLst>
              <a:ext uri="{FF2B5EF4-FFF2-40B4-BE49-F238E27FC236}">
                <a16:creationId xmlns:a16="http://schemas.microsoft.com/office/drawing/2014/main" id="{81063501-00E3-DBF6-BFF4-C34FF5EEE3EF}"/>
              </a:ext>
            </a:extLst>
          </p:cNvPr>
          <p:cNvSpPr/>
          <p:nvPr/>
        </p:nvSpPr>
        <p:spPr>
          <a:xfrm>
            <a:off x="3022230" y="-3770"/>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err="1">
                <a:solidFill>
                  <a:srgbClr val="FF0000"/>
                </a:solidFill>
              </a:rPr>
              <a:t>AcademicStaffMember</a:t>
            </a:r>
            <a:endParaRPr lang="fr-FR" dirty="0"/>
          </a:p>
        </p:txBody>
      </p:sp>
      <p:cxnSp>
        <p:nvCxnSpPr>
          <p:cNvPr id="58" name="Connecteur en angle 57">
            <a:extLst>
              <a:ext uri="{FF2B5EF4-FFF2-40B4-BE49-F238E27FC236}">
                <a16:creationId xmlns:a16="http://schemas.microsoft.com/office/drawing/2014/main" id="{C533D63E-A04B-DD18-1A93-BDCAD7D94F55}"/>
              </a:ext>
            </a:extLst>
          </p:cNvPr>
          <p:cNvCxnSpPr>
            <a:cxnSpLocks/>
            <a:stCxn id="9" idx="2"/>
            <a:endCxn id="10" idx="2"/>
          </p:cNvCxnSpPr>
          <p:nvPr/>
        </p:nvCxnSpPr>
        <p:spPr>
          <a:xfrm rot="16200000" flipH="1">
            <a:off x="6072343" y="3675104"/>
            <a:ext cx="112804" cy="3585413"/>
          </a:xfrm>
          <a:prstGeom prst="bentConnector3">
            <a:avLst>
              <a:gd name="adj1" fmla="val 302652"/>
            </a:avLst>
          </a:prstGeom>
          <a:ln w="28575">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61" name="ZoneTexte 60">
            <a:extLst>
              <a:ext uri="{FF2B5EF4-FFF2-40B4-BE49-F238E27FC236}">
                <a16:creationId xmlns:a16="http://schemas.microsoft.com/office/drawing/2014/main" id="{987106E6-813F-43A9-0148-4E3B147CFF66}"/>
              </a:ext>
            </a:extLst>
          </p:cNvPr>
          <p:cNvSpPr txBox="1"/>
          <p:nvPr/>
        </p:nvSpPr>
        <p:spPr>
          <a:xfrm>
            <a:off x="5027772" y="5785604"/>
            <a:ext cx="1503489" cy="369332"/>
          </a:xfrm>
          <a:prstGeom prst="rect">
            <a:avLst/>
          </a:prstGeom>
          <a:noFill/>
        </p:spPr>
        <p:txBody>
          <a:bodyPr wrap="none" rtlCol="0">
            <a:spAutoFit/>
          </a:bodyPr>
          <a:lstStyle/>
          <a:p>
            <a:r>
              <a:rPr lang="en-US" altLang="en-US" sz="1800" b="1" dirty="0" err="1">
                <a:solidFill>
                  <a:srgbClr val="FF0000"/>
                </a:solidFill>
                <a:sym typeface="Symbol" pitchFamily="2" charset="2"/>
              </a:rPr>
              <a:t>disjointWith</a:t>
            </a:r>
            <a:endParaRPr lang="fr-FR" dirty="0"/>
          </a:p>
        </p:txBody>
      </p:sp>
      <p:sp>
        <p:nvSpPr>
          <p:cNvPr id="62" name="ZoneTexte 61">
            <a:extLst>
              <a:ext uri="{FF2B5EF4-FFF2-40B4-BE49-F238E27FC236}">
                <a16:creationId xmlns:a16="http://schemas.microsoft.com/office/drawing/2014/main" id="{83E56172-B142-86BF-1EF6-4421A7EB74AF}"/>
              </a:ext>
            </a:extLst>
          </p:cNvPr>
          <p:cNvSpPr txBox="1"/>
          <p:nvPr/>
        </p:nvSpPr>
        <p:spPr>
          <a:xfrm>
            <a:off x="4989176" y="446331"/>
            <a:ext cx="3664208" cy="646331"/>
          </a:xfrm>
          <a:prstGeom prst="rect">
            <a:avLst/>
          </a:prstGeom>
          <a:noFill/>
        </p:spPr>
        <p:txBody>
          <a:bodyPr wrap="none" rtlCol="0">
            <a:spAutoFit/>
          </a:bodyPr>
          <a:lstStyle/>
          <a:p>
            <a:r>
              <a:rPr lang="fr-FR" dirty="0" err="1"/>
              <a:t>Owl:ObjectProperty</a:t>
            </a:r>
            <a:endParaRPr lang="fr-FR" dirty="0"/>
          </a:p>
          <a:p>
            <a:r>
              <a:rPr lang="en-US" altLang="en-US" sz="1800" b="1" dirty="0" err="1">
                <a:solidFill>
                  <a:srgbClr val="FF0000"/>
                </a:solidFill>
              </a:rPr>
              <a:t>isTaughtBy</a:t>
            </a:r>
            <a:r>
              <a:rPr lang="fr-FR" b="1" dirty="0"/>
              <a:t> inverse of </a:t>
            </a:r>
            <a:r>
              <a:rPr lang="fr-FR" b="1" dirty="0" err="1"/>
              <a:t>Teaches</a:t>
            </a:r>
            <a:r>
              <a:rPr lang="fr-FR" b="1" dirty="0"/>
              <a:t> </a:t>
            </a:r>
          </a:p>
        </p:txBody>
      </p:sp>
      <p:cxnSp>
        <p:nvCxnSpPr>
          <p:cNvPr id="63" name="Connecteur en angle 62">
            <a:extLst>
              <a:ext uri="{FF2B5EF4-FFF2-40B4-BE49-F238E27FC236}">
                <a16:creationId xmlns:a16="http://schemas.microsoft.com/office/drawing/2014/main" id="{E1268A3A-FEB5-B5A8-444D-C79D360D41A5}"/>
              </a:ext>
            </a:extLst>
          </p:cNvPr>
          <p:cNvCxnSpPr>
            <a:cxnSpLocks/>
          </p:cNvCxnSpPr>
          <p:nvPr/>
        </p:nvCxnSpPr>
        <p:spPr>
          <a:xfrm rot="10800000" flipV="1">
            <a:off x="4924145" y="1507566"/>
            <a:ext cx="1788377" cy="1273548"/>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9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3 - Θέση ημερομηνίας">
            <a:extLst>
              <a:ext uri="{FF2B5EF4-FFF2-40B4-BE49-F238E27FC236}">
                <a16:creationId xmlns:a16="http://schemas.microsoft.com/office/drawing/2014/main" id="{DC8090AB-4CCB-CF51-8EF9-694A5A68F3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0482" name="4 - Θέση υποσέλιδου">
            <a:extLst>
              <a:ext uri="{FF2B5EF4-FFF2-40B4-BE49-F238E27FC236}">
                <a16:creationId xmlns:a16="http://schemas.microsoft.com/office/drawing/2014/main" id="{B1CB576D-1623-515E-8795-D2942038AEE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0483" name="5 - Θέση αριθμού διαφάνειας">
            <a:extLst>
              <a:ext uri="{FF2B5EF4-FFF2-40B4-BE49-F238E27FC236}">
                <a16:creationId xmlns:a16="http://schemas.microsoft.com/office/drawing/2014/main" id="{B49114AC-CC1A-EECE-8226-4AC59D03A4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78FB10C7-555E-F141-BA7C-499E2A4FAC53}" type="slidenum">
              <a:rPr lang="el-GR" altLang="en-US" smtClean="0">
                <a:solidFill>
                  <a:schemeClr val="bg1"/>
                </a:solidFill>
              </a:rPr>
              <a:pPr>
                <a:spcBef>
                  <a:spcPct val="0"/>
                </a:spcBef>
                <a:buClrTx/>
                <a:buSzTx/>
                <a:buFontTx/>
                <a:buNone/>
              </a:pPr>
              <a:t>4</a:t>
            </a:fld>
            <a:endParaRPr lang="el-GR" altLang="en-US">
              <a:solidFill>
                <a:schemeClr val="bg1"/>
              </a:solidFill>
            </a:endParaRPr>
          </a:p>
        </p:txBody>
      </p:sp>
      <p:sp>
        <p:nvSpPr>
          <p:cNvPr id="20484" name="AutoShape 2">
            <a:extLst>
              <a:ext uri="{FF2B5EF4-FFF2-40B4-BE49-F238E27FC236}">
                <a16:creationId xmlns:a16="http://schemas.microsoft.com/office/drawing/2014/main" id="{094EBDA3-60C6-5D80-4C72-C5CB5151CA25}"/>
              </a:ext>
            </a:extLst>
          </p:cNvPr>
          <p:cNvSpPr>
            <a:spLocks noGrp="1" noChangeArrowheads="1"/>
          </p:cNvSpPr>
          <p:nvPr>
            <p:ph type="title"/>
          </p:nvPr>
        </p:nvSpPr>
        <p:spPr/>
        <p:txBody>
          <a:bodyPr/>
          <a:lstStyle/>
          <a:p>
            <a:pPr eaLnBrk="1" hangingPunct="1"/>
            <a:r>
              <a:rPr lang="en-US" altLang="en-US" sz="3200"/>
              <a:t>Ontology languages</a:t>
            </a:r>
            <a:endParaRPr lang="el-GR" altLang="en-US" sz="3200"/>
          </a:p>
        </p:txBody>
      </p:sp>
      <p:sp>
        <p:nvSpPr>
          <p:cNvPr id="20485" name="Rectangle 3">
            <a:extLst>
              <a:ext uri="{FF2B5EF4-FFF2-40B4-BE49-F238E27FC236}">
                <a16:creationId xmlns:a16="http://schemas.microsoft.com/office/drawing/2014/main" id="{24AFF5E7-38EB-FF64-85E9-DB45A0271DB4}"/>
              </a:ext>
            </a:extLst>
          </p:cNvPr>
          <p:cNvSpPr>
            <a:spLocks noGrp="1" noChangeArrowheads="1"/>
          </p:cNvSpPr>
          <p:nvPr>
            <p:ph type="body" idx="1"/>
          </p:nvPr>
        </p:nvSpPr>
        <p:spPr/>
        <p:txBody>
          <a:bodyPr/>
          <a:lstStyle/>
          <a:p>
            <a:pPr eaLnBrk="1" hangingPunct="1">
              <a:lnSpc>
                <a:spcPct val="90000"/>
              </a:lnSpc>
            </a:pPr>
            <a:r>
              <a:rPr lang="en-US" altLang="en-US">
                <a:solidFill>
                  <a:schemeClr val="accent1"/>
                </a:solidFill>
              </a:rPr>
              <a:t>Ontology languages allow users to write explicit, formal conceptualizations of domain models</a:t>
            </a:r>
          </a:p>
          <a:p>
            <a:pPr eaLnBrk="1" hangingPunct="1">
              <a:lnSpc>
                <a:spcPct val="90000"/>
              </a:lnSpc>
            </a:pPr>
            <a:r>
              <a:rPr lang="en-US" altLang="en-US"/>
              <a:t>The main requirements are:</a:t>
            </a:r>
            <a:endParaRPr lang="en-GB" altLang="en-US"/>
          </a:p>
          <a:p>
            <a:pPr lvl="1" eaLnBrk="1" hangingPunct="1">
              <a:lnSpc>
                <a:spcPct val="90000"/>
              </a:lnSpc>
            </a:pPr>
            <a:r>
              <a:rPr lang="en-GB" altLang="en-US"/>
              <a:t>a well-defined syntax </a:t>
            </a:r>
          </a:p>
          <a:p>
            <a:pPr lvl="1" eaLnBrk="1" hangingPunct="1">
              <a:lnSpc>
                <a:spcPct val="90000"/>
              </a:lnSpc>
            </a:pPr>
            <a:r>
              <a:rPr lang="en-GB" altLang="en-US"/>
              <a:t>efficient reasoning support </a:t>
            </a:r>
          </a:p>
          <a:p>
            <a:pPr lvl="1" eaLnBrk="1" hangingPunct="1">
              <a:lnSpc>
                <a:spcPct val="90000"/>
              </a:lnSpc>
            </a:pPr>
            <a:r>
              <a:rPr lang="en-GB" altLang="en-US"/>
              <a:t>a formal semantics </a:t>
            </a:r>
          </a:p>
          <a:p>
            <a:pPr lvl="1" eaLnBrk="1" hangingPunct="1">
              <a:lnSpc>
                <a:spcPct val="90000"/>
              </a:lnSpc>
            </a:pPr>
            <a:r>
              <a:rPr lang="en-GB" altLang="en-US"/>
              <a:t>sufficient expressive power </a:t>
            </a:r>
          </a:p>
          <a:p>
            <a:pPr lvl="1" eaLnBrk="1" hangingPunct="1">
              <a:lnSpc>
                <a:spcPct val="90000"/>
              </a:lnSpc>
            </a:pPr>
            <a:r>
              <a:rPr lang="en-GB" altLang="en-US"/>
              <a:t>convenience of expression</a:t>
            </a:r>
            <a:endParaRPr lang="el-GR"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CF124-333A-DA78-48CA-E2B6F695FD9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BF59524-5FE2-CBA3-16ED-D199C8D0FD86}"/>
              </a:ext>
            </a:extLst>
          </p:cNvPr>
          <p:cNvSpPr>
            <a:spLocks noGrp="1"/>
          </p:cNvSpPr>
          <p:nvPr>
            <p:ph idx="1"/>
          </p:nvPr>
        </p:nvSpPr>
        <p:spPr/>
        <p:txBody>
          <a:bodyPr/>
          <a:lstStyle/>
          <a:p>
            <a:pPr algn="just" fontAlgn="base">
              <a:buFont typeface="Arial" panose="020B0604020202020204" pitchFamily="34" charset="0"/>
              <a:buChar char="•"/>
            </a:pPr>
            <a:r>
              <a:rPr lang="fr-FR" b="0" i="0" dirty="0">
                <a:solidFill>
                  <a:srgbClr val="404040"/>
                </a:solidFill>
                <a:effectLst/>
                <a:highlight>
                  <a:srgbClr val="FFFF00"/>
                </a:highlight>
                <a:latin typeface="inherit"/>
              </a:rPr>
              <a:t>Règle 1 : </a:t>
            </a:r>
            <a:r>
              <a:rPr lang="fr-FR" b="0" i="0" dirty="0">
                <a:solidFill>
                  <a:srgbClr val="404040"/>
                </a:solidFill>
                <a:effectLst/>
                <a:highlight>
                  <a:srgbClr val="00FF00"/>
                </a:highlight>
                <a:latin typeface="inherit"/>
              </a:rPr>
              <a:t>Si</a:t>
            </a:r>
            <a:r>
              <a:rPr lang="fr-FR" b="0" i="0" dirty="0">
                <a:solidFill>
                  <a:srgbClr val="404040"/>
                </a:solidFill>
                <a:effectLst/>
                <a:highlight>
                  <a:srgbClr val="FFFF00"/>
                </a:highlight>
                <a:latin typeface="inherit"/>
              </a:rPr>
              <a:t> le </a:t>
            </a:r>
            <a:r>
              <a:rPr lang="fr-FR" b="1" i="0" dirty="0">
                <a:solidFill>
                  <a:srgbClr val="404040"/>
                </a:solidFill>
                <a:effectLst/>
                <a:highlight>
                  <a:srgbClr val="FFFF00"/>
                </a:highlight>
                <a:latin typeface="inherit"/>
              </a:rPr>
              <a:t>potentiel de sol </a:t>
            </a:r>
            <a:r>
              <a:rPr lang="fr-FR" b="0" i="0" dirty="0">
                <a:solidFill>
                  <a:srgbClr val="404040"/>
                </a:solidFill>
                <a:effectLst/>
                <a:highlight>
                  <a:srgbClr val="FFFF00"/>
                </a:highlight>
                <a:latin typeface="inherit"/>
              </a:rPr>
              <a:t>est </a:t>
            </a:r>
            <a:r>
              <a:rPr lang="fr-FR" b="1" i="0" dirty="0">
                <a:solidFill>
                  <a:srgbClr val="FF0000"/>
                </a:solidFill>
                <a:effectLst/>
                <a:highlight>
                  <a:srgbClr val="FFFF00"/>
                </a:highlight>
                <a:latin typeface="inherit"/>
              </a:rPr>
              <a:t>fort</a:t>
            </a:r>
            <a:r>
              <a:rPr lang="fr-FR" b="0" i="0" dirty="0">
                <a:solidFill>
                  <a:srgbClr val="404040"/>
                </a:solidFill>
                <a:effectLst/>
                <a:highlight>
                  <a:srgbClr val="FFFF00"/>
                </a:highlight>
                <a:latin typeface="inherit"/>
              </a:rPr>
              <a:t> </a:t>
            </a:r>
            <a:r>
              <a:rPr lang="fr-FR" b="0" i="0" dirty="0">
                <a:solidFill>
                  <a:srgbClr val="404040"/>
                </a:solidFill>
                <a:effectLst/>
                <a:highlight>
                  <a:srgbClr val="00FF00"/>
                </a:highlight>
                <a:latin typeface="inherit"/>
              </a:rPr>
              <a:t>OU</a:t>
            </a:r>
            <a:r>
              <a:rPr lang="fr-FR" b="0" i="0" dirty="0">
                <a:solidFill>
                  <a:srgbClr val="404040"/>
                </a:solidFill>
                <a:effectLst/>
                <a:highlight>
                  <a:srgbClr val="FFFF00"/>
                </a:highlight>
                <a:latin typeface="inherit"/>
              </a:rPr>
              <a:t> la </a:t>
            </a:r>
            <a:r>
              <a:rPr lang="fr-FR" b="1" i="0" dirty="0">
                <a:solidFill>
                  <a:srgbClr val="404040"/>
                </a:solidFill>
                <a:effectLst/>
                <a:highlight>
                  <a:srgbClr val="FFFF00"/>
                </a:highlight>
                <a:latin typeface="inherit"/>
              </a:rPr>
              <a:t>pluviométrie</a:t>
            </a:r>
            <a:r>
              <a:rPr lang="fr-FR" b="0" i="0" dirty="0">
                <a:solidFill>
                  <a:srgbClr val="404040"/>
                </a:solidFill>
                <a:effectLst/>
                <a:highlight>
                  <a:srgbClr val="FFFF00"/>
                </a:highlight>
                <a:latin typeface="inherit"/>
              </a:rPr>
              <a:t> est </a:t>
            </a:r>
            <a:r>
              <a:rPr lang="fr-FR" b="1" i="0" dirty="0">
                <a:solidFill>
                  <a:srgbClr val="FF0000"/>
                </a:solidFill>
                <a:effectLst/>
                <a:highlight>
                  <a:srgbClr val="FFFF00"/>
                </a:highlight>
                <a:latin typeface="inherit"/>
              </a:rPr>
              <a:t>forte</a:t>
            </a:r>
            <a:r>
              <a:rPr lang="fr-FR" b="0" i="0" dirty="0">
                <a:solidFill>
                  <a:srgbClr val="404040"/>
                </a:solidFill>
                <a:effectLst/>
                <a:highlight>
                  <a:srgbClr val="FFFF00"/>
                </a:highlight>
                <a:latin typeface="inherit"/>
              </a:rPr>
              <a:t> </a:t>
            </a:r>
            <a:r>
              <a:rPr lang="fr-FR" b="0" i="0" dirty="0">
                <a:solidFill>
                  <a:srgbClr val="404040"/>
                </a:solidFill>
                <a:effectLst/>
                <a:highlight>
                  <a:srgbClr val="00FF00"/>
                </a:highlight>
                <a:latin typeface="inherit"/>
              </a:rPr>
              <a:t>alors</a:t>
            </a:r>
            <a:r>
              <a:rPr lang="fr-FR" b="0" i="0" dirty="0">
                <a:solidFill>
                  <a:srgbClr val="404040"/>
                </a:solidFill>
                <a:effectLst/>
                <a:highlight>
                  <a:srgbClr val="FFFF00"/>
                </a:highlight>
                <a:latin typeface="inherit"/>
              </a:rPr>
              <a:t> le </a:t>
            </a:r>
            <a:r>
              <a:rPr lang="fr-FR" b="1" i="0" dirty="0">
                <a:solidFill>
                  <a:srgbClr val="404040"/>
                </a:solidFill>
                <a:effectLst/>
                <a:highlight>
                  <a:srgbClr val="00FF00"/>
                </a:highlight>
                <a:latin typeface="inherit"/>
              </a:rPr>
              <a:t>rendement</a:t>
            </a:r>
            <a:r>
              <a:rPr lang="fr-FR" b="0" i="0" dirty="0">
                <a:solidFill>
                  <a:srgbClr val="404040"/>
                </a:solidFill>
                <a:effectLst/>
                <a:highlight>
                  <a:srgbClr val="FFFF00"/>
                </a:highlight>
                <a:latin typeface="inherit"/>
              </a:rPr>
              <a:t> est </a:t>
            </a:r>
            <a:r>
              <a:rPr lang="fr-FR" b="1" i="0" dirty="0">
                <a:solidFill>
                  <a:srgbClr val="404040"/>
                </a:solidFill>
                <a:effectLst/>
                <a:highlight>
                  <a:srgbClr val="00FF00"/>
                </a:highlight>
                <a:latin typeface="inherit"/>
              </a:rPr>
              <a:t>fort</a:t>
            </a:r>
          </a:p>
          <a:p>
            <a:pPr algn="just" fontAlgn="base">
              <a:buFont typeface="Arial" panose="020B0604020202020204" pitchFamily="34" charset="0"/>
              <a:buChar char="•"/>
            </a:pPr>
            <a:r>
              <a:rPr lang="fr-FR" b="0" i="0" dirty="0">
                <a:solidFill>
                  <a:srgbClr val="404040"/>
                </a:solidFill>
                <a:effectLst/>
                <a:latin typeface="inherit"/>
              </a:rPr>
              <a:t>Règle 2 : Si le potentiel de sol est moyen, alors le rendement est moyen</a:t>
            </a:r>
          </a:p>
          <a:p>
            <a:pPr algn="just" fontAlgn="base">
              <a:buFont typeface="Arial" panose="020B0604020202020204" pitchFamily="34" charset="0"/>
              <a:buChar char="•"/>
            </a:pPr>
            <a:r>
              <a:rPr lang="fr-FR" b="0" i="0" dirty="0">
                <a:solidFill>
                  <a:srgbClr val="404040"/>
                </a:solidFill>
                <a:effectLst/>
                <a:latin typeface="inherit"/>
              </a:rPr>
              <a:t>Règle 3 : Si le potentiel de sol est faible ET la pluviométrie est faible, alors le rendement est faible</a:t>
            </a:r>
          </a:p>
          <a:p>
            <a:endParaRPr lang="fr-FR" dirty="0"/>
          </a:p>
        </p:txBody>
      </p:sp>
      <p:sp>
        <p:nvSpPr>
          <p:cNvPr id="4" name="Espace réservé de la date 3">
            <a:extLst>
              <a:ext uri="{FF2B5EF4-FFF2-40B4-BE49-F238E27FC236}">
                <a16:creationId xmlns:a16="http://schemas.microsoft.com/office/drawing/2014/main" id="{D4BD40F6-FB8E-4EF5-F950-B2D99E153D6D}"/>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CA2FB829-901A-1036-D5A9-8ACA71980E2C}"/>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212C1F6A-C180-D565-36B4-B69DA7672388}"/>
              </a:ext>
            </a:extLst>
          </p:cNvPr>
          <p:cNvSpPr>
            <a:spLocks noGrp="1"/>
          </p:cNvSpPr>
          <p:nvPr>
            <p:ph type="sldNum" sz="quarter" idx="12"/>
          </p:nvPr>
        </p:nvSpPr>
        <p:spPr/>
        <p:txBody>
          <a:bodyPr/>
          <a:lstStyle/>
          <a:p>
            <a:pPr>
              <a:defRPr/>
            </a:pPr>
            <a:fld id="{29300C54-0C67-734E-A077-F0016F7449BB}" type="slidenum">
              <a:rPr lang="el-GR" altLang="en-US" smtClean="0"/>
              <a:pPr>
                <a:defRPr/>
              </a:pPr>
              <a:t>40</a:t>
            </a:fld>
            <a:endParaRPr lang="el-GR" altLang="en-US"/>
          </a:p>
        </p:txBody>
      </p:sp>
    </p:spTree>
    <p:extLst>
      <p:ext uri="{BB962C8B-B14F-4D97-AF65-F5344CB8AC3E}">
        <p14:creationId xmlns:p14="http://schemas.microsoft.com/office/powerpoint/2010/main" val="3245703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EF521-07E5-A6B1-6CA0-AB5803DEC2B3}"/>
              </a:ext>
            </a:extLst>
          </p:cNvPr>
          <p:cNvSpPr>
            <a:spLocks noGrp="1"/>
          </p:cNvSpPr>
          <p:nvPr>
            <p:ph type="title"/>
          </p:nvPr>
        </p:nvSpPr>
        <p:spPr>
          <a:xfrm>
            <a:off x="655476" y="736100"/>
            <a:ext cx="8058472" cy="1226840"/>
          </a:xfrm>
        </p:spPr>
        <p:txBody>
          <a:bodyPr/>
          <a:lstStyle/>
          <a:p>
            <a:r>
              <a:rPr lang="fr-FR" sz="3000" b="0" i="0" dirty="0" err="1">
                <a:solidFill>
                  <a:srgbClr val="404040"/>
                </a:solidFill>
                <a:effectLst/>
                <a:latin typeface="Lato" panose="020F0502020204030203" pitchFamily="34" charset="0"/>
              </a:rPr>
              <a:t>Decision</a:t>
            </a:r>
            <a:r>
              <a:rPr lang="fr-FR" sz="3000" b="0" i="0" dirty="0">
                <a:solidFill>
                  <a:srgbClr val="404040"/>
                </a:solidFill>
                <a:effectLst/>
                <a:latin typeface="Lato" panose="020F0502020204030203" pitchFamily="34" charset="0"/>
              </a:rPr>
              <a:t> si R1 activé :  si et seulement si le </a:t>
            </a:r>
            <a:r>
              <a:rPr lang="fr-FR" sz="2400" b="1" i="0" dirty="0">
                <a:solidFill>
                  <a:srgbClr val="404040"/>
                </a:solidFill>
                <a:effectLst/>
                <a:highlight>
                  <a:srgbClr val="FFFF00"/>
                </a:highlight>
                <a:latin typeface="inherit"/>
              </a:rPr>
              <a:t>potentiel de sol </a:t>
            </a:r>
            <a:r>
              <a:rPr lang="fr-FR" sz="2400" b="0" i="0" dirty="0">
                <a:solidFill>
                  <a:srgbClr val="404040"/>
                </a:solidFill>
                <a:effectLst/>
                <a:highlight>
                  <a:srgbClr val="FFFF00"/>
                </a:highlight>
                <a:latin typeface="inherit"/>
              </a:rPr>
              <a:t>est </a:t>
            </a:r>
            <a:r>
              <a:rPr lang="fr-FR" sz="2400" b="1" i="0" dirty="0">
                <a:solidFill>
                  <a:srgbClr val="FF0000"/>
                </a:solidFill>
                <a:effectLst/>
                <a:highlight>
                  <a:srgbClr val="FFFF00"/>
                </a:highlight>
                <a:latin typeface="inherit"/>
              </a:rPr>
              <a:t>fort</a:t>
            </a:r>
            <a:r>
              <a:rPr lang="fr-FR" sz="2400" b="0" i="0" dirty="0">
                <a:solidFill>
                  <a:srgbClr val="404040"/>
                </a:solidFill>
                <a:effectLst/>
                <a:highlight>
                  <a:srgbClr val="FFFF00"/>
                </a:highlight>
                <a:latin typeface="inherit"/>
              </a:rPr>
              <a:t> </a:t>
            </a:r>
            <a:r>
              <a:rPr lang="fr-FR" sz="2400" b="0" i="0" dirty="0">
                <a:solidFill>
                  <a:srgbClr val="404040"/>
                </a:solidFill>
                <a:effectLst/>
                <a:highlight>
                  <a:srgbClr val="00FF00"/>
                </a:highlight>
                <a:latin typeface="inherit"/>
              </a:rPr>
              <a:t>OU</a:t>
            </a:r>
            <a:r>
              <a:rPr lang="fr-FR" sz="2400" b="0" i="0" dirty="0">
                <a:solidFill>
                  <a:srgbClr val="404040"/>
                </a:solidFill>
                <a:effectLst/>
                <a:highlight>
                  <a:srgbClr val="FFFF00"/>
                </a:highlight>
                <a:latin typeface="inherit"/>
              </a:rPr>
              <a:t> la </a:t>
            </a:r>
            <a:r>
              <a:rPr lang="fr-FR" sz="2400" b="1" i="0" dirty="0">
                <a:solidFill>
                  <a:srgbClr val="404040"/>
                </a:solidFill>
                <a:effectLst/>
                <a:highlight>
                  <a:srgbClr val="FFFF00"/>
                </a:highlight>
                <a:latin typeface="inherit"/>
              </a:rPr>
              <a:t>pluviométrie</a:t>
            </a:r>
            <a:r>
              <a:rPr lang="fr-FR" sz="2400" b="0" i="0" dirty="0">
                <a:solidFill>
                  <a:srgbClr val="404040"/>
                </a:solidFill>
                <a:effectLst/>
                <a:highlight>
                  <a:srgbClr val="FFFF00"/>
                </a:highlight>
                <a:latin typeface="inherit"/>
              </a:rPr>
              <a:t> est </a:t>
            </a:r>
            <a:r>
              <a:rPr lang="fr-FR" sz="2400" b="1" i="0" dirty="0">
                <a:solidFill>
                  <a:srgbClr val="FF0000"/>
                </a:solidFill>
                <a:effectLst/>
                <a:highlight>
                  <a:srgbClr val="FFFF00"/>
                </a:highlight>
                <a:latin typeface="inherit"/>
              </a:rPr>
              <a:t>forte</a:t>
            </a:r>
            <a:r>
              <a:rPr lang="fr-FR" sz="2400" b="0" i="0" dirty="0">
                <a:solidFill>
                  <a:srgbClr val="404040"/>
                </a:solidFill>
                <a:effectLst/>
                <a:highlight>
                  <a:srgbClr val="FFFF00"/>
                </a:highlight>
                <a:latin typeface="inherit"/>
              </a:rPr>
              <a:t> </a:t>
            </a:r>
            <a:endParaRPr lang="fr-FR" sz="3000" dirty="0"/>
          </a:p>
        </p:txBody>
      </p:sp>
      <p:sp>
        <p:nvSpPr>
          <p:cNvPr id="3" name="Espace réservé du contenu 2">
            <a:extLst>
              <a:ext uri="{FF2B5EF4-FFF2-40B4-BE49-F238E27FC236}">
                <a16:creationId xmlns:a16="http://schemas.microsoft.com/office/drawing/2014/main" id="{40B7FF5D-109F-0A09-9FCB-0C4428FB2200}"/>
              </a:ext>
            </a:extLst>
          </p:cNvPr>
          <p:cNvSpPr>
            <a:spLocks noGrp="1"/>
          </p:cNvSpPr>
          <p:nvPr>
            <p:ph idx="1"/>
          </p:nvPr>
        </p:nvSpPr>
        <p:spPr/>
        <p:txBody>
          <a:bodyPr/>
          <a:lstStyle/>
          <a:p>
            <a:pPr lvl="1"/>
            <a:r>
              <a:rPr lang="fr-FR" b="0" i="0" dirty="0">
                <a:solidFill>
                  <a:srgbClr val="404040"/>
                </a:solidFill>
                <a:effectLst/>
                <a:latin typeface="Lato" panose="020F0502020204030203" pitchFamily="34" charset="0"/>
              </a:rPr>
              <a:t>Input: </a:t>
            </a:r>
          </a:p>
          <a:p>
            <a:pPr lvl="2"/>
            <a:r>
              <a:rPr lang="fr-FR" b="0" i="0" dirty="0">
                <a:solidFill>
                  <a:srgbClr val="404040"/>
                </a:solidFill>
                <a:effectLst/>
                <a:latin typeface="Lato" panose="020F0502020204030203" pitchFamily="34" charset="0"/>
              </a:rPr>
              <a:t>potentiel de sol = fort </a:t>
            </a:r>
            <a:r>
              <a:rPr lang="fr-FR" b="0" i="0" dirty="0">
                <a:solidFill>
                  <a:srgbClr val="FF0000"/>
                </a:solidFill>
                <a:effectLst/>
                <a:latin typeface="Lato" panose="020F0502020204030203" pitchFamily="34" charset="0"/>
              </a:rPr>
              <a:t>( 8 ), </a:t>
            </a:r>
          </a:p>
          <a:p>
            <a:pPr lvl="2"/>
            <a:r>
              <a:rPr lang="fr-FR" b="0" i="0" dirty="0">
                <a:solidFill>
                  <a:srgbClr val="404040"/>
                </a:solidFill>
                <a:effectLst/>
                <a:latin typeface="Lato" panose="020F0502020204030203" pitchFamily="34" charset="0"/>
              </a:rPr>
              <a:t>pluviométrie « forte », </a:t>
            </a:r>
            <a:r>
              <a:rPr lang="fr-FR" b="0" i="0" dirty="0">
                <a:solidFill>
                  <a:srgbClr val="FF0000"/>
                </a:solidFill>
                <a:effectLst/>
                <a:latin typeface="Lato" panose="020F0502020204030203" pitchFamily="34" charset="0"/>
              </a:rPr>
              <a:t>(600mm)</a:t>
            </a:r>
            <a:endParaRPr lang="fr-FR" dirty="0">
              <a:solidFill>
                <a:srgbClr val="FF0000"/>
              </a:solidFill>
            </a:endParaRPr>
          </a:p>
        </p:txBody>
      </p:sp>
      <p:sp>
        <p:nvSpPr>
          <p:cNvPr id="4" name="Espace réservé de la date 3">
            <a:extLst>
              <a:ext uri="{FF2B5EF4-FFF2-40B4-BE49-F238E27FC236}">
                <a16:creationId xmlns:a16="http://schemas.microsoft.com/office/drawing/2014/main" id="{5DCC3E47-C0DB-DE11-8ADB-80A8C7E2D29D}"/>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FD9B0B6C-21D9-2F9A-9276-20C4B1A2548B}"/>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768260FA-6C07-DD23-07F4-402D68ED74E9}"/>
              </a:ext>
            </a:extLst>
          </p:cNvPr>
          <p:cNvSpPr>
            <a:spLocks noGrp="1"/>
          </p:cNvSpPr>
          <p:nvPr>
            <p:ph type="sldNum" sz="quarter" idx="12"/>
          </p:nvPr>
        </p:nvSpPr>
        <p:spPr/>
        <p:txBody>
          <a:bodyPr/>
          <a:lstStyle/>
          <a:p>
            <a:pPr>
              <a:defRPr/>
            </a:pPr>
            <a:fld id="{29300C54-0C67-734E-A077-F0016F7449BB}" type="slidenum">
              <a:rPr lang="el-GR" altLang="en-US" smtClean="0"/>
              <a:pPr>
                <a:defRPr/>
              </a:pPr>
              <a:t>41</a:t>
            </a:fld>
            <a:endParaRPr lang="el-GR" altLang="en-US"/>
          </a:p>
        </p:txBody>
      </p:sp>
      <p:pic>
        <p:nvPicPr>
          <p:cNvPr id="8" name="Image 7" descr="Une image contenant diagramme, ligne, Tracé, capture d’écran&#10;&#10;Description générée automatiquement">
            <a:extLst>
              <a:ext uri="{FF2B5EF4-FFF2-40B4-BE49-F238E27FC236}">
                <a16:creationId xmlns:a16="http://schemas.microsoft.com/office/drawing/2014/main" id="{4C6BE087-9567-BA63-D337-CFE51BCF2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881587"/>
            <a:ext cx="7772400" cy="2026948"/>
          </a:xfrm>
          <a:prstGeom prst="rect">
            <a:avLst/>
          </a:prstGeom>
        </p:spPr>
      </p:pic>
    </p:spTree>
    <p:extLst>
      <p:ext uri="{BB962C8B-B14F-4D97-AF65-F5344CB8AC3E}">
        <p14:creationId xmlns:p14="http://schemas.microsoft.com/office/powerpoint/2010/main" val="1574612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3 - Θέση ημερομηνίας">
            <a:extLst>
              <a:ext uri="{FF2B5EF4-FFF2-40B4-BE49-F238E27FC236}">
                <a16:creationId xmlns:a16="http://schemas.microsoft.com/office/drawing/2014/main" id="{2A48EE61-E1EE-E441-4A6D-7E877FB19C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5298" name="4 - Θέση υποσέλιδου">
            <a:extLst>
              <a:ext uri="{FF2B5EF4-FFF2-40B4-BE49-F238E27FC236}">
                <a16:creationId xmlns:a16="http://schemas.microsoft.com/office/drawing/2014/main" id="{C16C2B13-565B-B652-7066-210385230B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5299" name="5 - Θέση αριθμού διαφάνειας">
            <a:extLst>
              <a:ext uri="{FF2B5EF4-FFF2-40B4-BE49-F238E27FC236}">
                <a16:creationId xmlns:a16="http://schemas.microsoft.com/office/drawing/2014/main" id="{3224AD08-084D-8AE6-A65B-8CB200DA37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D49DF25-2663-3646-8667-ACA979258D43}" type="slidenum">
              <a:rPr lang="el-GR" altLang="en-US" smtClean="0">
                <a:solidFill>
                  <a:schemeClr val="bg1"/>
                </a:solidFill>
              </a:rPr>
              <a:pPr>
                <a:spcBef>
                  <a:spcPct val="0"/>
                </a:spcBef>
                <a:buClrTx/>
                <a:buSzTx/>
                <a:buFontTx/>
                <a:buNone/>
              </a:pPr>
              <a:t>42</a:t>
            </a:fld>
            <a:endParaRPr lang="el-GR" altLang="en-US">
              <a:solidFill>
                <a:schemeClr val="bg1"/>
              </a:solidFill>
            </a:endParaRPr>
          </a:p>
        </p:txBody>
      </p:sp>
      <p:sp>
        <p:nvSpPr>
          <p:cNvPr id="55300" name="AutoShape 2">
            <a:extLst>
              <a:ext uri="{FF2B5EF4-FFF2-40B4-BE49-F238E27FC236}">
                <a16:creationId xmlns:a16="http://schemas.microsoft.com/office/drawing/2014/main" id="{71D12041-D285-1F92-E025-B2FCF5E3169A}"/>
              </a:ext>
            </a:extLst>
          </p:cNvPr>
          <p:cNvSpPr>
            <a:spLocks noGrp="1" noChangeArrowheads="1"/>
          </p:cNvSpPr>
          <p:nvPr>
            <p:ph type="title"/>
          </p:nvPr>
        </p:nvSpPr>
        <p:spPr/>
        <p:txBody>
          <a:bodyPr/>
          <a:lstStyle/>
          <a:p>
            <a:pPr eaLnBrk="1" hangingPunct="1"/>
            <a:r>
              <a:rPr lang="en-US" altLang="en-US"/>
              <a:t>Property Restrictions</a:t>
            </a:r>
            <a:endParaRPr lang="el-GR" altLang="en-US"/>
          </a:p>
        </p:txBody>
      </p:sp>
      <p:sp>
        <p:nvSpPr>
          <p:cNvPr id="55301" name="Rectangle 3">
            <a:extLst>
              <a:ext uri="{FF2B5EF4-FFF2-40B4-BE49-F238E27FC236}">
                <a16:creationId xmlns:a16="http://schemas.microsoft.com/office/drawing/2014/main" id="{5F512030-1D98-B4D1-9D9C-449335C21F05}"/>
              </a:ext>
            </a:extLst>
          </p:cNvPr>
          <p:cNvSpPr>
            <a:spLocks noGrp="1" noChangeArrowheads="1"/>
          </p:cNvSpPr>
          <p:nvPr>
            <p:ph type="body" idx="1"/>
          </p:nvPr>
        </p:nvSpPr>
        <p:spPr/>
        <p:txBody>
          <a:bodyPr/>
          <a:lstStyle/>
          <a:p>
            <a:pPr eaLnBrk="1" hangingPunct="1"/>
            <a:r>
              <a:rPr lang="en-US" altLang="en-US"/>
              <a:t>In OWL we can declare that the class C satisfies certain conditions</a:t>
            </a:r>
            <a:endParaRPr lang="en-GB" altLang="en-US"/>
          </a:p>
          <a:p>
            <a:pPr lvl="1" eaLnBrk="1" hangingPunct="1"/>
            <a:r>
              <a:rPr lang="en-GB" altLang="en-US"/>
              <a:t>All instances of C satisfy the conditions</a:t>
            </a:r>
          </a:p>
          <a:p>
            <a:pPr eaLnBrk="1" hangingPunct="1"/>
            <a:r>
              <a:rPr lang="en-GB" altLang="en-US"/>
              <a:t>This is equivalent to saying that C is subclass of a class C', where C' collects all objects that satisfy the conditions</a:t>
            </a:r>
          </a:p>
          <a:p>
            <a:pPr lvl="1" eaLnBrk="1" hangingPunct="1"/>
            <a:r>
              <a:rPr lang="en-GB" altLang="en-US"/>
              <a:t>C' can remain anonymous</a:t>
            </a:r>
            <a:endParaRPr lang="el-GR"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3 - Θέση ημερομηνίας">
            <a:extLst>
              <a:ext uri="{FF2B5EF4-FFF2-40B4-BE49-F238E27FC236}">
                <a16:creationId xmlns:a16="http://schemas.microsoft.com/office/drawing/2014/main" id="{58941622-76F9-6927-F082-E29A959D4D9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6322" name="4 - Θέση υποσέλιδου">
            <a:extLst>
              <a:ext uri="{FF2B5EF4-FFF2-40B4-BE49-F238E27FC236}">
                <a16:creationId xmlns:a16="http://schemas.microsoft.com/office/drawing/2014/main" id="{D1A4A9E0-0020-B98D-4C14-56C1ABD6CA0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6323" name="5 - Θέση αριθμού διαφάνειας">
            <a:extLst>
              <a:ext uri="{FF2B5EF4-FFF2-40B4-BE49-F238E27FC236}">
                <a16:creationId xmlns:a16="http://schemas.microsoft.com/office/drawing/2014/main" id="{ED2897E1-2FB8-48C5-C960-228FF9EA07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29DEC20-E205-0545-90D5-A12383EC0384}" type="slidenum">
              <a:rPr lang="el-GR" altLang="en-US" smtClean="0">
                <a:solidFill>
                  <a:schemeClr val="bg1"/>
                </a:solidFill>
              </a:rPr>
              <a:pPr>
                <a:spcBef>
                  <a:spcPct val="0"/>
                </a:spcBef>
                <a:buClrTx/>
                <a:buSzTx/>
                <a:buFontTx/>
                <a:buNone/>
              </a:pPr>
              <a:t>43</a:t>
            </a:fld>
            <a:endParaRPr lang="el-GR" altLang="en-US">
              <a:solidFill>
                <a:schemeClr val="bg1"/>
              </a:solidFill>
            </a:endParaRPr>
          </a:p>
        </p:txBody>
      </p:sp>
      <p:sp>
        <p:nvSpPr>
          <p:cNvPr id="56324" name="AutoShape 2">
            <a:extLst>
              <a:ext uri="{FF2B5EF4-FFF2-40B4-BE49-F238E27FC236}">
                <a16:creationId xmlns:a16="http://schemas.microsoft.com/office/drawing/2014/main" id="{7DA5185F-378D-6527-00C4-A9740B7823DD}"/>
              </a:ext>
            </a:extLst>
          </p:cNvPr>
          <p:cNvSpPr>
            <a:spLocks noGrp="1" noChangeArrowheads="1"/>
          </p:cNvSpPr>
          <p:nvPr>
            <p:ph type="title"/>
          </p:nvPr>
        </p:nvSpPr>
        <p:spPr/>
        <p:txBody>
          <a:bodyPr/>
          <a:lstStyle/>
          <a:p>
            <a:pPr eaLnBrk="1" hangingPunct="1"/>
            <a:r>
              <a:rPr lang="en-US" altLang="en-US"/>
              <a:t>Property Restrictions (2)</a:t>
            </a:r>
            <a:endParaRPr lang="el-GR" altLang="en-US"/>
          </a:p>
        </p:txBody>
      </p:sp>
      <p:sp>
        <p:nvSpPr>
          <p:cNvPr id="56325" name="Rectangle 3">
            <a:extLst>
              <a:ext uri="{FF2B5EF4-FFF2-40B4-BE49-F238E27FC236}">
                <a16:creationId xmlns:a16="http://schemas.microsoft.com/office/drawing/2014/main" id="{582BEF11-79AA-FD8A-DD7B-0921DD28C99A}"/>
              </a:ext>
            </a:extLst>
          </p:cNvPr>
          <p:cNvSpPr>
            <a:spLocks noGrp="1" noChangeArrowheads="1"/>
          </p:cNvSpPr>
          <p:nvPr>
            <p:ph type="body" idx="1"/>
          </p:nvPr>
        </p:nvSpPr>
        <p:spPr/>
        <p:txBody>
          <a:bodyPr/>
          <a:lstStyle/>
          <a:p>
            <a:pPr marL="533400" indent="-533400" eaLnBrk="1" hangingPunct="1"/>
            <a:r>
              <a:rPr lang="en-US" altLang="en-US" dirty="0"/>
              <a:t>A (restriction) class is achieved through an </a:t>
            </a:r>
            <a:r>
              <a:rPr lang="en-US" altLang="en-US" b="1" dirty="0" err="1"/>
              <a:t>owl:Restriction</a:t>
            </a:r>
            <a:r>
              <a:rPr lang="en-US" altLang="en-US" dirty="0"/>
              <a:t> element </a:t>
            </a:r>
            <a:endParaRPr lang="en-GB" altLang="en-US" dirty="0"/>
          </a:p>
          <a:p>
            <a:pPr marL="533400" indent="-533400" eaLnBrk="1" hangingPunct="1"/>
            <a:r>
              <a:rPr lang="en-GB" altLang="en-US" dirty="0"/>
              <a:t>This element contains an </a:t>
            </a:r>
            <a:r>
              <a:rPr lang="en-GB" altLang="en-US" b="1" dirty="0" err="1"/>
              <a:t>owl:onProperty</a:t>
            </a:r>
            <a:r>
              <a:rPr lang="en-GB" altLang="en-US" dirty="0"/>
              <a:t> element and one or more </a:t>
            </a:r>
            <a:r>
              <a:rPr lang="en-GB" altLang="en-US" dirty="0">
                <a:solidFill>
                  <a:schemeClr val="accent1"/>
                </a:solidFill>
              </a:rPr>
              <a:t>restriction declarations</a:t>
            </a:r>
          </a:p>
          <a:p>
            <a:pPr marL="533400" indent="-533400" eaLnBrk="1" hangingPunct="1"/>
            <a:r>
              <a:rPr lang="en-US" altLang="en-US" dirty="0"/>
              <a:t>One</a:t>
            </a:r>
            <a:r>
              <a:rPr lang="el-GR" altLang="en-US" dirty="0"/>
              <a:t> </a:t>
            </a:r>
            <a:r>
              <a:rPr lang="el-GR" altLang="en-US" dirty="0" err="1"/>
              <a:t>type</a:t>
            </a:r>
            <a:r>
              <a:rPr lang="el-GR" altLang="en-US" dirty="0"/>
              <a:t> </a:t>
            </a:r>
            <a:r>
              <a:rPr lang="el-GR" altLang="en-US" dirty="0" err="1"/>
              <a:t>defines</a:t>
            </a:r>
            <a:r>
              <a:rPr lang="el-GR" altLang="en-US" dirty="0"/>
              <a:t> </a:t>
            </a:r>
            <a:r>
              <a:rPr lang="el-GR" altLang="en-US" dirty="0" err="1">
                <a:solidFill>
                  <a:schemeClr val="accent1"/>
                </a:solidFill>
              </a:rPr>
              <a:t>cardinality</a:t>
            </a:r>
            <a:r>
              <a:rPr lang="el-GR" altLang="en-US" dirty="0">
                <a:solidFill>
                  <a:schemeClr val="accent1"/>
                </a:solidFill>
              </a:rPr>
              <a:t> </a:t>
            </a:r>
            <a:r>
              <a:rPr lang="el-GR" altLang="en-US" dirty="0" err="1">
                <a:solidFill>
                  <a:schemeClr val="accent1"/>
                </a:solidFill>
              </a:rPr>
              <a:t>restrictions</a:t>
            </a:r>
            <a:r>
              <a:rPr lang="el-GR" altLang="en-US" dirty="0"/>
              <a:t> </a:t>
            </a:r>
            <a:r>
              <a:rPr lang="en-US" altLang="en-US" dirty="0"/>
              <a:t>(at least one, at most 3,…)</a:t>
            </a:r>
            <a:endParaRPr lang="el-GR"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3 - Θέση ημερομηνίας">
            <a:extLst>
              <a:ext uri="{FF2B5EF4-FFF2-40B4-BE49-F238E27FC236}">
                <a16:creationId xmlns:a16="http://schemas.microsoft.com/office/drawing/2014/main" id="{B09D3CE0-2E4C-3D92-CC82-67777CA3A5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7346" name="4 - Θέση υποσέλιδου">
            <a:extLst>
              <a:ext uri="{FF2B5EF4-FFF2-40B4-BE49-F238E27FC236}">
                <a16:creationId xmlns:a16="http://schemas.microsoft.com/office/drawing/2014/main" id="{C2362E13-21F4-A8AD-EB61-7040731B88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7347" name="5 - Θέση αριθμού διαφάνειας">
            <a:extLst>
              <a:ext uri="{FF2B5EF4-FFF2-40B4-BE49-F238E27FC236}">
                <a16:creationId xmlns:a16="http://schemas.microsoft.com/office/drawing/2014/main" id="{1841E559-F54C-411A-B8AE-60098E5A87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EC00C10E-3823-6F44-9A32-4362DAF9ED64}" type="slidenum">
              <a:rPr lang="el-GR" altLang="en-US" smtClean="0">
                <a:solidFill>
                  <a:schemeClr val="bg1"/>
                </a:solidFill>
              </a:rPr>
              <a:pPr>
                <a:spcBef>
                  <a:spcPct val="0"/>
                </a:spcBef>
                <a:buClrTx/>
                <a:buSzTx/>
                <a:buFontTx/>
                <a:buNone/>
              </a:pPr>
              <a:t>44</a:t>
            </a:fld>
            <a:endParaRPr lang="el-GR" altLang="en-US">
              <a:solidFill>
                <a:schemeClr val="bg1"/>
              </a:solidFill>
            </a:endParaRPr>
          </a:p>
        </p:txBody>
      </p:sp>
      <p:sp>
        <p:nvSpPr>
          <p:cNvPr id="57348" name="AutoShape 2">
            <a:extLst>
              <a:ext uri="{FF2B5EF4-FFF2-40B4-BE49-F238E27FC236}">
                <a16:creationId xmlns:a16="http://schemas.microsoft.com/office/drawing/2014/main" id="{1DCCCED5-EB7B-6EAB-3087-210EC9503EE8}"/>
              </a:ext>
            </a:extLst>
          </p:cNvPr>
          <p:cNvSpPr>
            <a:spLocks noGrp="1" noChangeArrowheads="1"/>
          </p:cNvSpPr>
          <p:nvPr>
            <p:ph type="title"/>
          </p:nvPr>
        </p:nvSpPr>
        <p:spPr/>
        <p:txBody>
          <a:bodyPr/>
          <a:lstStyle/>
          <a:p>
            <a:pPr eaLnBrk="1" hangingPunct="1"/>
            <a:r>
              <a:rPr lang="en-US" altLang="en-US"/>
              <a:t>Property Restrictions (3)</a:t>
            </a:r>
            <a:endParaRPr lang="el-GR" altLang="en-US"/>
          </a:p>
        </p:txBody>
      </p:sp>
      <p:sp>
        <p:nvSpPr>
          <p:cNvPr id="57349" name="Rectangle 3">
            <a:extLst>
              <a:ext uri="{FF2B5EF4-FFF2-40B4-BE49-F238E27FC236}">
                <a16:creationId xmlns:a16="http://schemas.microsoft.com/office/drawing/2014/main" id="{582071B1-839A-0BE1-E3D3-848663B7CCF8}"/>
              </a:ext>
            </a:extLst>
          </p:cNvPr>
          <p:cNvSpPr>
            <a:spLocks noGrp="1" noChangeArrowheads="1"/>
          </p:cNvSpPr>
          <p:nvPr>
            <p:ph type="body" idx="1"/>
          </p:nvPr>
        </p:nvSpPr>
        <p:spPr/>
        <p:txBody>
          <a:bodyPr/>
          <a:lstStyle/>
          <a:p>
            <a:pPr marL="533400" indent="-533400" eaLnBrk="1" hangingPunct="1"/>
            <a:r>
              <a:rPr lang="en-GB" altLang="en-US" dirty="0"/>
              <a:t>The other type defines restrictions on the kinds of values the property may take</a:t>
            </a:r>
          </a:p>
          <a:p>
            <a:pPr marL="914400" lvl="1" indent="-457200" eaLnBrk="1" hangingPunct="1"/>
            <a:r>
              <a:rPr lang="en-GB" altLang="en-US" b="1" dirty="0" err="1"/>
              <a:t>owl:allValuesFrom</a:t>
            </a:r>
            <a:r>
              <a:rPr lang="en-GB" altLang="en-US" dirty="0"/>
              <a:t> specifies universal quantification </a:t>
            </a:r>
          </a:p>
          <a:p>
            <a:pPr marL="914400" lvl="1" indent="-457200" eaLnBrk="1" hangingPunct="1"/>
            <a:r>
              <a:rPr lang="en-GB" altLang="en-US" b="1" dirty="0" err="1"/>
              <a:t>owl:hasValue</a:t>
            </a:r>
            <a:r>
              <a:rPr lang="en-GB" altLang="en-US" dirty="0"/>
              <a:t> specifies a specific value </a:t>
            </a:r>
          </a:p>
          <a:p>
            <a:pPr marL="914400" lvl="1" indent="-457200" eaLnBrk="1" hangingPunct="1"/>
            <a:r>
              <a:rPr lang="en-GB" altLang="en-US" b="1" dirty="0" err="1"/>
              <a:t>owl:someValuesFrom</a:t>
            </a:r>
            <a:r>
              <a:rPr lang="en-GB" altLang="en-US" b="1" dirty="0"/>
              <a:t> </a:t>
            </a:r>
            <a:r>
              <a:rPr lang="en-GB" altLang="en-US" dirty="0"/>
              <a:t>specifies existential quantification</a:t>
            </a:r>
            <a:endParaRPr lang="el-GR" altLang="en-US" dirty="0"/>
          </a:p>
          <a:p>
            <a:pPr marL="533400" indent="-533400" eaLnBrk="1" hangingPunct="1"/>
            <a:endParaRPr lang="el-GR"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3 - Θέση ημερομηνίας">
            <a:extLst>
              <a:ext uri="{FF2B5EF4-FFF2-40B4-BE49-F238E27FC236}">
                <a16:creationId xmlns:a16="http://schemas.microsoft.com/office/drawing/2014/main" id="{3C4FE575-0B82-CFD3-B833-B3455BB3827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8370" name="4 - Θέση υποσέλιδου">
            <a:extLst>
              <a:ext uri="{FF2B5EF4-FFF2-40B4-BE49-F238E27FC236}">
                <a16:creationId xmlns:a16="http://schemas.microsoft.com/office/drawing/2014/main" id="{39AB9342-DE2E-8FF1-5BFC-4B8964A7F5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8371" name="5 - Θέση αριθμού διαφάνειας">
            <a:extLst>
              <a:ext uri="{FF2B5EF4-FFF2-40B4-BE49-F238E27FC236}">
                <a16:creationId xmlns:a16="http://schemas.microsoft.com/office/drawing/2014/main" id="{71CB8335-E16B-0406-2ED1-100E4DA573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75641CA-005D-EF4C-A49F-CFC383646469}" type="slidenum">
              <a:rPr lang="el-GR" altLang="en-US" smtClean="0">
                <a:solidFill>
                  <a:schemeClr val="bg1"/>
                </a:solidFill>
              </a:rPr>
              <a:pPr>
                <a:spcBef>
                  <a:spcPct val="0"/>
                </a:spcBef>
                <a:buClrTx/>
                <a:buSzTx/>
                <a:buFontTx/>
                <a:buNone/>
              </a:pPr>
              <a:t>45</a:t>
            </a:fld>
            <a:endParaRPr lang="el-GR" altLang="en-US">
              <a:solidFill>
                <a:schemeClr val="bg1"/>
              </a:solidFill>
            </a:endParaRPr>
          </a:p>
        </p:txBody>
      </p:sp>
      <p:sp>
        <p:nvSpPr>
          <p:cNvPr id="58372" name="AutoShape 2">
            <a:extLst>
              <a:ext uri="{FF2B5EF4-FFF2-40B4-BE49-F238E27FC236}">
                <a16:creationId xmlns:a16="http://schemas.microsoft.com/office/drawing/2014/main" id="{2A2FD713-022A-A0A6-892B-D435597FCA47}"/>
              </a:ext>
            </a:extLst>
          </p:cNvPr>
          <p:cNvSpPr>
            <a:spLocks noGrp="1" noChangeArrowheads="1"/>
          </p:cNvSpPr>
          <p:nvPr>
            <p:ph type="title"/>
          </p:nvPr>
        </p:nvSpPr>
        <p:spPr/>
        <p:txBody>
          <a:bodyPr/>
          <a:lstStyle/>
          <a:p>
            <a:pPr eaLnBrk="1" hangingPunct="1"/>
            <a:r>
              <a:rPr lang="en-US" altLang="en-US"/>
              <a:t>owl:allValuesFrom</a:t>
            </a:r>
            <a:endParaRPr lang="el-GR" altLang="en-US"/>
          </a:p>
        </p:txBody>
      </p:sp>
      <p:sp>
        <p:nvSpPr>
          <p:cNvPr id="58373" name="Rectangle 3">
            <a:extLst>
              <a:ext uri="{FF2B5EF4-FFF2-40B4-BE49-F238E27FC236}">
                <a16:creationId xmlns:a16="http://schemas.microsoft.com/office/drawing/2014/main" id="{2D54E792-E1D8-E940-D301-A98694B9D913}"/>
              </a:ext>
            </a:extLst>
          </p:cNvPr>
          <p:cNvSpPr>
            <a:spLocks noGrp="1" noChangeArrowheads="1"/>
          </p:cNvSpPr>
          <p:nvPr>
            <p:ph type="body" idx="1"/>
          </p:nvPr>
        </p:nvSpPr>
        <p:spPr>
          <a:xfrm>
            <a:off x="838200" y="2362200"/>
            <a:ext cx="8054975" cy="3724275"/>
          </a:xfrm>
        </p:spPr>
        <p:txBody>
          <a:bodyPr/>
          <a:lstStyle/>
          <a:p>
            <a:pPr defTabSz="876300" eaLnBrk="1" hangingPunct="1">
              <a:lnSpc>
                <a:spcPct val="90000"/>
              </a:lnSpc>
              <a:buFont typeface="Wingdings" pitchFamily="2" charset="2"/>
              <a:buNone/>
            </a:pPr>
            <a:r>
              <a:rPr lang="en-US" altLang="en-US" sz="2400" b="1" dirty="0"/>
              <a:t>&lt;</a:t>
            </a:r>
            <a:r>
              <a:rPr lang="en-US" altLang="en-US" sz="2400" b="1" dirty="0" err="1"/>
              <a:t>owl:Class</a:t>
            </a:r>
            <a:r>
              <a:rPr lang="en-US" altLang="en-US" sz="2400" b="1" dirty="0"/>
              <a:t> </a:t>
            </a:r>
            <a:r>
              <a:rPr lang="en-US" altLang="en-US" sz="2400" b="1" dirty="0" err="1"/>
              <a:t>rdf:about</a:t>
            </a:r>
            <a:r>
              <a:rPr lang="en-US" altLang="en-US" sz="2400" b="1" dirty="0"/>
              <a:t>="#</a:t>
            </a:r>
            <a:r>
              <a:rPr lang="en-US" altLang="en-US" sz="2400" b="1" dirty="0" err="1"/>
              <a:t>firstYearCourse</a:t>
            </a:r>
            <a:r>
              <a:rPr lang="en-US" altLang="en-US" sz="2400" b="1" dirty="0"/>
              <a:t>"&gt;</a:t>
            </a:r>
          </a:p>
          <a:p>
            <a:pPr defTabSz="876300" eaLnBrk="1" hangingPunct="1">
              <a:lnSpc>
                <a:spcPct val="90000"/>
              </a:lnSpc>
              <a:buFont typeface="Wingdings" pitchFamily="2" charset="2"/>
              <a:buNone/>
            </a:pPr>
            <a:r>
              <a:rPr lang="en-US" altLang="en-US" sz="2400" b="1" dirty="0"/>
              <a:t>	&lt;</a:t>
            </a:r>
            <a:r>
              <a:rPr lang="en-US" altLang="en-US" sz="2400" b="1" dirty="0" err="1"/>
              <a:t>rdfs:subClassOf</a:t>
            </a:r>
            <a:r>
              <a:rPr lang="en-US" altLang="en-US" sz="2400" b="1" dirty="0"/>
              <a:t>&gt;</a:t>
            </a:r>
          </a:p>
          <a:p>
            <a:pPr defTabSz="876300" eaLnBrk="1" hangingPunct="1">
              <a:lnSpc>
                <a:spcPct val="90000"/>
              </a:lnSpc>
              <a:buFont typeface="Wingdings" pitchFamily="2" charset="2"/>
              <a:buNone/>
            </a:pPr>
            <a:r>
              <a:rPr lang="en-US" altLang="en-US" sz="2400" b="1" dirty="0"/>
              <a:t>	   &lt;</a:t>
            </a:r>
            <a:r>
              <a:rPr lang="en-US" altLang="en-US" sz="2400" b="1" dirty="0" err="1">
                <a:solidFill>
                  <a:srgbClr val="FF0000"/>
                </a:solidFill>
              </a:rPr>
              <a:t>owl:Restriction</a:t>
            </a:r>
            <a:r>
              <a:rPr lang="en-US" altLang="en-US" sz="2400" b="1" dirty="0">
                <a:solidFill>
                  <a:srgbClr val="FF0000"/>
                </a:solidFill>
              </a:rPr>
              <a:t>&gt;</a:t>
            </a:r>
          </a:p>
          <a:p>
            <a:pPr defTabSz="876300" eaLnBrk="1" hangingPunct="1">
              <a:lnSpc>
                <a:spcPct val="90000"/>
              </a:lnSpc>
              <a:buFont typeface="Wingdings" pitchFamily="2" charset="2"/>
              <a:buNone/>
            </a:pPr>
            <a:r>
              <a:rPr lang="en-US" altLang="en-US" sz="2400" b="1" dirty="0">
                <a:solidFill>
                  <a:srgbClr val="FF0000"/>
                </a:solidFill>
              </a:rPr>
              <a:t>		&lt;</a:t>
            </a:r>
            <a:r>
              <a:rPr lang="en-US" altLang="en-US" sz="2400" b="1" dirty="0" err="1">
                <a:solidFill>
                  <a:srgbClr val="FF0000"/>
                </a:solidFill>
              </a:rPr>
              <a:t>owl:onProperty</a:t>
            </a:r>
            <a:r>
              <a:rPr lang="en-US" altLang="en-US" sz="2400" b="1" dirty="0">
                <a:solidFill>
                  <a:srgbClr val="FF0000"/>
                </a:solidFill>
              </a:rPr>
              <a:t> </a:t>
            </a:r>
            <a:r>
              <a:rPr lang="en-US" altLang="en-US" sz="2400" b="1" dirty="0" err="1">
                <a:solidFill>
                  <a:schemeClr val="accent1"/>
                </a:solidFill>
              </a:rPr>
              <a:t>rdf:resource</a:t>
            </a:r>
            <a:r>
              <a:rPr lang="en-US" altLang="en-US" sz="2400" b="1" dirty="0">
                <a:solidFill>
                  <a:schemeClr val="accent1"/>
                </a:solidFill>
              </a:rPr>
              <a:t>="#</a:t>
            </a:r>
            <a:r>
              <a:rPr lang="en-US" altLang="en-US" sz="2400" b="1" dirty="0" err="1">
                <a:solidFill>
                  <a:srgbClr val="FF0000"/>
                </a:solidFill>
              </a:rPr>
              <a:t>isTaughtBy</a:t>
            </a:r>
            <a:r>
              <a:rPr lang="en-US" altLang="en-US" sz="2400" b="1" dirty="0">
                <a:solidFill>
                  <a:schemeClr val="accent1"/>
                </a:solidFill>
              </a:rPr>
              <a:t>"/&gt;</a:t>
            </a:r>
          </a:p>
          <a:p>
            <a:pPr defTabSz="876300" eaLnBrk="1" hangingPunct="1">
              <a:lnSpc>
                <a:spcPct val="90000"/>
              </a:lnSpc>
              <a:buFont typeface="Wingdings" pitchFamily="2" charset="2"/>
              <a:buNone/>
            </a:pPr>
            <a:r>
              <a:rPr lang="en-US" altLang="en-US" sz="2400" b="1" dirty="0">
                <a:solidFill>
                  <a:schemeClr val="accent1"/>
                </a:solidFill>
              </a:rPr>
              <a:t>		&lt;</a:t>
            </a:r>
            <a:r>
              <a:rPr lang="en-US" altLang="en-US" sz="2400" b="1" dirty="0" err="1">
                <a:solidFill>
                  <a:schemeClr val="accent1"/>
                </a:solidFill>
              </a:rPr>
              <a:t>owl:</a:t>
            </a:r>
            <a:r>
              <a:rPr lang="en-US" altLang="en-US" sz="2400" b="1" dirty="0" err="1">
                <a:solidFill>
                  <a:srgbClr val="FF0000"/>
                </a:solidFill>
              </a:rPr>
              <a:t>allValuesFrom</a:t>
            </a:r>
            <a:r>
              <a:rPr lang="en-US" altLang="en-US" sz="2400" b="1" dirty="0">
                <a:solidFill>
                  <a:schemeClr val="accent1"/>
                </a:solidFill>
              </a:rPr>
              <a:t> 					       </a:t>
            </a:r>
            <a:r>
              <a:rPr lang="en-US" altLang="en-US" sz="2400" b="1" dirty="0" err="1">
                <a:solidFill>
                  <a:schemeClr val="accent1"/>
                </a:solidFill>
              </a:rPr>
              <a:t>rdf:resource</a:t>
            </a:r>
            <a:r>
              <a:rPr lang="en-US" altLang="en-US" sz="2400" b="1" dirty="0">
                <a:solidFill>
                  <a:schemeClr val="accent1"/>
                </a:solidFill>
              </a:rPr>
              <a:t>="#</a:t>
            </a:r>
            <a:r>
              <a:rPr lang="en-US" altLang="en-US" sz="2400" b="1" dirty="0">
                <a:solidFill>
                  <a:srgbClr val="FF0000"/>
                </a:solidFill>
              </a:rPr>
              <a:t>Professor</a:t>
            </a:r>
            <a:r>
              <a:rPr lang="en-US" altLang="en-US" sz="2400" b="1" dirty="0">
                <a:solidFill>
                  <a:schemeClr val="accent1"/>
                </a:solidFill>
              </a:rPr>
              <a:t>"/&gt;</a:t>
            </a:r>
          </a:p>
          <a:p>
            <a:pPr defTabSz="876300" eaLnBrk="1" hangingPunct="1">
              <a:lnSpc>
                <a:spcPct val="90000"/>
              </a:lnSpc>
              <a:buFont typeface="Wingdings" pitchFamily="2" charset="2"/>
              <a:buNone/>
            </a:pPr>
            <a:r>
              <a:rPr lang="en-US" altLang="en-US" sz="2400" b="1" dirty="0"/>
              <a:t>	  &lt;/</a:t>
            </a:r>
            <a:r>
              <a:rPr lang="en-US" altLang="en-US" sz="2400" b="1" dirty="0" err="1"/>
              <a:t>owl:Restriction</a:t>
            </a:r>
            <a:r>
              <a:rPr lang="en-US" altLang="en-US" sz="2400" b="1" dirty="0"/>
              <a:t>&gt;</a:t>
            </a:r>
          </a:p>
          <a:p>
            <a:pPr defTabSz="876300" eaLnBrk="1" hangingPunct="1">
              <a:lnSpc>
                <a:spcPct val="90000"/>
              </a:lnSpc>
              <a:buFont typeface="Wingdings" pitchFamily="2" charset="2"/>
              <a:buNone/>
            </a:pPr>
            <a:r>
              <a:rPr lang="en-US" altLang="en-US" sz="2400" b="1" dirty="0"/>
              <a:t>	&lt;/</a:t>
            </a:r>
            <a:r>
              <a:rPr lang="en-US" altLang="en-US" sz="2400" b="1" dirty="0" err="1"/>
              <a:t>rdfs:subClassOf</a:t>
            </a:r>
            <a:r>
              <a:rPr lang="en-US" altLang="en-US" sz="2400" b="1" dirty="0"/>
              <a:t>&gt;</a:t>
            </a:r>
            <a:endParaRPr lang="el-GR" altLang="en-US" sz="2400" b="1" dirty="0"/>
          </a:p>
          <a:p>
            <a:pPr defTabSz="876300" eaLnBrk="1" hangingPunct="1">
              <a:lnSpc>
                <a:spcPct val="90000"/>
              </a:lnSpc>
              <a:buFont typeface="Wingdings" pitchFamily="2" charset="2"/>
              <a:buNone/>
            </a:pPr>
            <a:r>
              <a:rPr lang="el-GR" altLang="en-US" sz="2400" b="1" dirty="0"/>
              <a:t>&lt;/</a:t>
            </a:r>
            <a:r>
              <a:rPr lang="el-GR" altLang="en-US" sz="2400" b="1" dirty="0" err="1"/>
              <a:t>owl:Class</a:t>
            </a:r>
            <a:r>
              <a:rPr lang="el-GR" altLang="en-US" sz="2400" b="1" dirty="0"/>
              <a:t>&gt;</a:t>
            </a:r>
            <a:r>
              <a:rPr lang="el-GR" altLang="en-US" sz="24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00719-BA79-C508-2F95-33C9E4ADEA9E}"/>
              </a:ext>
            </a:extLst>
          </p:cNvPr>
          <p:cNvSpPr>
            <a:spLocks noGrp="1"/>
          </p:cNvSpPr>
          <p:nvPr>
            <p:ph type="title"/>
          </p:nvPr>
        </p:nvSpPr>
        <p:spPr>
          <a:xfrm>
            <a:off x="1206981" y="764704"/>
            <a:ext cx="7924800" cy="1143000"/>
          </a:xfrm>
        </p:spPr>
        <p:txBody>
          <a:bodyPr/>
          <a:lstStyle/>
          <a:p>
            <a:r>
              <a:rPr lang="fr-FR" dirty="0" err="1"/>
              <a:t>allValuesFrom</a:t>
            </a:r>
            <a:endParaRPr lang="fr-FR" dirty="0"/>
          </a:p>
        </p:txBody>
      </p:sp>
      <p:pic>
        <p:nvPicPr>
          <p:cNvPr id="9" name="Espace réservé du contenu 8" descr="Une image contenant texte, capture d’écran, logiciel, Page web&#10;&#10;Description générée automatiquement">
            <a:extLst>
              <a:ext uri="{FF2B5EF4-FFF2-40B4-BE49-F238E27FC236}">
                <a16:creationId xmlns:a16="http://schemas.microsoft.com/office/drawing/2014/main" id="{DD9C0FD0-6051-0A05-0200-BA1CED2F0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918" y="2761456"/>
            <a:ext cx="7389784" cy="3724275"/>
          </a:xfrm>
        </p:spPr>
      </p:pic>
      <p:sp>
        <p:nvSpPr>
          <p:cNvPr id="4" name="Espace réservé de la date 3">
            <a:extLst>
              <a:ext uri="{FF2B5EF4-FFF2-40B4-BE49-F238E27FC236}">
                <a16:creationId xmlns:a16="http://schemas.microsoft.com/office/drawing/2014/main" id="{8C3B81D4-F130-6F57-BEDD-F9BC594ED970}"/>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C6378618-72CF-77AA-2A45-73772E9D5F38}"/>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11779DCF-3654-F846-161B-122157CF3678}"/>
              </a:ext>
            </a:extLst>
          </p:cNvPr>
          <p:cNvSpPr>
            <a:spLocks noGrp="1"/>
          </p:cNvSpPr>
          <p:nvPr>
            <p:ph type="sldNum" sz="quarter" idx="12"/>
          </p:nvPr>
        </p:nvSpPr>
        <p:spPr/>
        <p:txBody>
          <a:bodyPr/>
          <a:lstStyle/>
          <a:p>
            <a:pPr>
              <a:defRPr/>
            </a:pPr>
            <a:fld id="{29300C54-0C67-734E-A077-F0016F7449BB}" type="slidenum">
              <a:rPr lang="el-GR" altLang="en-US" smtClean="0"/>
              <a:pPr>
                <a:defRPr/>
              </a:pPr>
              <a:t>46</a:t>
            </a:fld>
            <a:endParaRPr lang="el-GR" altLang="en-US"/>
          </a:p>
        </p:txBody>
      </p:sp>
    </p:spTree>
    <p:extLst>
      <p:ext uri="{BB962C8B-B14F-4D97-AF65-F5344CB8AC3E}">
        <p14:creationId xmlns:p14="http://schemas.microsoft.com/office/powerpoint/2010/main" val="1745831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3 - Θέση ημερομηνίας">
            <a:extLst>
              <a:ext uri="{FF2B5EF4-FFF2-40B4-BE49-F238E27FC236}">
                <a16:creationId xmlns:a16="http://schemas.microsoft.com/office/drawing/2014/main" id="{1FF1424B-6D75-C855-1D70-46A9D558E4D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9394" name="4 - Θέση υποσέλιδου">
            <a:extLst>
              <a:ext uri="{FF2B5EF4-FFF2-40B4-BE49-F238E27FC236}">
                <a16:creationId xmlns:a16="http://schemas.microsoft.com/office/drawing/2014/main" id="{1C69996A-640F-E432-EF93-50F1F6360E6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9395" name="5 - Θέση αριθμού διαφάνειας">
            <a:extLst>
              <a:ext uri="{FF2B5EF4-FFF2-40B4-BE49-F238E27FC236}">
                <a16:creationId xmlns:a16="http://schemas.microsoft.com/office/drawing/2014/main" id="{B74A7F0D-BFBC-47AE-21EE-6525DBC7BD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C0AB85F5-4477-8A41-B9A3-A2A5A2573AF8}" type="slidenum">
              <a:rPr lang="el-GR" altLang="en-US" smtClean="0">
                <a:solidFill>
                  <a:schemeClr val="bg1"/>
                </a:solidFill>
              </a:rPr>
              <a:pPr>
                <a:spcBef>
                  <a:spcPct val="0"/>
                </a:spcBef>
                <a:buClrTx/>
                <a:buSzTx/>
                <a:buFontTx/>
                <a:buNone/>
              </a:pPr>
              <a:t>47</a:t>
            </a:fld>
            <a:endParaRPr lang="el-GR" altLang="en-US">
              <a:solidFill>
                <a:schemeClr val="bg1"/>
              </a:solidFill>
            </a:endParaRPr>
          </a:p>
        </p:txBody>
      </p:sp>
      <p:sp>
        <p:nvSpPr>
          <p:cNvPr id="59396" name="AutoShape 2">
            <a:extLst>
              <a:ext uri="{FF2B5EF4-FFF2-40B4-BE49-F238E27FC236}">
                <a16:creationId xmlns:a16="http://schemas.microsoft.com/office/drawing/2014/main" id="{D4F973AD-18E8-8CD0-1936-D86475E134DA}"/>
              </a:ext>
            </a:extLst>
          </p:cNvPr>
          <p:cNvSpPr>
            <a:spLocks noGrp="1" noChangeArrowheads="1"/>
          </p:cNvSpPr>
          <p:nvPr>
            <p:ph type="title"/>
          </p:nvPr>
        </p:nvSpPr>
        <p:spPr/>
        <p:txBody>
          <a:bodyPr/>
          <a:lstStyle/>
          <a:p>
            <a:pPr eaLnBrk="1" hangingPunct="1"/>
            <a:r>
              <a:rPr lang="en-US" altLang="en-US"/>
              <a:t>owl:hasValue</a:t>
            </a:r>
            <a:endParaRPr lang="el-GR" altLang="en-US"/>
          </a:p>
        </p:txBody>
      </p:sp>
      <p:sp>
        <p:nvSpPr>
          <p:cNvPr id="59397" name="Rectangle 3">
            <a:extLst>
              <a:ext uri="{FF2B5EF4-FFF2-40B4-BE49-F238E27FC236}">
                <a16:creationId xmlns:a16="http://schemas.microsoft.com/office/drawing/2014/main" id="{3353A7F5-1DAF-1C8B-C05B-E5BBEC321ABD}"/>
              </a:ext>
            </a:extLst>
          </p:cNvPr>
          <p:cNvSpPr>
            <a:spLocks noGrp="1" noChangeArrowheads="1"/>
          </p:cNvSpPr>
          <p:nvPr>
            <p:ph type="body" idx="1"/>
          </p:nvPr>
        </p:nvSpPr>
        <p:spPr/>
        <p:txBody>
          <a:bodyPr/>
          <a:lstStyle/>
          <a:p>
            <a:pPr defTabSz="609600" eaLnBrk="1" hangingPunct="1">
              <a:lnSpc>
                <a:spcPct val="80000"/>
              </a:lnSpc>
              <a:buFont typeface="Wingdings" pitchFamily="2" charset="2"/>
              <a:buNone/>
            </a:pPr>
            <a:r>
              <a:rPr lang="en-US" altLang="en-US" sz="2400" b="1" dirty="0"/>
              <a:t>&lt;</a:t>
            </a:r>
            <a:r>
              <a:rPr lang="en-US" altLang="en-US" sz="2400" b="1" dirty="0" err="1"/>
              <a:t>owl:Class</a:t>
            </a:r>
            <a:r>
              <a:rPr lang="en-US" altLang="en-US" sz="2400" b="1" dirty="0"/>
              <a:t> </a:t>
            </a:r>
            <a:r>
              <a:rPr lang="en-US" altLang="en-US" sz="2400" b="1" dirty="0" err="1"/>
              <a:t>rdf:about</a:t>
            </a:r>
            <a:r>
              <a:rPr lang="en-US" altLang="en-US" sz="2400" b="1" dirty="0"/>
              <a:t>="#</a:t>
            </a:r>
            <a:r>
              <a:rPr lang="en-US" altLang="en-US" sz="2400" b="1" dirty="0" err="1"/>
              <a:t>mathCourse</a:t>
            </a:r>
            <a:r>
              <a:rPr lang="en-US" altLang="en-US" sz="2400" b="1" dirty="0"/>
              <a:t>"&gt;</a:t>
            </a:r>
          </a:p>
          <a:p>
            <a:pPr defTabSz="609600" eaLnBrk="1" hangingPunct="1">
              <a:lnSpc>
                <a:spcPct val="80000"/>
              </a:lnSpc>
              <a:buFont typeface="Wingdings" pitchFamily="2" charset="2"/>
              <a:buNone/>
            </a:pPr>
            <a:r>
              <a:rPr lang="en-US" altLang="en-US" sz="2400" b="1" dirty="0"/>
              <a:t>		&lt;</a:t>
            </a:r>
            <a:r>
              <a:rPr lang="en-US" altLang="en-US" sz="2400" b="1" dirty="0" err="1"/>
              <a:t>rdfs:subClassOf</a:t>
            </a:r>
            <a:r>
              <a:rPr lang="en-US" altLang="en-US" sz="2400" b="1" dirty="0"/>
              <a:t>&gt;</a:t>
            </a:r>
          </a:p>
          <a:p>
            <a:pPr defTabSz="609600" eaLnBrk="1" hangingPunct="1">
              <a:lnSpc>
                <a:spcPct val="80000"/>
              </a:lnSpc>
              <a:buFont typeface="Wingdings" pitchFamily="2" charset="2"/>
              <a:buNone/>
            </a:pPr>
            <a:r>
              <a:rPr lang="en-US" altLang="en-US" sz="2400" b="1" dirty="0"/>
              <a:t>			&lt;</a:t>
            </a:r>
            <a:r>
              <a:rPr lang="en-US" altLang="en-US" sz="2400" b="1" dirty="0" err="1"/>
              <a:t>owl:Restriction</a:t>
            </a:r>
            <a:r>
              <a:rPr lang="en-US" altLang="en-US" sz="2400" b="1" dirty="0"/>
              <a:t>&gt;</a:t>
            </a:r>
          </a:p>
          <a:p>
            <a:pPr defTabSz="609600" eaLnBrk="1" hangingPunct="1">
              <a:lnSpc>
                <a:spcPct val="80000"/>
              </a:lnSpc>
              <a:buFont typeface="Wingdings" pitchFamily="2" charset="2"/>
              <a:buNone/>
            </a:pPr>
            <a:r>
              <a:rPr lang="en-US" altLang="en-US" sz="2400" b="1" dirty="0"/>
              <a:t>				</a:t>
            </a:r>
            <a:r>
              <a:rPr lang="en-US" altLang="en-US" sz="2400" b="1" dirty="0">
                <a:solidFill>
                  <a:schemeClr val="accent1"/>
                </a:solidFill>
              </a:rPr>
              <a:t>&lt;</a:t>
            </a:r>
            <a:r>
              <a:rPr lang="en-US" altLang="en-US" sz="2400" b="1" dirty="0" err="1">
                <a:solidFill>
                  <a:schemeClr val="accent1"/>
                </a:solidFill>
              </a:rPr>
              <a:t>owl:onProperty</a:t>
            </a:r>
            <a:r>
              <a:rPr lang="en-US" altLang="en-US" sz="2400" b="1" dirty="0">
                <a:solidFill>
                  <a:schemeClr val="accent1"/>
                </a:solidFill>
              </a:rPr>
              <a:t> </a:t>
            </a:r>
            <a:r>
              <a:rPr lang="en-US" altLang="en-US" sz="2400" b="1" dirty="0" err="1">
                <a:solidFill>
                  <a:schemeClr val="accent1"/>
                </a:solidFill>
              </a:rPr>
              <a:t>rdf:resource</a:t>
            </a:r>
            <a:r>
              <a:rPr lang="en-US" altLang="en-US" sz="2400" b="1" dirty="0">
                <a:solidFill>
                  <a:schemeClr val="accent1"/>
                </a:solidFill>
              </a:rPr>
              <a:t>= 						"#</a:t>
            </a:r>
            <a:r>
              <a:rPr lang="en-US" altLang="en-US" sz="2400" b="1" dirty="0" err="1">
                <a:solidFill>
                  <a:schemeClr val="accent1"/>
                </a:solidFill>
              </a:rPr>
              <a:t>isTaughtBy</a:t>
            </a:r>
            <a:r>
              <a:rPr lang="en-US" altLang="en-US" sz="2400" b="1" dirty="0">
                <a:solidFill>
                  <a:schemeClr val="accent1"/>
                </a:solidFill>
              </a:rPr>
              <a:t>"/&gt;</a:t>
            </a:r>
          </a:p>
          <a:p>
            <a:pPr defTabSz="609600" eaLnBrk="1" hangingPunct="1">
              <a:lnSpc>
                <a:spcPct val="80000"/>
              </a:lnSpc>
              <a:buFont typeface="Wingdings" pitchFamily="2" charset="2"/>
              <a:buNone/>
            </a:pPr>
            <a:r>
              <a:rPr lang="en-US" altLang="en-US" sz="2400" b="1" dirty="0">
                <a:solidFill>
                  <a:schemeClr val="accent1"/>
                </a:solidFill>
              </a:rPr>
              <a:t>				&lt;</a:t>
            </a:r>
            <a:r>
              <a:rPr lang="en-US" altLang="en-US" sz="2400" b="1" dirty="0" err="1">
                <a:solidFill>
                  <a:schemeClr val="accent1"/>
                </a:solidFill>
              </a:rPr>
              <a:t>owl:hasValue</a:t>
            </a:r>
            <a:r>
              <a:rPr lang="en-US" altLang="en-US" sz="2400" b="1" dirty="0">
                <a:solidFill>
                  <a:schemeClr val="accent1"/>
                </a:solidFill>
              </a:rPr>
              <a:t> </a:t>
            </a:r>
            <a:r>
              <a:rPr lang="en-US" altLang="en-US" sz="2400" b="1" dirty="0" err="1">
                <a:solidFill>
                  <a:schemeClr val="accent1"/>
                </a:solidFill>
              </a:rPr>
              <a:t>rdf:resource</a:t>
            </a:r>
            <a:r>
              <a:rPr lang="en-US" altLang="en-US" sz="2400" b="1" dirty="0">
                <a:solidFill>
                  <a:schemeClr val="accent1"/>
                </a:solidFill>
              </a:rPr>
              <a:t>= 						"#949352"/&gt;</a:t>
            </a:r>
          </a:p>
          <a:p>
            <a:pPr defTabSz="609600" eaLnBrk="1" hangingPunct="1">
              <a:lnSpc>
                <a:spcPct val="80000"/>
              </a:lnSpc>
              <a:buFont typeface="Wingdings" pitchFamily="2" charset="2"/>
              <a:buNone/>
            </a:pPr>
            <a:r>
              <a:rPr lang="en-US" altLang="en-US" sz="2400" b="1" dirty="0"/>
              <a:t>			&lt;/</a:t>
            </a:r>
            <a:r>
              <a:rPr lang="en-US" altLang="en-US" sz="2400" b="1" dirty="0" err="1"/>
              <a:t>owl:Restriction</a:t>
            </a:r>
            <a:r>
              <a:rPr lang="en-US" altLang="en-US" sz="2400" b="1" dirty="0"/>
              <a:t>&gt;</a:t>
            </a:r>
          </a:p>
          <a:p>
            <a:pPr defTabSz="609600" eaLnBrk="1" hangingPunct="1">
              <a:lnSpc>
                <a:spcPct val="80000"/>
              </a:lnSpc>
              <a:buFont typeface="Wingdings" pitchFamily="2" charset="2"/>
              <a:buNone/>
            </a:pPr>
            <a:r>
              <a:rPr lang="en-US" altLang="en-US" sz="2400" b="1" dirty="0"/>
              <a:t>		&lt;/</a:t>
            </a:r>
            <a:r>
              <a:rPr lang="en-US" altLang="en-US" sz="2400" b="1" dirty="0" err="1"/>
              <a:t>rdfs:subClassOf</a:t>
            </a:r>
            <a:r>
              <a:rPr lang="en-US" altLang="en-US" sz="2400" b="1" dirty="0"/>
              <a:t>&gt;</a:t>
            </a:r>
          </a:p>
          <a:p>
            <a:pPr defTabSz="609600" eaLnBrk="1" hangingPunct="1">
              <a:lnSpc>
                <a:spcPct val="80000"/>
              </a:lnSpc>
              <a:buFont typeface="Wingdings" pitchFamily="2" charset="2"/>
              <a:buNone/>
            </a:pPr>
            <a:r>
              <a:rPr lang="en-US" altLang="en-US" sz="2400" b="1" dirty="0"/>
              <a:t>&lt;/</a:t>
            </a:r>
            <a:r>
              <a:rPr lang="en-US" altLang="en-US" sz="2400" b="1" dirty="0" err="1"/>
              <a:t>owl:Class</a:t>
            </a:r>
            <a:r>
              <a:rPr lang="en-US" altLang="en-US" sz="2400" b="1" dirty="0"/>
              <a:t>&gt;</a:t>
            </a:r>
            <a:endParaRPr lang="el-GR" altLang="en-US"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7A1DE0-F05B-1B77-087C-F5D81148E17F}"/>
              </a:ext>
            </a:extLst>
          </p:cNvPr>
          <p:cNvSpPr>
            <a:spLocks noGrp="1"/>
          </p:cNvSpPr>
          <p:nvPr>
            <p:ph type="title"/>
          </p:nvPr>
        </p:nvSpPr>
        <p:spPr/>
        <p:txBody>
          <a:bodyPr/>
          <a:lstStyle/>
          <a:p>
            <a:r>
              <a:rPr lang="fr-FR" dirty="0" err="1"/>
              <a:t>hasValue</a:t>
            </a:r>
            <a:endParaRPr lang="fr-FR" dirty="0"/>
          </a:p>
        </p:txBody>
      </p:sp>
      <p:sp>
        <p:nvSpPr>
          <p:cNvPr id="3" name="Espace réservé du contenu 2">
            <a:extLst>
              <a:ext uri="{FF2B5EF4-FFF2-40B4-BE49-F238E27FC236}">
                <a16:creationId xmlns:a16="http://schemas.microsoft.com/office/drawing/2014/main" id="{9DDFD717-4DF7-885C-46F0-86E225A10BD1}"/>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4E39A0C5-E445-F495-70C1-A013E7725DB0}"/>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AE88F743-9661-4440-419A-D20576E21260}"/>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87FB1146-BD38-29CE-3122-0949FE4A6ABA}"/>
              </a:ext>
            </a:extLst>
          </p:cNvPr>
          <p:cNvSpPr>
            <a:spLocks noGrp="1"/>
          </p:cNvSpPr>
          <p:nvPr>
            <p:ph type="sldNum" sz="quarter" idx="12"/>
          </p:nvPr>
        </p:nvSpPr>
        <p:spPr/>
        <p:txBody>
          <a:bodyPr/>
          <a:lstStyle/>
          <a:p>
            <a:pPr>
              <a:defRPr/>
            </a:pPr>
            <a:fld id="{29300C54-0C67-734E-A077-F0016F7449BB}" type="slidenum">
              <a:rPr lang="el-GR" altLang="en-US" smtClean="0"/>
              <a:pPr>
                <a:defRPr/>
              </a:pPr>
              <a:t>48</a:t>
            </a:fld>
            <a:endParaRPr lang="el-GR" altLang="en-US"/>
          </a:p>
        </p:txBody>
      </p:sp>
      <p:pic>
        <p:nvPicPr>
          <p:cNvPr id="7" name="Image 6">
            <a:extLst>
              <a:ext uri="{FF2B5EF4-FFF2-40B4-BE49-F238E27FC236}">
                <a16:creationId xmlns:a16="http://schemas.microsoft.com/office/drawing/2014/main" id="{F0AFA2BB-CED8-0ED7-6583-7C3FA3CAC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670910"/>
            <a:ext cx="7772400" cy="3407465"/>
          </a:xfrm>
          <a:prstGeom prst="rect">
            <a:avLst/>
          </a:prstGeom>
        </p:spPr>
      </p:pic>
    </p:spTree>
    <p:extLst>
      <p:ext uri="{BB962C8B-B14F-4D97-AF65-F5344CB8AC3E}">
        <p14:creationId xmlns:p14="http://schemas.microsoft.com/office/powerpoint/2010/main" val="2958919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3 - Θέση ημερομηνίας">
            <a:extLst>
              <a:ext uri="{FF2B5EF4-FFF2-40B4-BE49-F238E27FC236}">
                <a16:creationId xmlns:a16="http://schemas.microsoft.com/office/drawing/2014/main" id="{BF5E496E-6B75-9AC3-602F-F3BDB3C5512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0418" name="4 - Θέση υποσέλιδου">
            <a:extLst>
              <a:ext uri="{FF2B5EF4-FFF2-40B4-BE49-F238E27FC236}">
                <a16:creationId xmlns:a16="http://schemas.microsoft.com/office/drawing/2014/main" id="{3CA9B94E-4972-E09C-0569-4903943CA52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0419" name="5 - Θέση αριθμού διαφάνειας">
            <a:extLst>
              <a:ext uri="{FF2B5EF4-FFF2-40B4-BE49-F238E27FC236}">
                <a16:creationId xmlns:a16="http://schemas.microsoft.com/office/drawing/2014/main" id="{D4CEBA68-3012-4CBD-5B53-4A7942913F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D2FFB0EC-40D2-3B4E-B534-D29C386D1760}" type="slidenum">
              <a:rPr lang="el-GR" altLang="en-US" smtClean="0">
                <a:solidFill>
                  <a:schemeClr val="bg1"/>
                </a:solidFill>
              </a:rPr>
              <a:pPr>
                <a:spcBef>
                  <a:spcPct val="0"/>
                </a:spcBef>
                <a:buClrTx/>
                <a:buSzTx/>
                <a:buFontTx/>
                <a:buNone/>
              </a:pPr>
              <a:t>49</a:t>
            </a:fld>
            <a:endParaRPr lang="el-GR" altLang="en-US">
              <a:solidFill>
                <a:schemeClr val="bg1"/>
              </a:solidFill>
            </a:endParaRPr>
          </a:p>
        </p:txBody>
      </p:sp>
      <p:sp>
        <p:nvSpPr>
          <p:cNvPr id="60420" name="AutoShape 2">
            <a:extLst>
              <a:ext uri="{FF2B5EF4-FFF2-40B4-BE49-F238E27FC236}">
                <a16:creationId xmlns:a16="http://schemas.microsoft.com/office/drawing/2014/main" id="{3DFFC8A0-16B1-719A-8DE0-4AD0FACC70C7}"/>
              </a:ext>
            </a:extLst>
          </p:cNvPr>
          <p:cNvSpPr>
            <a:spLocks noGrp="1" noChangeArrowheads="1"/>
          </p:cNvSpPr>
          <p:nvPr>
            <p:ph type="title"/>
          </p:nvPr>
        </p:nvSpPr>
        <p:spPr/>
        <p:txBody>
          <a:bodyPr/>
          <a:lstStyle/>
          <a:p>
            <a:pPr eaLnBrk="1" hangingPunct="1"/>
            <a:r>
              <a:rPr lang="en-US" altLang="en-US"/>
              <a:t>owl:someValuesFrom</a:t>
            </a:r>
            <a:endParaRPr lang="el-GR" altLang="en-US"/>
          </a:p>
        </p:txBody>
      </p:sp>
      <p:sp>
        <p:nvSpPr>
          <p:cNvPr id="60421" name="Rectangle 3">
            <a:extLst>
              <a:ext uri="{FF2B5EF4-FFF2-40B4-BE49-F238E27FC236}">
                <a16:creationId xmlns:a16="http://schemas.microsoft.com/office/drawing/2014/main" id="{7E47E3FF-F9B0-D351-CCAD-6D20D87FAB89}"/>
              </a:ext>
            </a:extLst>
          </p:cNvPr>
          <p:cNvSpPr>
            <a:spLocks noGrp="1" noChangeArrowheads="1"/>
          </p:cNvSpPr>
          <p:nvPr>
            <p:ph type="body" idx="1"/>
          </p:nvPr>
        </p:nvSpPr>
        <p:spPr/>
        <p:txBody>
          <a:bodyPr/>
          <a:lstStyle/>
          <a:p>
            <a:pPr eaLnBrk="1" hangingPunct="1">
              <a:lnSpc>
                <a:spcPct val="90000"/>
              </a:lnSpc>
              <a:buFont typeface="Wingdings" pitchFamily="2" charset="2"/>
              <a:buNone/>
            </a:pPr>
            <a:r>
              <a:rPr lang="en-US" altLang="en-US" sz="2400" b="1"/>
              <a:t>&lt;owl:Class rdf:about="#academicStaffMember"&gt;</a:t>
            </a:r>
          </a:p>
          <a:p>
            <a:pPr eaLnBrk="1" hangingPunct="1">
              <a:lnSpc>
                <a:spcPct val="90000"/>
              </a:lnSpc>
              <a:buFont typeface="Wingdings" pitchFamily="2" charset="2"/>
              <a:buNone/>
            </a:pPr>
            <a:r>
              <a:rPr lang="en-US" altLang="en-US" sz="2400" b="1"/>
              <a:t>	&lt;rdfs:subClassOf&gt;</a:t>
            </a:r>
          </a:p>
          <a:p>
            <a:pPr eaLnBrk="1" hangingPunct="1">
              <a:lnSpc>
                <a:spcPct val="90000"/>
              </a:lnSpc>
              <a:buFont typeface="Wingdings" pitchFamily="2" charset="2"/>
              <a:buNone/>
            </a:pPr>
            <a:r>
              <a:rPr lang="en-US" altLang="en-US" sz="2400" b="1"/>
              <a:t>	   &lt;owl:Restriction&gt;</a:t>
            </a:r>
          </a:p>
          <a:p>
            <a:pPr eaLnBrk="1" hangingPunct="1">
              <a:lnSpc>
                <a:spcPct val="90000"/>
              </a:lnSpc>
              <a:buFont typeface="Wingdings" pitchFamily="2" charset="2"/>
              <a:buNone/>
            </a:pPr>
            <a:r>
              <a:rPr lang="en-US" altLang="en-US" sz="2400" b="1"/>
              <a:t>		</a:t>
            </a:r>
            <a:r>
              <a:rPr lang="en-US" altLang="en-US" sz="2400" b="1">
                <a:solidFill>
                  <a:srgbClr val="FF0000"/>
                </a:solidFill>
              </a:rPr>
              <a:t>&lt;owl:onProperty rdf:resource="#teaches"/&gt;</a:t>
            </a:r>
          </a:p>
          <a:p>
            <a:pPr eaLnBrk="1" hangingPunct="1">
              <a:lnSpc>
                <a:spcPct val="90000"/>
              </a:lnSpc>
              <a:buFont typeface="Wingdings" pitchFamily="2" charset="2"/>
              <a:buNone/>
            </a:pPr>
            <a:r>
              <a:rPr lang="en-US" altLang="en-US" sz="2400" b="1">
                <a:solidFill>
                  <a:srgbClr val="FF0000"/>
                </a:solidFill>
              </a:rPr>
              <a:t>		&lt;owl:someValuesFrom rdf:resource= 				"#undergraduateCourse"/&gt;</a:t>
            </a:r>
          </a:p>
          <a:p>
            <a:pPr eaLnBrk="1" hangingPunct="1">
              <a:lnSpc>
                <a:spcPct val="90000"/>
              </a:lnSpc>
              <a:buFont typeface="Wingdings" pitchFamily="2" charset="2"/>
              <a:buNone/>
            </a:pPr>
            <a:r>
              <a:rPr lang="en-US" altLang="en-US" sz="2400" b="1"/>
              <a:t>	   &lt;/owl:Restriction&gt;</a:t>
            </a:r>
          </a:p>
          <a:p>
            <a:pPr eaLnBrk="1" hangingPunct="1">
              <a:lnSpc>
                <a:spcPct val="90000"/>
              </a:lnSpc>
              <a:buFont typeface="Wingdings" pitchFamily="2" charset="2"/>
              <a:buNone/>
            </a:pPr>
            <a:r>
              <a:rPr lang="en-US" altLang="en-US" sz="2400" b="1"/>
              <a:t>	&lt;/rdfs:subClassOf&gt;</a:t>
            </a:r>
          </a:p>
          <a:p>
            <a:pPr eaLnBrk="1" hangingPunct="1">
              <a:lnSpc>
                <a:spcPct val="90000"/>
              </a:lnSpc>
              <a:buFont typeface="Wingdings" pitchFamily="2" charset="2"/>
              <a:buNone/>
            </a:pPr>
            <a:r>
              <a:rPr lang="en-US" altLang="en-US" sz="2400" b="1"/>
              <a:t>&lt;/owl:Class&gt;</a:t>
            </a:r>
          </a:p>
          <a:p>
            <a:pPr eaLnBrk="1" hangingPunct="1">
              <a:lnSpc>
                <a:spcPct val="90000"/>
              </a:lnSpc>
              <a:buFont typeface="Wingdings" pitchFamily="2" charset="2"/>
              <a:buNone/>
            </a:pPr>
            <a:endParaRPr lang="en-US" altLang="en-US" sz="2400" b="1"/>
          </a:p>
          <a:p>
            <a:pPr eaLnBrk="1" hangingPunct="1">
              <a:lnSpc>
                <a:spcPct val="90000"/>
              </a:lnSpc>
              <a:buFont typeface="Wingdings" pitchFamily="2" charset="2"/>
              <a:buNone/>
            </a:pPr>
            <a:endParaRPr lang="el-GR" alt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3 - Θέση ημερομηνίας">
            <a:extLst>
              <a:ext uri="{FF2B5EF4-FFF2-40B4-BE49-F238E27FC236}">
                <a16:creationId xmlns:a16="http://schemas.microsoft.com/office/drawing/2014/main" id="{AE93E236-CDA1-7B99-0EFA-F5B85179F0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2530" name="4 - Θέση υποσέλιδου">
            <a:extLst>
              <a:ext uri="{FF2B5EF4-FFF2-40B4-BE49-F238E27FC236}">
                <a16:creationId xmlns:a16="http://schemas.microsoft.com/office/drawing/2014/main" id="{79ABC9D0-33EE-2454-6DC7-2DD68D77C9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2531" name="5 - Θέση αριθμού διαφάνειας">
            <a:extLst>
              <a:ext uri="{FF2B5EF4-FFF2-40B4-BE49-F238E27FC236}">
                <a16:creationId xmlns:a16="http://schemas.microsoft.com/office/drawing/2014/main" id="{606B9347-D6AC-7D00-9F4E-D0DC95771E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B0F027A1-4469-E34A-B8CF-30741D25475E}" type="slidenum">
              <a:rPr lang="el-GR" altLang="en-US" smtClean="0">
                <a:solidFill>
                  <a:schemeClr val="bg1"/>
                </a:solidFill>
              </a:rPr>
              <a:pPr>
                <a:spcBef>
                  <a:spcPct val="0"/>
                </a:spcBef>
                <a:buClrTx/>
                <a:buSzTx/>
                <a:buFontTx/>
                <a:buNone/>
              </a:pPr>
              <a:t>5</a:t>
            </a:fld>
            <a:endParaRPr lang="el-GR" altLang="en-US">
              <a:solidFill>
                <a:schemeClr val="bg1"/>
              </a:solidFill>
            </a:endParaRPr>
          </a:p>
        </p:txBody>
      </p:sp>
      <p:sp>
        <p:nvSpPr>
          <p:cNvPr id="22532" name="AutoShape 2">
            <a:extLst>
              <a:ext uri="{FF2B5EF4-FFF2-40B4-BE49-F238E27FC236}">
                <a16:creationId xmlns:a16="http://schemas.microsoft.com/office/drawing/2014/main" id="{A6797ED1-BF83-A9C8-0FAE-D70E8BA3360E}"/>
              </a:ext>
            </a:extLst>
          </p:cNvPr>
          <p:cNvSpPr>
            <a:spLocks noGrp="1" noChangeArrowheads="1"/>
          </p:cNvSpPr>
          <p:nvPr>
            <p:ph type="title"/>
          </p:nvPr>
        </p:nvSpPr>
        <p:spPr/>
        <p:txBody>
          <a:bodyPr/>
          <a:lstStyle/>
          <a:p>
            <a:pPr eaLnBrk="1" hangingPunct="1"/>
            <a:r>
              <a:rPr lang="en-US" altLang="en-US" sz="3200"/>
              <a:t>Tradeoff between Expressive Power and Efficient Reasoning Support</a:t>
            </a:r>
            <a:endParaRPr lang="el-GR" altLang="en-US" sz="3200"/>
          </a:p>
        </p:txBody>
      </p:sp>
      <p:sp>
        <p:nvSpPr>
          <p:cNvPr id="22533" name="Rectangle 3">
            <a:extLst>
              <a:ext uri="{FF2B5EF4-FFF2-40B4-BE49-F238E27FC236}">
                <a16:creationId xmlns:a16="http://schemas.microsoft.com/office/drawing/2014/main" id="{8370A142-2C52-2334-9776-B2E55B9DD404}"/>
              </a:ext>
            </a:extLst>
          </p:cNvPr>
          <p:cNvSpPr>
            <a:spLocks noGrp="1" noChangeArrowheads="1"/>
          </p:cNvSpPr>
          <p:nvPr>
            <p:ph type="body" idx="1"/>
          </p:nvPr>
        </p:nvSpPr>
        <p:spPr/>
        <p:txBody>
          <a:bodyPr/>
          <a:lstStyle/>
          <a:p>
            <a:pPr eaLnBrk="1" hangingPunct="1">
              <a:lnSpc>
                <a:spcPct val="90000"/>
              </a:lnSpc>
            </a:pPr>
            <a:r>
              <a:rPr lang="en-GB" altLang="en-US"/>
              <a:t>The richer the language is, the more inefficient the reasoning support becomes</a:t>
            </a:r>
          </a:p>
          <a:p>
            <a:pPr eaLnBrk="1" hangingPunct="1">
              <a:lnSpc>
                <a:spcPct val="90000"/>
              </a:lnSpc>
            </a:pPr>
            <a:r>
              <a:rPr lang="en-GB" altLang="en-US"/>
              <a:t>Sometimes it crosses the border of </a:t>
            </a:r>
            <a:r>
              <a:rPr lang="en-GB" altLang="en-US" i="1">
                <a:solidFill>
                  <a:schemeClr val="accent1"/>
                </a:solidFill>
              </a:rPr>
              <a:t>noncomputability</a:t>
            </a:r>
            <a:endParaRPr lang="en-US" altLang="en-US" i="1">
              <a:solidFill>
                <a:schemeClr val="accent1"/>
              </a:solidFill>
            </a:endParaRPr>
          </a:p>
          <a:p>
            <a:pPr eaLnBrk="1" hangingPunct="1">
              <a:lnSpc>
                <a:spcPct val="90000"/>
              </a:lnSpc>
            </a:pPr>
            <a:r>
              <a:rPr lang="en-US" altLang="en-US"/>
              <a:t>We need a compromise:</a:t>
            </a:r>
            <a:endParaRPr lang="en-GB" altLang="en-US"/>
          </a:p>
          <a:p>
            <a:pPr lvl="1" eaLnBrk="1" hangingPunct="1">
              <a:lnSpc>
                <a:spcPct val="90000"/>
              </a:lnSpc>
            </a:pPr>
            <a:r>
              <a:rPr lang="en-GB" altLang="en-US"/>
              <a:t>A language supported by reasonably efficient reasoners </a:t>
            </a:r>
          </a:p>
          <a:p>
            <a:pPr lvl="1" eaLnBrk="1" hangingPunct="1">
              <a:lnSpc>
                <a:spcPct val="90000"/>
              </a:lnSpc>
            </a:pPr>
            <a:r>
              <a:rPr lang="en-GB" altLang="en-US"/>
              <a:t>A language that can express large classes of ontologies and knowledge.</a:t>
            </a:r>
            <a:endParaRPr lang="el-GR"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00719-BA79-C508-2F95-33C9E4ADEA9E}"/>
              </a:ext>
            </a:extLst>
          </p:cNvPr>
          <p:cNvSpPr>
            <a:spLocks noGrp="1"/>
          </p:cNvSpPr>
          <p:nvPr>
            <p:ph type="title"/>
          </p:nvPr>
        </p:nvSpPr>
        <p:spPr>
          <a:xfrm>
            <a:off x="827088" y="783678"/>
            <a:ext cx="7924800" cy="1143000"/>
          </a:xfrm>
        </p:spPr>
        <p:txBody>
          <a:bodyPr/>
          <a:lstStyle/>
          <a:p>
            <a:r>
              <a:rPr lang="fr-FR" dirty="0" err="1"/>
              <a:t>someValuesFrom</a:t>
            </a:r>
            <a:endParaRPr lang="fr-FR" dirty="0"/>
          </a:p>
        </p:txBody>
      </p:sp>
      <p:pic>
        <p:nvPicPr>
          <p:cNvPr id="9" name="Espace réservé du contenu 8" descr="Une image contenant capture d’écran, texte, logiciel, ligne&#10;&#10;Description générée automatiquement">
            <a:extLst>
              <a:ext uri="{FF2B5EF4-FFF2-40B4-BE49-F238E27FC236}">
                <a16:creationId xmlns:a16="http://schemas.microsoft.com/office/drawing/2014/main" id="{E7CCEC9F-113B-DA9B-9839-783E76788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454" y="2362200"/>
            <a:ext cx="7668517" cy="3724275"/>
          </a:xfrm>
        </p:spPr>
      </p:pic>
      <p:sp>
        <p:nvSpPr>
          <p:cNvPr id="4" name="Espace réservé de la date 3">
            <a:extLst>
              <a:ext uri="{FF2B5EF4-FFF2-40B4-BE49-F238E27FC236}">
                <a16:creationId xmlns:a16="http://schemas.microsoft.com/office/drawing/2014/main" id="{8C3B81D4-F130-6F57-BEDD-F9BC594ED970}"/>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C6378618-72CF-77AA-2A45-73772E9D5F38}"/>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11779DCF-3654-F846-161B-122157CF3678}"/>
              </a:ext>
            </a:extLst>
          </p:cNvPr>
          <p:cNvSpPr>
            <a:spLocks noGrp="1"/>
          </p:cNvSpPr>
          <p:nvPr>
            <p:ph type="sldNum" sz="quarter" idx="12"/>
          </p:nvPr>
        </p:nvSpPr>
        <p:spPr/>
        <p:txBody>
          <a:bodyPr/>
          <a:lstStyle/>
          <a:p>
            <a:pPr>
              <a:defRPr/>
            </a:pPr>
            <a:fld id="{29300C54-0C67-734E-A077-F0016F7449BB}" type="slidenum">
              <a:rPr lang="el-GR" altLang="en-US" smtClean="0"/>
              <a:pPr>
                <a:defRPr/>
              </a:pPr>
              <a:t>50</a:t>
            </a:fld>
            <a:endParaRPr lang="el-GR" altLang="en-US"/>
          </a:p>
        </p:txBody>
      </p:sp>
    </p:spTree>
    <p:extLst>
      <p:ext uri="{BB962C8B-B14F-4D97-AF65-F5344CB8AC3E}">
        <p14:creationId xmlns:p14="http://schemas.microsoft.com/office/powerpoint/2010/main" val="3665893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3 - Θέση ημερομηνίας">
            <a:extLst>
              <a:ext uri="{FF2B5EF4-FFF2-40B4-BE49-F238E27FC236}">
                <a16:creationId xmlns:a16="http://schemas.microsoft.com/office/drawing/2014/main" id="{A9826C7E-6994-B22C-F7EB-1AC79FADB2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1442" name="4 - Θέση υποσέλιδου">
            <a:extLst>
              <a:ext uri="{FF2B5EF4-FFF2-40B4-BE49-F238E27FC236}">
                <a16:creationId xmlns:a16="http://schemas.microsoft.com/office/drawing/2014/main" id="{D10621C1-D2B4-41A1-BBF9-11E59A5BEF3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1443" name="5 - Θέση αριθμού διαφάνειας">
            <a:extLst>
              <a:ext uri="{FF2B5EF4-FFF2-40B4-BE49-F238E27FC236}">
                <a16:creationId xmlns:a16="http://schemas.microsoft.com/office/drawing/2014/main" id="{4A625A36-2984-058F-1A70-E1B4C0E93F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056BF42B-726C-0443-895C-B9909765CA69}" type="slidenum">
              <a:rPr lang="el-GR" altLang="en-US" smtClean="0">
                <a:solidFill>
                  <a:schemeClr val="bg1"/>
                </a:solidFill>
              </a:rPr>
              <a:pPr>
                <a:spcBef>
                  <a:spcPct val="0"/>
                </a:spcBef>
                <a:buClrTx/>
                <a:buSzTx/>
                <a:buFontTx/>
                <a:buNone/>
              </a:pPr>
              <a:t>51</a:t>
            </a:fld>
            <a:endParaRPr lang="el-GR" altLang="en-US">
              <a:solidFill>
                <a:schemeClr val="bg1"/>
              </a:solidFill>
            </a:endParaRPr>
          </a:p>
        </p:txBody>
      </p:sp>
      <p:sp>
        <p:nvSpPr>
          <p:cNvPr id="61444" name="AutoShape 2">
            <a:extLst>
              <a:ext uri="{FF2B5EF4-FFF2-40B4-BE49-F238E27FC236}">
                <a16:creationId xmlns:a16="http://schemas.microsoft.com/office/drawing/2014/main" id="{72A76C92-DB9E-79A9-C1D8-012BF3EAE39D}"/>
              </a:ext>
            </a:extLst>
          </p:cNvPr>
          <p:cNvSpPr>
            <a:spLocks noGrp="1" noChangeArrowheads="1"/>
          </p:cNvSpPr>
          <p:nvPr>
            <p:ph type="title"/>
          </p:nvPr>
        </p:nvSpPr>
        <p:spPr/>
        <p:txBody>
          <a:bodyPr/>
          <a:lstStyle/>
          <a:p>
            <a:pPr eaLnBrk="1" hangingPunct="1"/>
            <a:r>
              <a:rPr lang="en-US" altLang="en-US" sz="4000"/>
              <a:t>Cardinality Restrictions</a:t>
            </a:r>
            <a:r>
              <a:rPr lang="el-GR" altLang="en-US" sz="4000"/>
              <a:t> </a:t>
            </a:r>
          </a:p>
        </p:txBody>
      </p:sp>
      <p:sp>
        <p:nvSpPr>
          <p:cNvPr id="61445" name="Rectangle 3">
            <a:extLst>
              <a:ext uri="{FF2B5EF4-FFF2-40B4-BE49-F238E27FC236}">
                <a16:creationId xmlns:a16="http://schemas.microsoft.com/office/drawing/2014/main" id="{62FD0F6B-C8C9-0F4E-A194-C616EC1D5DDE}"/>
              </a:ext>
            </a:extLst>
          </p:cNvPr>
          <p:cNvSpPr>
            <a:spLocks noGrp="1" noChangeArrowheads="1"/>
          </p:cNvSpPr>
          <p:nvPr>
            <p:ph type="body" idx="1"/>
          </p:nvPr>
        </p:nvSpPr>
        <p:spPr>
          <a:xfrm>
            <a:off x="838200" y="2362200"/>
            <a:ext cx="7910513" cy="3724275"/>
          </a:xfrm>
        </p:spPr>
        <p:txBody>
          <a:bodyPr/>
          <a:lstStyle/>
          <a:p>
            <a:pPr marL="533400" indent="-533400" defTabSz="825500" eaLnBrk="1" hangingPunct="1">
              <a:tabLst>
                <a:tab pos="2870200" algn="l"/>
              </a:tabLst>
            </a:pPr>
            <a:r>
              <a:rPr lang="en-US" altLang="en-US"/>
              <a:t>We can specify minimum and maximum number using </a:t>
            </a:r>
            <a:r>
              <a:rPr lang="el-GR" altLang="en-US" b="1"/>
              <a:t>owl:minCardinality </a:t>
            </a:r>
            <a:r>
              <a:rPr lang="el-GR" altLang="en-US"/>
              <a:t>and </a:t>
            </a:r>
            <a:r>
              <a:rPr lang="el-GR" altLang="en-US" b="1"/>
              <a:t>owl:maxCardinality</a:t>
            </a:r>
            <a:r>
              <a:rPr lang="el-GR" altLang="en-US"/>
              <a:t> </a:t>
            </a:r>
            <a:endParaRPr lang="en-US" altLang="en-US"/>
          </a:p>
          <a:p>
            <a:pPr marL="533400" indent="-533400" defTabSz="825500" eaLnBrk="1" hangingPunct="1">
              <a:tabLst>
                <a:tab pos="2870200" algn="l"/>
              </a:tabLst>
            </a:pPr>
            <a:r>
              <a:rPr lang="en-US" altLang="en-US"/>
              <a:t>It is possible to specify a precise number</a:t>
            </a:r>
            <a:r>
              <a:rPr lang="en-GB" altLang="en-US" i="1"/>
              <a:t> </a:t>
            </a:r>
            <a:r>
              <a:rPr lang="el-GR" altLang="en-US"/>
              <a:t>by using the same </a:t>
            </a:r>
            <a:r>
              <a:rPr lang="en-US" altLang="en-US"/>
              <a:t>minimum and maximum number</a:t>
            </a:r>
          </a:p>
          <a:p>
            <a:pPr marL="533400" indent="-533400" defTabSz="825500" eaLnBrk="1" hangingPunct="1">
              <a:tabLst>
                <a:tab pos="2870200" algn="l"/>
              </a:tabLst>
            </a:pPr>
            <a:r>
              <a:rPr lang="el-GR" altLang="en-US"/>
              <a:t>For convenience, OWL offers also </a:t>
            </a:r>
            <a:r>
              <a:rPr lang="el-GR" altLang="en-US" b="1"/>
              <a:t>owl:cardinality</a:t>
            </a:r>
            <a:r>
              <a:rPr lang="el-GR" altLang="en-US"/>
              <a:t> </a:t>
            </a: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3 - Θέση ημερομηνίας">
            <a:extLst>
              <a:ext uri="{FF2B5EF4-FFF2-40B4-BE49-F238E27FC236}">
                <a16:creationId xmlns:a16="http://schemas.microsoft.com/office/drawing/2014/main" id="{742E5D09-1DB8-C73D-8F24-70B4CDF809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2466" name="4 - Θέση υποσέλιδου">
            <a:extLst>
              <a:ext uri="{FF2B5EF4-FFF2-40B4-BE49-F238E27FC236}">
                <a16:creationId xmlns:a16="http://schemas.microsoft.com/office/drawing/2014/main" id="{FDDC4A15-488A-7B38-2793-6D5AB4AAEC3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2467" name="5 - Θέση αριθμού διαφάνειας">
            <a:extLst>
              <a:ext uri="{FF2B5EF4-FFF2-40B4-BE49-F238E27FC236}">
                <a16:creationId xmlns:a16="http://schemas.microsoft.com/office/drawing/2014/main" id="{4894A576-1CE9-9427-1F4E-F0DFA326D0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6ECA0A3-7DD7-6543-B845-498665092AE7}" type="slidenum">
              <a:rPr lang="el-GR" altLang="en-US" smtClean="0">
                <a:solidFill>
                  <a:schemeClr val="bg1"/>
                </a:solidFill>
              </a:rPr>
              <a:pPr>
                <a:spcBef>
                  <a:spcPct val="0"/>
                </a:spcBef>
                <a:buClrTx/>
                <a:buSzTx/>
                <a:buFontTx/>
                <a:buNone/>
              </a:pPr>
              <a:t>52</a:t>
            </a:fld>
            <a:endParaRPr lang="el-GR" altLang="en-US">
              <a:solidFill>
                <a:schemeClr val="bg1"/>
              </a:solidFill>
            </a:endParaRPr>
          </a:p>
        </p:txBody>
      </p:sp>
      <p:sp>
        <p:nvSpPr>
          <p:cNvPr id="62468" name="AutoShape 2">
            <a:extLst>
              <a:ext uri="{FF2B5EF4-FFF2-40B4-BE49-F238E27FC236}">
                <a16:creationId xmlns:a16="http://schemas.microsoft.com/office/drawing/2014/main" id="{F601DF43-60FF-3459-E602-30DB34386DAF}"/>
              </a:ext>
            </a:extLst>
          </p:cNvPr>
          <p:cNvSpPr>
            <a:spLocks noGrp="1" noChangeArrowheads="1"/>
          </p:cNvSpPr>
          <p:nvPr>
            <p:ph type="title"/>
          </p:nvPr>
        </p:nvSpPr>
        <p:spPr/>
        <p:txBody>
          <a:bodyPr/>
          <a:lstStyle/>
          <a:p>
            <a:pPr eaLnBrk="1" hangingPunct="1"/>
            <a:r>
              <a:rPr lang="en-US" altLang="en-US"/>
              <a:t>Cardinality Restrictions (2)</a:t>
            </a:r>
            <a:r>
              <a:rPr lang="el-GR" altLang="en-US"/>
              <a:t> </a:t>
            </a:r>
          </a:p>
        </p:txBody>
      </p:sp>
      <p:sp>
        <p:nvSpPr>
          <p:cNvPr id="62469" name="Rectangle 3">
            <a:extLst>
              <a:ext uri="{FF2B5EF4-FFF2-40B4-BE49-F238E27FC236}">
                <a16:creationId xmlns:a16="http://schemas.microsoft.com/office/drawing/2014/main" id="{E7C870FC-0DF5-C35C-276A-863C73079D91}"/>
              </a:ext>
            </a:extLst>
          </p:cNvPr>
          <p:cNvSpPr>
            <a:spLocks noGrp="1" noChangeArrowheads="1"/>
          </p:cNvSpPr>
          <p:nvPr>
            <p:ph type="body" idx="1"/>
          </p:nvPr>
        </p:nvSpPr>
        <p:spPr>
          <a:xfrm>
            <a:off x="838200" y="2362200"/>
            <a:ext cx="7981950" cy="3724275"/>
          </a:xfrm>
        </p:spPr>
        <p:txBody>
          <a:bodyPr/>
          <a:lstStyle/>
          <a:p>
            <a:pPr eaLnBrk="1" hangingPunct="1">
              <a:lnSpc>
                <a:spcPct val="90000"/>
              </a:lnSpc>
              <a:buFont typeface="Wingdings" pitchFamily="2" charset="2"/>
              <a:buNone/>
            </a:pPr>
            <a:r>
              <a:rPr lang="en-US" altLang="en-US" sz="2000" b="1" dirty="0"/>
              <a:t>&lt;</a:t>
            </a:r>
            <a:r>
              <a:rPr lang="en-US" altLang="en-US" sz="2000" b="1" dirty="0" err="1"/>
              <a:t>owl:Class</a:t>
            </a:r>
            <a:r>
              <a:rPr lang="en-US" altLang="en-US" sz="2000" b="1" dirty="0"/>
              <a:t> </a:t>
            </a:r>
            <a:r>
              <a:rPr lang="en-US" altLang="en-US" sz="2000" b="1" dirty="0" err="1"/>
              <a:t>rdf:about</a:t>
            </a:r>
            <a:r>
              <a:rPr lang="en-US" altLang="en-US" sz="2000" b="1" dirty="0"/>
              <a:t>="#course"&gt;</a:t>
            </a:r>
          </a:p>
          <a:p>
            <a:pPr eaLnBrk="1" hangingPunct="1">
              <a:lnSpc>
                <a:spcPct val="90000"/>
              </a:lnSpc>
              <a:buFont typeface="Wingdings" pitchFamily="2" charset="2"/>
              <a:buNone/>
            </a:pPr>
            <a:r>
              <a:rPr lang="en-US" altLang="en-US" sz="2000" b="1" dirty="0"/>
              <a:t>	&lt;</a:t>
            </a:r>
            <a:r>
              <a:rPr lang="en-US" altLang="en-US" sz="2000" b="1" dirty="0" err="1"/>
              <a:t>rdfs:subClassOf</a:t>
            </a:r>
            <a:r>
              <a:rPr lang="en-US" altLang="en-US" sz="2000" b="1" dirty="0"/>
              <a:t>&gt;</a:t>
            </a:r>
          </a:p>
          <a:p>
            <a:pPr eaLnBrk="1" hangingPunct="1">
              <a:lnSpc>
                <a:spcPct val="90000"/>
              </a:lnSpc>
              <a:buFont typeface="Wingdings" pitchFamily="2" charset="2"/>
              <a:buNone/>
            </a:pPr>
            <a:r>
              <a:rPr lang="en-US" altLang="en-US" sz="2000" b="1" dirty="0"/>
              <a:t>		&lt;</a:t>
            </a:r>
            <a:r>
              <a:rPr lang="en-US" altLang="en-US" sz="2000" b="1" dirty="0" err="1"/>
              <a:t>owl:Restriction</a:t>
            </a:r>
            <a:r>
              <a:rPr lang="en-US" altLang="en-US" sz="2000" b="1" dirty="0"/>
              <a:t>&gt;</a:t>
            </a:r>
          </a:p>
          <a:p>
            <a:pPr eaLnBrk="1" hangingPunct="1">
              <a:lnSpc>
                <a:spcPct val="90000"/>
              </a:lnSpc>
              <a:buFont typeface="Wingdings" pitchFamily="2" charset="2"/>
              <a:buNone/>
            </a:pPr>
            <a:r>
              <a:rPr lang="en-US" altLang="en-US" sz="2000" b="1" dirty="0"/>
              <a:t>			</a:t>
            </a:r>
            <a:r>
              <a:rPr lang="en-US" altLang="en-US" sz="2000" b="1" dirty="0">
                <a:solidFill>
                  <a:srgbClr val="FF0000"/>
                </a:solidFill>
              </a:rPr>
              <a:t>&lt;</a:t>
            </a:r>
            <a:r>
              <a:rPr lang="en-US" altLang="en-US" sz="2000" b="1" dirty="0" err="1">
                <a:solidFill>
                  <a:srgbClr val="FF0000"/>
                </a:solidFill>
              </a:rPr>
              <a:t>owl:onProperty</a:t>
            </a:r>
            <a:r>
              <a:rPr lang="en-US" altLang="en-US" sz="2000" b="1" dirty="0">
                <a:solidFill>
                  <a:srgbClr val="FF0000"/>
                </a:solidFill>
              </a:rPr>
              <a:t> </a:t>
            </a:r>
            <a:r>
              <a:rPr lang="en-US" altLang="en-US" sz="2000" b="1" dirty="0" err="1">
                <a:solidFill>
                  <a:srgbClr val="FF0000"/>
                </a:solidFill>
              </a:rPr>
              <a:t>rdf:resource</a:t>
            </a:r>
            <a:r>
              <a:rPr lang="en-US" altLang="en-US" sz="2000" b="1" dirty="0">
                <a:solidFill>
                  <a:srgbClr val="FF0000"/>
                </a:solidFill>
              </a:rPr>
              <a:t>="#</a:t>
            </a:r>
            <a:r>
              <a:rPr lang="en-US" altLang="en-US" sz="2000" b="1" dirty="0" err="1">
                <a:solidFill>
                  <a:srgbClr val="FF0000"/>
                </a:solidFill>
              </a:rPr>
              <a:t>isTaughtBy</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owl:minCardinality</a:t>
            </a:r>
            <a:r>
              <a:rPr lang="en-US" altLang="en-US" sz="2000" b="1" dirty="0">
                <a:solidFill>
                  <a:srgbClr val="FF0000"/>
                </a:solidFill>
              </a:rPr>
              <a:t> </a:t>
            </a:r>
            <a:r>
              <a:rPr lang="en-US" altLang="en-US" sz="2000" b="1" dirty="0" err="1">
                <a:solidFill>
                  <a:srgbClr val="FF0000"/>
                </a:solidFill>
              </a:rPr>
              <a:t>rdf:datatype</a:t>
            </a:r>
            <a:r>
              <a:rPr lang="en-US" altLang="en-US" sz="2000" b="1" dirty="0">
                <a:solidFill>
                  <a:srgbClr val="FF0000"/>
                </a:solidFill>
              </a:rPr>
              <a:t>= 					"&amp;</a:t>
            </a:r>
            <a:r>
              <a:rPr lang="en-US" altLang="en-US" sz="2000" b="1" dirty="0" err="1">
                <a:solidFill>
                  <a:srgbClr val="FF0000"/>
                </a:solidFill>
              </a:rPr>
              <a:t>xsd;nonNegativeInteger</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solidFill>
                  <a:srgbClr val="FF0000"/>
                </a:solidFill>
              </a:rPr>
              <a:t>			1</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owl:minCardinality</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t>		&lt;/</a:t>
            </a:r>
            <a:r>
              <a:rPr lang="en-US" altLang="en-US" sz="2000" b="1" dirty="0" err="1"/>
              <a:t>owl:Restriction</a:t>
            </a:r>
            <a:r>
              <a:rPr lang="en-US" altLang="en-US" sz="2000" b="1" dirty="0"/>
              <a:t>&gt;</a:t>
            </a:r>
          </a:p>
          <a:p>
            <a:pPr eaLnBrk="1" hangingPunct="1">
              <a:lnSpc>
                <a:spcPct val="90000"/>
              </a:lnSpc>
              <a:buFont typeface="Wingdings" pitchFamily="2" charset="2"/>
              <a:buNone/>
            </a:pPr>
            <a:r>
              <a:rPr lang="en-US" altLang="en-US" sz="2000" b="1" dirty="0"/>
              <a:t>	&lt;/</a:t>
            </a:r>
            <a:r>
              <a:rPr lang="en-US" altLang="en-US" sz="2000" b="1" dirty="0" err="1"/>
              <a:t>rdfs:subClassOf</a:t>
            </a:r>
            <a:r>
              <a:rPr lang="en-US" altLang="en-US" sz="2000" b="1" dirty="0"/>
              <a:t>&gt;</a:t>
            </a:r>
          </a:p>
          <a:p>
            <a:pPr eaLnBrk="1" hangingPunct="1">
              <a:lnSpc>
                <a:spcPct val="90000"/>
              </a:lnSpc>
              <a:buFont typeface="Wingdings" pitchFamily="2" charset="2"/>
              <a:buNone/>
            </a:pPr>
            <a:r>
              <a:rPr lang="en-US" altLang="en-US" sz="2000" b="1" dirty="0"/>
              <a:t>&lt;/</a:t>
            </a:r>
            <a:r>
              <a:rPr lang="en-US" altLang="en-US" sz="2000" b="1" dirty="0" err="1"/>
              <a:t>owl:Class</a:t>
            </a:r>
            <a:r>
              <a:rPr lang="en-US" altLang="en-US" sz="2000" b="1" dirty="0"/>
              <a:t>&gt;</a:t>
            </a:r>
            <a:endParaRPr lang="el-GR" altLang="en-US" sz="20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3 - Θέση ημερομηνίας">
            <a:extLst>
              <a:ext uri="{FF2B5EF4-FFF2-40B4-BE49-F238E27FC236}">
                <a16:creationId xmlns:a16="http://schemas.microsoft.com/office/drawing/2014/main" id="{18E17673-2AAB-F6AE-48E2-D60572DAED9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3490" name="4 - Θέση υποσέλιδου">
            <a:extLst>
              <a:ext uri="{FF2B5EF4-FFF2-40B4-BE49-F238E27FC236}">
                <a16:creationId xmlns:a16="http://schemas.microsoft.com/office/drawing/2014/main" id="{63E6F566-BEF9-72A7-EAE7-D591E43C74C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3491" name="5 - Θέση αριθμού διαφάνειας">
            <a:extLst>
              <a:ext uri="{FF2B5EF4-FFF2-40B4-BE49-F238E27FC236}">
                <a16:creationId xmlns:a16="http://schemas.microsoft.com/office/drawing/2014/main" id="{0C08775A-6E83-4046-A565-36AF6F26B1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C5A0CD32-2862-F748-9BFD-114D3F47DBBE}" type="slidenum">
              <a:rPr lang="el-GR" altLang="en-US" smtClean="0">
                <a:solidFill>
                  <a:schemeClr val="bg1"/>
                </a:solidFill>
              </a:rPr>
              <a:pPr>
                <a:spcBef>
                  <a:spcPct val="0"/>
                </a:spcBef>
                <a:buClrTx/>
                <a:buSzTx/>
                <a:buFontTx/>
                <a:buNone/>
              </a:pPr>
              <a:t>53</a:t>
            </a:fld>
            <a:endParaRPr lang="el-GR" altLang="en-US">
              <a:solidFill>
                <a:schemeClr val="bg1"/>
              </a:solidFill>
            </a:endParaRPr>
          </a:p>
        </p:txBody>
      </p:sp>
      <p:sp>
        <p:nvSpPr>
          <p:cNvPr id="63492" name="AutoShape 2">
            <a:extLst>
              <a:ext uri="{FF2B5EF4-FFF2-40B4-BE49-F238E27FC236}">
                <a16:creationId xmlns:a16="http://schemas.microsoft.com/office/drawing/2014/main" id="{C3FA2482-EAA5-E1CF-B535-BACD7E36FA45}"/>
              </a:ext>
            </a:extLst>
          </p:cNvPr>
          <p:cNvSpPr>
            <a:spLocks noGrp="1" noChangeArrowheads="1"/>
          </p:cNvSpPr>
          <p:nvPr>
            <p:ph type="title"/>
          </p:nvPr>
        </p:nvSpPr>
        <p:spPr/>
        <p:txBody>
          <a:bodyPr/>
          <a:lstStyle/>
          <a:p>
            <a:pPr eaLnBrk="1" hangingPunct="1"/>
            <a:r>
              <a:rPr lang="en-US" altLang="en-US" sz="4000"/>
              <a:t>Special Properties</a:t>
            </a:r>
            <a:r>
              <a:rPr lang="el-GR" altLang="en-US" sz="4000"/>
              <a:t> </a:t>
            </a:r>
          </a:p>
        </p:txBody>
      </p:sp>
      <p:sp>
        <p:nvSpPr>
          <p:cNvPr id="63493" name="Rectangle 3">
            <a:extLst>
              <a:ext uri="{FF2B5EF4-FFF2-40B4-BE49-F238E27FC236}">
                <a16:creationId xmlns:a16="http://schemas.microsoft.com/office/drawing/2014/main" id="{9B54BF21-4FE6-2DDB-18FE-6B661F2D0F32}"/>
              </a:ext>
            </a:extLst>
          </p:cNvPr>
          <p:cNvSpPr>
            <a:spLocks noGrp="1" noChangeArrowheads="1"/>
          </p:cNvSpPr>
          <p:nvPr>
            <p:ph type="body" idx="1"/>
          </p:nvPr>
        </p:nvSpPr>
        <p:spPr>
          <a:xfrm>
            <a:off x="838200" y="2362200"/>
            <a:ext cx="7910513" cy="3724275"/>
          </a:xfrm>
        </p:spPr>
        <p:txBody>
          <a:bodyPr/>
          <a:lstStyle/>
          <a:p>
            <a:pPr marL="533400" indent="-533400" defTabSz="825500" eaLnBrk="1" hangingPunct="1">
              <a:lnSpc>
                <a:spcPct val="90000"/>
              </a:lnSpc>
              <a:tabLst>
                <a:tab pos="2870200" algn="l"/>
              </a:tabLst>
            </a:pPr>
            <a:r>
              <a:rPr lang="en-GB" altLang="en-US" sz="2400" b="1" dirty="0" err="1"/>
              <a:t>owl:TransitiveProperty</a:t>
            </a:r>
            <a:r>
              <a:rPr lang="en-GB" altLang="en-US" sz="2400" b="1" dirty="0"/>
              <a:t> (</a:t>
            </a:r>
            <a:r>
              <a:rPr lang="en-GB" altLang="en-US" sz="2400" dirty="0"/>
              <a:t>transitive property) </a:t>
            </a:r>
          </a:p>
          <a:p>
            <a:pPr marL="914400" lvl="1" indent="-457200" defTabSz="825500" eaLnBrk="1" hangingPunct="1">
              <a:lnSpc>
                <a:spcPct val="90000"/>
              </a:lnSpc>
              <a:tabLst>
                <a:tab pos="2870200" algn="l"/>
              </a:tabLst>
            </a:pPr>
            <a:r>
              <a:rPr lang="en-GB" altLang="en-US" sz="2000" dirty="0"/>
              <a:t>E.g. “has better grade than”, “is ancestor of”</a:t>
            </a:r>
            <a:endParaRPr lang="en-GB" altLang="en-US" sz="2000" b="1" dirty="0"/>
          </a:p>
          <a:p>
            <a:pPr marL="533400" indent="-533400" defTabSz="825500" eaLnBrk="1" hangingPunct="1">
              <a:lnSpc>
                <a:spcPct val="90000"/>
              </a:lnSpc>
              <a:tabLst>
                <a:tab pos="2870200" algn="l"/>
              </a:tabLst>
            </a:pPr>
            <a:r>
              <a:rPr lang="en-GB" altLang="en-US" sz="2400" b="1" dirty="0" err="1"/>
              <a:t>owl:SymmetricProperty</a:t>
            </a:r>
            <a:r>
              <a:rPr lang="en-GB" altLang="en-US" sz="2400" b="1" dirty="0"/>
              <a:t> </a:t>
            </a:r>
            <a:r>
              <a:rPr lang="en-GB" altLang="en-US" sz="2400" dirty="0"/>
              <a:t>(symmetry)</a:t>
            </a:r>
          </a:p>
          <a:p>
            <a:pPr marL="914400" lvl="1" indent="-457200" defTabSz="825500" eaLnBrk="1" hangingPunct="1">
              <a:lnSpc>
                <a:spcPct val="90000"/>
              </a:lnSpc>
              <a:tabLst>
                <a:tab pos="2870200" algn="l"/>
              </a:tabLst>
            </a:pPr>
            <a:r>
              <a:rPr lang="en-GB" altLang="en-US" sz="2000" dirty="0"/>
              <a:t>E.g. “has same grade as”, “is sibling of”</a:t>
            </a:r>
            <a:endParaRPr lang="en-GB" altLang="en-US" sz="2000" b="1" dirty="0"/>
          </a:p>
          <a:p>
            <a:pPr marL="533400" indent="-533400" defTabSz="825500" eaLnBrk="1" hangingPunct="1">
              <a:lnSpc>
                <a:spcPct val="90000"/>
              </a:lnSpc>
              <a:tabLst>
                <a:tab pos="2870200" algn="l"/>
              </a:tabLst>
            </a:pPr>
            <a:r>
              <a:rPr lang="en-GB" altLang="en-US" sz="2400" b="1" dirty="0" err="1"/>
              <a:t>owl:FunctionalProperty</a:t>
            </a:r>
            <a:r>
              <a:rPr lang="en-GB" altLang="en-US" sz="2400" b="1" dirty="0"/>
              <a:t> </a:t>
            </a:r>
            <a:r>
              <a:rPr lang="en-GB" altLang="en-US" sz="2400" dirty="0"/>
              <a:t>defines a property that has at most one value for each object</a:t>
            </a:r>
          </a:p>
          <a:p>
            <a:pPr marL="914400" lvl="1" indent="-457200" defTabSz="825500" eaLnBrk="1" hangingPunct="1">
              <a:lnSpc>
                <a:spcPct val="90000"/>
              </a:lnSpc>
              <a:tabLst>
                <a:tab pos="2870200" algn="l"/>
              </a:tabLst>
            </a:pPr>
            <a:r>
              <a:rPr lang="en-GB" altLang="en-US" sz="2000" dirty="0"/>
              <a:t>E.g. “age”, “height”, “</a:t>
            </a:r>
            <a:r>
              <a:rPr lang="en-GB" altLang="en-US" sz="2000" dirty="0" err="1"/>
              <a:t>directSupervisor</a:t>
            </a:r>
            <a:r>
              <a:rPr lang="en-GB" altLang="en-US" sz="2000" dirty="0"/>
              <a:t>”</a:t>
            </a:r>
          </a:p>
          <a:p>
            <a:pPr marL="533400" indent="-533400" defTabSz="825500" eaLnBrk="1" hangingPunct="1">
              <a:lnSpc>
                <a:spcPct val="90000"/>
              </a:lnSpc>
              <a:tabLst>
                <a:tab pos="2870200" algn="l"/>
              </a:tabLst>
            </a:pPr>
            <a:r>
              <a:rPr lang="en-GB" altLang="en-US" sz="2400" b="1" dirty="0" err="1"/>
              <a:t>owl:InverseFunctionalProperty</a:t>
            </a:r>
            <a:r>
              <a:rPr lang="en-GB" altLang="en-US" sz="2400" b="1" dirty="0"/>
              <a:t> </a:t>
            </a:r>
            <a:r>
              <a:rPr lang="en-GB" altLang="en-US" sz="2400" dirty="0"/>
              <a:t>defines a property for which two different objects cannot have the same value</a:t>
            </a:r>
            <a:endParaRPr lang="el-GR"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3 - Θέση ημερομηνίας">
            <a:extLst>
              <a:ext uri="{FF2B5EF4-FFF2-40B4-BE49-F238E27FC236}">
                <a16:creationId xmlns:a16="http://schemas.microsoft.com/office/drawing/2014/main" id="{07E3B120-93FA-38D4-6931-3A7152C77DA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4514" name="4 - Θέση υποσέλιδου">
            <a:extLst>
              <a:ext uri="{FF2B5EF4-FFF2-40B4-BE49-F238E27FC236}">
                <a16:creationId xmlns:a16="http://schemas.microsoft.com/office/drawing/2014/main" id="{36369339-8304-013D-BA7F-86504C9F476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4515" name="5 - Θέση αριθμού διαφάνειας">
            <a:extLst>
              <a:ext uri="{FF2B5EF4-FFF2-40B4-BE49-F238E27FC236}">
                <a16:creationId xmlns:a16="http://schemas.microsoft.com/office/drawing/2014/main" id="{4042256C-CB39-D8E3-1F71-75CE0FB49A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CCF8B45-4050-5048-9D81-76105293782B}" type="slidenum">
              <a:rPr lang="el-GR" altLang="en-US" smtClean="0">
                <a:solidFill>
                  <a:schemeClr val="bg1"/>
                </a:solidFill>
              </a:rPr>
              <a:pPr>
                <a:spcBef>
                  <a:spcPct val="0"/>
                </a:spcBef>
                <a:buClrTx/>
                <a:buSzTx/>
                <a:buFontTx/>
                <a:buNone/>
              </a:pPr>
              <a:t>54</a:t>
            </a:fld>
            <a:endParaRPr lang="el-GR" altLang="en-US">
              <a:solidFill>
                <a:schemeClr val="bg1"/>
              </a:solidFill>
            </a:endParaRPr>
          </a:p>
        </p:txBody>
      </p:sp>
      <p:sp>
        <p:nvSpPr>
          <p:cNvPr id="64516" name="AutoShape 2">
            <a:extLst>
              <a:ext uri="{FF2B5EF4-FFF2-40B4-BE49-F238E27FC236}">
                <a16:creationId xmlns:a16="http://schemas.microsoft.com/office/drawing/2014/main" id="{37307E70-9EEC-6D53-7950-D3BB768CC971}"/>
              </a:ext>
            </a:extLst>
          </p:cNvPr>
          <p:cNvSpPr>
            <a:spLocks noGrp="1" noChangeArrowheads="1"/>
          </p:cNvSpPr>
          <p:nvPr>
            <p:ph type="title"/>
          </p:nvPr>
        </p:nvSpPr>
        <p:spPr/>
        <p:txBody>
          <a:bodyPr/>
          <a:lstStyle/>
          <a:p>
            <a:pPr eaLnBrk="1" hangingPunct="1"/>
            <a:r>
              <a:rPr lang="en-US" altLang="en-US"/>
              <a:t>Special Properties (2)</a:t>
            </a:r>
            <a:endParaRPr lang="el-GR" altLang="en-US"/>
          </a:p>
        </p:txBody>
      </p:sp>
      <p:sp>
        <p:nvSpPr>
          <p:cNvPr id="64517" name="Rectangle 3">
            <a:extLst>
              <a:ext uri="{FF2B5EF4-FFF2-40B4-BE49-F238E27FC236}">
                <a16:creationId xmlns:a16="http://schemas.microsoft.com/office/drawing/2014/main" id="{C67680F7-152A-D263-30EB-3EDC965E926E}"/>
              </a:ext>
            </a:extLst>
          </p:cNvPr>
          <p:cNvSpPr>
            <a:spLocks noGrp="1" noChangeArrowheads="1"/>
          </p:cNvSpPr>
          <p:nvPr>
            <p:ph type="body" idx="1"/>
          </p:nvPr>
        </p:nvSpPr>
        <p:spPr/>
        <p:txBody>
          <a:bodyPr/>
          <a:lstStyle/>
          <a:p>
            <a:pPr marL="533400" indent="-533400" eaLnBrk="1" hangingPunct="1">
              <a:spcAft>
                <a:spcPct val="30000"/>
              </a:spcAft>
              <a:buFont typeface="Wingdings" pitchFamily="2" charset="2"/>
              <a:buNone/>
            </a:pPr>
            <a:r>
              <a:rPr lang="en-US" altLang="en-US" sz="2200" b="1" dirty="0">
                <a:solidFill>
                  <a:srgbClr val="FF0000"/>
                </a:solidFill>
              </a:rPr>
              <a:t>&lt;</a:t>
            </a:r>
            <a:r>
              <a:rPr lang="en-US" altLang="en-US" sz="2200" b="1" dirty="0" err="1">
                <a:solidFill>
                  <a:srgbClr val="FF0000"/>
                </a:solidFill>
              </a:rPr>
              <a:t>owl:ObjectProperty</a:t>
            </a:r>
            <a:r>
              <a:rPr lang="en-US" altLang="en-US" sz="2200" b="1" dirty="0">
                <a:solidFill>
                  <a:srgbClr val="FF0000"/>
                </a:solidFill>
              </a:rPr>
              <a:t> </a:t>
            </a:r>
            <a:r>
              <a:rPr lang="en-US" altLang="en-US" sz="2200" b="1" dirty="0" err="1">
                <a:solidFill>
                  <a:srgbClr val="FF0000"/>
                </a:solidFill>
              </a:rPr>
              <a:t>rdf:ID</a:t>
            </a:r>
            <a:r>
              <a:rPr lang="en-US" altLang="en-US" sz="2200" b="1" dirty="0">
                <a:solidFill>
                  <a:srgbClr val="FF0000"/>
                </a:solidFill>
              </a:rPr>
              <a:t>="</a:t>
            </a:r>
            <a:r>
              <a:rPr lang="en-US" altLang="en-US" sz="2200" b="1" dirty="0" err="1">
                <a:solidFill>
                  <a:srgbClr val="FF0000"/>
                </a:solidFill>
              </a:rPr>
              <a:t>hasSameGradeAs</a:t>
            </a:r>
            <a:r>
              <a:rPr lang="en-US" altLang="en-US" sz="2200" b="1" dirty="0">
                <a:solidFill>
                  <a:srgbClr val="FF0000"/>
                </a:solidFill>
              </a:rPr>
              <a:t>"&gt;</a:t>
            </a:r>
          </a:p>
          <a:p>
            <a:pPr marL="533400" indent="-533400" eaLnBrk="1" hangingPunct="1">
              <a:buFont typeface="Wingdings" pitchFamily="2" charset="2"/>
              <a:buNone/>
            </a:pPr>
            <a:r>
              <a:rPr lang="en-US" altLang="en-US" sz="2200" b="1" dirty="0">
                <a:solidFill>
                  <a:srgbClr val="FF0000"/>
                </a:solidFill>
              </a:rPr>
              <a:t>		&lt;</a:t>
            </a:r>
            <a:r>
              <a:rPr lang="en-US" altLang="en-US" sz="2200" b="1" dirty="0" err="1">
                <a:solidFill>
                  <a:srgbClr val="FF0000"/>
                </a:solidFill>
              </a:rPr>
              <a:t>rdf:type</a:t>
            </a:r>
            <a:r>
              <a:rPr lang="en-US" altLang="en-US" sz="2200" b="1" dirty="0">
                <a:solidFill>
                  <a:srgbClr val="FF0000"/>
                </a:solidFill>
              </a:rPr>
              <a:t> </a:t>
            </a:r>
            <a:r>
              <a:rPr lang="en-US" altLang="en-US" sz="2200" b="1" dirty="0" err="1">
                <a:solidFill>
                  <a:srgbClr val="FF0000"/>
                </a:solidFill>
              </a:rPr>
              <a:t>rdf:resource</a:t>
            </a:r>
            <a:r>
              <a:rPr lang="en-US" altLang="en-US" sz="2200" b="1" dirty="0">
                <a:solidFill>
                  <a:srgbClr val="FF0000"/>
                </a:solidFill>
              </a:rPr>
              <a:t>="&amp;</a:t>
            </a:r>
            <a:r>
              <a:rPr lang="en-US" altLang="en-US" sz="2200" b="1" dirty="0" err="1">
                <a:solidFill>
                  <a:srgbClr val="FF0000"/>
                </a:solidFill>
              </a:rPr>
              <a:t>owl;TransitiveProperty</a:t>
            </a:r>
            <a:r>
              <a:rPr lang="en-US" altLang="en-US" sz="2200" b="1" dirty="0">
                <a:solidFill>
                  <a:srgbClr val="FF0000"/>
                </a:solidFill>
              </a:rPr>
              <a:t>"/&gt;</a:t>
            </a:r>
          </a:p>
          <a:p>
            <a:pPr marL="533400" indent="-533400" eaLnBrk="1" hangingPunct="1">
              <a:buFont typeface="Wingdings" pitchFamily="2" charset="2"/>
              <a:buNone/>
            </a:pPr>
            <a:r>
              <a:rPr lang="en-US" altLang="en-US" sz="2200" b="1" dirty="0">
                <a:solidFill>
                  <a:srgbClr val="FF0000"/>
                </a:solidFill>
              </a:rPr>
              <a:t>		&lt;</a:t>
            </a:r>
            <a:r>
              <a:rPr lang="en-US" altLang="en-US" sz="2200" b="1" dirty="0" err="1">
                <a:solidFill>
                  <a:srgbClr val="FF0000"/>
                </a:solidFill>
              </a:rPr>
              <a:t>rdf:type</a:t>
            </a:r>
            <a:r>
              <a:rPr lang="en-US" altLang="en-US" sz="2200" b="1" dirty="0">
                <a:solidFill>
                  <a:srgbClr val="FF0000"/>
                </a:solidFill>
              </a:rPr>
              <a:t> </a:t>
            </a:r>
            <a:r>
              <a:rPr lang="en-US" altLang="en-US" sz="2200" b="1" dirty="0" err="1">
                <a:solidFill>
                  <a:srgbClr val="FF0000"/>
                </a:solidFill>
              </a:rPr>
              <a:t>rdf:resource</a:t>
            </a:r>
            <a:r>
              <a:rPr lang="en-US" altLang="en-US" sz="2200" b="1" dirty="0">
                <a:solidFill>
                  <a:srgbClr val="FF0000"/>
                </a:solidFill>
              </a:rPr>
              <a:t>="&amp;</a:t>
            </a:r>
            <a:r>
              <a:rPr lang="en-US" altLang="en-US" sz="2200" b="1" dirty="0" err="1">
                <a:solidFill>
                  <a:srgbClr val="FF0000"/>
                </a:solidFill>
              </a:rPr>
              <a:t>owl;SymmetricProperty</a:t>
            </a:r>
            <a:r>
              <a:rPr lang="en-US" altLang="en-US" sz="2200" b="1" dirty="0">
                <a:solidFill>
                  <a:srgbClr val="FF0000"/>
                </a:solidFill>
              </a:rPr>
              <a:t>"/&gt;</a:t>
            </a:r>
          </a:p>
          <a:p>
            <a:pPr marL="533400" indent="-533400" eaLnBrk="1" hangingPunct="1">
              <a:buFont typeface="Wingdings" pitchFamily="2" charset="2"/>
              <a:buNone/>
            </a:pPr>
            <a:r>
              <a:rPr lang="en-US" altLang="en-US" sz="2200" b="1" dirty="0">
                <a:solidFill>
                  <a:srgbClr val="FF0000"/>
                </a:solidFill>
              </a:rPr>
              <a:t>		&lt;</a:t>
            </a:r>
            <a:r>
              <a:rPr lang="en-US" altLang="en-US" sz="2200" b="1" dirty="0" err="1">
                <a:solidFill>
                  <a:srgbClr val="FF0000"/>
                </a:solidFill>
              </a:rPr>
              <a:t>rdfs:domain</a:t>
            </a:r>
            <a:r>
              <a:rPr lang="en-US" altLang="en-US" sz="2200" b="1" dirty="0">
                <a:solidFill>
                  <a:srgbClr val="FF0000"/>
                </a:solidFill>
              </a:rPr>
              <a:t> </a:t>
            </a:r>
            <a:r>
              <a:rPr lang="en-US" altLang="en-US" sz="2200" b="1" dirty="0" err="1">
                <a:solidFill>
                  <a:srgbClr val="FF0000"/>
                </a:solidFill>
              </a:rPr>
              <a:t>rdf:resource</a:t>
            </a:r>
            <a:r>
              <a:rPr lang="en-US" altLang="en-US" sz="2200" b="1" dirty="0">
                <a:solidFill>
                  <a:srgbClr val="FF0000"/>
                </a:solidFill>
              </a:rPr>
              <a:t>="#student"/&gt;</a:t>
            </a:r>
          </a:p>
          <a:p>
            <a:pPr marL="533400" indent="-533400" eaLnBrk="1" hangingPunct="1">
              <a:buFont typeface="Wingdings" pitchFamily="2" charset="2"/>
              <a:buNone/>
            </a:pPr>
            <a:r>
              <a:rPr lang="en-US" altLang="en-US" sz="2200" b="1" dirty="0">
                <a:solidFill>
                  <a:srgbClr val="FF0000"/>
                </a:solidFill>
              </a:rPr>
              <a:t>		&lt;</a:t>
            </a:r>
            <a:r>
              <a:rPr lang="en-US" altLang="en-US" sz="2200" b="1" dirty="0" err="1">
                <a:solidFill>
                  <a:srgbClr val="FF0000"/>
                </a:solidFill>
              </a:rPr>
              <a:t>rdfs:range</a:t>
            </a:r>
            <a:r>
              <a:rPr lang="en-US" altLang="en-US" sz="2200" b="1" dirty="0">
                <a:solidFill>
                  <a:srgbClr val="FF0000"/>
                </a:solidFill>
              </a:rPr>
              <a:t> </a:t>
            </a:r>
            <a:r>
              <a:rPr lang="en-US" altLang="en-US" sz="2200" b="1" dirty="0" err="1">
                <a:solidFill>
                  <a:srgbClr val="FF0000"/>
                </a:solidFill>
              </a:rPr>
              <a:t>rdf:resource</a:t>
            </a:r>
            <a:r>
              <a:rPr lang="en-US" altLang="en-US" sz="2200" b="1" dirty="0">
                <a:solidFill>
                  <a:srgbClr val="FF0000"/>
                </a:solidFill>
              </a:rPr>
              <a:t>="#student"/&gt;</a:t>
            </a:r>
          </a:p>
          <a:p>
            <a:pPr marL="533400" indent="-533400" eaLnBrk="1" hangingPunct="1">
              <a:buFont typeface="Wingdings" pitchFamily="2" charset="2"/>
              <a:buNone/>
            </a:pPr>
            <a:r>
              <a:rPr lang="en-US" altLang="en-US" sz="2200" b="1" dirty="0">
                <a:solidFill>
                  <a:srgbClr val="FF0000"/>
                </a:solidFill>
              </a:rPr>
              <a:t>&lt;/</a:t>
            </a:r>
            <a:r>
              <a:rPr lang="en-US" altLang="en-US" sz="2200" b="1" dirty="0" err="1">
                <a:solidFill>
                  <a:srgbClr val="FF0000"/>
                </a:solidFill>
              </a:rPr>
              <a:t>owl:ObjectProperty</a:t>
            </a:r>
            <a:r>
              <a:rPr lang="en-US" altLang="en-US" sz="2200" b="1" dirty="0">
                <a:solidFill>
                  <a:srgbClr val="FF0000"/>
                </a:solidFill>
              </a:rPr>
              <a:t>&gt;</a:t>
            </a:r>
            <a:endParaRPr lang="el-GR" altLang="en-US" sz="2200" b="1"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70DFD-03F3-8014-6DEA-167B493C7A87}"/>
              </a:ext>
            </a:extLst>
          </p:cNvPr>
          <p:cNvSpPr>
            <a:spLocks noGrp="1"/>
          </p:cNvSpPr>
          <p:nvPr>
            <p:ph type="title"/>
          </p:nvPr>
        </p:nvSpPr>
        <p:spPr/>
        <p:txBody>
          <a:bodyPr/>
          <a:lstStyle/>
          <a:p>
            <a:endParaRPr lang="fr-FR"/>
          </a:p>
        </p:txBody>
      </p:sp>
      <p:sp>
        <p:nvSpPr>
          <p:cNvPr id="6" name="Espace réservé du numéro de diapositive 5">
            <a:extLst>
              <a:ext uri="{FF2B5EF4-FFF2-40B4-BE49-F238E27FC236}">
                <a16:creationId xmlns:a16="http://schemas.microsoft.com/office/drawing/2014/main" id="{C1A8DAA3-8CDA-99F0-41C2-694D1EB3292C}"/>
              </a:ext>
            </a:extLst>
          </p:cNvPr>
          <p:cNvSpPr>
            <a:spLocks noGrp="1"/>
          </p:cNvSpPr>
          <p:nvPr>
            <p:ph type="sldNum" sz="quarter" idx="12"/>
          </p:nvPr>
        </p:nvSpPr>
        <p:spPr/>
        <p:txBody>
          <a:bodyPr/>
          <a:lstStyle/>
          <a:p>
            <a:pPr>
              <a:defRPr/>
            </a:pPr>
            <a:fld id="{29300C54-0C67-734E-A077-F0016F7449BB}" type="slidenum">
              <a:rPr lang="el-GR" altLang="en-US" smtClean="0"/>
              <a:pPr>
                <a:defRPr/>
              </a:pPr>
              <a:t>55</a:t>
            </a:fld>
            <a:endParaRPr lang="el-GR" altLang="en-US"/>
          </a:p>
        </p:txBody>
      </p:sp>
      <p:sp>
        <p:nvSpPr>
          <p:cNvPr id="7" name="Rectangle : coins arrondis 6">
            <a:extLst>
              <a:ext uri="{FF2B5EF4-FFF2-40B4-BE49-F238E27FC236}">
                <a16:creationId xmlns:a16="http://schemas.microsoft.com/office/drawing/2014/main" id="{8B4BD15A-9C2E-4580-1DFA-1BD6FB8E524C}"/>
              </a:ext>
            </a:extLst>
          </p:cNvPr>
          <p:cNvSpPr/>
          <p:nvPr/>
        </p:nvSpPr>
        <p:spPr>
          <a:xfrm>
            <a:off x="1147178" y="4315989"/>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Student</a:t>
            </a:r>
            <a:endParaRPr lang="fr-FR" dirty="0"/>
          </a:p>
        </p:txBody>
      </p:sp>
      <p:sp>
        <p:nvSpPr>
          <p:cNvPr id="8" name="Rectangle : coins arrondis 7">
            <a:extLst>
              <a:ext uri="{FF2B5EF4-FFF2-40B4-BE49-F238E27FC236}">
                <a16:creationId xmlns:a16="http://schemas.microsoft.com/office/drawing/2014/main" id="{24CFEFC6-9457-DFC6-7178-D14FC0D49CC9}"/>
              </a:ext>
            </a:extLst>
          </p:cNvPr>
          <p:cNvSpPr/>
          <p:nvPr/>
        </p:nvSpPr>
        <p:spPr>
          <a:xfrm>
            <a:off x="1097958" y="2947364"/>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Person</a:t>
            </a:r>
          </a:p>
        </p:txBody>
      </p:sp>
      <p:cxnSp>
        <p:nvCxnSpPr>
          <p:cNvPr id="9" name="Connecteur en angle 8">
            <a:extLst>
              <a:ext uri="{FF2B5EF4-FFF2-40B4-BE49-F238E27FC236}">
                <a16:creationId xmlns:a16="http://schemas.microsoft.com/office/drawing/2014/main" id="{711A49C6-0F4D-30EC-AA7F-97F57A5983E8}"/>
              </a:ext>
            </a:extLst>
          </p:cNvPr>
          <p:cNvCxnSpPr>
            <a:cxnSpLocks/>
            <a:endCxn id="8" idx="2"/>
          </p:cNvCxnSpPr>
          <p:nvPr/>
        </p:nvCxnSpPr>
        <p:spPr>
          <a:xfrm rot="16200000" flipV="1">
            <a:off x="1985931" y="4031394"/>
            <a:ext cx="285671" cy="27785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A1C8C51C-DF09-589E-6460-2386CEB3EBDD}"/>
              </a:ext>
            </a:extLst>
          </p:cNvPr>
          <p:cNvSpPr txBox="1"/>
          <p:nvPr/>
        </p:nvSpPr>
        <p:spPr>
          <a:xfrm>
            <a:off x="2482509" y="3972020"/>
            <a:ext cx="1441420" cy="369332"/>
          </a:xfrm>
          <a:prstGeom prst="rect">
            <a:avLst/>
          </a:prstGeom>
          <a:noFill/>
        </p:spPr>
        <p:txBody>
          <a:bodyPr wrap="none" rtlCol="0">
            <a:spAutoFit/>
          </a:bodyPr>
          <a:lstStyle/>
          <a:p>
            <a:r>
              <a:rPr lang="fr-FR" dirty="0" err="1"/>
              <a:t>Sub-classOf</a:t>
            </a:r>
            <a:endParaRPr lang="fr-FR" dirty="0"/>
          </a:p>
        </p:txBody>
      </p:sp>
      <p:cxnSp>
        <p:nvCxnSpPr>
          <p:cNvPr id="11" name="Connecteur en angle 10">
            <a:extLst>
              <a:ext uri="{FF2B5EF4-FFF2-40B4-BE49-F238E27FC236}">
                <a16:creationId xmlns:a16="http://schemas.microsoft.com/office/drawing/2014/main" id="{B86FA24C-3515-0CC4-7B64-AE2374D2E2B9}"/>
              </a:ext>
            </a:extLst>
          </p:cNvPr>
          <p:cNvCxnSpPr>
            <a:cxnSpLocks/>
            <a:stCxn id="7" idx="3"/>
            <a:endCxn id="7" idx="2"/>
          </p:cNvCxnSpPr>
          <p:nvPr/>
        </p:nvCxnSpPr>
        <p:spPr>
          <a:xfrm flipH="1">
            <a:off x="2369727" y="4856049"/>
            <a:ext cx="1222548" cy="540060"/>
          </a:xfrm>
          <a:prstGeom prst="bentConnector4">
            <a:avLst>
              <a:gd name="adj1" fmla="val -18699"/>
              <a:gd name="adj2" fmla="val 142329"/>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2B11FC5C-011C-B4E1-1296-3D0F2D8B6DF6}"/>
              </a:ext>
            </a:extLst>
          </p:cNvPr>
          <p:cNvSpPr txBox="1"/>
          <p:nvPr/>
        </p:nvSpPr>
        <p:spPr>
          <a:xfrm>
            <a:off x="3851920" y="5076983"/>
            <a:ext cx="4762872" cy="1200329"/>
          </a:xfrm>
          <a:prstGeom prst="rect">
            <a:avLst/>
          </a:prstGeom>
          <a:noFill/>
        </p:spPr>
        <p:txBody>
          <a:bodyPr wrap="square" rtlCol="0">
            <a:spAutoFit/>
          </a:bodyPr>
          <a:lstStyle/>
          <a:p>
            <a:r>
              <a:rPr lang="fr-FR" dirty="0" err="1"/>
              <a:t>Owl:ObjectProperty</a:t>
            </a:r>
            <a:r>
              <a:rPr lang="fr-FR" dirty="0"/>
              <a:t>::</a:t>
            </a:r>
            <a:r>
              <a:rPr lang="en-US" altLang="en-US" sz="1800" b="1" dirty="0" err="1">
                <a:solidFill>
                  <a:srgbClr val="FF0000"/>
                </a:solidFill>
              </a:rPr>
              <a:t>SymmetricProperty</a:t>
            </a:r>
            <a:r>
              <a:rPr lang="en-US" altLang="en-US" sz="1800" b="1" dirty="0">
                <a:solidFill>
                  <a:srgbClr val="FF0000"/>
                </a:solidFill>
              </a:rPr>
              <a:t>:: </a:t>
            </a:r>
            <a:r>
              <a:rPr lang="en-US" altLang="en-US" sz="1800" b="1" dirty="0" err="1">
                <a:solidFill>
                  <a:srgbClr val="FF0000"/>
                </a:solidFill>
              </a:rPr>
              <a:t>TransitiveProperty</a:t>
            </a:r>
            <a:endParaRPr lang="fr-FR" dirty="0"/>
          </a:p>
          <a:p>
            <a:endParaRPr lang="en-US" altLang="en-US" sz="1800" b="1" dirty="0">
              <a:solidFill>
                <a:srgbClr val="FF0000"/>
              </a:solidFill>
            </a:endParaRPr>
          </a:p>
          <a:p>
            <a:r>
              <a:rPr lang="en-US" altLang="en-US" sz="1800" b="1" dirty="0" err="1">
                <a:solidFill>
                  <a:srgbClr val="FF0000"/>
                </a:solidFill>
                <a:highlight>
                  <a:srgbClr val="00FF00"/>
                </a:highlight>
              </a:rPr>
              <a:t>hasSameGradeAs</a:t>
            </a:r>
            <a:endParaRPr lang="fr-FR" b="1" dirty="0">
              <a:highlight>
                <a:srgbClr val="00FF00"/>
              </a:highlight>
            </a:endParaRPr>
          </a:p>
        </p:txBody>
      </p:sp>
      <p:sp>
        <p:nvSpPr>
          <p:cNvPr id="13" name="ZoneTexte 12">
            <a:extLst>
              <a:ext uri="{FF2B5EF4-FFF2-40B4-BE49-F238E27FC236}">
                <a16:creationId xmlns:a16="http://schemas.microsoft.com/office/drawing/2014/main" id="{747A8F37-64B8-EDB6-A585-AD42477E0B24}"/>
              </a:ext>
            </a:extLst>
          </p:cNvPr>
          <p:cNvSpPr txBox="1"/>
          <p:nvPr/>
        </p:nvSpPr>
        <p:spPr>
          <a:xfrm>
            <a:off x="1658973" y="2968611"/>
            <a:ext cx="761747" cy="369332"/>
          </a:xfrm>
          <a:prstGeom prst="rect">
            <a:avLst/>
          </a:prstGeom>
          <a:noFill/>
        </p:spPr>
        <p:txBody>
          <a:bodyPr wrap="none" rtlCol="0">
            <a:spAutoFit/>
          </a:bodyPr>
          <a:lstStyle/>
          <a:p>
            <a:r>
              <a:rPr lang="fr-FR" dirty="0"/>
              <a:t>Class</a:t>
            </a:r>
          </a:p>
        </p:txBody>
      </p:sp>
      <p:sp>
        <p:nvSpPr>
          <p:cNvPr id="15" name="ZoneTexte 14">
            <a:extLst>
              <a:ext uri="{FF2B5EF4-FFF2-40B4-BE49-F238E27FC236}">
                <a16:creationId xmlns:a16="http://schemas.microsoft.com/office/drawing/2014/main" id="{C80107DB-8A66-7628-308E-B392F0D7DE0D}"/>
              </a:ext>
            </a:extLst>
          </p:cNvPr>
          <p:cNvSpPr txBox="1"/>
          <p:nvPr/>
        </p:nvSpPr>
        <p:spPr>
          <a:xfrm>
            <a:off x="4860032" y="2636912"/>
            <a:ext cx="4185761" cy="2308324"/>
          </a:xfrm>
          <a:prstGeom prst="rect">
            <a:avLst/>
          </a:prstGeom>
          <a:noFill/>
        </p:spPr>
        <p:txBody>
          <a:bodyPr wrap="none" rtlCol="0">
            <a:spAutoFit/>
          </a:bodyPr>
          <a:lstStyle/>
          <a:p>
            <a:r>
              <a:rPr lang="fr-FR" dirty="0"/>
              <a:t>John, Mike, Bob </a:t>
            </a:r>
            <a:r>
              <a:rPr lang="fr-FR" dirty="0" err="1"/>
              <a:t>is</a:t>
            </a:r>
            <a:r>
              <a:rPr lang="fr-FR" dirty="0"/>
              <a:t>-instance-Of </a:t>
            </a:r>
            <a:r>
              <a:rPr lang="fr-FR" dirty="0" err="1"/>
              <a:t>Student</a:t>
            </a:r>
            <a:endParaRPr lang="fr-FR" dirty="0"/>
          </a:p>
          <a:p>
            <a:r>
              <a:rPr lang="fr-FR" dirty="0"/>
              <a:t>John </a:t>
            </a:r>
            <a:r>
              <a:rPr lang="en-US" altLang="en-US" sz="1800" b="1" dirty="0" err="1">
                <a:solidFill>
                  <a:srgbClr val="FF0000"/>
                </a:solidFill>
                <a:highlight>
                  <a:srgbClr val="00FF00"/>
                </a:highlight>
              </a:rPr>
              <a:t>hasSameGradeAs</a:t>
            </a:r>
            <a:r>
              <a:rPr lang="en-US" altLang="en-US" sz="1800" b="1" dirty="0">
                <a:solidFill>
                  <a:srgbClr val="FF0000"/>
                </a:solidFill>
                <a:highlight>
                  <a:srgbClr val="00FF00"/>
                </a:highlight>
              </a:rPr>
              <a:t> </a:t>
            </a:r>
            <a:r>
              <a:rPr lang="fr-FR" dirty="0"/>
              <a:t>Mike</a:t>
            </a:r>
          </a:p>
          <a:p>
            <a:r>
              <a:rPr lang="fr-FR" dirty="0"/>
              <a:t>Mike </a:t>
            </a:r>
            <a:r>
              <a:rPr lang="en-US" altLang="en-US" sz="1800" b="1" dirty="0" err="1">
                <a:solidFill>
                  <a:srgbClr val="FF0000"/>
                </a:solidFill>
                <a:highlight>
                  <a:srgbClr val="00FF00"/>
                </a:highlight>
              </a:rPr>
              <a:t>hasSameGradeAs</a:t>
            </a:r>
            <a:r>
              <a:rPr lang="en-US" altLang="en-US" sz="1800" b="1" dirty="0">
                <a:solidFill>
                  <a:srgbClr val="FF0000"/>
                </a:solidFill>
                <a:highlight>
                  <a:srgbClr val="00FF00"/>
                </a:highlight>
              </a:rPr>
              <a:t> </a:t>
            </a:r>
            <a:r>
              <a:rPr lang="fr-FR" dirty="0"/>
              <a:t>Bob</a:t>
            </a:r>
          </a:p>
          <a:p>
            <a:r>
              <a:rPr lang="fr-FR" dirty="0"/>
              <a:t>----------------------------------------</a:t>
            </a:r>
          </a:p>
          <a:p>
            <a:r>
              <a:rPr lang="fr-FR" dirty="0"/>
              <a:t>John </a:t>
            </a:r>
            <a:r>
              <a:rPr lang="en-US" altLang="en-US" sz="1800" b="1" dirty="0" err="1">
                <a:solidFill>
                  <a:srgbClr val="FF0000"/>
                </a:solidFill>
                <a:highlight>
                  <a:srgbClr val="00FF00"/>
                </a:highlight>
              </a:rPr>
              <a:t>hasSameGradeAs</a:t>
            </a:r>
            <a:r>
              <a:rPr lang="en-US" altLang="en-US" sz="1800" b="1" dirty="0">
                <a:solidFill>
                  <a:srgbClr val="FF0000"/>
                </a:solidFill>
                <a:highlight>
                  <a:srgbClr val="00FF00"/>
                </a:highlight>
              </a:rPr>
              <a:t> </a:t>
            </a:r>
            <a:r>
              <a:rPr lang="fr-FR" dirty="0"/>
              <a:t>Bob</a:t>
            </a:r>
          </a:p>
          <a:p>
            <a:r>
              <a:rPr lang="fr-FR" dirty="0"/>
              <a:t>Bob </a:t>
            </a:r>
            <a:r>
              <a:rPr lang="en-US" altLang="en-US" sz="1800" b="1" dirty="0" err="1">
                <a:solidFill>
                  <a:srgbClr val="FF0000"/>
                </a:solidFill>
                <a:highlight>
                  <a:srgbClr val="00FF00"/>
                </a:highlight>
              </a:rPr>
              <a:t>hasSameGradeAs</a:t>
            </a:r>
            <a:r>
              <a:rPr lang="en-US" altLang="en-US" sz="1800" b="1" dirty="0">
                <a:solidFill>
                  <a:srgbClr val="FF0000"/>
                </a:solidFill>
                <a:highlight>
                  <a:srgbClr val="00FF00"/>
                </a:highlight>
              </a:rPr>
              <a:t> </a:t>
            </a:r>
            <a:r>
              <a:rPr lang="fr-FR" dirty="0"/>
              <a:t>Mike</a:t>
            </a:r>
          </a:p>
          <a:p>
            <a:r>
              <a:rPr lang="fr-FR" dirty="0"/>
              <a:t>Bob </a:t>
            </a:r>
            <a:r>
              <a:rPr lang="en-US" altLang="en-US" sz="1800" b="1" dirty="0" err="1">
                <a:solidFill>
                  <a:srgbClr val="FF0000"/>
                </a:solidFill>
                <a:highlight>
                  <a:srgbClr val="00FF00"/>
                </a:highlight>
              </a:rPr>
              <a:t>hasSameGradeAs</a:t>
            </a:r>
            <a:r>
              <a:rPr lang="en-US" altLang="en-US" sz="1800" b="1" dirty="0">
                <a:solidFill>
                  <a:srgbClr val="FF0000"/>
                </a:solidFill>
                <a:highlight>
                  <a:srgbClr val="00FF00"/>
                </a:highlight>
              </a:rPr>
              <a:t> </a:t>
            </a:r>
            <a:r>
              <a:rPr lang="fr-FR" dirty="0"/>
              <a:t>John</a:t>
            </a:r>
          </a:p>
          <a:p>
            <a:endParaRPr lang="fr-FR" b="1" dirty="0"/>
          </a:p>
        </p:txBody>
      </p:sp>
    </p:spTree>
    <p:extLst>
      <p:ext uri="{BB962C8B-B14F-4D97-AF65-F5344CB8AC3E}">
        <p14:creationId xmlns:p14="http://schemas.microsoft.com/office/powerpoint/2010/main" val="3975764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70DFD-03F3-8014-6DEA-167B493C7A87}"/>
              </a:ext>
            </a:extLst>
          </p:cNvPr>
          <p:cNvSpPr>
            <a:spLocks noGrp="1"/>
          </p:cNvSpPr>
          <p:nvPr>
            <p:ph type="title"/>
          </p:nvPr>
        </p:nvSpPr>
        <p:spPr/>
        <p:txBody>
          <a:bodyPr/>
          <a:lstStyle/>
          <a:p>
            <a:r>
              <a:rPr lang="fr-FR" dirty="0"/>
              <a:t>SPARQL : CWA</a:t>
            </a:r>
          </a:p>
        </p:txBody>
      </p:sp>
      <p:sp>
        <p:nvSpPr>
          <p:cNvPr id="6" name="Espace réservé du numéro de diapositive 5">
            <a:extLst>
              <a:ext uri="{FF2B5EF4-FFF2-40B4-BE49-F238E27FC236}">
                <a16:creationId xmlns:a16="http://schemas.microsoft.com/office/drawing/2014/main" id="{C1A8DAA3-8CDA-99F0-41C2-694D1EB3292C}"/>
              </a:ext>
            </a:extLst>
          </p:cNvPr>
          <p:cNvSpPr>
            <a:spLocks noGrp="1"/>
          </p:cNvSpPr>
          <p:nvPr>
            <p:ph type="sldNum" sz="quarter" idx="12"/>
          </p:nvPr>
        </p:nvSpPr>
        <p:spPr/>
        <p:txBody>
          <a:bodyPr/>
          <a:lstStyle/>
          <a:p>
            <a:pPr>
              <a:defRPr/>
            </a:pPr>
            <a:fld id="{29300C54-0C67-734E-A077-F0016F7449BB}" type="slidenum">
              <a:rPr lang="el-GR" altLang="en-US" smtClean="0"/>
              <a:pPr>
                <a:defRPr/>
              </a:pPr>
              <a:t>56</a:t>
            </a:fld>
            <a:endParaRPr lang="el-GR" altLang="en-US"/>
          </a:p>
        </p:txBody>
      </p:sp>
      <p:sp>
        <p:nvSpPr>
          <p:cNvPr id="7" name="Rectangle : coins arrondis 6">
            <a:extLst>
              <a:ext uri="{FF2B5EF4-FFF2-40B4-BE49-F238E27FC236}">
                <a16:creationId xmlns:a16="http://schemas.microsoft.com/office/drawing/2014/main" id="{8B4BD15A-9C2E-4580-1DFA-1BD6FB8E524C}"/>
              </a:ext>
            </a:extLst>
          </p:cNvPr>
          <p:cNvSpPr/>
          <p:nvPr/>
        </p:nvSpPr>
        <p:spPr>
          <a:xfrm>
            <a:off x="1147178" y="4315989"/>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Student</a:t>
            </a:r>
            <a:endParaRPr lang="fr-FR" dirty="0"/>
          </a:p>
        </p:txBody>
      </p:sp>
      <p:sp>
        <p:nvSpPr>
          <p:cNvPr id="8" name="Rectangle : coins arrondis 7">
            <a:extLst>
              <a:ext uri="{FF2B5EF4-FFF2-40B4-BE49-F238E27FC236}">
                <a16:creationId xmlns:a16="http://schemas.microsoft.com/office/drawing/2014/main" id="{24CFEFC6-9457-DFC6-7178-D14FC0D49CC9}"/>
              </a:ext>
            </a:extLst>
          </p:cNvPr>
          <p:cNvSpPr/>
          <p:nvPr/>
        </p:nvSpPr>
        <p:spPr>
          <a:xfrm>
            <a:off x="1097958" y="2947364"/>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Person</a:t>
            </a:r>
          </a:p>
        </p:txBody>
      </p:sp>
      <p:cxnSp>
        <p:nvCxnSpPr>
          <p:cNvPr id="9" name="Connecteur en angle 8">
            <a:extLst>
              <a:ext uri="{FF2B5EF4-FFF2-40B4-BE49-F238E27FC236}">
                <a16:creationId xmlns:a16="http://schemas.microsoft.com/office/drawing/2014/main" id="{711A49C6-0F4D-30EC-AA7F-97F57A5983E8}"/>
              </a:ext>
            </a:extLst>
          </p:cNvPr>
          <p:cNvCxnSpPr>
            <a:cxnSpLocks/>
            <a:endCxn id="8" idx="2"/>
          </p:cNvCxnSpPr>
          <p:nvPr/>
        </p:nvCxnSpPr>
        <p:spPr>
          <a:xfrm rot="16200000" flipV="1">
            <a:off x="1985931" y="4031394"/>
            <a:ext cx="285671" cy="27785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A1C8C51C-DF09-589E-6460-2386CEB3EBDD}"/>
              </a:ext>
            </a:extLst>
          </p:cNvPr>
          <p:cNvSpPr txBox="1"/>
          <p:nvPr/>
        </p:nvSpPr>
        <p:spPr>
          <a:xfrm>
            <a:off x="2482509" y="3972020"/>
            <a:ext cx="1441420" cy="369332"/>
          </a:xfrm>
          <a:prstGeom prst="rect">
            <a:avLst/>
          </a:prstGeom>
          <a:noFill/>
        </p:spPr>
        <p:txBody>
          <a:bodyPr wrap="none" rtlCol="0">
            <a:spAutoFit/>
          </a:bodyPr>
          <a:lstStyle/>
          <a:p>
            <a:r>
              <a:rPr lang="fr-FR" dirty="0" err="1"/>
              <a:t>Sub-classOf</a:t>
            </a:r>
            <a:endParaRPr lang="fr-FR" dirty="0"/>
          </a:p>
        </p:txBody>
      </p:sp>
      <p:cxnSp>
        <p:nvCxnSpPr>
          <p:cNvPr id="11" name="Connecteur en angle 10">
            <a:extLst>
              <a:ext uri="{FF2B5EF4-FFF2-40B4-BE49-F238E27FC236}">
                <a16:creationId xmlns:a16="http://schemas.microsoft.com/office/drawing/2014/main" id="{B86FA24C-3515-0CC4-7B64-AE2374D2E2B9}"/>
              </a:ext>
            </a:extLst>
          </p:cNvPr>
          <p:cNvCxnSpPr>
            <a:cxnSpLocks/>
            <a:stCxn id="7" idx="3"/>
            <a:endCxn id="7" idx="2"/>
          </p:cNvCxnSpPr>
          <p:nvPr/>
        </p:nvCxnSpPr>
        <p:spPr>
          <a:xfrm flipH="1">
            <a:off x="2369727" y="4856049"/>
            <a:ext cx="1222548" cy="540060"/>
          </a:xfrm>
          <a:prstGeom prst="bentConnector4">
            <a:avLst>
              <a:gd name="adj1" fmla="val -18699"/>
              <a:gd name="adj2" fmla="val 142329"/>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2B11FC5C-011C-B4E1-1296-3D0F2D8B6DF6}"/>
              </a:ext>
            </a:extLst>
          </p:cNvPr>
          <p:cNvSpPr txBox="1"/>
          <p:nvPr/>
        </p:nvSpPr>
        <p:spPr>
          <a:xfrm>
            <a:off x="3851920" y="5076983"/>
            <a:ext cx="4762872" cy="1200329"/>
          </a:xfrm>
          <a:prstGeom prst="rect">
            <a:avLst/>
          </a:prstGeom>
          <a:noFill/>
        </p:spPr>
        <p:txBody>
          <a:bodyPr wrap="square" rtlCol="0">
            <a:spAutoFit/>
          </a:bodyPr>
          <a:lstStyle/>
          <a:p>
            <a:r>
              <a:rPr lang="fr-FR" dirty="0" err="1"/>
              <a:t>Owl:ObjectProperty</a:t>
            </a:r>
            <a:r>
              <a:rPr lang="fr-FR" dirty="0"/>
              <a:t>::</a:t>
            </a:r>
            <a:r>
              <a:rPr lang="en-US" altLang="en-US" sz="1800" b="1" dirty="0" err="1">
                <a:solidFill>
                  <a:srgbClr val="FF0000"/>
                </a:solidFill>
              </a:rPr>
              <a:t>SymmetricProperty</a:t>
            </a:r>
            <a:r>
              <a:rPr lang="en-US" altLang="en-US" sz="1800" b="1" dirty="0">
                <a:solidFill>
                  <a:srgbClr val="FF0000"/>
                </a:solidFill>
              </a:rPr>
              <a:t>:: </a:t>
            </a:r>
            <a:r>
              <a:rPr lang="en-US" altLang="en-US" sz="1800" b="1" dirty="0" err="1">
                <a:solidFill>
                  <a:srgbClr val="FF0000"/>
                </a:solidFill>
              </a:rPr>
              <a:t>TransitiveProperty</a:t>
            </a:r>
            <a:endParaRPr lang="fr-FR" dirty="0"/>
          </a:p>
          <a:p>
            <a:endParaRPr lang="en-US" altLang="en-US" sz="1800" b="1" dirty="0">
              <a:solidFill>
                <a:srgbClr val="FF0000"/>
              </a:solidFill>
            </a:endParaRPr>
          </a:p>
          <a:p>
            <a:r>
              <a:rPr lang="en-US" altLang="en-US" sz="1800" b="1" dirty="0" err="1">
                <a:solidFill>
                  <a:srgbClr val="FF0000"/>
                </a:solidFill>
                <a:highlight>
                  <a:srgbClr val="00FF00"/>
                </a:highlight>
              </a:rPr>
              <a:t>hasSameGradeAs</a:t>
            </a:r>
            <a:endParaRPr lang="fr-FR" b="1" dirty="0">
              <a:highlight>
                <a:srgbClr val="00FF00"/>
              </a:highlight>
            </a:endParaRPr>
          </a:p>
        </p:txBody>
      </p:sp>
      <p:sp>
        <p:nvSpPr>
          <p:cNvPr id="13" name="ZoneTexte 12">
            <a:extLst>
              <a:ext uri="{FF2B5EF4-FFF2-40B4-BE49-F238E27FC236}">
                <a16:creationId xmlns:a16="http://schemas.microsoft.com/office/drawing/2014/main" id="{747A8F37-64B8-EDB6-A585-AD42477E0B24}"/>
              </a:ext>
            </a:extLst>
          </p:cNvPr>
          <p:cNvSpPr txBox="1"/>
          <p:nvPr/>
        </p:nvSpPr>
        <p:spPr>
          <a:xfrm>
            <a:off x="1658973" y="2968611"/>
            <a:ext cx="761747" cy="369332"/>
          </a:xfrm>
          <a:prstGeom prst="rect">
            <a:avLst/>
          </a:prstGeom>
          <a:noFill/>
        </p:spPr>
        <p:txBody>
          <a:bodyPr wrap="none" rtlCol="0">
            <a:spAutoFit/>
          </a:bodyPr>
          <a:lstStyle/>
          <a:p>
            <a:r>
              <a:rPr lang="fr-FR" dirty="0"/>
              <a:t>Class</a:t>
            </a:r>
          </a:p>
        </p:txBody>
      </p:sp>
      <p:sp>
        <p:nvSpPr>
          <p:cNvPr id="15" name="ZoneTexte 14">
            <a:extLst>
              <a:ext uri="{FF2B5EF4-FFF2-40B4-BE49-F238E27FC236}">
                <a16:creationId xmlns:a16="http://schemas.microsoft.com/office/drawing/2014/main" id="{C80107DB-8A66-7628-308E-B392F0D7DE0D}"/>
              </a:ext>
            </a:extLst>
          </p:cNvPr>
          <p:cNvSpPr txBox="1"/>
          <p:nvPr/>
        </p:nvSpPr>
        <p:spPr>
          <a:xfrm>
            <a:off x="4860032" y="2636912"/>
            <a:ext cx="4176464" cy="2308324"/>
          </a:xfrm>
          <a:prstGeom prst="rect">
            <a:avLst/>
          </a:prstGeom>
          <a:noFill/>
        </p:spPr>
        <p:txBody>
          <a:bodyPr wrap="square" rtlCol="0">
            <a:spAutoFit/>
          </a:bodyPr>
          <a:lstStyle/>
          <a:p>
            <a:r>
              <a:rPr lang="fr-FR" dirty="0"/>
              <a:t>RDF (S, </a:t>
            </a:r>
            <a:r>
              <a:rPr lang="fr-FR" dirty="0" err="1"/>
              <a:t>Predicate</a:t>
            </a:r>
            <a:r>
              <a:rPr lang="fr-FR" dirty="0"/>
              <a:t>, Object) </a:t>
            </a:r>
          </a:p>
          <a:p>
            <a:r>
              <a:rPr lang="fr-FR" dirty="0"/>
              <a:t>Graph Pattern Matching </a:t>
            </a:r>
          </a:p>
          <a:p>
            <a:r>
              <a:rPr lang="fr-FR" dirty="0"/>
              <a:t>SELECT Bob </a:t>
            </a:r>
            <a:r>
              <a:rPr lang="en-US" altLang="en-US" sz="1800" b="1" dirty="0" err="1">
                <a:solidFill>
                  <a:srgbClr val="FF0000"/>
                </a:solidFill>
                <a:highlight>
                  <a:srgbClr val="00FF00"/>
                </a:highlight>
              </a:rPr>
              <a:t>hasSameGradeAs</a:t>
            </a:r>
            <a:r>
              <a:rPr lang="en-US" altLang="en-US" sz="1800" b="1" dirty="0">
                <a:solidFill>
                  <a:srgbClr val="FF0000"/>
                </a:solidFill>
                <a:highlight>
                  <a:srgbClr val="00FF00"/>
                </a:highlight>
              </a:rPr>
              <a:t> ?Student</a:t>
            </a:r>
          </a:p>
          <a:p>
            <a:endParaRPr lang="en-US" altLang="en-US" b="1" dirty="0">
              <a:solidFill>
                <a:srgbClr val="FF0000"/>
              </a:solidFill>
              <a:highlight>
                <a:srgbClr val="00FF00"/>
              </a:highlight>
            </a:endParaRPr>
          </a:p>
          <a:p>
            <a:r>
              <a:rPr lang="fr-FR" dirty="0"/>
              <a:t>Bob </a:t>
            </a:r>
            <a:r>
              <a:rPr lang="en-US" altLang="en-US" sz="1800" b="1" dirty="0" err="1">
                <a:solidFill>
                  <a:srgbClr val="FF0000"/>
                </a:solidFill>
                <a:highlight>
                  <a:srgbClr val="00FF00"/>
                </a:highlight>
              </a:rPr>
              <a:t>hasSameGradeAs</a:t>
            </a:r>
            <a:r>
              <a:rPr lang="en-US" altLang="en-US" sz="1800" b="1" dirty="0">
                <a:solidFill>
                  <a:srgbClr val="FF0000"/>
                </a:solidFill>
                <a:highlight>
                  <a:srgbClr val="00FF00"/>
                </a:highlight>
              </a:rPr>
              <a:t> </a:t>
            </a:r>
            <a:r>
              <a:rPr lang="fr-FR" dirty="0"/>
              <a:t>Mike</a:t>
            </a:r>
          </a:p>
          <a:p>
            <a:r>
              <a:rPr lang="fr-FR" dirty="0"/>
              <a:t>Bob </a:t>
            </a:r>
            <a:r>
              <a:rPr lang="en-US" altLang="en-US" sz="1800" b="1" dirty="0" err="1">
                <a:solidFill>
                  <a:srgbClr val="FF0000"/>
                </a:solidFill>
                <a:highlight>
                  <a:srgbClr val="00FF00"/>
                </a:highlight>
              </a:rPr>
              <a:t>hasSameGradeAs</a:t>
            </a:r>
            <a:r>
              <a:rPr lang="en-US" altLang="en-US" sz="1800" b="1" dirty="0">
                <a:solidFill>
                  <a:srgbClr val="FF0000"/>
                </a:solidFill>
                <a:highlight>
                  <a:srgbClr val="00FF00"/>
                </a:highlight>
              </a:rPr>
              <a:t> </a:t>
            </a:r>
            <a:r>
              <a:rPr lang="fr-FR" dirty="0"/>
              <a:t>John </a:t>
            </a:r>
          </a:p>
          <a:p>
            <a:endParaRPr lang="fr-FR" b="1" dirty="0"/>
          </a:p>
        </p:txBody>
      </p:sp>
    </p:spTree>
    <p:extLst>
      <p:ext uri="{BB962C8B-B14F-4D97-AF65-F5344CB8AC3E}">
        <p14:creationId xmlns:p14="http://schemas.microsoft.com/office/powerpoint/2010/main" val="1145819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3 - Θέση ημερομηνίας">
            <a:extLst>
              <a:ext uri="{FF2B5EF4-FFF2-40B4-BE49-F238E27FC236}">
                <a16:creationId xmlns:a16="http://schemas.microsoft.com/office/drawing/2014/main" id="{B2BD6743-4E55-0424-1530-1F9EAEEFB92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5538" name="4 - Θέση υποσέλιδου">
            <a:extLst>
              <a:ext uri="{FF2B5EF4-FFF2-40B4-BE49-F238E27FC236}">
                <a16:creationId xmlns:a16="http://schemas.microsoft.com/office/drawing/2014/main" id="{4BA95F32-5734-86B6-BD75-39A6EEC7900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5539" name="5 - Θέση αριθμού διαφάνειας">
            <a:extLst>
              <a:ext uri="{FF2B5EF4-FFF2-40B4-BE49-F238E27FC236}">
                <a16:creationId xmlns:a16="http://schemas.microsoft.com/office/drawing/2014/main" id="{5D84E865-302E-DCE2-F95F-C1544B852A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7DC0A799-190F-2E48-9C0F-A3C6B00AB687}" type="slidenum">
              <a:rPr lang="el-GR" altLang="en-US" smtClean="0">
                <a:solidFill>
                  <a:schemeClr val="bg1"/>
                </a:solidFill>
              </a:rPr>
              <a:pPr>
                <a:spcBef>
                  <a:spcPct val="0"/>
                </a:spcBef>
                <a:buClrTx/>
                <a:buSzTx/>
                <a:buFontTx/>
                <a:buNone/>
              </a:pPr>
              <a:t>57</a:t>
            </a:fld>
            <a:endParaRPr lang="el-GR" altLang="en-US">
              <a:solidFill>
                <a:schemeClr val="bg1"/>
              </a:solidFill>
            </a:endParaRPr>
          </a:p>
        </p:txBody>
      </p:sp>
      <p:sp>
        <p:nvSpPr>
          <p:cNvPr id="65540" name="AutoShape 2">
            <a:extLst>
              <a:ext uri="{FF2B5EF4-FFF2-40B4-BE49-F238E27FC236}">
                <a16:creationId xmlns:a16="http://schemas.microsoft.com/office/drawing/2014/main" id="{C9C6F983-94E3-FBA7-2111-028768A8D718}"/>
              </a:ext>
            </a:extLst>
          </p:cNvPr>
          <p:cNvSpPr>
            <a:spLocks noGrp="1" noChangeArrowheads="1"/>
          </p:cNvSpPr>
          <p:nvPr>
            <p:ph type="title"/>
          </p:nvPr>
        </p:nvSpPr>
        <p:spPr/>
        <p:txBody>
          <a:bodyPr/>
          <a:lstStyle/>
          <a:p>
            <a:pPr eaLnBrk="1" hangingPunct="1"/>
            <a:r>
              <a:rPr lang="en-US" altLang="en-US"/>
              <a:t>Boolean Combinations</a:t>
            </a:r>
            <a:endParaRPr lang="el-GR" altLang="en-US"/>
          </a:p>
        </p:txBody>
      </p:sp>
      <p:sp>
        <p:nvSpPr>
          <p:cNvPr id="65541" name="Rectangle 3">
            <a:extLst>
              <a:ext uri="{FF2B5EF4-FFF2-40B4-BE49-F238E27FC236}">
                <a16:creationId xmlns:a16="http://schemas.microsoft.com/office/drawing/2014/main" id="{A02E3FAB-9D20-A248-31A1-3EE2D9F82EE6}"/>
              </a:ext>
            </a:extLst>
          </p:cNvPr>
          <p:cNvSpPr>
            <a:spLocks noGrp="1" noChangeArrowheads="1"/>
          </p:cNvSpPr>
          <p:nvPr>
            <p:ph type="body" idx="1"/>
          </p:nvPr>
        </p:nvSpPr>
        <p:spPr/>
        <p:txBody>
          <a:bodyPr/>
          <a:lstStyle/>
          <a:p>
            <a:pPr marL="533400" indent="-533400" eaLnBrk="1" hangingPunct="1">
              <a:lnSpc>
                <a:spcPct val="80000"/>
              </a:lnSpc>
              <a:spcAft>
                <a:spcPct val="40000"/>
              </a:spcAft>
            </a:pPr>
            <a:r>
              <a:rPr lang="en-US" altLang="en-US" sz="2400" dirty="0"/>
              <a:t>We can combine classes using Boolean operations (union, intersection, complement)</a:t>
            </a:r>
          </a:p>
          <a:p>
            <a:pPr marL="533400" indent="-533400" eaLnBrk="1" hangingPunct="1">
              <a:lnSpc>
                <a:spcPct val="80000"/>
              </a:lnSpc>
              <a:buFont typeface="Wingdings" pitchFamily="2" charset="2"/>
              <a:buNone/>
            </a:pPr>
            <a:r>
              <a:rPr lang="en-US" altLang="en-US" sz="2400" b="1" dirty="0"/>
              <a:t>&lt;</a:t>
            </a:r>
            <a:r>
              <a:rPr lang="en-US" altLang="en-US" sz="2400" b="1" dirty="0" err="1"/>
              <a:t>owl:Class</a:t>
            </a:r>
            <a:r>
              <a:rPr lang="en-US" altLang="en-US" sz="2400" b="1" dirty="0"/>
              <a:t> </a:t>
            </a:r>
            <a:r>
              <a:rPr lang="en-US" altLang="en-US" sz="2400" b="1" dirty="0" err="1"/>
              <a:t>rdf:about</a:t>
            </a:r>
            <a:r>
              <a:rPr lang="en-US" altLang="en-US" sz="2400" b="1" dirty="0"/>
              <a:t>="#course"&gt;</a:t>
            </a:r>
          </a:p>
          <a:p>
            <a:pPr marL="533400" indent="-533400" eaLnBrk="1" hangingPunct="1">
              <a:lnSpc>
                <a:spcPct val="80000"/>
              </a:lnSpc>
              <a:buFont typeface="Wingdings" pitchFamily="2" charset="2"/>
              <a:buNone/>
            </a:pPr>
            <a:r>
              <a:rPr lang="en-US" altLang="en-US" sz="2400" b="1" dirty="0"/>
              <a:t>	&lt;</a:t>
            </a:r>
            <a:r>
              <a:rPr lang="en-US" altLang="en-US" sz="2400" b="1" dirty="0" err="1"/>
              <a:t>rdfs:subClassOf</a:t>
            </a:r>
            <a:r>
              <a:rPr lang="en-US" altLang="en-US" sz="2400" b="1" dirty="0"/>
              <a:t>&gt;</a:t>
            </a:r>
          </a:p>
          <a:p>
            <a:pPr marL="533400" indent="-533400" eaLnBrk="1" hangingPunct="1">
              <a:lnSpc>
                <a:spcPct val="80000"/>
              </a:lnSpc>
              <a:buFont typeface="Wingdings" pitchFamily="2" charset="2"/>
              <a:buNone/>
            </a:pPr>
            <a:r>
              <a:rPr lang="en-US" altLang="en-US" sz="2400" b="1" dirty="0"/>
              <a:t>		&lt;</a:t>
            </a:r>
            <a:r>
              <a:rPr lang="en-US" altLang="en-US" sz="2400" b="1" dirty="0" err="1"/>
              <a:t>owl:Restriction</a:t>
            </a:r>
            <a:r>
              <a:rPr lang="en-US" altLang="en-US" sz="2400" b="1" dirty="0"/>
              <a:t>&gt;</a:t>
            </a:r>
          </a:p>
          <a:p>
            <a:pPr marL="533400" indent="-533400" eaLnBrk="1" hangingPunct="1">
              <a:lnSpc>
                <a:spcPct val="80000"/>
              </a:lnSpc>
              <a:buFont typeface="Wingdings" pitchFamily="2" charset="2"/>
              <a:buNone/>
            </a:pPr>
            <a:r>
              <a:rPr lang="en-US" altLang="en-US" sz="2400" b="1" dirty="0"/>
              <a:t>			</a:t>
            </a:r>
            <a:r>
              <a:rPr lang="en-US" altLang="en-US" sz="2400" b="1" dirty="0">
                <a:solidFill>
                  <a:srgbClr val="FF0000"/>
                </a:solidFill>
              </a:rPr>
              <a:t>&lt;</a:t>
            </a:r>
            <a:r>
              <a:rPr lang="en-US" altLang="en-US" sz="2400" b="1" dirty="0" err="1">
                <a:solidFill>
                  <a:srgbClr val="FF0000"/>
                </a:solidFill>
              </a:rPr>
              <a:t>owl:complementOf</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 				"#</a:t>
            </a:r>
            <a:r>
              <a:rPr lang="en-US" altLang="en-US" sz="2400" b="1" dirty="0" err="1">
                <a:solidFill>
                  <a:srgbClr val="FF0000"/>
                </a:solidFill>
              </a:rPr>
              <a:t>staffMember</a:t>
            </a:r>
            <a:r>
              <a:rPr lang="en-US" altLang="en-US" sz="2400" b="1" dirty="0">
                <a:solidFill>
                  <a:srgbClr val="FF0000"/>
                </a:solidFill>
              </a:rPr>
              <a:t>"/&gt;</a:t>
            </a:r>
          </a:p>
          <a:p>
            <a:pPr marL="533400" indent="-533400" eaLnBrk="1" hangingPunct="1">
              <a:lnSpc>
                <a:spcPct val="80000"/>
              </a:lnSpc>
              <a:buFont typeface="Wingdings" pitchFamily="2" charset="2"/>
              <a:buNone/>
            </a:pPr>
            <a:r>
              <a:rPr lang="en-US" altLang="en-US" sz="2400" b="1" dirty="0"/>
              <a:t>		&lt;/</a:t>
            </a:r>
            <a:r>
              <a:rPr lang="en-US" altLang="en-US" sz="2400" b="1" dirty="0" err="1"/>
              <a:t>owl:Restriction</a:t>
            </a:r>
            <a:r>
              <a:rPr lang="en-US" altLang="en-US" sz="2400" b="1" dirty="0"/>
              <a:t>&gt;</a:t>
            </a:r>
          </a:p>
          <a:p>
            <a:pPr marL="533400" indent="-533400" eaLnBrk="1" hangingPunct="1">
              <a:lnSpc>
                <a:spcPct val="80000"/>
              </a:lnSpc>
              <a:buFont typeface="Wingdings" pitchFamily="2" charset="2"/>
              <a:buNone/>
            </a:pPr>
            <a:r>
              <a:rPr lang="en-US" altLang="en-US" sz="2400" b="1" dirty="0"/>
              <a:t>	&lt;/</a:t>
            </a:r>
            <a:r>
              <a:rPr lang="en-US" altLang="en-US" sz="2400" b="1" dirty="0" err="1"/>
              <a:t>rdfs:subClassOf</a:t>
            </a:r>
            <a:r>
              <a:rPr lang="en-US" altLang="en-US" sz="2400" b="1" dirty="0"/>
              <a:t>&gt;</a:t>
            </a:r>
          </a:p>
          <a:p>
            <a:pPr marL="533400" indent="-533400" eaLnBrk="1" hangingPunct="1">
              <a:lnSpc>
                <a:spcPct val="80000"/>
              </a:lnSpc>
              <a:buFont typeface="Wingdings" pitchFamily="2" charset="2"/>
              <a:buNone/>
            </a:pPr>
            <a:r>
              <a:rPr lang="en-US" altLang="en-US" sz="2400" b="1" dirty="0"/>
              <a:t>&lt;/</a:t>
            </a:r>
            <a:r>
              <a:rPr lang="en-US" altLang="en-US" sz="2400" b="1" dirty="0" err="1"/>
              <a:t>owl:Class</a:t>
            </a:r>
            <a:r>
              <a:rPr lang="en-US" altLang="en-US" sz="2400" b="1" dirty="0"/>
              <a:t>&gt;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3 - Θέση ημερομηνίας">
            <a:extLst>
              <a:ext uri="{FF2B5EF4-FFF2-40B4-BE49-F238E27FC236}">
                <a16:creationId xmlns:a16="http://schemas.microsoft.com/office/drawing/2014/main" id="{709AF85C-650A-1B55-4303-3E0FD5288A6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6562" name="4 - Θέση υποσέλιδου">
            <a:extLst>
              <a:ext uri="{FF2B5EF4-FFF2-40B4-BE49-F238E27FC236}">
                <a16:creationId xmlns:a16="http://schemas.microsoft.com/office/drawing/2014/main" id="{4018DCEC-8F23-E734-D8A7-296A5602A8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6563" name="5 - Θέση αριθμού διαφάνειας">
            <a:extLst>
              <a:ext uri="{FF2B5EF4-FFF2-40B4-BE49-F238E27FC236}">
                <a16:creationId xmlns:a16="http://schemas.microsoft.com/office/drawing/2014/main" id="{1E3069BB-A554-E41C-E2B8-1ED91B8CA0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C20314E-4B00-6440-902C-67F507B9A045}" type="slidenum">
              <a:rPr lang="el-GR" altLang="en-US" smtClean="0">
                <a:solidFill>
                  <a:schemeClr val="bg1"/>
                </a:solidFill>
              </a:rPr>
              <a:pPr>
                <a:spcBef>
                  <a:spcPct val="0"/>
                </a:spcBef>
                <a:buClrTx/>
                <a:buSzTx/>
                <a:buFontTx/>
                <a:buNone/>
              </a:pPr>
              <a:t>58</a:t>
            </a:fld>
            <a:endParaRPr lang="el-GR" altLang="en-US">
              <a:solidFill>
                <a:schemeClr val="bg1"/>
              </a:solidFill>
            </a:endParaRPr>
          </a:p>
        </p:txBody>
      </p:sp>
      <p:sp>
        <p:nvSpPr>
          <p:cNvPr id="66564" name="AutoShape 2">
            <a:extLst>
              <a:ext uri="{FF2B5EF4-FFF2-40B4-BE49-F238E27FC236}">
                <a16:creationId xmlns:a16="http://schemas.microsoft.com/office/drawing/2014/main" id="{69E35BC7-6C54-C282-04E3-55253501E1EE}"/>
              </a:ext>
            </a:extLst>
          </p:cNvPr>
          <p:cNvSpPr>
            <a:spLocks noGrp="1" noChangeArrowheads="1"/>
          </p:cNvSpPr>
          <p:nvPr>
            <p:ph type="title"/>
          </p:nvPr>
        </p:nvSpPr>
        <p:spPr/>
        <p:txBody>
          <a:bodyPr/>
          <a:lstStyle/>
          <a:p>
            <a:pPr eaLnBrk="1" hangingPunct="1"/>
            <a:r>
              <a:rPr lang="en-US" altLang="en-US"/>
              <a:t>Boolean Combinations (2)</a:t>
            </a:r>
            <a:endParaRPr lang="el-GR" altLang="en-US"/>
          </a:p>
        </p:txBody>
      </p:sp>
      <p:sp>
        <p:nvSpPr>
          <p:cNvPr id="66565" name="Rectangle 3">
            <a:extLst>
              <a:ext uri="{FF2B5EF4-FFF2-40B4-BE49-F238E27FC236}">
                <a16:creationId xmlns:a16="http://schemas.microsoft.com/office/drawing/2014/main" id="{19E6AC2F-10D0-BE09-4451-EF7BFA84CAD5}"/>
              </a:ext>
            </a:extLst>
          </p:cNvPr>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400" b="1" dirty="0">
                <a:solidFill>
                  <a:srgbClr val="FF0000"/>
                </a:solidFill>
              </a:rPr>
              <a:t>&lt;</a:t>
            </a:r>
            <a:r>
              <a:rPr lang="en-US" altLang="en-US" sz="2400" b="1" dirty="0" err="1">
                <a:solidFill>
                  <a:srgbClr val="FF0000"/>
                </a:solidFill>
              </a:rPr>
              <a:t>owl:Class</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a:t>
            </a:r>
            <a:r>
              <a:rPr lang="en-US" altLang="en-US" sz="2400" b="1" dirty="0" err="1">
                <a:solidFill>
                  <a:srgbClr val="FF0000"/>
                </a:solidFill>
              </a:rPr>
              <a:t>peopleAtUni</a:t>
            </a:r>
            <a:r>
              <a:rPr lang="en-US" altLang="en-US" sz="2400" b="1" dirty="0">
                <a:solidFill>
                  <a:srgbClr val="FF0000"/>
                </a:solidFill>
              </a:rPr>
              <a:t>"&gt;</a:t>
            </a:r>
          </a:p>
          <a:p>
            <a:pPr eaLnBrk="1" hangingPunct="1">
              <a:lnSpc>
                <a:spcPct val="80000"/>
              </a:lnSpc>
              <a:buFont typeface="Wingdings" pitchFamily="2" charset="2"/>
              <a:buNone/>
            </a:pPr>
            <a:r>
              <a:rPr lang="en-US" altLang="en-US" sz="2400" b="1" dirty="0">
                <a:solidFill>
                  <a:srgbClr val="FF0000"/>
                </a:solidFill>
              </a:rPr>
              <a:t>	&lt;</a:t>
            </a:r>
            <a:r>
              <a:rPr lang="en-US" altLang="en-US" sz="2400" b="1" dirty="0" err="1">
                <a:solidFill>
                  <a:srgbClr val="FF0000"/>
                </a:solidFill>
              </a:rPr>
              <a:t>owl:unionOf</a:t>
            </a:r>
            <a:r>
              <a:rPr lang="en-US" altLang="en-US" sz="2400" b="1" dirty="0">
                <a:solidFill>
                  <a:srgbClr val="FF0000"/>
                </a:solidFill>
              </a:rPr>
              <a:t> </a:t>
            </a:r>
            <a:r>
              <a:rPr lang="en-US" altLang="en-US" sz="2400" b="1" dirty="0" err="1">
                <a:solidFill>
                  <a:srgbClr val="FF0000"/>
                </a:solidFill>
              </a:rPr>
              <a:t>rdf:parseType</a:t>
            </a:r>
            <a:r>
              <a:rPr lang="en-US" altLang="en-US" sz="2400" b="1" dirty="0">
                <a:solidFill>
                  <a:srgbClr val="FF0000"/>
                </a:solidFill>
              </a:rPr>
              <a:t>="Collection"&gt;</a:t>
            </a:r>
          </a:p>
          <a:p>
            <a:pPr eaLnBrk="1" hangingPunct="1">
              <a:lnSpc>
                <a:spcPct val="80000"/>
              </a:lnSpc>
              <a:buFont typeface="Wingdings" pitchFamily="2" charset="2"/>
              <a:buNone/>
            </a:pPr>
            <a:r>
              <a:rPr lang="en-US" altLang="en-US" sz="2400" b="1" dirty="0">
                <a:solidFill>
                  <a:srgbClr val="FF0000"/>
                </a:solidFill>
              </a:rPr>
              <a:t>		&lt;</a:t>
            </a:r>
            <a:r>
              <a:rPr lang="en-US" altLang="en-US" sz="2400" b="1" dirty="0" err="1">
                <a:solidFill>
                  <a:srgbClr val="FF0000"/>
                </a:solidFill>
              </a:rPr>
              <a:t>owl:Class</a:t>
            </a:r>
            <a:r>
              <a:rPr lang="en-US" altLang="en-US" sz="2400" b="1" dirty="0">
                <a:solidFill>
                  <a:srgbClr val="FF0000"/>
                </a:solidFill>
              </a:rPr>
              <a:t> </a:t>
            </a:r>
            <a:r>
              <a:rPr lang="en-US" altLang="en-US" sz="2400" b="1" dirty="0" err="1">
                <a:solidFill>
                  <a:srgbClr val="FF0000"/>
                </a:solidFill>
              </a:rPr>
              <a:t>rdf:about</a:t>
            </a:r>
            <a:r>
              <a:rPr lang="en-US" altLang="en-US" sz="2400" b="1" dirty="0">
                <a:solidFill>
                  <a:srgbClr val="FF0000"/>
                </a:solidFill>
              </a:rPr>
              <a:t>="#</a:t>
            </a:r>
            <a:r>
              <a:rPr lang="en-US" altLang="en-US" sz="2400" b="1" dirty="0" err="1">
                <a:solidFill>
                  <a:srgbClr val="FF0000"/>
                </a:solidFill>
              </a:rPr>
              <a:t>staffMember</a:t>
            </a:r>
            <a:r>
              <a:rPr lang="en-US" altLang="en-US" sz="2400" b="1" dirty="0">
                <a:solidFill>
                  <a:srgbClr val="FF0000"/>
                </a:solidFill>
              </a:rPr>
              <a:t>"/&gt;</a:t>
            </a:r>
          </a:p>
          <a:p>
            <a:pPr eaLnBrk="1" hangingPunct="1">
              <a:lnSpc>
                <a:spcPct val="80000"/>
              </a:lnSpc>
              <a:buFont typeface="Wingdings" pitchFamily="2" charset="2"/>
              <a:buNone/>
            </a:pPr>
            <a:r>
              <a:rPr lang="en-US" altLang="en-US" sz="2400" b="1" dirty="0">
                <a:solidFill>
                  <a:srgbClr val="FF0000"/>
                </a:solidFill>
              </a:rPr>
              <a:t>		&lt;</a:t>
            </a:r>
            <a:r>
              <a:rPr lang="en-US" altLang="en-US" sz="2400" b="1" dirty="0" err="1">
                <a:solidFill>
                  <a:srgbClr val="FF0000"/>
                </a:solidFill>
              </a:rPr>
              <a:t>owl:Class</a:t>
            </a:r>
            <a:r>
              <a:rPr lang="en-US" altLang="en-US" sz="2400" b="1" dirty="0">
                <a:solidFill>
                  <a:srgbClr val="FF0000"/>
                </a:solidFill>
              </a:rPr>
              <a:t> </a:t>
            </a:r>
            <a:r>
              <a:rPr lang="en-US" altLang="en-US" sz="2400" b="1" dirty="0" err="1">
                <a:solidFill>
                  <a:srgbClr val="FF0000"/>
                </a:solidFill>
              </a:rPr>
              <a:t>rdf:about</a:t>
            </a:r>
            <a:r>
              <a:rPr lang="en-US" altLang="en-US" sz="2400" b="1" dirty="0">
                <a:solidFill>
                  <a:srgbClr val="FF0000"/>
                </a:solidFill>
              </a:rPr>
              <a:t>="#student"/&gt;</a:t>
            </a:r>
          </a:p>
          <a:p>
            <a:pPr eaLnBrk="1" hangingPunct="1">
              <a:lnSpc>
                <a:spcPct val="80000"/>
              </a:lnSpc>
              <a:buFont typeface="Wingdings" pitchFamily="2" charset="2"/>
              <a:buNone/>
            </a:pPr>
            <a:r>
              <a:rPr lang="en-US" altLang="en-US" sz="2400" b="1" dirty="0">
                <a:solidFill>
                  <a:srgbClr val="FF0000"/>
                </a:solidFill>
              </a:rPr>
              <a:t>	&lt;/</a:t>
            </a:r>
            <a:r>
              <a:rPr lang="en-US" altLang="en-US" sz="2400" b="1" dirty="0" err="1">
                <a:solidFill>
                  <a:srgbClr val="FF0000"/>
                </a:solidFill>
              </a:rPr>
              <a:t>owl:unionOf</a:t>
            </a:r>
            <a:r>
              <a:rPr lang="en-US" altLang="en-US" sz="2400" b="1" dirty="0">
                <a:solidFill>
                  <a:srgbClr val="FF0000"/>
                </a:solidFill>
              </a:rPr>
              <a:t>&gt;</a:t>
            </a:r>
          </a:p>
          <a:p>
            <a:pPr eaLnBrk="1" hangingPunct="1">
              <a:lnSpc>
                <a:spcPct val="80000"/>
              </a:lnSpc>
              <a:buFont typeface="Wingdings" pitchFamily="2" charset="2"/>
              <a:buNone/>
            </a:pPr>
            <a:r>
              <a:rPr lang="en-US" altLang="en-US" sz="2400" b="1" dirty="0">
                <a:solidFill>
                  <a:srgbClr val="FF0000"/>
                </a:solidFill>
              </a:rPr>
              <a:t>&lt;/</a:t>
            </a:r>
            <a:r>
              <a:rPr lang="en-US" altLang="en-US" sz="2400" b="1" dirty="0" err="1">
                <a:solidFill>
                  <a:srgbClr val="FF0000"/>
                </a:solidFill>
              </a:rPr>
              <a:t>owl:Class</a:t>
            </a:r>
            <a:r>
              <a:rPr lang="en-US" altLang="en-US" sz="2400" b="1" dirty="0">
                <a:solidFill>
                  <a:srgbClr val="FF0000"/>
                </a:solidFill>
              </a:rPr>
              <a:t>&gt;</a:t>
            </a:r>
          </a:p>
          <a:p>
            <a:pPr eaLnBrk="1" hangingPunct="1">
              <a:lnSpc>
                <a:spcPct val="80000"/>
              </a:lnSpc>
              <a:buFont typeface="Wingdings" pitchFamily="2" charset="2"/>
              <a:buNone/>
            </a:pPr>
            <a:endParaRPr lang="en-US" altLang="en-US" sz="2400" b="1" dirty="0"/>
          </a:p>
          <a:p>
            <a:pPr eaLnBrk="1" hangingPunct="1">
              <a:lnSpc>
                <a:spcPct val="80000"/>
              </a:lnSpc>
            </a:pPr>
            <a:r>
              <a:rPr lang="en-US" altLang="en-US" sz="2400" dirty="0"/>
              <a:t>The new class is not a subclass of the union, but rather equal to the union</a:t>
            </a:r>
            <a:endParaRPr lang="en-GB" altLang="en-US" sz="2400" dirty="0"/>
          </a:p>
          <a:p>
            <a:pPr lvl="1" eaLnBrk="1" hangingPunct="1">
              <a:lnSpc>
                <a:spcPct val="80000"/>
              </a:lnSpc>
            </a:pPr>
            <a:r>
              <a:rPr lang="en-GB" altLang="en-US" sz="2000" dirty="0"/>
              <a:t>We have stated an equivalence of classes</a:t>
            </a:r>
            <a:endParaRPr lang="el-GR" alt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27B1A6A5-2F4C-6BC7-5B2F-9FE693F6AC6B}"/>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5EED9269-DF28-45C6-29F0-EE0B9638D358}"/>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p:txBody>
          <a:bodyPr/>
          <a:lstStyle/>
          <a:p>
            <a:pPr>
              <a:defRPr/>
            </a:pPr>
            <a:fld id="{29300C54-0C67-734E-A077-F0016F7449BB}" type="slidenum">
              <a:rPr lang="el-GR" altLang="en-US" smtClean="0"/>
              <a:pPr>
                <a:defRPr/>
              </a:pPr>
              <a:t>59</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1900647" y="197356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altLang="en-US" b="1" dirty="0" err="1">
                <a:solidFill>
                  <a:srgbClr val="FF0000"/>
                </a:solidFill>
              </a:rPr>
              <a:t>peopleAtUni</a:t>
            </a:r>
            <a:endParaRPr lang="fr-FR" dirty="0"/>
          </a:p>
        </p:txBody>
      </p:sp>
      <p:sp>
        <p:nvSpPr>
          <p:cNvPr id="8" name="Rectangle : coins arrondis 7">
            <a:extLst>
              <a:ext uri="{FF2B5EF4-FFF2-40B4-BE49-F238E27FC236}">
                <a16:creationId xmlns:a16="http://schemas.microsoft.com/office/drawing/2014/main" id="{5002EB76-9BAA-CACE-D278-385610073CE4}"/>
              </a:ext>
            </a:extLst>
          </p:cNvPr>
          <p:cNvSpPr/>
          <p:nvPr/>
        </p:nvSpPr>
        <p:spPr>
          <a:xfrm>
            <a:off x="5940152" y="3140968"/>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err="1">
                <a:solidFill>
                  <a:srgbClr val="FF0000"/>
                </a:solidFill>
              </a:rPr>
              <a:t>staffMember</a:t>
            </a:r>
            <a:endParaRPr lang="fr-FR" dirty="0"/>
          </a:p>
        </p:txBody>
      </p:sp>
      <p:cxnSp>
        <p:nvCxnSpPr>
          <p:cNvPr id="23" name="Connecteur en angle 22">
            <a:extLst>
              <a:ext uri="{FF2B5EF4-FFF2-40B4-BE49-F238E27FC236}">
                <a16:creationId xmlns:a16="http://schemas.microsoft.com/office/drawing/2014/main" id="{B9F43E11-C043-3961-2191-2208CC055CCF}"/>
              </a:ext>
            </a:extLst>
          </p:cNvPr>
          <p:cNvCxnSpPr>
            <a:cxnSpLocks/>
            <a:stCxn id="28" idx="3"/>
            <a:endCxn id="8" idx="2"/>
          </p:cNvCxnSpPr>
          <p:nvPr/>
        </p:nvCxnSpPr>
        <p:spPr>
          <a:xfrm>
            <a:off x="5230928" y="3773474"/>
            <a:ext cx="1601106" cy="447614"/>
          </a:xfrm>
          <a:prstGeom prst="bentConnector4">
            <a:avLst>
              <a:gd name="adj1" fmla="val 22148"/>
              <a:gd name="adj2" fmla="val 151071"/>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6F52BB8-D481-3B4E-C632-D3A0FAC7DC8F}"/>
              </a:ext>
            </a:extLst>
          </p:cNvPr>
          <p:cNvSpPr txBox="1"/>
          <p:nvPr/>
        </p:nvSpPr>
        <p:spPr>
          <a:xfrm>
            <a:off x="1887964" y="3090578"/>
            <a:ext cx="1826141" cy="369332"/>
          </a:xfrm>
          <a:prstGeom prst="rect">
            <a:avLst/>
          </a:prstGeom>
          <a:noFill/>
        </p:spPr>
        <p:txBody>
          <a:bodyPr wrap="none" rtlCol="0">
            <a:spAutoFit/>
          </a:bodyPr>
          <a:lstStyle/>
          <a:p>
            <a:r>
              <a:rPr lang="fr-FR" dirty="0"/>
              <a:t>Is Equivalent to </a:t>
            </a:r>
          </a:p>
        </p:txBody>
      </p:sp>
      <p:sp>
        <p:nvSpPr>
          <p:cNvPr id="28" name="Rectangle 27">
            <a:extLst>
              <a:ext uri="{FF2B5EF4-FFF2-40B4-BE49-F238E27FC236}">
                <a16:creationId xmlns:a16="http://schemas.microsoft.com/office/drawing/2014/main" id="{B5CC6075-DB0B-9997-5757-7C57692A4963}"/>
              </a:ext>
            </a:extLst>
          </p:cNvPr>
          <p:cNvSpPr/>
          <p:nvPr/>
        </p:nvSpPr>
        <p:spPr>
          <a:xfrm>
            <a:off x="3447166" y="3459910"/>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unionOf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2925286" y="3251593"/>
            <a:ext cx="719791" cy="323970"/>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36" name="Rectangle : coins arrondis 35">
            <a:extLst>
              <a:ext uri="{FF2B5EF4-FFF2-40B4-BE49-F238E27FC236}">
                <a16:creationId xmlns:a16="http://schemas.microsoft.com/office/drawing/2014/main" id="{590605FB-5EA8-DB2C-CEDD-E19E4FABB7B5}"/>
              </a:ext>
            </a:extLst>
          </p:cNvPr>
          <p:cNvSpPr/>
          <p:nvPr/>
        </p:nvSpPr>
        <p:spPr>
          <a:xfrm>
            <a:off x="3824788" y="4806828"/>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solidFill>
                  <a:srgbClr val="FF0000"/>
                </a:solidFill>
              </a:rPr>
              <a:t>student</a:t>
            </a:r>
            <a:endParaRPr lang="fr-FR" dirty="0"/>
          </a:p>
        </p:txBody>
      </p:sp>
      <p:cxnSp>
        <p:nvCxnSpPr>
          <p:cNvPr id="38" name="Connecteur en angle 37">
            <a:extLst>
              <a:ext uri="{FF2B5EF4-FFF2-40B4-BE49-F238E27FC236}">
                <a16:creationId xmlns:a16="http://schemas.microsoft.com/office/drawing/2014/main" id="{DDC1FEDE-2863-35DC-9290-9F267FC0C933}"/>
              </a:ext>
            </a:extLst>
          </p:cNvPr>
          <p:cNvCxnSpPr>
            <a:cxnSpLocks/>
            <a:stCxn id="28" idx="2"/>
            <a:endCxn id="36" idx="0"/>
          </p:cNvCxnSpPr>
          <p:nvPr/>
        </p:nvCxnSpPr>
        <p:spPr>
          <a:xfrm rot="16200000" flipH="1">
            <a:off x="4167963" y="4258120"/>
            <a:ext cx="719791" cy="377623"/>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236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3 - Θέση ημερομηνίας">
            <a:extLst>
              <a:ext uri="{FF2B5EF4-FFF2-40B4-BE49-F238E27FC236}">
                <a16:creationId xmlns:a16="http://schemas.microsoft.com/office/drawing/2014/main" id="{53FA7685-ED4F-9C10-97F9-62A9550841B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3554" name="4 - Θέση υποσέλιδου">
            <a:extLst>
              <a:ext uri="{FF2B5EF4-FFF2-40B4-BE49-F238E27FC236}">
                <a16:creationId xmlns:a16="http://schemas.microsoft.com/office/drawing/2014/main" id="{DDDE4B1D-8AD1-ABAB-9C28-68D06CBB221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3555" name="5 - Θέση αριθμού διαφάνειας">
            <a:extLst>
              <a:ext uri="{FF2B5EF4-FFF2-40B4-BE49-F238E27FC236}">
                <a16:creationId xmlns:a16="http://schemas.microsoft.com/office/drawing/2014/main" id="{2B392FB1-5F8D-66F7-C36A-0B060B790E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7A8776A9-0469-1E4E-BD9A-E9B026EBF797}" type="slidenum">
              <a:rPr lang="el-GR" altLang="en-US" smtClean="0">
                <a:solidFill>
                  <a:schemeClr val="bg1"/>
                </a:solidFill>
              </a:rPr>
              <a:pPr>
                <a:spcBef>
                  <a:spcPct val="0"/>
                </a:spcBef>
                <a:buClrTx/>
                <a:buSzTx/>
                <a:buFontTx/>
                <a:buNone/>
              </a:pPr>
              <a:t>6</a:t>
            </a:fld>
            <a:endParaRPr lang="el-GR" altLang="en-US">
              <a:solidFill>
                <a:schemeClr val="bg1"/>
              </a:solidFill>
            </a:endParaRPr>
          </a:p>
        </p:txBody>
      </p:sp>
      <p:sp>
        <p:nvSpPr>
          <p:cNvPr id="23556" name="AutoShape 2">
            <a:extLst>
              <a:ext uri="{FF2B5EF4-FFF2-40B4-BE49-F238E27FC236}">
                <a16:creationId xmlns:a16="http://schemas.microsoft.com/office/drawing/2014/main" id="{479BAA00-8FB6-B8CF-752A-769FE353D1A0}"/>
              </a:ext>
            </a:extLst>
          </p:cNvPr>
          <p:cNvSpPr>
            <a:spLocks noGrp="1" noChangeArrowheads="1"/>
          </p:cNvSpPr>
          <p:nvPr>
            <p:ph type="title"/>
          </p:nvPr>
        </p:nvSpPr>
        <p:spPr/>
        <p:txBody>
          <a:bodyPr/>
          <a:lstStyle/>
          <a:p>
            <a:pPr eaLnBrk="1" hangingPunct="1"/>
            <a:r>
              <a:rPr lang="en-US" altLang="en-US" sz="3200"/>
              <a:t>Reasoning About Knowledge</a:t>
            </a:r>
            <a:r>
              <a:rPr lang="el-GR" altLang="en-US" sz="3200"/>
              <a:t> </a:t>
            </a:r>
            <a:r>
              <a:rPr lang="en-US" altLang="en-US" sz="3200"/>
              <a:t> in Ontology Languages</a:t>
            </a:r>
            <a:endParaRPr lang="el-GR" altLang="en-US" sz="3200"/>
          </a:p>
        </p:txBody>
      </p:sp>
      <p:sp>
        <p:nvSpPr>
          <p:cNvPr id="23557" name="Rectangle 3">
            <a:extLst>
              <a:ext uri="{FF2B5EF4-FFF2-40B4-BE49-F238E27FC236}">
                <a16:creationId xmlns:a16="http://schemas.microsoft.com/office/drawing/2014/main" id="{E8F74641-D9F7-47DF-EF15-2FA4390F18ED}"/>
              </a:ext>
            </a:extLst>
          </p:cNvPr>
          <p:cNvSpPr>
            <a:spLocks noGrp="1" noChangeArrowheads="1"/>
          </p:cNvSpPr>
          <p:nvPr>
            <p:ph type="body" idx="1"/>
          </p:nvPr>
        </p:nvSpPr>
        <p:spPr/>
        <p:txBody>
          <a:bodyPr/>
          <a:lstStyle/>
          <a:p>
            <a:pPr eaLnBrk="1" hangingPunct="1"/>
            <a:r>
              <a:rPr lang="en-US" altLang="en-US"/>
              <a:t>Class membership </a:t>
            </a:r>
            <a:endParaRPr lang="en-GB" altLang="en-US"/>
          </a:p>
          <a:p>
            <a:pPr lvl="1" eaLnBrk="1" hangingPunct="1"/>
            <a:r>
              <a:rPr lang="en-GB" altLang="en-US"/>
              <a:t>If x is an instance of a class C, and C is a subclass of D, then we can infer that x is an instance of D</a:t>
            </a:r>
            <a:endParaRPr lang="en-US" altLang="en-US"/>
          </a:p>
          <a:p>
            <a:pPr eaLnBrk="1" hangingPunct="1"/>
            <a:r>
              <a:rPr lang="en-US" altLang="en-US"/>
              <a:t>Equivalence of classes </a:t>
            </a:r>
            <a:endParaRPr lang="en-GB" altLang="en-US"/>
          </a:p>
          <a:p>
            <a:pPr lvl="1" eaLnBrk="1" hangingPunct="1"/>
            <a:r>
              <a:rPr lang="en-GB" altLang="en-US"/>
              <a:t>If class A is equivalent to class B, and class B is equivalent to class C, then A is equivalent to C, too</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3 - Θέση ημερομηνίας">
            <a:extLst>
              <a:ext uri="{FF2B5EF4-FFF2-40B4-BE49-F238E27FC236}">
                <a16:creationId xmlns:a16="http://schemas.microsoft.com/office/drawing/2014/main" id="{4E0F03E8-D536-E7FE-AC58-F7322B600A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7586" name="4 - Θέση υποσέλιδου">
            <a:extLst>
              <a:ext uri="{FF2B5EF4-FFF2-40B4-BE49-F238E27FC236}">
                <a16:creationId xmlns:a16="http://schemas.microsoft.com/office/drawing/2014/main" id="{E953FC03-C5A5-BCFE-CD4E-C3866D27DD8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7587" name="5 - Θέση αριθμού διαφάνειας">
            <a:extLst>
              <a:ext uri="{FF2B5EF4-FFF2-40B4-BE49-F238E27FC236}">
                <a16:creationId xmlns:a16="http://schemas.microsoft.com/office/drawing/2014/main" id="{EC383ED1-D3EE-B28B-DDC8-DA5E861DC4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1B7CA7FC-B787-1146-B228-DFA479E592D1}" type="slidenum">
              <a:rPr lang="el-GR" altLang="en-US" smtClean="0">
                <a:solidFill>
                  <a:schemeClr val="bg1"/>
                </a:solidFill>
              </a:rPr>
              <a:pPr>
                <a:spcBef>
                  <a:spcPct val="0"/>
                </a:spcBef>
                <a:buClrTx/>
                <a:buSzTx/>
                <a:buFontTx/>
                <a:buNone/>
              </a:pPr>
              <a:t>60</a:t>
            </a:fld>
            <a:endParaRPr lang="el-GR" altLang="en-US">
              <a:solidFill>
                <a:schemeClr val="bg1"/>
              </a:solidFill>
            </a:endParaRPr>
          </a:p>
        </p:txBody>
      </p:sp>
      <p:sp>
        <p:nvSpPr>
          <p:cNvPr id="67588" name="AutoShape 2">
            <a:extLst>
              <a:ext uri="{FF2B5EF4-FFF2-40B4-BE49-F238E27FC236}">
                <a16:creationId xmlns:a16="http://schemas.microsoft.com/office/drawing/2014/main" id="{814CB168-8A2D-725F-3DF2-45F54CA7783B}"/>
              </a:ext>
            </a:extLst>
          </p:cNvPr>
          <p:cNvSpPr>
            <a:spLocks noGrp="1" noChangeArrowheads="1"/>
          </p:cNvSpPr>
          <p:nvPr>
            <p:ph type="title"/>
          </p:nvPr>
        </p:nvSpPr>
        <p:spPr/>
        <p:txBody>
          <a:bodyPr/>
          <a:lstStyle/>
          <a:p>
            <a:pPr eaLnBrk="1" hangingPunct="1"/>
            <a:r>
              <a:rPr lang="en-US" altLang="en-US"/>
              <a:t>Boolean Combinations (3)</a:t>
            </a:r>
            <a:endParaRPr lang="el-GR" altLang="en-US"/>
          </a:p>
        </p:txBody>
      </p:sp>
      <p:sp>
        <p:nvSpPr>
          <p:cNvPr id="67589" name="Rectangle 3">
            <a:extLst>
              <a:ext uri="{FF2B5EF4-FFF2-40B4-BE49-F238E27FC236}">
                <a16:creationId xmlns:a16="http://schemas.microsoft.com/office/drawing/2014/main" id="{E2CDB0BE-43E8-9992-61BC-AC965CC684FA}"/>
              </a:ext>
            </a:extLst>
          </p:cNvPr>
          <p:cNvSpPr>
            <a:spLocks noGrp="1" noChangeArrowheads="1"/>
          </p:cNvSpPr>
          <p:nvPr>
            <p:ph type="body" idx="1"/>
          </p:nvPr>
        </p:nvSpPr>
        <p:spPr>
          <a:xfrm>
            <a:off x="838200" y="2362200"/>
            <a:ext cx="7837488" cy="3724275"/>
          </a:xfrm>
        </p:spPr>
        <p:txBody>
          <a:bodyPr/>
          <a:lstStyle/>
          <a:p>
            <a:pPr eaLnBrk="1" hangingPunct="1">
              <a:lnSpc>
                <a:spcPct val="90000"/>
              </a:lnSpc>
              <a:buFont typeface="Wingdings" pitchFamily="2" charset="2"/>
              <a:buNone/>
            </a:pPr>
            <a:r>
              <a:rPr lang="en-US" altLang="en-US" sz="2000" b="1" dirty="0">
                <a:solidFill>
                  <a:srgbClr val="FF0000"/>
                </a:solidFill>
              </a:rPr>
              <a:t>&lt;</a:t>
            </a:r>
            <a:r>
              <a:rPr lang="en-US" altLang="en-US" sz="2000" b="1" dirty="0" err="1">
                <a:solidFill>
                  <a:srgbClr val="FF0000"/>
                </a:solidFill>
              </a:rPr>
              <a:t>owl:Class</a:t>
            </a:r>
            <a:r>
              <a:rPr lang="en-US" altLang="en-US" sz="2000" b="1" dirty="0">
                <a:solidFill>
                  <a:srgbClr val="FF0000"/>
                </a:solidFill>
              </a:rPr>
              <a:t> </a:t>
            </a:r>
            <a:r>
              <a:rPr lang="en-US" altLang="en-US" sz="2000" b="1" dirty="0" err="1">
                <a:solidFill>
                  <a:srgbClr val="FF0000"/>
                </a:solidFill>
              </a:rPr>
              <a:t>rdf:ID</a:t>
            </a:r>
            <a:r>
              <a:rPr lang="en-US" altLang="en-US" sz="2000" b="1" dirty="0">
                <a:solidFill>
                  <a:srgbClr val="FF0000"/>
                </a:solidFill>
              </a:rPr>
              <a:t>="</a:t>
            </a:r>
            <a:r>
              <a:rPr lang="en-US" altLang="en-US" sz="2000" b="1" dirty="0" err="1">
                <a:solidFill>
                  <a:srgbClr val="FF0000"/>
                </a:solidFill>
              </a:rPr>
              <a:t>facultyInCS</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owl:intersectionOf</a:t>
            </a:r>
            <a:r>
              <a:rPr lang="en-US" altLang="en-US" sz="2000" b="1" dirty="0">
                <a:solidFill>
                  <a:srgbClr val="FF0000"/>
                </a:solidFill>
              </a:rPr>
              <a:t> </a:t>
            </a:r>
            <a:r>
              <a:rPr lang="en-US" altLang="en-US" sz="2000" b="1" dirty="0" err="1">
                <a:solidFill>
                  <a:srgbClr val="FF0000"/>
                </a:solidFill>
              </a:rPr>
              <a:t>rdf:parseType</a:t>
            </a:r>
            <a:r>
              <a:rPr lang="en-US" altLang="en-US" sz="2000" b="1" dirty="0">
                <a:solidFill>
                  <a:srgbClr val="FF0000"/>
                </a:solidFill>
              </a:rPr>
              <a:t>="Collection"&gt;</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owl:Class</a:t>
            </a:r>
            <a:r>
              <a:rPr lang="en-US" altLang="en-US" sz="2000" b="1" dirty="0">
                <a:solidFill>
                  <a:srgbClr val="FF0000"/>
                </a:solidFill>
              </a:rPr>
              <a:t> </a:t>
            </a:r>
            <a:r>
              <a:rPr lang="en-US" altLang="en-US" sz="2000" b="1" dirty="0" err="1">
                <a:solidFill>
                  <a:srgbClr val="FF0000"/>
                </a:solidFill>
              </a:rPr>
              <a:t>rdf:about</a:t>
            </a:r>
            <a:r>
              <a:rPr lang="en-US" altLang="en-US" sz="2000" b="1" dirty="0">
                <a:solidFill>
                  <a:srgbClr val="FF0000"/>
                </a:solidFill>
              </a:rPr>
              <a:t>="#faculty"/&gt;</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owl:Restriction</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owl:onProperty</a:t>
            </a:r>
            <a:r>
              <a:rPr lang="en-US" altLang="en-US" sz="2000" b="1" dirty="0">
                <a:solidFill>
                  <a:srgbClr val="FF0000"/>
                </a:solidFill>
              </a:rPr>
              <a:t> </a:t>
            </a:r>
            <a:r>
              <a:rPr lang="en-US" altLang="en-US" sz="2000" b="1" dirty="0" err="1">
                <a:solidFill>
                  <a:srgbClr val="FF0000"/>
                </a:solidFill>
              </a:rPr>
              <a:t>rdf:resource</a:t>
            </a:r>
            <a:r>
              <a:rPr lang="en-US" altLang="en-US" sz="2000" b="1" dirty="0">
                <a:solidFill>
                  <a:srgbClr val="FF0000"/>
                </a:solidFill>
              </a:rPr>
              <a:t>="#</a:t>
            </a:r>
            <a:r>
              <a:rPr lang="en-US" altLang="en-US" sz="2000" b="1" dirty="0" err="1">
                <a:solidFill>
                  <a:srgbClr val="FF0000"/>
                </a:solidFill>
              </a:rPr>
              <a:t>belongsTo</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owl:hasValue</a:t>
            </a:r>
            <a:r>
              <a:rPr lang="en-US" altLang="en-US" sz="2000" b="1" dirty="0">
                <a:solidFill>
                  <a:srgbClr val="FF0000"/>
                </a:solidFill>
              </a:rPr>
              <a:t> </a:t>
            </a:r>
            <a:r>
              <a:rPr lang="en-US" altLang="en-US" sz="2000" b="1" dirty="0" err="1">
                <a:solidFill>
                  <a:srgbClr val="FF0000"/>
                </a:solidFill>
              </a:rPr>
              <a:t>rdf:resource</a:t>
            </a:r>
            <a:r>
              <a:rPr lang="en-US" altLang="en-US" sz="2000" b="1" dirty="0">
                <a:solidFill>
                  <a:srgbClr val="FF0000"/>
                </a:solidFill>
              </a:rPr>
              <a:t>= 						"#</a:t>
            </a:r>
            <a:r>
              <a:rPr lang="en-US" altLang="en-US" sz="2000" b="1" dirty="0" err="1">
                <a:solidFill>
                  <a:srgbClr val="FF0000"/>
                </a:solidFill>
              </a:rPr>
              <a:t>CSDepartment</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owl:Restriction</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solidFill>
                  <a:srgbClr val="FF0000"/>
                </a:solidFill>
              </a:rPr>
              <a:t>	&lt;/</a:t>
            </a:r>
            <a:r>
              <a:rPr lang="en-US" altLang="en-US" sz="2000" b="1" dirty="0" err="1">
                <a:solidFill>
                  <a:srgbClr val="FF0000"/>
                </a:solidFill>
              </a:rPr>
              <a:t>owl:intersectionOf</a:t>
            </a:r>
            <a:r>
              <a:rPr lang="en-US" altLang="en-US" sz="2000" b="1" dirty="0">
                <a:solidFill>
                  <a:srgbClr val="FF0000"/>
                </a:solidFill>
              </a:rPr>
              <a:t>&gt;</a:t>
            </a:r>
          </a:p>
          <a:p>
            <a:pPr eaLnBrk="1" hangingPunct="1">
              <a:lnSpc>
                <a:spcPct val="90000"/>
              </a:lnSpc>
              <a:buFont typeface="Wingdings" pitchFamily="2" charset="2"/>
              <a:buNone/>
            </a:pPr>
            <a:r>
              <a:rPr lang="en-US" altLang="en-US" sz="2000" b="1" dirty="0">
                <a:solidFill>
                  <a:srgbClr val="FF0000"/>
                </a:solidFill>
              </a:rPr>
              <a:t>&lt;/</a:t>
            </a:r>
            <a:r>
              <a:rPr lang="en-US" altLang="en-US" sz="2000" b="1" dirty="0" err="1">
                <a:solidFill>
                  <a:srgbClr val="FF0000"/>
                </a:solidFill>
              </a:rPr>
              <a:t>owl:Class</a:t>
            </a:r>
            <a:r>
              <a:rPr lang="en-US" altLang="en-US" sz="2000" b="1" dirty="0">
                <a:solidFill>
                  <a:srgbClr val="FF0000"/>
                </a:solidFill>
              </a:rPr>
              <a:t>&gt;</a:t>
            </a:r>
            <a:endParaRPr lang="el-GR" altLang="en-US" sz="2000"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27B1A6A5-2F4C-6BC7-5B2F-9FE693F6AC6B}"/>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5EED9269-DF28-45C6-29F0-EE0B9638D358}"/>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p:txBody>
          <a:bodyPr/>
          <a:lstStyle/>
          <a:p>
            <a:pPr>
              <a:defRPr/>
            </a:pPr>
            <a:fld id="{29300C54-0C67-734E-A077-F0016F7449BB}" type="slidenum">
              <a:rPr lang="el-GR" altLang="en-US" smtClean="0"/>
              <a:pPr>
                <a:defRPr/>
              </a:pPr>
              <a:t>61</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0" y="1325491"/>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err="1">
                <a:solidFill>
                  <a:srgbClr val="FF0000"/>
                </a:solidFill>
              </a:rPr>
              <a:t>facultyInCS</a:t>
            </a:r>
            <a:endParaRPr lang="fr-FR" dirty="0"/>
          </a:p>
        </p:txBody>
      </p:sp>
      <p:sp>
        <p:nvSpPr>
          <p:cNvPr id="8" name="Rectangle : coins arrondis 7">
            <a:extLst>
              <a:ext uri="{FF2B5EF4-FFF2-40B4-BE49-F238E27FC236}">
                <a16:creationId xmlns:a16="http://schemas.microsoft.com/office/drawing/2014/main" id="{5002EB76-9BAA-CACE-D278-385610073CE4}"/>
              </a:ext>
            </a:extLst>
          </p:cNvPr>
          <p:cNvSpPr/>
          <p:nvPr/>
        </p:nvSpPr>
        <p:spPr>
          <a:xfrm>
            <a:off x="4039505" y="2492896"/>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solidFill>
                  <a:srgbClr val="FF0000"/>
                </a:solidFill>
              </a:rPr>
              <a:t>faculty</a:t>
            </a:r>
            <a:endParaRPr lang="fr-FR" dirty="0"/>
          </a:p>
        </p:txBody>
      </p:sp>
      <p:cxnSp>
        <p:nvCxnSpPr>
          <p:cNvPr id="11" name="Connecteur en angle 10">
            <a:extLst>
              <a:ext uri="{FF2B5EF4-FFF2-40B4-BE49-F238E27FC236}">
                <a16:creationId xmlns:a16="http://schemas.microsoft.com/office/drawing/2014/main" id="{6F3B4674-061C-936F-9F5D-794026E2E139}"/>
              </a:ext>
            </a:extLst>
          </p:cNvPr>
          <p:cNvCxnSpPr>
            <a:cxnSpLocks/>
            <a:stCxn id="36" idx="3"/>
            <a:endCxn id="14" idx="1"/>
          </p:cNvCxnSpPr>
          <p:nvPr/>
        </p:nvCxnSpPr>
        <p:spPr>
          <a:xfrm flipV="1">
            <a:off x="3707904" y="4393880"/>
            <a:ext cx="2150979" cy="304936"/>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F7A7C74E-EA9E-1651-DE59-3ABEC9351F12}"/>
              </a:ext>
            </a:extLst>
          </p:cNvPr>
          <p:cNvSpPr txBox="1"/>
          <p:nvPr/>
        </p:nvSpPr>
        <p:spPr>
          <a:xfrm>
            <a:off x="3707904" y="4957441"/>
            <a:ext cx="4762872" cy="646331"/>
          </a:xfrm>
          <a:prstGeom prst="rect">
            <a:avLst/>
          </a:prstGeom>
          <a:noFill/>
        </p:spPr>
        <p:txBody>
          <a:bodyPr wrap="square" rtlCol="0">
            <a:spAutoFit/>
          </a:bodyPr>
          <a:lstStyle/>
          <a:p>
            <a:r>
              <a:rPr lang="fr-FR" dirty="0" err="1"/>
              <a:t>Owl:ObjectProperty</a:t>
            </a:r>
            <a:r>
              <a:rPr lang="fr-FR" dirty="0"/>
              <a:t>:</a:t>
            </a:r>
          </a:p>
          <a:p>
            <a:r>
              <a:rPr lang="en-US" altLang="en-US" sz="1800" b="1" dirty="0" err="1">
                <a:solidFill>
                  <a:srgbClr val="FF0000"/>
                </a:solidFill>
              </a:rPr>
              <a:t>belongsTo</a:t>
            </a:r>
            <a:endParaRPr lang="fr-FR" b="1" dirty="0">
              <a:highlight>
                <a:srgbClr val="00FF00"/>
              </a:highlight>
            </a:endParaRPr>
          </a:p>
        </p:txBody>
      </p:sp>
      <p:sp>
        <p:nvSpPr>
          <p:cNvPr id="14" name="Rectangle : coins arrondis 13">
            <a:extLst>
              <a:ext uri="{FF2B5EF4-FFF2-40B4-BE49-F238E27FC236}">
                <a16:creationId xmlns:a16="http://schemas.microsoft.com/office/drawing/2014/main" id="{F1161564-9564-A308-4234-91795744CC68}"/>
              </a:ext>
            </a:extLst>
          </p:cNvPr>
          <p:cNvSpPr/>
          <p:nvPr/>
        </p:nvSpPr>
        <p:spPr>
          <a:xfrm>
            <a:off x="5858883" y="3853820"/>
            <a:ext cx="234047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err="1">
                <a:solidFill>
                  <a:srgbClr val="FF0000"/>
                </a:solidFill>
              </a:rPr>
              <a:t>CSDepartment</a:t>
            </a:r>
            <a:endParaRPr lang="fr-FR" dirty="0"/>
          </a:p>
        </p:txBody>
      </p:sp>
      <p:sp>
        <p:nvSpPr>
          <p:cNvPr id="15" name="Rectangle : coins arrondis 14">
            <a:extLst>
              <a:ext uri="{FF2B5EF4-FFF2-40B4-BE49-F238E27FC236}">
                <a16:creationId xmlns:a16="http://schemas.microsoft.com/office/drawing/2014/main" id="{F1987B2D-A512-D30A-896E-19D1EFC57244}"/>
              </a:ext>
            </a:extLst>
          </p:cNvPr>
          <p:cNvSpPr/>
          <p:nvPr/>
        </p:nvSpPr>
        <p:spPr>
          <a:xfrm>
            <a:off x="7239793" y="2204864"/>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b="1" dirty="0">
                <a:solidFill>
                  <a:srgbClr val="FF0000"/>
                </a:solidFill>
              </a:rPr>
              <a:t>Department</a:t>
            </a:r>
            <a:endParaRPr lang="fr-FR" dirty="0"/>
          </a:p>
        </p:txBody>
      </p:sp>
      <p:cxnSp>
        <p:nvCxnSpPr>
          <p:cNvPr id="16" name="Connecteur en angle 15">
            <a:extLst>
              <a:ext uri="{FF2B5EF4-FFF2-40B4-BE49-F238E27FC236}">
                <a16:creationId xmlns:a16="http://schemas.microsoft.com/office/drawing/2014/main" id="{7C50F19C-FCBC-F251-DE2F-18F536E1868C}"/>
              </a:ext>
            </a:extLst>
          </p:cNvPr>
          <p:cNvCxnSpPr>
            <a:cxnSpLocks/>
            <a:stCxn id="14" idx="0"/>
            <a:endCxn id="15" idx="2"/>
          </p:cNvCxnSpPr>
          <p:nvPr/>
        </p:nvCxnSpPr>
        <p:spPr>
          <a:xfrm rot="5400000" flipH="1" flipV="1">
            <a:off x="7295980" y="3018125"/>
            <a:ext cx="568836" cy="1102554"/>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818C7033-83D4-83E5-0165-66C36D8439BE}"/>
              </a:ext>
            </a:extLst>
          </p:cNvPr>
          <p:cNvSpPr txBox="1"/>
          <p:nvPr/>
        </p:nvSpPr>
        <p:spPr>
          <a:xfrm>
            <a:off x="7583870" y="3526111"/>
            <a:ext cx="1441420" cy="369332"/>
          </a:xfrm>
          <a:prstGeom prst="rect">
            <a:avLst/>
          </a:prstGeom>
          <a:noFill/>
        </p:spPr>
        <p:txBody>
          <a:bodyPr wrap="none" rtlCol="0">
            <a:spAutoFit/>
          </a:bodyPr>
          <a:lstStyle/>
          <a:p>
            <a:r>
              <a:rPr lang="fr-FR" dirty="0" err="1"/>
              <a:t>Sub-classOf</a:t>
            </a:r>
            <a:endParaRPr lang="fr-FR" dirty="0"/>
          </a:p>
        </p:txBody>
      </p:sp>
      <p:cxnSp>
        <p:nvCxnSpPr>
          <p:cNvPr id="23" name="Connecteur en angle 22">
            <a:extLst>
              <a:ext uri="{FF2B5EF4-FFF2-40B4-BE49-F238E27FC236}">
                <a16:creationId xmlns:a16="http://schemas.microsoft.com/office/drawing/2014/main" id="{B9F43E11-C043-3961-2191-2208CC055CCF}"/>
              </a:ext>
            </a:extLst>
          </p:cNvPr>
          <p:cNvCxnSpPr>
            <a:cxnSpLocks/>
            <a:stCxn id="28" idx="3"/>
            <a:endCxn id="8" idx="2"/>
          </p:cNvCxnSpPr>
          <p:nvPr/>
        </p:nvCxnSpPr>
        <p:spPr>
          <a:xfrm>
            <a:off x="3330281" y="3125402"/>
            <a:ext cx="1601106" cy="447614"/>
          </a:xfrm>
          <a:prstGeom prst="bentConnector4">
            <a:avLst>
              <a:gd name="adj1" fmla="val 22148"/>
              <a:gd name="adj2" fmla="val 151071"/>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6F52BB8-D481-3B4E-C632-D3A0FAC7DC8F}"/>
              </a:ext>
            </a:extLst>
          </p:cNvPr>
          <p:cNvSpPr txBox="1"/>
          <p:nvPr/>
        </p:nvSpPr>
        <p:spPr>
          <a:xfrm>
            <a:off x="-12683" y="2442506"/>
            <a:ext cx="1826141" cy="369332"/>
          </a:xfrm>
          <a:prstGeom prst="rect">
            <a:avLst/>
          </a:prstGeom>
          <a:noFill/>
        </p:spPr>
        <p:txBody>
          <a:bodyPr wrap="none" rtlCol="0">
            <a:spAutoFit/>
          </a:bodyPr>
          <a:lstStyle/>
          <a:p>
            <a:r>
              <a:rPr lang="fr-FR" dirty="0"/>
              <a:t>Is Equivalent to </a:t>
            </a:r>
          </a:p>
        </p:txBody>
      </p:sp>
      <p:sp>
        <p:nvSpPr>
          <p:cNvPr id="28" name="Rectangle 27">
            <a:extLst>
              <a:ext uri="{FF2B5EF4-FFF2-40B4-BE49-F238E27FC236}">
                <a16:creationId xmlns:a16="http://schemas.microsoft.com/office/drawing/2014/main" id="{B5CC6075-DB0B-9997-5757-7C57692A4963}"/>
              </a:ext>
            </a:extLst>
          </p:cNvPr>
          <p:cNvSpPr/>
          <p:nvPr/>
        </p:nvSpPr>
        <p:spPr>
          <a:xfrm>
            <a:off x="1546519" y="2811838"/>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intersectionOf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1024639" y="2603521"/>
            <a:ext cx="719791" cy="323970"/>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36" name="Rectangle : coins arrondis 35">
            <a:extLst>
              <a:ext uri="{FF2B5EF4-FFF2-40B4-BE49-F238E27FC236}">
                <a16:creationId xmlns:a16="http://schemas.microsoft.com/office/drawing/2014/main" id="{590605FB-5EA8-DB2C-CEDD-E19E4FABB7B5}"/>
              </a:ext>
            </a:extLst>
          </p:cNvPr>
          <p:cNvSpPr/>
          <p:nvPr/>
        </p:nvSpPr>
        <p:spPr>
          <a:xfrm>
            <a:off x="1924141" y="4158756"/>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38" name="Connecteur en angle 37">
            <a:extLst>
              <a:ext uri="{FF2B5EF4-FFF2-40B4-BE49-F238E27FC236}">
                <a16:creationId xmlns:a16="http://schemas.microsoft.com/office/drawing/2014/main" id="{DDC1FEDE-2863-35DC-9290-9F267FC0C933}"/>
              </a:ext>
            </a:extLst>
          </p:cNvPr>
          <p:cNvCxnSpPr>
            <a:cxnSpLocks/>
            <a:stCxn id="28" idx="2"/>
            <a:endCxn id="36" idx="0"/>
          </p:cNvCxnSpPr>
          <p:nvPr/>
        </p:nvCxnSpPr>
        <p:spPr>
          <a:xfrm rot="16200000" flipH="1">
            <a:off x="2267316" y="3610048"/>
            <a:ext cx="719791" cy="377623"/>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12886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3 - Θέση ημερομηνίας">
            <a:extLst>
              <a:ext uri="{FF2B5EF4-FFF2-40B4-BE49-F238E27FC236}">
                <a16:creationId xmlns:a16="http://schemas.microsoft.com/office/drawing/2014/main" id="{575CE6DE-2C53-CA33-4DBC-C85FA75AAD6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8610" name="4 - Θέση υποσέλιδου">
            <a:extLst>
              <a:ext uri="{FF2B5EF4-FFF2-40B4-BE49-F238E27FC236}">
                <a16:creationId xmlns:a16="http://schemas.microsoft.com/office/drawing/2014/main" id="{756FEB61-DAAD-CE0F-08F5-0CEADAA6008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8611" name="5 - Θέση αριθμού διαφάνειας">
            <a:extLst>
              <a:ext uri="{FF2B5EF4-FFF2-40B4-BE49-F238E27FC236}">
                <a16:creationId xmlns:a16="http://schemas.microsoft.com/office/drawing/2014/main" id="{0BF8D3F3-F066-6D71-B105-2E8499176F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349A5F01-0916-E046-91D0-B59B6E0D1F4A}" type="slidenum">
              <a:rPr lang="el-GR" altLang="en-US" smtClean="0">
                <a:solidFill>
                  <a:schemeClr val="bg1"/>
                </a:solidFill>
              </a:rPr>
              <a:pPr>
                <a:spcBef>
                  <a:spcPct val="0"/>
                </a:spcBef>
                <a:buClrTx/>
                <a:buSzTx/>
                <a:buFontTx/>
                <a:buNone/>
              </a:pPr>
              <a:t>62</a:t>
            </a:fld>
            <a:endParaRPr lang="el-GR" altLang="en-US">
              <a:solidFill>
                <a:schemeClr val="bg1"/>
              </a:solidFill>
            </a:endParaRPr>
          </a:p>
        </p:txBody>
      </p:sp>
      <p:sp>
        <p:nvSpPr>
          <p:cNvPr id="68612" name="AutoShape 2">
            <a:extLst>
              <a:ext uri="{FF2B5EF4-FFF2-40B4-BE49-F238E27FC236}">
                <a16:creationId xmlns:a16="http://schemas.microsoft.com/office/drawing/2014/main" id="{40999675-DD64-DD01-978D-D9A84AA7CB55}"/>
              </a:ext>
            </a:extLst>
          </p:cNvPr>
          <p:cNvSpPr>
            <a:spLocks noGrp="1" noChangeArrowheads="1"/>
          </p:cNvSpPr>
          <p:nvPr>
            <p:ph type="title"/>
          </p:nvPr>
        </p:nvSpPr>
        <p:spPr/>
        <p:txBody>
          <a:bodyPr/>
          <a:lstStyle/>
          <a:p>
            <a:pPr eaLnBrk="1" hangingPunct="1"/>
            <a:r>
              <a:rPr lang="en-US" altLang="en-US"/>
              <a:t>Nesting of Boolean Operators</a:t>
            </a:r>
            <a:endParaRPr lang="el-GR" altLang="en-US"/>
          </a:p>
        </p:txBody>
      </p:sp>
      <p:sp>
        <p:nvSpPr>
          <p:cNvPr id="2" name="Rectangle 3">
            <a:extLst>
              <a:ext uri="{FF2B5EF4-FFF2-40B4-BE49-F238E27FC236}">
                <a16:creationId xmlns:a16="http://schemas.microsoft.com/office/drawing/2014/main" id="{0A920143-7AD7-111A-0988-2A18290D68F9}"/>
              </a:ext>
            </a:extLst>
          </p:cNvPr>
          <p:cNvSpPr>
            <a:spLocks noGrp="1" noChangeArrowheads="1"/>
          </p:cNvSpPr>
          <p:nvPr>
            <p:ph type="body" idx="1"/>
          </p:nvPr>
        </p:nvSpPr>
        <p:spPr>
          <a:xfrm>
            <a:off x="838200" y="2362200"/>
            <a:ext cx="7910513" cy="3724275"/>
          </a:xfrm>
        </p:spPr>
        <p:txBody>
          <a:bodyPr>
            <a:normAutofit/>
          </a:bodyPr>
          <a:lstStyle/>
          <a:p>
            <a:pPr marL="533400" indent="-533400" eaLnBrk="1" hangingPunct="1">
              <a:lnSpc>
                <a:spcPct val="80000"/>
              </a:lnSpc>
              <a:buFont typeface="Wingdings" pitchFamily="2" charset="2"/>
              <a:buNone/>
              <a:defRPr/>
            </a:pPr>
            <a:r>
              <a:rPr lang="en-US" sz="1600" b="1" dirty="0">
                <a:solidFill>
                  <a:srgbClr val="FF0000"/>
                </a:solidFill>
              </a:rPr>
              <a:t>&lt;</a:t>
            </a:r>
            <a:r>
              <a:rPr lang="en-US" sz="1600" b="1" dirty="0" err="1">
                <a:solidFill>
                  <a:srgbClr val="FF0000"/>
                </a:solidFill>
              </a:rPr>
              <a:t>owl:Class</a:t>
            </a:r>
            <a:r>
              <a:rPr lang="en-US" sz="1600" b="1" dirty="0">
                <a:solidFill>
                  <a:srgbClr val="FF0000"/>
                </a:solidFill>
              </a:rPr>
              <a:t> </a:t>
            </a:r>
            <a:r>
              <a:rPr lang="en-US" sz="1600" b="1" dirty="0" err="1">
                <a:solidFill>
                  <a:srgbClr val="FF0000"/>
                </a:solidFill>
              </a:rPr>
              <a:t>rdf:ID</a:t>
            </a:r>
            <a:r>
              <a:rPr lang="en-US" sz="1600" b="1" dirty="0">
                <a:solidFill>
                  <a:srgbClr val="FF0000"/>
                </a:solidFill>
              </a:rPr>
              <a:t>="</a:t>
            </a:r>
            <a:r>
              <a:rPr lang="en-US" sz="1600" b="1" dirty="0" err="1">
                <a:solidFill>
                  <a:srgbClr val="FF0000"/>
                </a:solidFill>
              </a:rPr>
              <a:t>adminStaff</a:t>
            </a:r>
            <a:r>
              <a:rPr lang="en-US" sz="1600" b="1" dirty="0">
                <a:solidFill>
                  <a:srgbClr val="FF0000"/>
                </a:solidFill>
              </a:rPr>
              <a:t>"&gt;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owl:intersectionOf</a:t>
            </a:r>
            <a:r>
              <a:rPr lang="en-US" sz="1600" b="1" dirty="0">
                <a:solidFill>
                  <a:srgbClr val="FF0000"/>
                </a:solidFill>
              </a:rPr>
              <a:t> </a:t>
            </a:r>
            <a:r>
              <a:rPr lang="en-US" sz="1600" b="1" dirty="0" err="1">
                <a:solidFill>
                  <a:srgbClr val="FF0000"/>
                </a:solidFill>
              </a:rPr>
              <a:t>rdf:parseType</a:t>
            </a:r>
            <a:r>
              <a:rPr lang="en-US" sz="1600" b="1" dirty="0">
                <a:solidFill>
                  <a:srgbClr val="FF0000"/>
                </a:solidFill>
              </a:rPr>
              <a:t>="Collection"&gt;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owl:Class</a:t>
            </a:r>
            <a:r>
              <a:rPr lang="en-US" sz="1600" b="1" dirty="0">
                <a:solidFill>
                  <a:srgbClr val="FF0000"/>
                </a:solidFill>
              </a:rPr>
              <a:t> </a:t>
            </a:r>
            <a:r>
              <a:rPr lang="en-US" sz="1600" b="1" dirty="0" err="1">
                <a:solidFill>
                  <a:srgbClr val="FF0000"/>
                </a:solidFill>
              </a:rPr>
              <a:t>rdf:about</a:t>
            </a:r>
            <a:r>
              <a:rPr lang="en-US" sz="1600" b="1" dirty="0">
                <a:solidFill>
                  <a:srgbClr val="FF0000"/>
                </a:solidFill>
              </a:rPr>
              <a:t>="#</a:t>
            </a:r>
            <a:r>
              <a:rPr lang="en-US" sz="1600" b="1" dirty="0" err="1">
                <a:solidFill>
                  <a:srgbClr val="FF0000"/>
                </a:solidFill>
              </a:rPr>
              <a:t>staffMember</a:t>
            </a:r>
            <a:r>
              <a:rPr lang="en-US" sz="1600" b="1" dirty="0">
                <a:solidFill>
                  <a:srgbClr val="FF0000"/>
                </a:solidFill>
              </a:rPr>
              <a:t>"/&gt;</a:t>
            </a:r>
          </a:p>
          <a:p>
            <a:pPr marL="533400" indent="-533400" eaLnBrk="1" hangingPunct="1">
              <a:lnSpc>
                <a:spcPct val="80000"/>
              </a:lnSpc>
              <a:buFont typeface="Wingdings" pitchFamily="2" charset="2"/>
              <a:buNone/>
              <a:defRPr/>
            </a:pPr>
            <a:r>
              <a:rPr lang="en-US" sz="1600" b="1" dirty="0">
                <a:solidFill>
                  <a:srgbClr val="FF0000"/>
                </a:solidFill>
              </a:rPr>
              <a:t>		&lt;owl: Class&gt;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owl:complementOf</a:t>
            </a:r>
            <a:r>
              <a:rPr lang="en-US" sz="1600" b="1" dirty="0">
                <a:solidFill>
                  <a:srgbClr val="FF0000"/>
                </a:solidFill>
              </a:rPr>
              <a:t>&gt;</a:t>
            </a:r>
          </a:p>
          <a:p>
            <a:pPr marL="533400" indent="-533400" eaLnBrk="1" hangingPunct="1">
              <a:lnSpc>
                <a:spcPct val="80000"/>
              </a:lnSpc>
              <a:buFont typeface="Wingdings" pitchFamily="2" charset="2"/>
              <a:buNone/>
              <a:defRPr/>
            </a:pPr>
            <a:r>
              <a:rPr lang="en-US" sz="1600" b="1" dirty="0">
                <a:solidFill>
                  <a:srgbClr val="FF0000"/>
                </a:solidFill>
              </a:rPr>
              <a:t>		                 &lt;owl: Class&gt;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owl:unionOf</a:t>
            </a:r>
            <a:r>
              <a:rPr lang="en-US" sz="1600" b="1" dirty="0">
                <a:solidFill>
                  <a:srgbClr val="FF0000"/>
                </a:solidFill>
              </a:rPr>
              <a:t>  </a:t>
            </a:r>
            <a:r>
              <a:rPr lang="en-US" sz="1600" b="1" dirty="0" err="1">
                <a:solidFill>
                  <a:srgbClr val="FF0000"/>
                </a:solidFill>
              </a:rPr>
              <a:t>rdf:parseType</a:t>
            </a:r>
            <a:r>
              <a:rPr lang="en-US" sz="1600" b="1" dirty="0">
                <a:solidFill>
                  <a:srgbClr val="FF0000"/>
                </a:solidFill>
              </a:rPr>
              <a:t>="Collection"&gt;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owl:Class</a:t>
            </a:r>
            <a:r>
              <a:rPr lang="en-US" sz="1600" b="1" dirty="0">
                <a:solidFill>
                  <a:srgbClr val="FF0000"/>
                </a:solidFill>
              </a:rPr>
              <a:t> </a:t>
            </a:r>
            <a:r>
              <a:rPr lang="en-US" sz="1600" b="1" dirty="0" err="1">
                <a:solidFill>
                  <a:srgbClr val="FF0000"/>
                </a:solidFill>
              </a:rPr>
              <a:t>rdf:about</a:t>
            </a:r>
            <a:r>
              <a:rPr lang="en-US" sz="1600" b="1" dirty="0">
                <a:solidFill>
                  <a:srgbClr val="FF0000"/>
                </a:solidFill>
              </a:rPr>
              <a:t>="#faculty"/&gt;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owl:Class</a:t>
            </a:r>
            <a:r>
              <a:rPr lang="en-US" sz="1600" b="1" dirty="0">
                <a:solidFill>
                  <a:srgbClr val="FF0000"/>
                </a:solidFill>
              </a:rPr>
              <a:t> </a:t>
            </a:r>
            <a:r>
              <a:rPr lang="en-US" sz="1600" b="1" dirty="0" err="1">
                <a:solidFill>
                  <a:srgbClr val="FF0000"/>
                </a:solidFill>
              </a:rPr>
              <a:t>rdf:about</a:t>
            </a:r>
            <a:r>
              <a:rPr lang="en-US" sz="1600" b="1" dirty="0">
                <a:solidFill>
                  <a:srgbClr val="FF0000"/>
                </a:solidFill>
              </a:rPr>
              <a:t>=#</a:t>
            </a:r>
            <a:r>
              <a:rPr lang="en-US" sz="1600" b="1" dirty="0" err="1">
                <a:solidFill>
                  <a:srgbClr val="FF0000"/>
                </a:solidFill>
              </a:rPr>
              <a:t>techSupportStaff</a:t>
            </a:r>
            <a:r>
              <a:rPr lang="en-US" sz="1600" b="1" dirty="0">
                <a:solidFill>
                  <a:srgbClr val="FF0000"/>
                </a:solidFill>
              </a:rPr>
              <a:t>"/&gt;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owl:unionOf</a:t>
            </a:r>
            <a:r>
              <a:rPr lang="en-US" sz="1600" b="1" dirty="0">
                <a:solidFill>
                  <a:srgbClr val="FF0000"/>
                </a:solidFill>
              </a:rPr>
              <a:t>&gt;</a:t>
            </a:r>
          </a:p>
          <a:p>
            <a:pPr marL="533400" indent="-533400" eaLnBrk="1" hangingPunct="1">
              <a:lnSpc>
                <a:spcPct val="80000"/>
              </a:lnSpc>
              <a:buFont typeface="Wingdings" pitchFamily="2" charset="2"/>
              <a:buNone/>
              <a:defRPr/>
            </a:pPr>
            <a:r>
              <a:rPr lang="en-US" sz="1600" b="1" dirty="0">
                <a:solidFill>
                  <a:srgbClr val="FF0000"/>
                </a:solidFill>
              </a:rPr>
              <a:t>		                 &lt;/owl: Class&gt;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owl:complementOf</a:t>
            </a:r>
            <a:r>
              <a:rPr lang="en-US" sz="1600" b="1" dirty="0">
                <a:solidFill>
                  <a:srgbClr val="FF0000"/>
                </a:solidFill>
              </a:rPr>
              <a:t>&gt;</a:t>
            </a:r>
          </a:p>
          <a:p>
            <a:pPr marL="533400" indent="-533400" eaLnBrk="1" hangingPunct="1">
              <a:lnSpc>
                <a:spcPct val="80000"/>
              </a:lnSpc>
              <a:buFont typeface="Wingdings" pitchFamily="2" charset="2"/>
              <a:buNone/>
              <a:defRPr/>
            </a:pPr>
            <a:r>
              <a:rPr lang="en-US" sz="1600" b="1" dirty="0">
                <a:solidFill>
                  <a:srgbClr val="FF0000"/>
                </a:solidFill>
              </a:rPr>
              <a:t>		&lt;/owl: Class&gt;</a:t>
            </a:r>
          </a:p>
          <a:p>
            <a:pPr marL="533400" indent="-533400" eaLnBrk="1" hangingPunct="1">
              <a:lnSpc>
                <a:spcPct val="80000"/>
              </a:lnSpc>
              <a:buFont typeface="Wingdings" pitchFamily="2" charset="2"/>
              <a:buNone/>
              <a:defRPr/>
            </a:pPr>
            <a:r>
              <a:rPr lang="en-US" sz="1600" b="1" dirty="0">
                <a:solidFill>
                  <a:srgbClr val="FF0000"/>
                </a:solidFill>
              </a:rPr>
              <a:t>        	&lt;/</a:t>
            </a:r>
            <a:r>
              <a:rPr lang="en-US" sz="1600" b="1" dirty="0" err="1">
                <a:solidFill>
                  <a:srgbClr val="FF0000"/>
                </a:solidFill>
              </a:rPr>
              <a:t>owl:intersectionOf</a:t>
            </a:r>
            <a:r>
              <a:rPr lang="en-US" sz="1600" b="1" dirty="0">
                <a:solidFill>
                  <a:srgbClr val="FF0000"/>
                </a:solidFill>
              </a:rPr>
              <a:t>&gt;</a:t>
            </a:r>
          </a:p>
          <a:p>
            <a:pPr marL="533400" indent="-533400" eaLnBrk="1" hangingPunct="1">
              <a:lnSpc>
                <a:spcPct val="80000"/>
              </a:lnSpc>
              <a:buFont typeface="Wingdings" pitchFamily="2" charset="2"/>
              <a:buNone/>
              <a:defRPr/>
            </a:pPr>
            <a:r>
              <a:rPr lang="en-US" sz="1600" b="1" dirty="0">
                <a:solidFill>
                  <a:srgbClr val="FF0000"/>
                </a:solidFill>
              </a:rPr>
              <a:t>&lt;/</a:t>
            </a:r>
            <a:r>
              <a:rPr lang="en-US" sz="1600" b="1" dirty="0" err="1">
                <a:solidFill>
                  <a:srgbClr val="FF0000"/>
                </a:solidFill>
              </a:rPr>
              <a:t>owl:Class</a:t>
            </a:r>
            <a:r>
              <a:rPr lang="en-US" sz="1600" b="1" dirty="0">
                <a:solidFill>
                  <a:srgbClr val="FF0000"/>
                </a:solidFill>
              </a:rPr>
              <a:t>&gt;</a:t>
            </a:r>
            <a:endParaRPr lang="el-GR" sz="1600" b="1" dirty="0">
              <a:solidFill>
                <a:srgbClr val="FF0000"/>
              </a:solidFill>
            </a:endParaRPr>
          </a:p>
          <a:p>
            <a:pPr eaLnBrk="1" hangingPunct="1">
              <a:defRPr/>
            </a:pPr>
            <a:endParaRPr lang="en-US" sz="1600" dirty="0"/>
          </a:p>
          <a:p>
            <a:pPr marL="533400" indent="-533400" eaLnBrk="1" hangingPunct="1">
              <a:lnSpc>
                <a:spcPct val="80000"/>
              </a:lnSpc>
              <a:buFont typeface="Wingdings" pitchFamily="2" charset="2"/>
              <a:buNone/>
              <a:defRPr/>
            </a:pPr>
            <a:endParaRPr lang="en-US" sz="16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5EED9269-DF28-45C6-29F0-EE0B9638D358}"/>
              </a:ext>
            </a:extLst>
          </p:cNvPr>
          <p:cNvSpPr>
            <a:spLocks noGrp="1"/>
          </p:cNvSpPr>
          <p:nvPr>
            <p:ph type="ftr" sz="quarter" idx="11"/>
          </p:nvPr>
        </p:nvSpPr>
        <p:spPr>
          <a:xfrm>
            <a:off x="5890018" y="5911631"/>
            <a:ext cx="2897188" cy="474663"/>
          </a:xfrm>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6D0EC64F-9477-36FB-556C-A6A719C0F0AC}"/>
              </a:ext>
            </a:extLst>
          </p:cNvPr>
          <p:cNvSpPr>
            <a:spLocks noGrp="1"/>
          </p:cNvSpPr>
          <p:nvPr>
            <p:ph type="sldNum" sz="quarter" idx="12"/>
          </p:nvPr>
        </p:nvSpPr>
        <p:spPr>
          <a:xfrm>
            <a:off x="98818" y="5829081"/>
            <a:ext cx="827088" cy="488950"/>
          </a:xfrm>
        </p:spPr>
        <p:txBody>
          <a:bodyPr/>
          <a:lstStyle/>
          <a:p>
            <a:pPr>
              <a:defRPr/>
            </a:pPr>
            <a:fld id="{29300C54-0C67-734E-A077-F0016F7449BB}" type="slidenum">
              <a:rPr lang="el-GR" altLang="en-US" smtClean="0"/>
              <a:pPr>
                <a:defRPr/>
              </a:pPr>
              <a:t>63</a:t>
            </a:fld>
            <a:endParaRPr lang="el-GR" altLang="en-US"/>
          </a:p>
        </p:txBody>
      </p:sp>
      <p:sp>
        <p:nvSpPr>
          <p:cNvPr id="7" name="Rectangle : coins arrondis 6">
            <a:extLst>
              <a:ext uri="{FF2B5EF4-FFF2-40B4-BE49-F238E27FC236}">
                <a16:creationId xmlns:a16="http://schemas.microsoft.com/office/drawing/2014/main" id="{685A2AC0-601D-AB06-5BA3-916472C18644}"/>
              </a:ext>
            </a:extLst>
          </p:cNvPr>
          <p:cNvSpPr/>
          <p:nvPr/>
        </p:nvSpPr>
        <p:spPr>
          <a:xfrm>
            <a:off x="98818" y="98872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rgbClr val="FF0000"/>
                </a:solidFill>
              </a:rPr>
              <a:t>adminStaff</a:t>
            </a:r>
            <a:endParaRPr lang="fr-FR" dirty="0"/>
          </a:p>
        </p:txBody>
      </p:sp>
      <p:sp>
        <p:nvSpPr>
          <p:cNvPr id="8" name="Rectangle : coins arrondis 7">
            <a:extLst>
              <a:ext uri="{FF2B5EF4-FFF2-40B4-BE49-F238E27FC236}">
                <a16:creationId xmlns:a16="http://schemas.microsoft.com/office/drawing/2014/main" id="{5002EB76-9BAA-CACE-D278-385610073CE4}"/>
              </a:ext>
            </a:extLst>
          </p:cNvPr>
          <p:cNvSpPr/>
          <p:nvPr/>
        </p:nvSpPr>
        <p:spPr>
          <a:xfrm>
            <a:off x="4138323" y="2156127"/>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rgbClr val="FF0000"/>
                </a:solidFill>
              </a:rPr>
              <a:t>staffMember</a:t>
            </a:r>
            <a:endParaRPr lang="fr-FR" dirty="0"/>
          </a:p>
        </p:txBody>
      </p:sp>
      <p:cxnSp>
        <p:nvCxnSpPr>
          <p:cNvPr id="23" name="Connecteur en angle 22">
            <a:extLst>
              <a:ext uri="{FF2B5EF4-FFF2-40B4-BE49-F238E27FC236}">
                <a16:creationId xmlns:a16="http://schemas.microsoft.com/office/drawing/2014/main" id="{B9F43E11-C043-3961-2191-2208CC055CCF}"/>
              </a:ext>
            </a:extLst>
          </p:cNvPr>
          <p:cNvCxnSpPr>
            <a:cxnSpLocks/>
            <a:stCxn id="28" idx="3"/>
            <a:endCxn id="8" idx="2"/>
          </p:cNvCxnSpPr>
          <p:nvPr/>
        </p:nvCxnSpPr>
        <p:spPr>
          <a:xfrm>
            <a:off x="3429099" y="2788633"/>
            <a:ext cx="1601106" cy="447614"/>
          </a:xfrm>
          <a:prstGeom prst="bentConnector4">
            <a:avLst>
              <a:gd name="adj1" fmla="val 22148"/>
              <a:gd name="adj2" fmla="val 151071"/>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6F52BB8-D481-3B4E-C632-D3A0FAC7DC8F}"/>
              </a:ext>
            </a:extLst>
          </p:cNvPr>
          <p:cNvSpPr txBox="1"/>
          <p:nvPr/>
        </p:nvSpPr>
        <p:spPr>
          <a:xfrm>
            <a:off x="12835" y="2670993"/>
            <a:ext cx="1462821" cy="923330"/>
          </a:xfrm>
          <a:prstGeom prst="rect">
            <a:avLst/>
          </a:prstGeom>
          <a:noFill/>
        </p:spPr>
        <p:txBody>
          <a:bodyPr wrap="square" rtlCol="0">
            <a:spAutoFit/>
          </a:bodyPr>
          <a:lstStyle/>
          <a:p>
            <a:r>
              <a:rPr lang="fr-FR" dirty="0"/>
              <a:t>Is Equivalent to </a:t>
            </a:r>
          </a:p>
        </p:txBody>
      </p:sp>
      <p:sp>
        <p:nvSpPr>
          <p:cNvPr id="28" name="Rectangle 27">
            <a:extLst>
              <a:ext uri="{FF2B5EF4-FFF2-40B4-BE49-F238E27FC236}">
                <a16:creationId xmlns:a16="http://schemas.microsoft.com/office/drawing/2014/main" id="{B5CC6075-DB0B-9997-5757-7C57692A4963}"/>
              </a:ext>
            </a:extLst>
          </p:cNvPr>
          <p:cNvSpPr/>
          <p:nvPr/>
        </p:nvSpPr>
        <p:spPr>
          <a:xfrm>
            <a:off x="1645337" y="2475069"/>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altLang="en-US" sz="1800" b="1" dirty="0" err="1">
                <a:solidFill>
                  <a:srgbClr val="FF0000"/>
                </a:solidFill>
              </a:rPr>
              <a:t>intersectionOf</a:t>
            </a:r>
            <a:endParaRPr lang="fr-FR" dirty="0"/>
          </a:p>
        </p:txBody>
      </p:sp>
      <p:cxnSp>
        <p:nvCxnSpPr>
          <p:cNvPr id="33" name="Connecteur en angle 32">
            <a:extLst>
              <a:ext uri="{FF2B5EF4-FFF2-40B4-BE49-F238E27FC236}">
                <a16:creationId xmlns:a16="http://schemas.microsoft.com/office/drawing/2014/main" id="{9A689AAF-623B-E720-0E64-A934445B1A6B}"/>
              </a:ext>
            </a:extLst>
          </p:cNvPr>
          <p:cNvCxnSpPr>
            <a:cxnSpLocks/>
            <a:stCxn id="7" idx="2"/>
            <a:endCxn id="28" idx="1"/>
          </p:cNvCxnSpPr>
          <p:nvPr/>
        </p:nvCxnSpPr>
        <p:spPr>
          <a:xfrm rot="16200000" flipH="1">
            <a:off x="1123457" y="2266752"/>
            <a:ext cx="719791" cy="323970"/>
          </a:xfrm>
          <a:prstGeom prst="bentConnector2">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36" name="Rectangle : coins arrondis 35">
            <a:extLst>
              <a:ext uri="{FF2B5EF4-FFF2-40B4-BE49-F238E27FC236}">
                <a16:creationId xmlns:a16="http://schemas.microsoft.com/office/drawing/2014/main" id="{590605FB-5EA8-DB2C-CEDD-E19E4FABB7B5}"/>
              </a:ext>
            </a:extLst>
          </p:cNvPr>
          <p:cNvSpPr/>
          <p:nvPr/>
        </p:nvSpPr>
        <p:spPr>
          <a:xfrm>
            <a:off x="1321366" y="3821986"/>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Blank Node</a:t>
            </a:r>
            <a:endParaRPr lang="fr-FR" dirty="0"/>
          </a:p>
        </p:txBody>
      </p:sp>
      <p:cxnSp>
        <p:nvCxnSpPr>
          <p:cNvPr id="38" name="Connecteur en angle 37">
            <a:extLst>
              <a:ext uri="{FF2B5EF4-FFF2-40B4-BE49-F238E27FC236}">
                <a16:creationId xmlns:a16="http://schemas.microsoft.com/office/drawing/2014/main" id="{DDC1FEDE-2863-35DC-9290-9F267FC0C933}"/>
              </a:ext>
            </a:extLst>
          </p:cNvPr>
          <p:cNvCxnSpPr>
            <a:cxnSpLocks/>
            <a:stCxn id="28" idx="2"/>
            <a:endCxn id="36" idx="0"/>
          </p:cNvCxnSpPr>
          <p:nvPr/>
        </p:nvCxnSpPr>
        <p:spPr>
          <a:xfrm rot="5400000">
            <a:off x="2015338" y="3300106"/>
            <a:ext cx="719790" cy="323970"/>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2" name="Connecteur en angle 1">
            <a:extLst>
              <a:ext uri="{FF2B5EF4-FFF2-40B4-BE49-F238E27FC236}">
                <a16:creationId xmlns:a16="http://schemas.microsoft.com/office/drawing/2014/main" id="{FCA0CAE3-0191-E2A3-0A79-12DB5F226B28}"/>
              </a:ext>
            </a:extLst>
          </p:cNvPr>
          <p:cNvCxnSpPr>
            <a:cxnSpLocks/>
            <a:stCxn id="3" idx="3"/>
          </p:cNvCxnSpPr>
          <p:nvPr/>
        </p:nvCxnSpPr>
        <p:spPr>
          <a:xfrm>
            <a:off x="6410190" y="4380138"/>
            <a:ext cx="1601106" cy="447614"/>
          </a:xfrm>
          <a:prstGeom prst="bentConnector4">
            <a:avLst>
              <a:gd name="adj1" fmla="val 22148"/>
              <a:gd name="adj2" fmla="val 151071"/>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C172E503-EC8F-7256-A8DF-A65C863CAD78}"/>
              </a:ext>
            </a:extLst>
          </p:cNvPr>
          <p:cNvSpPr/>
          <p:nvPr/>
        </p:nvSpPr>
        <p:spPr>
          <a:xfrm>
            <a:off x="4626428" y="4066574"/>
            <a:ext cx="1783762" cy="627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Collection: </a:t>
            </a:r>
            <a:r>
              <a:rPr lang="en-US" sz="1800" b="1" dirty="0" err="1">
                <a:solidFill>
                  <a:srgbClr val="FF0000"/>
                </a:solidFill>
              </a:rPr>
              <a:t>unionOf</a:t>
            </a:r>
            <a:endParaRPr lang="fr-FR" dirty="0"/>
          </a:p>
        </p:txBody>
      </p:sp>
      <p:cxnSp>
        <p:nvCxnSpPr>
          <p:cNvPr id="9" name="Connecteur en angle 8">
            <a:extLst>
              <a:ext uri="{FF2B5EF4-FFF2-40B4-BE49-F238E27FC236}">
                <a16:creationId xmlns:a16="http://schemas.microsoft.com/office/drawing/2014/main" id="{7B07822E-6E77-692F-8A34-9D6BDFB5FEF4}"/>
              </a:ext>
            </a:extLst>
          </p:cNvPr>
          <p:cNvCxnSpPr>
            <a:cxnSpLocks/>
            <a:stCxn id="36" idx="3"/>
            <a:endCxn id="3" idx="1"/>
          </p:cNvCxnSpPr>
          <p:nvPr/>
        </p:nvCxnSpPr>
        <p:spPr>
          <a:xfrm>
            <a:off x="3105129" y="4362046"/>
            <a:ext cx="1521299" cy="18092"/>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cxnSp>
        <p:nvCxnSpPr>
          <p:cNvPr id="10" name="Connecteur en angle 9">
            <a:extLst>
              <a:ext uri="{FF2B5EF4-FFF2-40B4-BE49-F238E27FC236}">
                <a16:creationId xmlns:a16="http://schemas.microsoft.com/office/drawing/2014/main" id="{5BC6D264-3F6E-FFA1-89BC-278464639B19}"/>
              </a:ext>
            </a:extLst>
          </p:cNvPr>
          <p:cNvCxnSpPr>
            <a:cxnSpLocks/>
            <a:stCxn id="3" idx="2"/>
          </p:cNvCxnSpPr>
          <p:nvPr/>
        </p:nvCxnSpPr>
        <p:spPr>
          <a:xfrm rot="16200000" flipH="1">
            <a:off x="5347225" y="4864784"/>
            <a:ext cx="719791" cy="377623"/>
          </a:xfrm>
          <a:prstGeom prst="bentConnector3">
            <a:avLst>
              <a:gd name="adj1" fmla="val 50000"/>
            </a:avLst>
          </a:prstGeom>
          <a:ln w="28575">
            <a:prstDash val="lgDashDot"/>
            <a:tailEnd type="triangle"/>
          </a:ln>
        </p:spPr>
        <p:style>
          <a:lnRef idx="1">
            <a:schemeClr val="dk1"/>
          </a:lnRef>
          <a:fillRef idx="0">
            <a:schemeClr val="dk1"/>
          </a:fillRef>
          <a:effectRef idx="0">
            <a:schemeClr val="dk1"/>
          </a:effectRef>
          <a:fontRef idx="minor">
            <a:schemeClr val="tx1"/>
          </a:fontRef>
        </p:style>
      </p:cxnSp>
      <p:sp>
        <p:nvSpPr>
          <p:cNvPr id="18" name="Rectangle : coins arrondis 17">
            <a:extLst>
              <a:ext uri="{FF2B5EF4-FFF2-40B4-BE49-F238E27FC236}">
                <a16:creationId xmlns:a16="http://schemas.microsoft.com/office/drawing/2014/main" id="{E16FF7C5-2CCF-05B6-5BB4-BCC3587E1F6F}"/>
              </a:ext>
            </a:extLst>
          </p:cNvPr>
          <p:cNvSpPr/>
          <p:nvPr/>
        </p:nvSpPr>
        <p:spPr>
          <a:xfrm>
            <a:off x="7338612" y="3717032"/>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FF0000"/>
                </a:solidFill>
              </a:rPr>
              <a:t>faculty</a:t>
            </a:r>
            <a:endParaRPr lang="fr-FR" dirty="0"/>
          </a:p>
        </p:txBody>
      </p:sp>
      <p:sp>
        <p:nvSpPr>
          <p:cNvPr id="19" name="Rectangle : coins arrondis 18">
            <a:extLst>
              <a:ext uri="{FF2B5EF4-FFF2-40B4-BE49-F238E27FC236}">
                <a16:creationId xmlns:a16="http://schemas.microsoft.com/office/drawing/2014/main" id="{91AC130B-75F1-50AA-215D-9C1CD765E3EF}"/>
              </a:ext>
            </a:extLst>
          </p:cNvPr>
          <p:cNvSpPr/>
          <p:nvPr/>
        </p:nvSpPr>
        <p:spPr>
          <a:xfrm>
            <a:off x="5030206" y="5371571"/>
            <a:ext cx="3371818"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rgbClr val="FF0000"/>
                </a:solidFill>
              </a:rPr>
              <a:t>techSupportStaff</a:t>
            </a:r>
            <a:endParaRPr lang="fr-FR" dirty="0"/>
          </a:p>
        </p:txBody>
      </p:sp>
      <p:sp>
        <p:nvSpPr>
          <p:cNvPr id="20" name="ZoneTexte 19">
            <a:extLst>
              <a:ext uri="{FF2B5EF4-FFF2-40B4-BE49-F238E27FC236}">
                <a16:creationId xmlns:a16="http://schemas.microsoft.com/office/drawing/2014/main" id="{905D1A30-28ED-8ED5-8C49-4F87959558F5}"/>
              </a:ext>
            </a:extLst>
          </p:cNvPr>
          <p:cNvSpPr txBox="1"/>
          <p:nvPr/>
        </p:nvSpPr>
        <p:spPr>
          <a:xfrm>
            <a:off x="3083939" y="4430545"/>
            <a:ext cx="1601106" cy="646331"/>
          </a:xfrm>
          <a:prstGeom prst="rect">
            <a:avLst/>
          </a:prstGeom>
          <a:noFill/>
        </p:spPr>
        <p:txBody>
          <a:bodyPr wrap="square" rtlCol="0">
            <a:spAutoFit/>
          </a:bodyPr>
          <a:lstStyle/>
          <a:p>
            <a:r>
              <a:rPr lang="fr-FR" dirty="0"/>
              <a:t>Is Equivalent to </a:t>
            </a:r>
          </a:p>
        </p:txBody>
      </p:sp>
    </p:spTree>
    <p:extLst>
      <p:ext uri="{BB962C8B-B14F-4D97-AF65-F5344CB8AC3E}">
        <p14:creationId xmlns:p14="http://schemas.microsoft.com/office/powerpoint/2010/main" val="14080482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3 - Θέση ημερομηνίας">
            <a:extLst>
              <a:ext uri="{FF2B5EF4-FFF2-40B4-BE49-F238E27FC236}">
                <a16:creationId xmlns:a16="http://schemas.microsoft.com/office/drawing/2014/main" id="{39361699-E7FE-A4F7-3CF6-3DC9807D695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69634" name="4 - Θέση υποσέλιδου">
            <a:extLst>
              <a:ext uri="{FF2B5EF4-FFF2-40B4-BE49-F238E27FC236}">
                <a16:creationId xmlns:a16="http://schemas.microsoft.com/office/drawing/2014/main" id="{641B4FF4-23CC-A060-63C3-F8CB88A0212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69635" name="5 - Θέση αριθμού διαφάνειας">
            <a:extLst>
              <a:ext uri="{FF2B5EF4-FFF2-40B4-BE49-F238E27FC236}">
                <a16:creationId xmlns:a16="http://schemas.microsoft.com/office/drawing/2014/main" id="{EB70311C-07A4-0250-7BC6-9375945311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3460AF70-70EF-134F-9249-42FB97607882}" type="slidenum">
              <a:rPr lang="el-GR" altLang="en-US" smtClean="0">
                <a:solidFill>
                  <a:schemeClr val="bg1"/>
                </a:solidFill>
              </a:rPr>
              <a:pPr>
                <a:spcBef>
                  <a:spcPct val="0"/>
                </a:spcBef>
                <a:buClrTx/>
                <a:buSzTx/>
                <a:buFontTx/>
                <a:buNone/>
              </a:pPr>
              <a:t>64</a:t>
            </a:fld>
            <a:endParaRPr lang="el-GR" altLang="en-US">
              <a:solidFill>
                <a:schemeClr val="bg1"/>
              </a:solidFill>
            </a:endParaRPr>
          </a:p>
        </p:txBody>
      </p:sp>
      <p:sp>
        <p:nvSpPr>
          <p:cNvPr id="69636" name="AutoShape 2">
            <a:extLst>
              <a:ext uri="{FF2B5EF4-FFF2-40B4-BE49-F238E27FC236}">
                <a16:creationId xmlns:a16="http://schemas.microsoft.com/office/drawing/2014/main" id="{00044FBB-3003-4BAB-21F1-BC8895DAC58A}"/>
              </a:ext>
            </a:extLst>
          </p:cNvPr>
          <p:cNvSpPr>
            <a:spLocks noGrp="1" noChangeArrowheads="1"/>
          </p:cNvSpPr>
          <p:nvPr>
            <p:ph type="title"/>
          </p:nvPr>
        </p:nvSpPr>
        <p:spPr/>
        <p:txBody>
          <a:bodyPr/>
          <a:lstStyle/>
          <a:p>
            <a:pPr eaLnBrk="1" hangingPunct="1"/>
            <a:r>
              <a:rPr lang="en-US" altLang="en-US"/>
              <a:t>Enumerations with </a:t>
            </a:r>
            <a:r>
              <a:rPr lang="el-GR" altLang="en-US"/>
              <a:t>owl:oneOf </a:t>
            </a:r>
          </a:p>
        </p:txBody>
      </p:sp>
      <p:sp>
        <p:nvSpPr>
          <p:cNvPr id="2" name="Rectangle 3">
            <a:extLst>
              <a:ext uri="{FF2B5EF4-FFF2-40B4-BE49-F238E27FC236}">
                <a16:creationId xmlns:a16="http://schemas.microsoft.com/office/drawing/2014/main" id="{A55D2FFC-5475-66B9-A77A-73F05B70E916}"/>
              </a:ext>
            </a:extLst>
          </p:cNvPr>
          <p:cNvSpPr>
            <a:spLocks noGrp="1" noChangeArrowheads="1"/>
          </p:cNvSpPr>
          <p:nvPr>
            <p:ph type="body" idx="1"/>
          </p:nvPr>
        </p:nvSpPr>
        <p:spPr>
          <a:xfrm>
            <a:off x="838200" y="2362200"/>
            <a:ext cx="7910513" cy="3724275"/>
          </a:xfrm>
        </p:spPr>
        <p:txBody>
          <a:bodyPr>
            <a:normAutofit fontScale="92500" lnSpcReduction="10000"/>
          </a:bodyPr>
          <a:lstStyle/>
          <a:p>
            <a:pPr marL="533400" indent="-533400" eaLnBrk="1" hangingPunct="1">
              <a:lnSpc>
                <a:spcPct val="90000"/>
              </a:lnSpc>
              <a:buFont typeface="Wingdings" pitchFamily="2" charset="2"/>
              <a:buNone/>
              <a:defRPr/>
            </a:pPr>
            <a:r>
              <a:rPr lang="en-US" sz="2400" b="1" dirty="0">
                <a:solidFill>
                  <a:srgbClr val="FF0000"/>
                </a:solidFill>
              </a:rPr>
              <a:t>&lt;</a:t>
            </a:r>
            <a:r>
              <a:rPr lang="en-US" sz="2400" b="1" dirty="0" err="1">
                <a:solidFill>
                  <a:srgbClr val="FF0000"/>
                </a:solidFill>
              </a:rPr>
              <a:t>owl:Class</a:t>
            </a:r>
            <a:r>
              <a:rPr lang="en-US" sz="2400" b="1" dirty="0">
                <a:solidFill>
                  <a:srgbClr val="FF0000"/>
                </a:solidFill>
              </a:rPr>
              <a:t> </a:t>
            </a:r>
            <a:r>
              <a:rPr lang="en-US" sz="2400" b="1" dirty="0" err="1">
                <a:solidFill>
                  <a:srgbClr val="FF0000"/>
                </a:solidFill>
              </a:rPr>
              <a:t>rdf:ID</a:t>
            </a:r>
            <a:r>
              <a:rPr lang="en-US" sz="2400" b="1" dirty="0">
                <a:solidFill>
                  <a:srgbClr val="FF0000"/>
                </a:solidFill>
              </a:rPr>
              <a:t>="weekdays"&gt;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owl:oneOf</a:t>
            </a:r>
            <a:r>
              <a:rPr lang="en-US" sz="2400" b="1" dirty="0">
                <a:solidFill>
                  <a:srgbClr val="FF0000"/>
                </a:solidFill>
              </a:rPr>
              <a:t> </a:t>
            </a:r>
            <a:r>
              <a:rPr lang="en-US" sz="2400" b="1" dirty="0" err="1">
                <a:solidFill>
                  <a:srgbClr val="FF0000"/>
                </a:solidFill>
              </a:rPr>
              <a:t>rdf:parseType</a:t>
            </a:r>
            <a:r>
              <a:rPr lang="en-US" sz="2400" b="1" dirty="0">
                <a:solidFill>
                  <a:srgbClr val="FF0000"/>
                </a:solidFill>
              </a:rPr>
              <a:t>="Collection"&gt;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owl:Thing</a:t>
            </a:r>
            <a:r>
              <a:rPr lang="en-US" sz="2400" b="1" dirty="0">
                <a:solidFill>
                  <a:srgbClr val="FF0000"/>
                </a:solidFill>
              </a:rPr>
              <a:t> </a:t>
            </a:r>
            <a:r>
              <a:rPr lang="en-US" sz="2400" b="1" dirty="0" err="1">
                <a:solidFill>
                  <a:srgbClr val="FF0000"/>
                </a:solidFill>
              </a:rPr>
              <a:t>rdf:about</a:t>
            </a:r>
            <a:r>
              <a:rPr lang="en-US" sz="2400" b="1" dirty="0">
                <a:solidFill>
                  <a:srgbClr val="FF0000"/>
                </a:solidFill>
              </a:rPr>
              <a:t>="#Monday"/&gt;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owl:Thing</a:t>
            </a:r>
            <a:r>
              <a:rPr lang="en-US" sz="2400" b="1" dirty="0">
                <a:solidFill>
                  <a:srgbClr val="FF0000"/>
                </a:solidFill>
              </a:rPr>
              <a:t> </a:t>
            </a:r>
            <a:r>
              <a:rPr lang="en-US" sz="2400" b="1" dirty="0" err="1">
                <a:solidFill>
                  <a:srgbClr val="FF0000"/>
                </a:solidFill>
              </a:rPr>
              <a:t>rdf:about</a:t>
            </a:r>
            <a:r>
              <a:rPr lang="en-US" sz="2400" b="1" dirty="0">
                <a:solidFill>
                  <a:srgbClr val="FF0000"/>
                </a:solidFill>
              </a:rPr>
              <a:t>="#Tuesday"/&gt;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owl:Thing</a:t>
            </a:r>
            <a:r>
              <a:rPr lang="en-US" sz="2400" b="1" dirty="0">
                <a:solidFill>
                  <a:srgbClr val="FF0000"/>
                </a:solidFill>
              </a:rPr>
              <a:t> </a:t>
            </a:r>
            <a:r>
              <a:rPr lang="en-US" sz="2400" b="1" dirty="0" err="1">
                <a:solidFill>
                  <a:srgbClr val="FF0000"/>
                </a:solidFill>
              </a:rPr>
              <a:t>rdf:about</a:t>
            </a:r>
            <a:r>
              <a:rPr lang="en-US" sz="2400" b="1" dirty="0">
                <a:solidFill>
                  <a:srgbClr val="FF0000"/>
                </a:solidFill>
              </a:rPr>
              <a:t>="#Wednesday"/&gt;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owl:Thing</a:t>
            </a:r>
            <a:r>
              <a:rPr lang="en-US" sz="2400" b="1" dirty="0">
                <a:solidFill>
                  <a:srgbClr val="FF0000"/>
                </a:solidFill>
              </a:rPr>
              <a:t> </a:t>
            </a:r>
            <a:r>
              <a:rPr lang="en-US" sz="2400" b="1" dirty="0" err="1">
                <a:solidFill>
                  <a:srgbClr val="FF0000"/>
                </a:solidFill>
              </a:rPr>
              <a:t>rdf:about</a:t>
            </a:r>
            <a:r>
              <a:rPr lang="en-US" sz="2400" b="1" dirty="0">
                <a:solidFill>
                  <a:srgbClr val="FF0000"/>
                </a:solidFill>
              </a:rPr>
              <a:t>="#Thursday"/&gt;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owl:Thing</a:t>
            </a:r>
            <a:r>
              <a:rPr lang="en-US" sz="2400" b="1" dirty="0">
                <a:solidFill>
                  <a:srgbClr val="FF0000"/>
                </a:solidFill>
              </a:rPr>
              <a:t> </a:t>
            </a:r>
            <a:r>
              <a:rPr lang="en-US" sz="2400" b="1" dirty="0" err="1">
                <a:solidFill>
                  <a:srgbClr val="FF0000"/>
                </a:solidFill>
              </a:rPr>
              <a:t>rdf:about</a:t>
            </a:r>
            <a:r>
              <a:rPr lang="en-US" sz="2400" b="1" dirty="0">
                <a:solidFill>
                  <a:srgbClr val="FF0000"/>
                </a:solidFill>
              </a:rPr>
              <a:t>="#Friday"/&gt;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owl:Thing</a:t>
            </a:r>
            <a:r>
              <a:rPr lang="en-US" sz="2400" b="1" dirty="0">
                <a:solidFill>
                  <a:srgbClr val="FF0000"/>
                </a:solidFill>
              </a:rPr>
              <a:t> </a:t>
            </a:r>
            <a:r>
              <a:rPr lang="en-US" sz="2400" b="1" dirty="0" err="1">
                <a:solidFill>
                  <a:srgbClr val="FF0000"/>
                </a:solidFill>
              </a:rPr>
              <a:t>rdf:about</a:t>
            </a:r>
            <a:r>
              <a:rPr lang="en-US" sz="2400" b="1" dirty="0">
                <a:solidFill>
                  <a:srgbClr val="FF0000"/>
                </a:solidFill>
              </a:rPr>
              <a:t>="#Saturday"/&gt;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owl:Thing</a:t>
            </a:r>
            <a:r>
              <a:rPr lang="en-US" sz="2400" b="1" dirty="0">
                <a:solidFill>
                  <a:srgbClr val="FF0000"/>
                </a:solidFill>
              </a:rPr>
              <a:t> </a:t>
            </a:r>
            <a:r>
              <a:rPr lang="en-US" sz="2400" b="1" dirty="0" err="1">
                <a:solidFill>
                  <a:srgbClr val="FF0000"/>
                </a:solidFill>
              </a:rPr>
              <a:t>rdf:about</a:t>
            </a:r>
            <a:r>
              <a:rPr lang="en-US" sz="2400" b="1" dirty="0">
                <a:solidFill>
                  <a:srgbClr val="FF0000"/>
                </a:solidFill>
              </a:rPr>
              <a:t>="#Sunday"/&gt;</a:t>
            </a:r>
          </a:p>
          <a:p>
            <a:pPr marL="533400" indent="-533400" eaLnBrk="1" hangingPunct="1">
              <a:lnSpc>
                <a:spcPct val="90000"/>
              </a:lnSpc>
              <a:buFont typeface="Wingdings" pitchFamily="2" charset="2"/>
              <a:buNone/>
              <a:defRPr/>
            </a:pPr>
            <a:r>
              <a:rPr lang="en-US" sz="2400" b="1" dirty="0">
                <a:solidFill>
                  <a:srgbClr val="FF0000"/>
                </a:solidFill>
              </a:rPr>
              <a:t>	&lt;/</a:t>
            </a:r>
            <a:r>
              <a:rPr lang="en-US" sz="2400" b="1" dirty="0" err="1">
                <a:solidFill>
                  <a:srgbClr val="FF0000"/>
                </a:solidFill>
              </a:rPr>
              <a:t>owl:oneOf</a:t>
            </a:r>
            <a:r>
              <a:rPr lang="en-US" sz="2400" b="1" dirty="0">
                <a:solidFill>
                  <a:srgbClr val="FF0000"/>
                </a:solidFill>
              </a:rPr>
              <a:t>&gt;</a:t>
            </a:r>
          </a:p>
          <a:p>
            <a:pPr marL="533400" indent="-533400" eaLnBrk="1" hangingPunct="1">
              <a:lnSpc>
                <a:spcPct val="90000"/>
              </a:lnSpc>
              <a:buFont typeface="Wingdings" pitchFamily="2" charset="2"/>
              <a:buNone/>
              <a:defRPr/>
            </a:pPr>
            <a:r>
              <a:rPr lang="en-US" sz="2400" b="1" dirty="0">
                <a:solidFill>
                  <a:srgbClr val="FF0000"/>
                </a:solidFill>
              </a:rPr>
              <a:t>&lt;/</a:t>
            </a:r>
            <a:r>
              <a:rPr lang="en-US" sz="2400" b="1" dirty="0" err="1">
                <a:solidFill>
                  <a:srgbClr val="FF0000"/>
                </a:solidFill>
              </a:rPr>
              <a:t>owl:Class</a:t>
            </a:r>
            <a:r>
              <a:rPr lang="en-US" sz="2400" b="1" dirty="0">
                <a:solidFill>
                  <a:srgbClr val="FF0000"/>
                </a:solidFill>
              </a:rPr>
              <a:t>&gt;</a:t>
            </a:r>
            <a:endParaRPr lang="el-GR" sz="2400" b="1"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3 - Θέση ημερομηνίας">
            <a:extLst>
              <a:ext uri="{FF2B5EF4-FFF2-40B4-BE49-F238E27FC236}">
                <a16:creationId xmlns:a16="http://schemas.microsoft.com/office/drawing/2014/main" id="{1FF1424B-6D75-C855-1D70-46A9D558E4D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59394" name="4 - Θέση υποσέλιδου">
            <a:extLst>
              <a:ext uri="{FF2B5EF4-FFF2-40B4-BE49-F238E27FC236}">
                <a16:creationId xmlns:a16="http://schemas.microsoft.com/office/drawing/2014/main" id="{1C69996A-640F-E432-EF93-50F1F6360E6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59395" name="5 - Θέση αριθμού διαφάνειας">
            <a:extLst>
              <a:ext uri="{FF2B5EF4-FFF2-40B4-BE49-F238E27FC236}">
                <a16:creationId xmlns:a16="http://schemas.microsoft.com/office/drawing/2014/main" id="{B74A7F0D-BFBC-47AE-21EE-6525DBC7BD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C0AB85F5-4477-8A41-B9A3-A2A5A2573AF8}" type="slidenum">
              <a:rPr lang="el-GR" altLang="en-US" smtClean="0">
                <a:solidFill>
                  <a:schemeClr val="bg1"/>
                </a:solidFill>
              </a:rPr>
              <a:pPr>
                <a:spcBef>
                  <a:spcPct val="0"/>
                </a:spcBef>
                <a:buClrTx/>
                <a:buSzTx/>
                <a:buFontTx/>
                <a:buNone/>
              </a:pPr>
              <a:t>65</a:t>
            </a:fld>
            <a:endParaRPr lang="el-GR" altLang="en-US">
              <a:solidFill>
                <a:schemeClr val="bg1"/>
              </a:solidFill>
            </a:endParaRPr>
          </a:p>
        </p:txBody>
      </p:sp>
      <p:sp>
        <p:nvSpPr>
          <p:cNvPr id="59396" name="AutoShape 2">
            <a:extLst>
              <a:ext uri="{FF2B5EF4-FFF2-40B4-BE49-F238E27FC236}">
                <a16:creationId xmlns:a16="http://schemas.microsoft.com/office/drawing/2014/main" id="{D4F973AD-18E8-8CD0-1936-D86475E134DA}"/>
              </a:ext>
            </a:extLst>
          </p:cNvPr>
          <p:cNvSpPr>
            <a:spLocks noGrp="1" noChangeArrowheads="1"/>
          </p:cNvSpPr>
          <p:nvPr>
            <p:ph type="title"/>
          </p:nvPr>
        </p:nvSpPr>
        <p:spPr/>
        <p:txBody>
          <a:bodyPr/>
          <a:lstStyle/>
          <a:p>
            <a:pPr eaLnBrk="1" hangingPunct="1"/>
            <a:r>
              <a:rPr lang="en-US" altLang="en-US" sz="3600" b="1" dirty="0" err="1"/>
              <a:t>mathCourse</a:t>
            </a:r>
            <a:r>
              <a:rPr lang="en-US" altLang="en-US" sz="3600" b="1" dirty="0"/>
              <a:t> </a:t>
            </a:r>
            <a:r>
              <a:rPr lang="en-US" altLang="en-US" sz="3600" b="1" dirty="0" err="1">
                <a:solidFill>
                  <a:schemeClr val="accent1"/>
                </a:solidFill>
              </a:rPr>
              <a:t>isTaughtBy</a:t>
            </a:r>
            <a:r>
              <a:rPr lang="en-US" altLang="en-US" sz="3600" b="1" dirty="0">
                <a:solidFill>
                  <a:schemeClr val="accent1"/>
                </a:solidFill>
              </a:rPr>
              <a:t> 949352</a:t>
            </a:r>
            <a:endParaRPr lang="el-GR" altLang="en-US" dirty="0"/>
          </a:p>
        </p:txBody>
      </p:sp>
      <p:sp>
        <p:nvSpPr>
          <p:cNvPr id="59397" name="Rectangle 3">
            <a:extLst>
              <a:ext uri="{FF2B5EF4-FFF2-40B4-BE49-F238E27FC236}">
                <a16:creationId xmlns:a16="http://schemas.microsoft.com/office/drawing/2014/main" id="{3353A7F5-1DAF-1C8B-C05B-E5BBEC321ABD}"/>
              </a:ext>
            </a:extLst>
          </p:cNvPr>
          <p:cNvSpPr>
            <a:spLocks noGrp="1" noChangeArrowheads="1"/>
          </p:cNvSpPr>
          <p:nvPr>
            <p:ph type="body" idx="1"/>
          </p:nvPr>
        </p:nvSpPr>
        <p:spPr/>
        <p:txBody>
          <a:bodyPr/>
          <a:lstStyle/>
          <a:p>
            <a:pPr defTabSz="609600" eaLnBrk="1" hangingPunct="1">
              <a:lnSpc>
                <a:spcPct val="80000"/>
              </a:lnSpc>
              <a:buFont typeface="Wingdings" pitchFamily="2" charset="2"/>
              <a:buNone/>
            </a:pPr>
            <a:r>
              <a:rPr lang="en-US" altLang="en-US" sz="2400" b="1" dirty="0"/>
              <a:t>&lt;</a:t>
            </a:r>
            <a:r>
              <a:rPr lang="en-US" altLang="en-US" sz="2400" b="1" dirty="0" err="1"/>
              <a:t>owl:Class</a:t>
            </a:r>
            <a:r>
              <a:rPr lang="en-US" altLang="en-US" sz="2400" b="1" dirty="0"/>
              <a:t> </a:t>
            </a:r>
            <a:r>
              <a:rPr lang="en-US" altLang="en-US" sz="2400" b="1" dirty="0" err="1"/>
              <a:t>rdf:about</a:t>
            </a:r>
            <a:r>
              <a:rPr lang="en-US" altLang="en-US" sz="2400" b="1" dirty="0"/>
              <a:t>="#</a:t>
            </a:r>
            <a:r>
              <a:rPr lang="en-US" altLang="en-US" sz="2400" b="1" dirty="0" err="1"/>
              <a:t>mathCourse</a:t>
            </a:r>
            <a:r>
              <a:rPr lang="en-US" altLang="en-US" sz="2400" b="1" dirty="0"/>
              <a:t>"&gt;</a:t>
            </a:r>
          </a:p>
          <a:p>
            <a:pPr defTabSz="609600" eaLnBrk="1" hangingPunct="1">
              <a:lnSpc>
                <a:spcPct val="80000"/>
              </a:lnSpc>
              <a:buFont typeface="Wingdings" pitchFamily="2" charset="2"/>
              <a:buNone/>
            </a:pPr>
            <a:r>
              <a:rPr lang="en-US" altLang="en-US" sz="2400" b="1" dirty="0"/>
              <a:t>		&lt;</a:t>
            </a:r>
            <a:r>
              <a:rPr lang="en-US" altLang="en-US" sz="2400" b="1" dirty="0" err="1"/>
              <a:t>rdfs:subClassOf</a:t>
            </a:r>
            <a:r>
              <a:rPr lang="en-US" altLang="en-US" sz="2400" b="1" dirty="0"/>
              <a:t>&gt;</a:t>
            </a:r>
          </a:p>
          <a:p>
            <a:pPr defTabSz="609600" eaLnBrk="1" hangingPunct="1">
              <a:lnSpc>
                <a:spcPct val="80000"/>
              </a:lnSpc>
              <a:buFont typeface="Wingdings" pitchFamily="2" charset="2"/>
              <a:buNone/>
            </a:pPr>
            <a:r>
              <a:rPr lang="en-US" altLang="en-US" sz="2400" b="1" dirty="0"/>
              <a:t>			&lt;</a:t>
            </a:r>
            <a:r>
              <a:rPr lang="en-US" altLang="en-US" sz="2400" b="1" dirty="0" err="1"/>
              <a:t>owl:Restriction</a:t>
            </a:r>
            <a:r>
              <a:rPr lang="en-US" altLang="en-US" sz="2400" b="1" dirty="0"/>
              <a:t>&gt;</a:t>
            </a:r>
          </a:p>
          <a:p>
            <a:pPr defTabSz="609600" eaLnBrk="1" hangingPunct="1">
              <a:lnSpc>
                <a:spcPct val="80000"/>
              </a:lnSpc>
              <a:buFont typeface="Wingdings" pitchFamily="2" charset="2"/>
              <a:buNone/>
            </a:pPr>
            <a:r>
              <a:rPr lang="en-US" altLang="en-US" sz="2400" b="1" dirty="0"/>
              <a:t>				</a:t>
            </a:r>
            <a:r>
              <a:rPr lang="en-US" altLang="en-US" sz="2400" b="1" dirty="0">
                <a:solidFill>
                  <a:schemeClr val="accent1"/>
                </a:solidFill>
              </a:rPr>
              <a:t>&lt;</a:t>
            </a:r>
            <a:r>
              <a:rPr lang="en-US" altLang="en-US" sz="2400" b="1" dirty="0" err="1">
                <a:solidFill>
                  <a:schemeClr val="accent1"/>
                </a:solidFill>
              </a:rPr>
              <a:t>owl:onProperty</a:t>
            </a:r>
            <a:r>
              <a:rPr lang="en-US" altLang="en-US" sz="2400" b="1" dirty="0">
                <a:solidFill>
                  <a:schemeClr val="accent1"/>
                </a:solidFill>
              </a:rPr>
              <a:t> </a:t>
            </a:r>
            <a:r>
              <a:rPr lang="en-US" altLang="en-US" sz="2400" b="1" dirty="0" err="1">
                <a:solidFill>
                  <a:schemeClr val="accent1"/>
                </a:solidFill>
              </a:rPr>
              <a:t>rdf:resource</a:t>
            </a:r>
            <a:r>
              <a:rPr lang="en-US" altLang="en-US" sz="2400" b="1" dirty="0">
                <a:solidFill>
                  <a:schemeClr val="accent1"/>
                </a:solidFill>
              </a:rPr>
              <a:t>= 						"#</a:t>
            </a:r>
            <a:r>
              <a:rPr lang="en-US" altLang="en-US" sz="2400" b="1" dirty="0" err="1">
                <a:solidFill>
                  <a:schemeClr val="accent1"/>
                </a:solidFill>
              </a:rPr>
              <a:t>isTaughtBy</a:t>
            </a:r>
            <a:r>
              <a:rPr lang="en-US" altLang="en-US" sz="2400" b="1" dirty="0">
                <a:solidFill>
                  <a:schemeClr val="accent1"/>
                </a:solidFill>
              </a:rPr>
              <a:t>"/&gt;</a:t>
            </a:r>
          </a:p>
          <a:p>
            <a:pPr defTabSz="609600" eaLnBrk="1" hangingPunct="1">
              <a:lnSpc>
                <a:spcPct val="80000"/>
              </a:lnSpc>
              <a:buFont typeface="Wingdings" pitchFamily="2" charset="2"/>
              <a:buNone/>
            </a:pPr>
            <a:r>
              <a:rPr lang="en-US" altLang="en-US" sz="2400" b="1" dirty="0">
                <a:solidFill>
                  <a:schemeClr val="accent1"/>
                </a:solidFill>
              </a:rPr>
              <a:t>				&lt;</a:t>
            </a:r>
            <a:r>
              <a:rPr lang="en-US" altLang="en-US" sz="2400" b="1" dirty="0" err="1">
                <a:solidFill>
                  <a:schemeClr val="accent1"/>
                </a:solidFill>
              </a:rPr>
              <a:t>owl:hasValue</a:t>
            </a:r>
            <a:r>
              <a:rPr lang="en-US" altLang="en-US" sz="2400" b="1" dirty="0">
                <a:solidFill>
                  <a:schemeClr val="accent1"/>
                </a:solidFill>
              </a:rPr>
              <a:t> </a:t>
            </a:r>
            <a:r>
              <a:rPr lang="en-US" altLang="en-US" sz="2400" b="1" dirty="0" err="1">
                <a:solidFill>
                  <a:schemeClr val="accent1"/>
                </a:solidFill>
              </a:rPr>
              <a:t>rdf:resource</a:t>
            </a:r>
            <a:r>
              <a:rPr lang="en-US" altLang="en-US" sz="2400" b="1" dirty="0">
                <a:solidFill>
                  <a:schemeClr val="accent1"/>
                </a:solidFill>
              </a:rPr>
              <a:t>= 						"#949352"/&gt;</a:t>
            </a:r>
          </a:p>
          <a:p>
            <a:pPr defTabSz="609600" eaLnBrk="1" hangingPunct="1">
              <a:lnSpc>
                <a:spcPct val="80000"/>
              </a:lnSpc>
              <a:buFont typeface="Wingdings" pitchFamily="2" charset="2"/>
              <a:buNone/>
            </a:pPr>
            <a:r>
              <a:rPr lang="en-US" altLang="en-US" sz="2400" b="1" dirty="0"/>
              <a:t>			&lt;/</a:t>
            </a:r>
            <a:r>
              <a:rPr lang="en-US" altLang="en-US" sz="2400" b="1" dirty="0" err="1"/>
              <a:t>owl:Restriction</a:t>
            </a:r>
            <a:r>
              <a:rPr lang="en-US" altLang="en-US" sz="2400" b="1" dirty="0"/>
              <a:t>&gt;</a:t>
            </a:r>
          </a:p>
          <a:p>
            <a:pPr defTabSz="609600" eaLnBrk="1" hangingPunct="1">
              <a:lnSpc>
                <a:spcPct val="80000"/>
              </a:lnSpc>
              <a:buFont typeface="Wingdings" pitchFamily="2" charset="2"/>
              <a:buNone/>
            </a:pPr>
            <a:r>
              <a:rPr lang="en-US" altLang="en-US" sz="2400" b="1" dirty="0"/>
              <a:t>		&lt;/</a:t>
            </a:r>
            <a:r>
              <a:rPr lang="en-US" altLang="en-US" sz="2400" b="1" dirty="0" err="1"/>
              <a:t>rdfs:subClassOf</a:t>
            </a:r>
            <a:r>
              <a:rPr lang="en-US" altLang="en-US" sz="2400" b="1" dirty="0"/>
              <a:t>&gt;</a:t>
            </a:r>
          </a:p>
          <a:p>
            <a:pPr defTabSz="609600" eaLnBrk="1" hangingPunct="1">
              <a:lnSpc>
                <a:spcPct val="80000"/>
              </a:lnSpc>
              <a:buFont typeface="Wingdings" pitchFamily="2" charset="2"/>
              <a:buNone/>
            </a:pPr>
            <a:r>
              <a:rPr lang="en-US" altLang="en-US" sz="2400" b="1" dirty="0"/>
              <a:t>&lt;/</a:t>
            </a:r>
            <a:r>
              <a:rPr lang="en-US" altLang="en-US" sz="2400" b="1" dirty="0" err="1"/>
              <a:t>owl:Class</a:t>
            </a:r>
            <a:r>
              <a:rPr lang="en-US" altLang="en-US" sz="2400" b="1" dirty="0"/>
              <a:t>&gt;</a:t>
            </a:r>
            <a:endParaRPr lang="el-GR" altLang="en-US" sz="2400" b="1" dirty="0"/>
          </a:p>
        </p:txBody>
      </p:sp>
    </p:spTree>
    <p:extLst>
      <p:ext uri="{BB962C8B-B14F-4D97-AF65-F5344CB8AC3E}">
        <p14:creationId xmlns:p14="http://schemas.microsoft.com/office/powerpoint/2010/main" val="2414441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3 - Θέση ημερομηνίας">
            <a:extLst>
              <a:ext uri="{FF2B5EF4-FFF2-40B4-BE49-F238E27FC236}">
                <a16:creationId xmlns:a16="http://schemas.microsoft.com/office/drawing/2014/main" id="{E2C77843-5575-CABF-4BF0-EC4F292FFD4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0658" name="4 - Θέση υποσέλιδου">
            <a:extLst>
              <a:ext uri="{FF2B5EF4-FFF2-40B4-BE49-F238E27FC236}">
                <a16:creationId xmlns:a16="http://schemas.microsoft.com/office/drawing/2014/main" id="{E759A2E0-9611-028C-FCAF-D908179FA52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0659" name="5 - Θέση αριθμού διαφάνειας">
            <a:extLst>
              <a:ext uri="{FF2B5EF4-FFF2-40B4-BE49-F238E27FC236}">
                <a16:creationId xmlns:a16="http://schemas.microsoft.com/office/drawing/2014/main" id="{D7FDDCC4-964D-0980-13AC-3CFFB419F8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250EA75-9C3B-024C-AEFE-E521E8847AFF}" type="slidenum">
              <a:rPr lang="el-GR" altLang="en-US" smtClean="0">
                <a:solidFill>
                  <a:schemeClr val="bg1"/>
                </a:solidFill>
              </a:rPr>
              <a:pPr>
                <a:spcBef>
                  <a:spcPct val="0"/>
                </a:spcBef>
                <a:buClrTx/>
                <a:buSzTx/>
                <a:buFontTx/>
                <a:buNone/>
              </a:pPr>
              <a:t>66</a:t>
            </a:fld>
            <a:endParaRPr lang="el-GR" altLang="en-US">
              <a:solidFill>
                <a:schemeClr val="bg1"/>
              </a:solidFill>
            </a:endParaRPr>
          </a:p>
        </p:txBody>
      </p:sp>
      <p:sp>
        <p:nvSpPr>
          <p:cNvPr id="70660" name="AutoShape 2">
            <a:extLst>
              <a:ext uri="{FF2B5EF4-FFF2-40B4-BE49-F238E27FC236}">
                <a16:creationId xmlns:a16="http://schemas.microsoft.com/office/drawing/2014/main" id="{8A222F1C-23D4-4D66-8F0D-9D32E9B67EBF}"/>
              </a:ext>
            </a:extLst>
          </p:cNvPr>
          <p:cNvSpPr>
            <a:spLocks noGrp="1" noChangeArrowheads="1"/>
          </p:cNvSpPr>
          <p:nvPr>
            <p:ph type="title"/>
          </p:nvPr>
        </p:nvSpPr>
        <p:spPr/>
        <p:txBody>
          <a:bodyPr/>
          <a:lstStyle/>
          <a:p>
            <a:pPr eaLnBrk="1" hangingPunct="1"/>
            <a:r>
              <a:rPr lang="en-US" altLang="en-US"/>
              <a:t>Declaring Instances</a:t>
            </a:r>
            <a:endParaRPr lang="el-GR" altLang="en-US"/>
          </a:p>
        </p:txBody>
      </p:sp>
      <p:sp>
        <p:nvSpPr>
          <p:cNvPr id="70661" name="Rectangle 3">
            <a:extLst>
              <a:ext uri="{FF2B5EF4-FFF2-40B4-BE49-F238E27FC236}">
                <a16:creationId xmlns:a16="http://schemas.microsoft.com/office/drawing/2014/main" id="{9AFD6C47-461E-FE57-3CF3-831CB12EEF23}"/>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spcAft>
                <a:spcPct val="30000"/>
              </a:spcAft>
            </a:pPr>
            <a:r>
              <a:rPr lang="en-US" altLang="en-US" sz="2400" dirty="0"/>
              <a:t>Instances of classes are declared as in RDF:</a:t>
            </a:r>
            <a:endParaRPr lang="en-US" altLang="en-US" sz="2400" b="1" dirty="0"/>
          </a:p>
          <a:p>
            <a:pPr marL="533400" indent="-533400" eaLnBrk="1" hangingPunct="1">
              <a:lnSpc>
                <a:spcPct val="90000"/>
              </a:lnSpc>
              <a:buFont typeface="Wingdings" pitchFamily="2" charset="2"/>
              <a:buNone/>
            </a:pPr>
            <a:r>
              <a:rPr lang="en-US" altLang="en-US" sz="2400" b="1" dirty="0">
                <a:solidFill>
                  <a:srgbClr val="FF0000"/>
                </a:solidFill>
              </a:rPr>
              <a:t>&lt;</a:t>
            </a:r>
            <a:r>
              <a:rPr lang="en-US" altLang="en-US" sz="2400" b="1" dirty="0" err="1">
                <a:solidFill>
                  <a:srgbClr val="FF0000"/>
                </a:solidFill>
              </a:rPr>
              <a:t>rdf:Description</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="949352"&gt;</a:t>
            </a:r>
          </a:p>
          <a:p>
            <a:pPr marL="533400" indent="-533400" eaLnBrk="1" hangingPunct="1">
              <a:lnSpc>
                <a:spcPct val="90000"/>
              </a:lnSpc>
              <a:buFont typeface="Wingdings" pitchFamily="2" charset="2"/>
              <a:buNone/>
            </a:pPr>
            <a:r>
              <a:rPr lang="en-US" altLang="en-US" sz="2400" b="1" dirty="0">
                <a:solidFill>
                  <a:srgbClr val="FF0000"/>
                </a:solidFill>
              </a:rPr>
              <a:t>	&lt;</a:t>
            </a:r>
            <a:r>
              <a:rPr lang="en-US" altLang="en-US" sz="2400" b="1" dirty="0" err="1">
                <a:solidFill>
                  <a:srgbClr val="FF0000"/>
                </a:solidFill>
              </a:rPr>
              <a:t>rdf:type</a:t>
            </a:r>
            <a:r>
              <a:rPr lang="en-US" altLang="en-US" sz="2400" b="1" dirty="0">
                <a:solidFill>
                  <a:srgbClr val="FF0000"/>
                </a:solidFill>
              </a:rPr>
              <a:t> </a:t>
            </a:r>
            <a:r>
              <a:rPr lang="en-US" altLang="en-US" sz="2400" b="1" dirty="0" err="1">
                <a:solidFill>
                  <a:srgbClr val="FF0000"/>
                </a:solidFill>
              </a:rPr>
              <a:t>rdf:resource</a:t>
            </a:r>
            <a:r>
              <a:rPr lang="en-US" altLang="en-US" sz="2400" b="1" dirty="0">
                <a:solidFill>
                  <a:srgbClr val="FF0000"/>
                </a:solidFill>
              </a:rPr>
              <a:t>= 	"#</a:t>
            </a:r>
            <a:r>
              <a:rPr lang="en-US" altLang="en-US" sz="2400" b="1" dirty="0" err="1">
                <a:solidFill>
                  <a:srgbClr val="FF0000"/>
                </a:solidFill>
              </a:rPr>
              <a:t>academicStaffMember</a:t>
            </a:r>
            <a:r>
              <a:rPr lang="en-US" altLang="en-US" sz="2400" b="1" dirty="0">
                <a:solidFill>
                  <a:srgbClr val="FF0000"/>
                </a:solidFill>
              </a:rPr>
              <a:t>"/&gt;</a:t>
            </a:r>
          </a:p>
          <a:p>
            <a:pPr marL="533400" indent="-533400" eaLnBrk="1" hangingPunct="1">
              <a:lnSpc>
                <a:spcPct val="90000"/>
              </a:lnSpc>
              <a:buFont typeface="Wingdings" pitchFamily="2" charset="2"/>
              <a:buNone/>
            </a:pPr>
            <a:r>
              <a:rPr lang="en-US" altLang="en-US" sz="2400" b="1" dirty="0">
                <a:solidFill>
                  <a:srgbClr val="FF0000"/>
                </a:solidFill>
              </a:rPr>
              <a:t>&lt;/</a:t>
            </a:r>
            <a:r>
              <a:rPr lang="en-US" altLang="en-US" sz="2400" b="1" dirty="0" err="1">
                <a:solidFill>
                  <a:srgbClr val="FF0000"/>
                </a:solidFill>
              </a:rPr>
              <a:t>rdf:Description</a:t>
            </a:r>
            <a:r>
              <a:rPr lang="en-US" altLang="en-US" sz="2400" b="1" dirty="0">
                <a:solidFill>
                  <a:srgbClr val="FF0000"/>
                </a:solidFill>
              </a:rPr>
              <a:t>&gt;</a:t>
            </a:r>
          </a:p>
          <a:p>
            <a:pPr marL="533400" indent="-533400" eaLnBrk="1" hangingPunct="1">
              <a:lnSpc>
                <a:spcPct val="90000"/>
              </a:lnSpc>
              <a:buFont typeface="Wingdings" pitchFamily="2" charset="2"/>
              <a:buNone/>
            </a:pPr>
            <a:r>
              <a:rPr lang="en-US" altLang="en-US" sz="2400" b="1" dirty="0">
                <a:solidFill>
                  <a:srgbClr val="FF0000"/>
                </a:solidFill>
              </a:rPr>
              <a:t>&lt;</a:t>
            </a:r>
            <a:r>
              <a:rPr lang="en-US" altLang="en-US" sz="2400" b="1" dirty="0" err="1">
                <a:solidFill>
                  <a:srgbClr val="FF0000"/>
                </a:solidFill>
              </a:rPr>
              <a:t>academicStaffMember</a:t>
            </a:r>
            <a:r>
              <a:rPr lang="en-US" altLang="en-US" sz="2400" b="1" dirty="0">
                <a:solidFill>
                  <a:srgbClr val="FF0000"/>
                </a:solidFill>
              </a:rPr>
              <a:t> </a:t>
            </a:r>
            <a:r>
              <a:rPr lang="en-US" altLang="en-US" sz="2400" b="1" dirty="0" err="1">
                <a:solidFill>
                  <a:srgbClr val="FF0000"/>
                </a:solidFill>
              </a:rPr>
              <a:t>rdf:ID</a:t>
            </a:r>
            <a:r>
              <a:rPr lang="en-US" altLang="en-US" sz="2400" b="1" dirty="0">
                <a:solidFill>
                  <a:srgbClr val="FF0000"/>
                </a:solidFill>
              </a:rPr>
              <a:t>="949352"&gt;</a:t>
            </a:r>
          </a:p>
          <a:p>
            <a:pPr marL="533400" indent="-533400" eaLnBrk="1" hangingPunct="1">
              <a:lnSpc>
                <a:spcPct val="90000"/>
              </a:lnSpc>
              <a:buFont typeface="Wingdings" pitchFamily="2" charset="2"/>
              <a:buNone/>
            </a:pPr>
            <a:r>
              <a:rPr lang="en-US" altLang="en-US" sz="2400" b="1" dirty="0">
                <a:solidFill>
                  <a:srgbClr val="FF0000"/>
                </a:solidFill>
              </a:rPr>
              <a:t>		&lt;</a:t>
            </a:r>
            <a:r>
              <a:rPr lang="en-US" altLang="en-US" sz="2400" b="1" dirty="0" err="1">
                <a:solidFill>
                  <a:srgbClr val="FF0000"/>
                </a:solidFill>
              </a:rPr>
              <a:t>uni:age</a:t>
            </a:r>
            <a:r>
              <a:rPr lang="en-US" altLang="en-US" sz="2400" b="1" dirty="0">
                <a:solidFill>
                  <a:srgbClr val="FF0000"/>
                </a:solidFill>
              </a:rPr>
              <a:t> </a:t>
            </a:r>
            <a:r>
              <a:rPr lang="en-US" altLang="en-US" sz="2400" b="1" dirty="0" err="1">
                <a:solidFill>
                  <a:srgbClr val="FF0000"/>
                </a:solidFill>
              </a:rPr>
              <a:t>rdf:datatype</a:t>
            </a:r>
            <a:r>
              <a:rPr lang="en-US" altLang="en-US" sz="2400" b="1" dirty="0">
                <a:solidFill>
                  <a:srgbClr val="FF0000"/>
                </a:solidFill>
              </a:rPr>
              <a:t>="&amp;</a:t>
            </a:r>
            <a:r>
              <a:rPr lang="en-US" altLang="en-US" sz="2400" b="1" dirty="0" err="1">
                <a:solidFill>
                  <a:srgbClr val="FF0000"/>
                </a:solidFill>
              </a:rPr>
              <a:t>xsd;integer</a:t>
            </a:r>
            <a:r>
              <a:rPr lang="en-US" altLang="en-US" sz="2400" b="1" dirty="0">
                <a:solidFill>
                  <a:srgbClr val="FF0000"/>
                </a:solidFill>
              </a:rPr>
              <a:t>"&gt; 	39&lt;</a:t>
            </a:r>
            <a:r>
              <a:rPr lang="en-US" altLang="en-US" sz="2400" b="1" dirty="0" err="1">
                <a:solidFill>
                  <a:srgbClr val="FF0000"/>
                </a:solidFill>
              </a:rPr>
              <a:t>uni:age</a:t>
            </a:r>
            <a:r>
              <a:rPr lang="en-US" altLang="en-US" sz="2400" b="1" dirty="0">
                <a:solidFill>
                  <a:srgbClr val="FF0000"/>
                </a:solidFill>
              </a:rPr>
              <a:t>&gt;</a:t>
            </a:r>
          </a:p>
          <a:p>
            <a:pPr marL="533400" indent="-533400" eaLnBrk="1" hangingPunct="1">
              <a:lnSpc>
                <a:spcPct val="90000"/>
              </a:lnSpc>
              <a:buFont typeface="Wingdings" pitchFamily="2" charset="2"/>
              <a:buNone/>
            </a:pPr>
            <a:r>
              <a:rPr lang="en-US" altLang="en-US" sz="2400" b="1" dirty="0">
                <a:solidFill>
                  <a:srgbClr val="FF0000"/>
                </a:solidFill>
              </a:rPr>
              <a:t>&lt;/</a:t>
            </a:r>
            <a:r>
              <a:rPr lang="en-US" altLang="en-US" sz="2400" b="1" dirty="0" err="1">
                <a:solidFill>
                  <a:srgbClr val="FF0000"/>
                </a:solidFill>
              </a:rPr>
              <a:t>academicStaffMember</a:t>
            </a:r>
            <a:r>
              <a:rPr lang="en-US" altLang="en-US" sz="2400" b="1" dirty="0">
                <a:solidFill>
                  <a:srgbClr val="FF0000"/>
                </a:solidFill>
              </a:rPr>
              <a:t>&gt;</a:t>
            </a:r>
            <a:endParaRPr lang="el-GR" altLang="en-US" sz="2400" b="1"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3 - Θέση ημερομηνίας">
            <a:extLst>
              <a:ext uri="{FF2B5EF4-FFF2-40B4-BE49-F238E27FC236}">
                <a16:creationId xmlns:a16="http://schemas.microsoft.com/office/drawing/2014/main" id="{70175F7C-F8A5-B4B4-C789-A9B7F36E41C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1682" name="4 - Θέση υποσέλιδου">
            <a:extLst>
              <a:ext uri="{FF2B5EF4-FFF2-40B4-BE49-F238E27FC236}">
                <a16:creationId xmlns:a16="http://schemas.microsoft.com/office/drawing/2014/main" id="{605DBAE9-4365-AB6B-5180-E340570E6F0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1683" name="5 - Θέση αριθμού διαφάνειας">
            <a:extLst>
              <a:ext uri="{FF2B5EF4-FFF2-40B4-BE49-F238E27FC236}">
                <a16:creationId xmlns:a16="http://schemas.microsoft.com/office/drawing/2014/main" id="{FAF8E906-0C8C-9BD1-0DD6-B5918FF267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24F9B2B0-E0EC-FD42-A2CC-A107E65B0499}" type="slidenum">
              <a:rPr lang="el-GR" altLang="en-US" smtClean="0">
                <a:solidFill>
                  <a:schemeClr val="bg1"/>
                </a:solidFill>
              </a:rPr>
              <a:pPr>
                <a:spcBef>
                  <a:spcPct val="0"/>
                </a:spcBef>
                <a:buClrTx/>
                <a:buSzTx/>
                <a:buFontTx/>
                <a:buNone/>
              </a:pPr>
              <a:t>67</a:t>
            </a:fld>
            <a:endParaRPr lang="el-GR" altLang="en-US">
              <a:solidFill>
                <a:schemeClr val="bg1"/>
              </a:solidFill>
            </a:endParaRPr>
          </a:p>
        </p:txBody>
      </p:sp>
      <p:sp>
        <p:nvSpPr>
          <p:cNvPr id="71684" name="AutoShape 2">
            <a:extLst>
              <a:ext uri="{FF2B5EF4-FFF2-40B4-BE49-F238E27FC236}">
                <a16:creationId xmlns:a16="http://schemas.microsoft.com/office/drawing/2014/main" id="{0C4B1AEF-4A0E-58E7-BB55-16ADB724C986}"/>
              </a:ext>
            </a:extLst>
          </p:cNvPr>
          <p:cNvSpPr>
            <a:spLocks noGrp="1" noChangeArrowheads="1"/>
          </p:cNvSpPr>
          <p:nvPr>
            <p:ph type="title"/>
          </p:nvPr>
        </p:nvSpPr>
        <p:spPr/>
        <p:txBody>
          <a:bodyPr/>
          <a:lstStyle/>
          <a:p>
            <a:pPr eaLnBrk="1" hangingPunct="1"/>
            <a:r>
              <a:rPr lang="en-US" altLang="en-US"/>
              <a:t>No Unique-Names Assumption</a:t>
            </a:r>
            <a:endParaRPr lang="el-GR" altLang="en-US"/>
          </a:p>
        </p:txBody>
      </p:sp>
      <p:sp>
        <p:nvSpPr>
          <p:cNvPr id="71685" name="Rectangle 3">
            <a:extLst>
              <a:ext uri="{FF2B5EF4-FFF2-40B4-BE49-F238E27FC236}">
                <a16:creationId xmlns:a16="http://schemas.microsoft.com/office/drawing/2014/main" id="{9733F72C-F1D6-C1AA-B34F-D91B3516C479}"/>
              </a:ext>
            </a:extLst>
          </p:cNvPr>
          <p:cNvSpPr>
            <a:spLocks noGrp="1" noChangeArrowheads="1"/>
          </p:cNvSpPr>
          <p:nvPr>
            <p:ph type="body" idx="1"/>
          </p:nvPr>
        </p:nvSpPr>
        <p:spPr>
          <a:xfrm>
            <a:off x="838200" y="2362200"/>
            <a:ext cx="7910513" cy="4019550"/>
          </a:xfrm>
        </p:spPr>
        <p:txBody>
          <a:bodyPr/>
          <a:lstStyle/>
          <a:p>
            <a:pPr marL="533400" indent="-533400" eaLnBrk="1" hangingPunct="1"/>
            <a:r>
              <a:rPr lang="en-US" altLang="en-US" dirty="0"/>
              <a:t>OWL does not adopt the unique-names assumption of database systems</a:t>
            </a:r>
            <a:endParaRPr lang="en-GB" altLang="en-US" dirty="0"/>
          </a:p>
          <a:p>
            <a:pPr marL="914400" lvl="1" indent="-457200" eaLnBrk="1" hangingPunct="1"/>
            <a:r>
              <a:rPr lang="en-GB" altLang="en-US" dirty="0"/>
              <a:t>If two instances have a different name or ID does not imply that they are different individuals</a:t>
            </a:r>
          </a:p>
          <a:p>
            <a:pPr marL="533400" indent="-533400" eaLnBrk="1" hangingPunct="1"/>
            <a:r>
              <a:rPr lang="en-US" altLang="en-US" dirty="0"/>
              <a:t>Suppose w</a:t>
            </a:r>
            <a:r>
              <a:rPr lang="el-GR" altLang="en-US" dirty="0"/>
              <a:t>e </a:t>
            </a:r>
            <a:r>
              <a:rPr lang="el-GR" altLang="en-US" dirty="0" err="1"/>
              <a:t>state</a:t>
            </a:r>
            <a:r>
              <a:rPr lang="el-GR" altLang="en-US" dirty="0"/>
              <a:t> </a:t>
            </a:r>
            <a:r>
              <a:rPr lang="el-GR" altLang="en-US" dirty="0" err="1"/>
              <a:t>that</a:t>
            </a:r>
            <a:r>
              <a:rPr lang="el-GR" altLang="en-US" dirty="0"/>
              <a:t> </a:t>
            </a:r>
            <a:r>
              <a:rPr lang="el-GR" altLang="en-US" dirty="0" err="1"/>
              <a:t>each</a:t>
            </a:r>
            <a:r>
              <a:rPr lang="el-GR" altLang="en-US" dirty="0"/>
              <a:t> </a:t>
            </a:r>
            <a:r>
              <a:rPr lang="el-GR" altLang="en-US" dirty="0" err="1"/>
              <a:t>course</a:t>
            </a:r>
            <a:r>
              <a:rPr lang="el-GR" altLang="en-US" dirty="0"/>
              <a:t> </a:t>
            </a:r>
            <a:r>
              <a:rPr lang="el-GR" altLang="en-US" dirty="0" err="1"/>
              <a:t>is</a:t>
            </a:r>
            <a:r>
              <a:rPr lang="el-GR" altLang="en-US" dirty="0"/>
              <a:t> </a:t>
            </a:r>
            <a:r>
              <a:rPr lang="el-GR" altLang="en-US" dirty="0" err="1"/>
              <a:t>taught</a:t>
            </a:r>
            <a:r>
              <a:rPr lang="el-GR" altLang="en-US" dirty="0"/>
              <a:t> </a:t>
            </a:r>
            <a:r>
              <a:rPr lang="el-GR" altLang="en-US" dirty="0" err="1"/>
              <a:t>by</a:t>
            </a:r>
            <a:r>
              <a:rPr lang="el-GR" altLang="en-US" dirty="0"/>
              <a:t> </a:t>
            </a:r>
            <a:r>
              <a:rPr lang="el-GR" altLang="en-US" dirty="0" err="1"/>
              <a:t>at</a:t>
            </a:r>
            <a:r>
              <a:rPr lang="el-GR" altLang="en-US" dirty="0"/>
              <a:t> </a:t>
            </a:r>
            <a:r>
              <a:rPr lang="el-GR" altLang="en-US" dirty="0" err="1"/>
              <a:t>most</a:t>
            </a:r>
            <a:r>
              <a:rPr lang="el-GR" altLang="en-US" dirty="0"/>
              <a:t> </a:t>
            </a:r>
            <a:r>
              <a:rPr lang="el-GR" altLang="en-US" dirty="0" err="1"/>
              <a:t>one</a:t>
            </a:r>
            <a:r>
              <a:rPr lang="el-GR" altLang="en-US" dirty="0"/>
              <a:t> </a:t>
            </a:r>
            <a:r>
              <a:rPr lang="el-GR" altLang="en-US" dirty="0" err="1"/>
              <a:t>staff</a:t>
            </a:r>
            <a:r>
              <a:rPr lang="el-GR" altLang="en-US" dirty="0"/>
              <a:t> </a:t>
            </a:r>
            <a:r>
              <a:rPr lang="el-GR" altLang="en-US" dirty="0" err="1"/>
              <a:t>member</a:t>
            </a:r>
            <a:r>
              <a:rPr lang="en-US" altLang="en-US" dirty="0"/>
              <a:t>, and that </a:t>
            </a:r>
            <a:r>
              <a:rPr lang="el-GR" altLang="en-US" dirty="0"/>
              <a:t> a </a:t>
            </a:r>
            <a:r>
              <a:rPr lang="el-GR" altLang="en-US" dirty="0" err="1"/>
              <a:t>given</a:t>
            </a:r>
            <a:r>
              <a:rPr lang="el-GR" altLang="en-US" dirty="0"/>
              <a:t> </a:t>
            </a:r>
            <a:r>
              <a:rPr lang="el-GR" altLang="en-US" dirty="0" err="1"/>
              <a:t>course</a:t>
            </a:r>
            <a:r>
              <a:rPr lang="el-GR" altLang="en-US" dirty="0"/>
              <a:t> </a:t>
            </a:r>
            <a:r>
              <a:rPr lang="el-GR" altLang="en-US" dirty="0" err="1"/>
              <a:t>is</a:t>
            </a:r>
            <a:r>
              <a:rPr lang="el-GR" altLang="en-US" dirty="0"/>
              <a:t> </a:t>
            </a:r>
            <a:r>
              <a:rPr lang="el-GR" altLang="en-US" dirty="0" err="1"/>
              <a:t>taught</a:t>
            </a:r>
            <a:r>
              <a:rPr lang="el-GR" altLang="en-US" dirty="0"/>
              <a:t> </a:t>
            </a:r>
            <a:r>
              <a:rPr lang="el-GR" altLang="en-US" dirty="0" err="1"/>
              <a:t>by</a:t>
            </a:r>
            <a:r>
              <a:rPr lang="el-GR" altLang="en-US" dirty="0"/>
              <a:t> </a:t>
            </a:r>
            <a:r>
              <a:rPr lang="el-GR" altLang="en-US" dirty="0" err="1"/>
              <a:t>two</a:t>
            </a:r>
            <a:r>
              <a:rPr lang="el-GR" altLang="en-US" dirty="0"/>
              <a:t> </a:t>
            </a:r>
            <a:r>
              <a:rPr lang="el-GR" altLang="en-US" dirty="0" err="1"/>
              <a:t>staff</a:t>
            </a:r>
            <a:r>
              <a:rPr lang="el-GR" altLang="en-US" dirty="0"/>
              <a:t> </a:t>
            </a:r>
            <a:r>
              <a:rPr lang="el-GR" altLang="en-US" dirty="0" err="1"/>
              <a:t>members</a:t>
            </a:r>
            <a:r>
              <a:rPr lang="el-GR" altLang="en-US" dirty="0"/>
              <a:t> </a:t>
            </a:r>
            <a:endParaRPr lang="en-US" altLang="en-US" dirty="0"/>
          </a:p>
          <a:p>
            <a:pPr marL="914400" lvl="1" indent="-457200" eaLnBrk="1" hangingPunct="1"/>
            <a:r>
              <a:rPr lang="en-US" altLang="en-US" dirty="0"/>
              <a:t>An OWL reasoner does not flag an error </a:t>
            </a:r>
            <a:endParaRPr lang="el-GR" altLang="en-US" dirty="0"/>
          </a:p>
          <a:p>
            <a:pPr marL="914400" lvl="1" indent="-457200" eaLnBrk="1" hangingPunct="1"/>
            <a:r>
              <a:rPr lang="en-US" altLang="en-US" dirty="0"/>
              <a:t>Instead it</a:t>
            </a:r>
            <a:r>
              <a:rPr lang="el-GR" altLang="en-US" dirty="0"/>
              <a:t> </a:t>
            </a:r>
            <a:r>
              <a:rPr lang="el-GR" altLang="en-US" dirty="0" err="1"/>
              <a:t>infer</a:t>
            </a:r>
            <a:r>
              <a:rPr lang="en-US" altLang="en-US" dirty="0"/>
              <a:t>s</a:t>
            </a:r>
            <a:r>
              <a:rPr lang="el-GR" altLang="en-US" dirty="0"/>
              <a:t> </a:t>
            </a:r>
            <a:r>
              <a:rPr lang="el-GR" altLang="en-US" dirty="0" err="1"/>
              <a:t>that</a:t>
            </a:r>
            <a:r>
              <a:rPr lang="el-GR" altLang="en-US" dirty="0"/>
              <a:t> the </a:t>
            </a:r>
            <a:r>
              <a:rPr lang="en-US" altLang="en-US" dirty="0"/>
              <a:t>two </a:t>
            </a:r>
            <a:r>
              <a:rPr lang="el-GR" altLang="en-US" dirty="0" err="1"/>
              <a:t>resources</a:t>
            </a:r>
            <a:r>
              <a:rPr lang="el-GR" altLang="en-US" dirty="0"/>
              <a:t> </a:t>
            </a:r>
            <a:r>
              <a:rPr lang="en-US" altLang="en-US" dirty="0"/>
              <a:t>are equal</a:t>
            </a:r>
            <a:endParaRPr lang="el-GR"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2F559E-00CB-A688-C6D3-911E373EE2FA}"/>
              </a:ext>
            </a:extLst>
          </p:cNvPr>
          <p:cNvSpPr>
            <a:spLocks noGrp="1"/>
          </p:cNvSpPr>
          <p:nvPr>
            <p:ph type="title"/>
          </p:nvPr>
        </p:nvSpPr>
        <p:spPr/>
        <p:txBody>
          <a:bodyPr/>
          <a:lstStyle/>
          <a:p>
            <a:endParaRPr lang="fr-FR"/>
          </a:p>
        </p:txBody>
      </p:sp>
      <p:sp>
        <p:nvSpPr>
          <p:cNvPr id="4" name="Espace réservé de la date 3">
            <a:extLst>
              <a:ext uri="{FF2B5EF4-FFF2-40B4-BE49-F238E27FC236}">
                <a16:creationId xmlns:a16="http://schemas.microsoft.com/office/drawing/2014/main" id="{77A0F1DD-87B2-9D96-DA8B-CEC353D75AE9}"/>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1015C685-C6D7-217C-C4DA-B86DE9AC47A3}"/>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1102C612-0C22-198A-B020-F945427F080D}"/>
              </a:ext>
            </a:extLst>
          </p:cNvPr>
          <p:cNvSpPr>
            <a:spLocks noGrp="1"/>
          </p:cNvSpPr>
          <p:nvPr>
            <p:ph type="sldNum" sz="quarter" idx="12"/>
          </p:nvPr>
        </p:nvSpPr>
        <p:spPr/>
        <p:txBody>
          <a:bodyPr/>
          <a:lstStyle/>
          <a:p>
            <a:pPr>
              <a:defRPr/>
            </a:pPr>
            <a:fld id="{29300C54-0C67-734E-A077-F0016F7449BB}" type="slidenum">
              <a:rPr lang="el-GR" altLang="en-US" smtClean="0"/>
              <a:pPr>
                <a:defRPr/>
              </a:pPr>
              <a:t>68</a:t>
            </a:fld>
            <a:endParaRPr lang="el-GR" altLang="en-US"/>
          </a:p>
        </p:txBody>
      </p:sp>
      <p:sp>
        <p:nvSpPr>
          <p:cNvPr id="7" name="Rectangle 6">
            <a:extLst>
              <a:ext uri="{FF2B5EF4-FFF2-40B4-BE49-F238E27FC236}">
                <a16:creationId xmlns:a16="http://schemas.microsoft.com/office/drawing/2014/main" id="{B765F662-0DDD-A257-E8BF-AC91933077BE}"/>
              </a:ext>
            </a:extLst>
          </p:cNvPr>
          <p:cNvSpPr/>
          <p:nvPr/>
        </p:nvSpPr>
        <p:spPr>
          <a:xfrm>
            <a:off x="1763688" y="2996952"/>
            <a:ext cx="201622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1 </a:t>
            </a:r>
          </a:p>
          <a:p>
            <a:pPr algn="ctr"/>
            <a:r>
              <a:rPr lang="fr-FR" dirty="0" err="1"/>
              <a:t>KeyA</a:t>
            </a:r>
            <a:endParaRPr lang="fr-FR" dirty="0"/>
          </a:p>
          <a:p>
            <a:pPr algn="ctr"/>
            <a:r>
              <a:rPr lang="fr-FR" dirty="0" err="1"/>
              <a:t>KeyB</a:t>
            </a:r>
            <a:endParaRPr lang="fr-FR" dirty="0"/>
          </a:p>
          <a:p>
            <a:pPr algn="ctr"/>
            <a:r>
              <a:rPr lang="fr-FR" dirty="0"/>
              <a:t>Att1.1</a:t>
            </a:r>
          </a:p>
          <a:p>
            <a:pPr algn="ctr"/>
            <a:r>
              <a:rPr lang="fr-FR" dirty="0"/>
              <a:t>Att1.2</a:t>
            </a:r>
          </a:p>
        </p:txBody>
      </p:sp>
      <p:sp>
        <p:nvSpPr>
          <p:cNvPr id="8" name="Rectangle 7">
            <a:extLst>
              <a:ext uri="{FF2B5EF4-FFF2-40B4-BE49-F238E27FC236}">
                <a16:creationId xmlns:a16="http://schemas.microsoft.com/office/drawing/2014/main" id="{D14F27DD-5EE9-5C1C-3342-96E27A93C377}"/>
              </a:ext>
            </a:extLst>
          </p:cNvPr>
          <p:cNvSpPr/>
          <p:nvPr/>
        </p:nvSpPr>
        <p:spPr>
          <a:xfrm>
            <a:off x="5004048" y="2970485"/>
            <a:ext cx="201622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2 </a:t>
            </a:r>
          </a:p>
          <a:p>
            <a:pPr algn="ctr"/>
            <a:r>
              <a:rPr lang="fr-FR" dirty="0" err="1"/>
              <a:t>KeyB</a:t>
            </a:r>
            <a:endParaRPr lang="fr-FR" dirty="0"/>
          </a:p>
          <a:p>
            <a:pPr algn="ctr"/>
            <a:r>
              <a:rPr lang="fr-FR" dirty="0"/>
              <a:t>Att2.1</a:t>
            </a:r>
          </a:p>
          <a:p>
            <a:pPr algn="ctr"/>
            <a:r>
              <a:rPr lang="fr-FR" dirty="0"/>
              <a:t>Att2.2</a:t>
            </a:r>
          </a:p>
        </p:txBody>
      </p:sp>
      <p:sp>
        <p:nvSpPr>
          <p:cNvPr id="9" name="Rectangle 8">
            <a:extLst>
              <a:ext uri="{FF2B5EF4-FFF2-40B4-BE49-F238E27FC236}">
                <a16:creationId xmlns:a16="http://schemas.microsoft.com/office/drawing/2014/main" id="{E4E242BB-F53F-EEB1-3841-1F111F712A95}"/>
              </a:ext>
            </a:extLst>
          </p:cNvPr>
          <p:cNvSpPr/>
          <p:nvPr/>
        </p:nvSpPr>
        <p:spPr>
          <a:xfrm>
            <a:off x="5041988" y="4622318"/>
            <a:ext cx="366623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1,Math,15,15/09/2022</a:t>
            </a:r>
          </a:p>
          <a:p>
            <a:pPr algn="ctr"/>
            <a:r>
              <a:rPr lang="fr-FR" dirty="0"/>
              <a:t>1,Math, 20/01/2023</a:t>
            </a:r>
          </a:p>
          <a:p>
            <a:pPr algn="ctr"/>
            <a:r>
              <a:rPr lang="fr-FR" dirty="0"/>
              <a:t>2,Math,15,20/01/2023</a:t>
            </a:r>
          </a:p>
          <a:p>
            <a:pPr algn="ctr"/>
            <a:r>
              <a:rPr lang="fr-FR" dirty="0"/>
              <a:t>1,English, 15</a:t>
            </a:r>
          </a:p>
        </p:txBody>
      </p:sp>
    </p:spTree>
    <p:extLst>
      <p:ext uri="{BB962C8B-B14F-4D97-AF65-F5344CB8AC3E}">
        <p14:creationId xmlns:p14="http://schemas.microsoft.com/office/powerpoint/2010/main" val="418827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3 - Θέση ημερομηνίας">
            <a:extLst>
              <a:ext uri="{FF2B5EF4-FFF2-40B4-BE49-F238E27FC236}">
                <a16:creationId xmlns:a16="http://schemas.microsoft.com/office/drawing/2014/main" id="{71C477E7-B1CA-6C1A-E784-7E2964BA630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2706" name="4 - Θέση υποσέλιδου">
            <a:extLst>
              <a:ext uri="{FF2B5EF4-FFF2-40B4-BE49-F238E27FC236}">
                <a16:creationId xmlns:a16="http://schemas.microsoft.com/office/drawing/2014/main" id="{2065F8C3-2364-0365-1CD0-DA90E1A202E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2707" name="5 - Θέση αριθμού διαφάνειας">
            <a:extLst>
              <a:ext uri="{FF2B5EF4-FFF2-40B4-BE49-F238E27FC236}">
                <a16:creationId xmlns:a16="http://schemas.microsoft.com/office/drawing/2014/main" id="{2817BF1E-B644-94C7-43BF-A557CA91B3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C7DF544-7DA7-9A45-941A-6ECF0E0C4795}" type="slidenum">
              <a:rPr lang="el-GR" altLang="en-US" smtClean="0">
                <a:solidFill>
                  <a:schemeClr val="bg1"/>
                </a:solidFill>
              </a:rPr>
              <a:pPr>
                <a:spcBef>
                  <a:spcPct val="0"/>
                </a:spcBef>
                <a:buClrTx/>
                <a:buSzTx/>
                <a:buFontTx/>
                <a:buNone/>
              </a:pPr>
              <a:t>69</a:t>
            </a:fld>
            <a:endParaRPr lang="el-GR" altLang="en-US">
              <a:solidFill>
                <a:schemeClr val="bg1"/>
              </a:solidFill>
            </a:endParaRPr>
          </a:p>
        </p:txBody>
      </p:sp>
      <p:sp>
        <p:nvSpPr>
          <p:cNvPr id="72708" name="AutoShape 2">
            <a:extLst>
              <a:ext uri="{FF2B5EF4-FFF2-40B4-BE49-F238E27FC236}">
                <a16:creationId xmlns:a16="http://schemas.microsoft.com/office/drawing/2014/main" id="{689E835F-86F2-81F3-E470-38A7D09CEBD9}"/>
              </a:ext>
            </a:extLst>
          </p:cNvPr>
          <p:cNvSpPr>
            <a:spLocks noGrp="1" noChangeArrowheads="1"/>
          </p:cNvSpPr>
          <p:nvPr>
            <p:ph type="title"/>
          </p:nvPr>
        </p:nvSpPr>
        <p:spPr/>
        <p:txBody>
          <a:bodyPr/>
          <a:lstStyle/>
          <a:p>
            <a:pPr eaLnBrk="1" hangingPunct="1"/>
            <a:r>
              <a:rPr lang="en-US" altLang="en-US"/>
              <a:t>Distinct Objects</a:t>
            </a:r>
            <a:endParaRPr lang="el-GR" altLang="en-US"/>
          </a:p>
        </p:txBody>
      </p:sp>
      <p:sp>
        <p:nvSpPr>
          <p:cNvPr id="72709" name="Rectangle 3">
            <a:extLst>
              <a:ext uri="{FF2B5EF4-FFF2-40B4-BE49-F238E27FC236}">
                <a16:creationId xmlns:a16="http://schemas.microsoft.com/office/drawing/2014/main" id="{F4DD964A-47C2-F3DE-F060-D33ED81BFBA7}"/>
              </a:ext>
            </a:extLst>
          </p:cNvPr>
          <p:cNvSpPr>
            <a:spLocks noGrp="1" noChangeArrowheads="1"/>
          </p:cNvSpPr>
          <p:nvPr>
            <p:ph type="body" idx="1"/>
          </p:nvPr>
        </p:nvSpPr>
        <p:spPr>
          <a:xfrm>
            <a:off x="755650" y="2349500"/>
            <a:ext cx="7777163" cy="3724275"/>
          </a:xfrm>
        </p:spPr>
        <p:txBody>
          <a:bodyPr/>
          <a:lstStyle/>
          <a:p>
            <a:pPr marL="533400" indent="-533400" eaLnBrk="1" hangingPunct="1">
              <a:spcAft>
                <a:spcPct val="40000"/>
              </a:spcAft>
            </a:pPr>
            <a:r>
              <a:rPr lang="en-US" altLang="en-US" dirty="0"/>
              <a:t>To ensure that different individuals are indeed recognized as such, we must explicitly assert their inequality:</a:t>
            </a:r>
            <a:endParaRPr lang="en-US" altLang="en-US" b="1" dirty="0"/>
          </a:p>
          <a:p>
            <a:pPr marL="533400" indent="-533400" eaLnBrk="1" hangingPunct="1">
              <a:buFont typeface="Wingdings" pitchFamily="2" charset="2"/>
              <a:buNone/>
            </a:pPr>
            <a:r>
              <a:rPr lang="en-US" altLang="en-US" sz="2400" b="1" dirty="0"/>
              <a:t>&lt;lecturer </a:t>
            </a:r>
            <a:r>
              <a:rPr lang="en-US" altLang="en-US" sz="2400" b="1" dirty="0" err="1"/>
              <a:t>rdf:about</a:t>
            </a:r>
            <a:r>
              <a:rPr lang="en-US" altLang="en-US" sz="2400" b="1" dirty="0"/>
              <a:t>="949318"&gt;</a:t>
            </a:r>
          </a:p>
          <a:p>
            <a:pPr marL="533400" indent="-533400" eaLnBrk="1" hangingPunct="1">
              <a:buFont typeface="Wingdings" pitchFamily="2" charset="2"/>
              <a:buNone/>
            </a:pPr>
            <a:r>
              <a:rPr lang="en-US" altLang="en-US" sz="2400" b="1" dirty="0"/>
              <a:t>	&lt;</a:t>
            </a:r>
            <a:r>
              <a:rPr lang="en-US" altLang="en-US" sz="2400" b="1" dirty="0" err="1">
                <a:solidFill>
                  <a:schemeClr val="accent1"/>
                </a:solidFill>
              </a:rPr>
              <a:t>owl:differentFrom</a:t>
            </a:r>
            <a:r>
              <a:rPr lang="en-US" altLang="en-US" sz="2400" b="1" dirty="0">
                <a:solidFill>
                  <a:schemeClr val="accent1"/>
                </a:solidFill>
              </a:rPr>
              <a:t> </a:t>
            </a:r>
            <a:r>
              <a:rPr lang="en-US" altLang="en-US" sz="2400" b="1" dirty="0" err="1"/>
              <a:t>rdf:resource</a:t>
            </a:r>
            <a:r>
              <a:rPr lang="en-US" altLang="en-US" sz="2400" b="1" dirty="0"/>
              <a:t>="949352"/&gt;</a:t>
            </a:r>
          </a:p>
          <a:p>
            <a:pPr marL="533400" indent="-533400" eaLnBrk="1" hangingPunct="1">
              <a:buFont typeface="Wingdings" pitchFamily="2" charset="2"/>
              <a:buNone/>
            </a:pPr>
            <a:r>
              <a:rPr lang="en-US" altLang="en-US" sz="2400" b="1" dirty="0"/>
              <a:t>&lt;/lecturer&gt;</a:t>
            </a:r>
          </a:p>
          <a:p>
            <a:pPr marL="533400" indent="-533400" eaLnBrk="1" hangingPunct="1"/>
            <a:endParaRPr lang="el-GR"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3 - Θέση ημερομηνίας">
            <a:extLst>
              <a:ext uri="{FF2B5EF4-FFF2-40B4-BE49-F238E27FC236}">
                <a16:creationId xmlns:a16="http://schemas.microsoft.com/office/drawing/2014/main" id="{FB088E50-F3A5-97E3-C4A9-4E31FA1D49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4578" name="4 - Θέση υποσέλιδου">
            <a:extLst>
              <a:ext uri="{FF2B5EF4-FFF2-40B4-BE49-F238E27FC236}">
                <a16:creationId xmlns:a16="http://schemas.microsoft.com/office/drawing/2014/main" id="{2FD58891-AD49-43E4-41BB-C9DDA57C01D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4579" name="5 - Θέση αριθμού διαφάνειας">
            <a:extLst>
              <a:ext uri="{FF2B5EF4-FFF2-40B4-BE49-F238E27FC236}">
                <a16:creationId xmlns:a16="http://schemas.microsoft.com/office/drawing/2014/main" id="{377E252C-97FD-3F41-2BB3-7D8503990E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700B09B4-0EF8-3346-9924-CF9F6F7B5B1A}" type="slidenum">
              <a:rPr lang="el-GR" altLang="en-US" smtClean="0">
                <a:solidFill>
                  <a:schemeClr val="bg1"/>
                </a:solidFill>
              </a:rPr>
              <a:pPr>
                <a:spcBef>
                  <a:spcPct val="0"/>
                </a:spcBef>
                <a:buClrTx/>
                <a:buSzTx/>
                <a:buFontTx/>
                <a:buNone/>
              </a:pPr>
              <a:t>7</a:t>
            </a:fld>
            <a:endParaRPr lang="el-GR" altLang="en-US">
              <a:solidFill>
                <a:schemeClr val="bg1"/>
              </a:solidFill>
            </a:endParaRPr>
          </a:p>
        </p:txBody>
      </p:sp>
      <p:sp>
        <p:nvSpPr>
          <p:cNvPr id="24580" name="AutoShape 2">
            <a:extLst>
              <a:ext uri="{FF2B5EF4-FFF2-40B4-BE49-F238E27FC236}">
                <a16:creationId xmlns:a16="http://schemas.microsoft.com/office/drawing/2014/main" id="{A6D89C63-E1E9-2F0E-98B9-2B62EF4E6072}"/>
              </a:ext>
            </a:extLst>
          </p:cNvPr>
          <p:cNvSpPr>
            <a:spLocks noGrp="1" noChangeArrowheads="1"/>
          </p:cNvSpPr>
          <p:nvPr>
            <p:ph type="title"/>
          </p:nvPr>
        </p:nvSpPr>
        <p:spPr/>
        <p:txBody>
          <a:bodyPr/>
          <a:lstStyle/>
          <a:p>
            <a:pPr eaLnBrk="1" hangingPunct="1"/>
            <a:r>
              <a:rPr lang="en-US" altLang="en-US" sz="3200"/>
              <a:t>Reasoning About Knowledge</a:t>
            </a:r>
            <a:r>
              <a:rPr lang="el-GR" altLang="en-US" sz="3200"/>
              <a:t> </a:t>
            </a:r>
            <a:r>
              <a:rPr lang="en-US" altLang="en-US" sz="3200"/>
              <a:t> in Ontology Languages (2)</a:t>
            </a:r>
            <a:endParaRPr lang="el-GR" altLang="en-US" sz="3200"/>
          </a:p>
        </p:txBody>
      </p:sp>
      <p:sp>
        <p:nvSpPr>
          <p:cNvPr id="24581" name="Rectangle 3">
            <a:extLst>
              <a:ext uri="{FF2B5EF4-FFF2-40B4-BE49-F238E27FC236}">
                <a16:creationId xmlns:a16="http://schemas.microsoft.com/office/drawing/2014/main" id="{9F1BC9BF-34F6-E975-8D7B-21236FE55B64}"/>
              </a:ext>
            </a:extLst>
          </p:cNvPr>
          <p:cNvSpPr>
            <a:spLocks noGrp="1" noChangeArrowheads="1"/>
          </p:cNvSpPr>
          <p:nvPr>
            <p:ph type="body" idx="1"/>
          </p:nvPr>
        </p:nvSpPr>
        <p:spPr>
          <a:xfrm>
            <a:off x="838200" y="2362200"/>
            <a:ext cx="7837488" cy="3724275"/>
          </a:xfrm>
        </p:spPr>
        <p:txBody>
          <a:bodyPr/>
          <a:lstStyle/>
          <a:p>
            <a:pPr eaLnBrk="1" hangingPunct="1">
              <a:lnSpc>
                <a:spcPct val="90000"/>
              </a:lnSpc>
            </a:pPr>
            <a:r>
              <a:rPr lang="en-US" altLang="en-US">
                <a:sym typeface="Symbol" pitchFamily="2" charset="2"/>
              </a:rPr>
              <a:t>Consistency</a:t>
            </a:r>
            <a:endParaRPr lang="en-GB" altLang="en-US">
              <a:sym typeface="Symbol" pitchFamily="2" charset="2"/>
            </a:endParaRPr>
          </a:p>
          <a:p>
            <a:pPr lvl="1" eaLnBrk="1" hangingPunct="1">
              <a:lnSpc>
                <a:spcPct val="90000"/>
              </a:lnSpc>
            </a:pPr>
            <a:r>
              <a:rPr lang="en-GB" altLang="en-US">
                <a:sym typeface="Symbol" pitchFamily="2" charset="2"/>
              </a:rPr>
              <a:t>X instance of classes A and B, but A and B are disjoint</a:t>
            </a:r>
          </a:p>
          <a:p>
            <a:pPr lvl="1" eaLnBrk="1" hangingPunct="1">
              <a:lnSpc>
                <a:spcPct val="90000"/>
              </a:lnSpc>
            </a:pPr>
            <a:r>
              <a:rPr lang="en-GB" altLang="en-US">
                <a:sym typeface="Symbol" pitchFamily="2" charset="2"/>
              </a:rPr>
              <a:t>This is an indication of an error in the ontology</a:t>
            </a:r>
            <a:endParaRPr lang="en-US" altLang="en-US">
              <a:sym typeface="Symbol" pitchFamily="2" charset="2"/>
            </a:endParaRPr>
          </a:p>
          <a:p>
            <a:pPr eaLnBrk="1" hangingPunct="1">
              <a:lnSpc>
                <a:spcPct val="90000"/>
              </a:lnSpc>
            </a:pPr>
            <a:r>
              <a:rPr lang="en-US" altLang="en-US">
                <a:sym typeface="Symbol" pitchFamily="2" charset="2"/>
              </a:rPr>
              <a:t>Classification</a:t>
            </a:r>
            <a:endParaRPr lang="el-GR" altLang="en-US">
              <a:sym typeface="Symbol" pitchFamily="2" charset="2"/>
            </a:endParaRPr>
          </a:p>
          <a:p>
            <a:pPr lvl="1" eaLnBrk="1" hangingPunct="1">
              <a:lnSpc>
                <a:spcPct val="90000"/>
              </a:lnSpc>
            </a:pPr>
            <a:r>
              <a:rPr lang="en-US" altLang="en-US">
                <a:sym typeface="Symbol" pitchFamily="2" charset="2"/>
              </a:rPr>
              <a:t>C</a:t>
            </a:r>
            <a:r>
              <a:rPr lang="el-GR" altLang="en-US">
                <a:sym typeface="Symbol" pitchFamily="2" charset="2"/>
              </a:rPr>
              <a:t>ertain property-value pairs are a sufficient condition for membership in a class A</a:t>
            </a:r>
            <a:r>
              <a:rPr lang="en-US" altLang="en-US">
                <a:sym typeface="Symbol" pitchFamily="2" charset="2"/>
              </a:rPr>
              <a:t>;</a:t>
            </a:r>
            <a:r>
              <a:rPr lang="el-GR" altLang="en-US">
                <a:sym typeface="Symbol" pitchFamily="2" charset="2"/>
              </a:rPr>
              <a:t> if an individual x satisfies such conditions, we can conclude that x must be an instance of 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3 - Θέση ημερομηνίας">
            <a:extLst>
              <a:ext uri="{FF2B5EF4-FFF2-40B4-BE49-F238E27FC236}">
                <a16:creationId xmlns:a16="http://schemas.microsoft.com/office/drawing/2014/main" id="{5D2C2DDF-14DA-0BA5-C869-D868B75302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3730" name="4 - Θέση υποσέλιδου">
            <a:extLst>
              <a:ext uri="{FF2B5EF4-FFF2-40B4-BE49-F238E27FC236}">
                <a16:creationId xmlns:a16="http://schemas.microsoft.com/office/drawing/2014/main" id="{E4FA392B-6280-348A-0338-21B7F643E1E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3731" name="5 - Θέση αριθμού διαφάνειας">
            <a:extLst>
              <a:ext uri="{FF2B5EF4-FFF2-40B4-BE49-F238E27FC236}">
                <a16:creationId xmlns:a16="http://schemas.microsoft.com/office/drawing/2014/main" id="{A4EC738A-1074-7636-E58A-2872C0748E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0E70AEB5-B25F-A24E-ABF1-5DC9C2E85D54}" type="slidenum">
              <a:rPr lang="el-GR" altLang="en-US" smtClean="0">
                <a:solidFill>
                  <a:schemeClr val="bg1"/>
                </a:solidFill>
              </a:rPr>
              <a:pPr>
                <a:spcBef>
                  <a:spcPct val="0"/>
                </a:spcBef>
                <a:buClrTx/>
                <a:buSzTx/>
                <a:buFontTx/>
                <a:buNone/>
              </a:pPr>
              <a:t>70</a:t>
            </a:fld>
            <a:endParaRPr lang="el-GR" altLang="en-US">
              <a:solidFill>
                <a:schemeClr val="bg1"/>
              </a:solidFill>
            </a:endParaRPr>
          </a:p>
        </p:txBody>
      </p:sp>
      <p:sp>
        <p:nvSpPr>
          <p:cNvPr id="73732" name="AutoShape 2">
            <a:extLst>
              <a:ext uri="{FF2B5EF4-FFF2-40B4-BE49-F238E27FC236}">
                <a16:creationId xmlns:a16="http://schemas.microsoft.com/office/drawing/2014/main" id="{BB334FFF-8844-29D1-791C-1FC943D3E29E}"/>
              </a:ext>
            </a:extLst>
          </p:cNvPr>
          <p:cNvSpPr>
            <a:spLocks noGrp="1" noChangeArrowheads="1"/>
          </p:cNvSpPr>
          <p:nvPr>
            <p:ph type="title"/>
          </p:nvPr>
        </p:nvSpPr>
        <p:spPr/>
        <p:txBody>
          <a:bodyPr/>
          <a:lstStyle/>
          <a:p>
            <a:pPr eaLnBrk="1" hangingPunct="1"/>
            <a:r>
              <a:rPr lang="en-US" altLang="en-US"/>
              <a:t>Distinct Objects (2)</a:t>
            </a:r>
            <a:endParaRPr lang="el-GR" altLang="en-US"/>
          </a:p>
        </p:txBody>
      </p:sp>
      <p:sp>
        <p:nvSpPr>
          <p:cNvPr id="73733" name="Rectangle 3">
            <a:extLst>
              <a:ext uri="{FF2B5EF4-FFF2-40B4-BE49-F238E27FC236}">
                <a16:creationId xmlns:a16="http://schemas.microsoft.com/office/drawing/2014/main" id="{72C7AB68-0B24-2248-211F-051DB9EA6D7C}"/>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spcAft>
                <a:spcPct val="30000"/>
              </a:spcAft>
            </a:pPr>
            <a:r>
              <a:rPr lang="en-US" altLang="en-US" sz="2400" dirty="0"/>
              <a:t>OWL provides a shorthand notation to assert the pairwise inequality of all individuals in a given list</a:t>
            </a:r>
          </a:p>
          <a:p>
            <a:pPr marL="533400" indent="-533400" eaLnBrk="1" hangingPunct="1">
              <a:lnSpc>
                <a:spcPct val="90000"/>
              </a:lnSpc>
              <a:buFont typeface="Wingdings" pitchFamily="2" charset="2"/>
              <a:buNone/>
            </a:pPr>
            <a:r>
              <a:rPr lang="en-US" altLang="en-US" sz="2200" b="1" dirty="0"/>
              <a:t>&lt;</a:t>
            </a:r>
            <a:r>
              <a:rPr lang="en-US" altLang="en-US" sz="2200" b="1" dirty="0" err="1">
                <a:solidFill>
                  <a:schemeClr val="accent1"/>
                </a:solidFill>
              </a:rPr>
              <a:t>owl:allDifferent</a:t>
            </a:r>
            <a:r>
              <a:rPr lang="en-US" altLang="en-US" sz="2200" b="1" dirty="0"/>
              <a:t>&gt;</a:t>
            </a:r>
          </a:p>
          <a:p>
            <a:pPr marL="533400" indent="-533400" eaLnBrk="1" hangingPunct="1">
              <a:lnSpc>
                <a:spcPct val="90000"/>
              </a:lnSpc>
              <a:buFont typeface="Wingdings" pitchFamily="2" charset="2"/>
              <a:buNone/>
            </a:pPr>
            <a:r>
              <a:rPr lang="en-US" altLang="en-US" sz="2200" b="1" dirty="0"/>
              <a:t>	&lt;</a:t>
            </a:r>
            <a:r>
              <a:rPr lang="en-US" altLang="en-US" sz="2200" b="1" dirty="0" err="1"/>
              <a:t>owl:distinctMembers</a:t>
            </a:r>
            <a:r>
              <a:rPr lang="en-US" altLang="en-US" sz="2200" b="1" dirty="0"/>
              <a:t> </a:t>
            </a:r>
            <a:r>
              <a:rPr lang="en-US" altLang="en-US" sz="2200" b="1" dirty="0" err="1"/>
              <a:t>rdf:parseType</a:t>
            </a:r>
            <a:r>
              <a:rPr lang="en-US" altLang="en-US" sz="2200" b="1" dirty="0"/>
              <a:t>="Collection"&gt;</a:t>
            </a:r>
          </a:p>
          <a:p>
            <a:pPr marL="533400" indent="-533400" eaLnBrk="1" hangingPunct="1">
              <a:lnSpc>
                <a:spcPct val="90000"/>
              </a:lnSpc>
              <a:buFont typeface="Wingdings" pitchFamily="2" charset="2"/>
              <a:buNone/>
            </a:pPr>
            <a:r>
              <a:rPr lang="en-US" altLang="en-US" sz="2200" b="1" dirty="0"/>
              <a:t>		&lt;lecturer </a:t>
            </a:r>
            <a:r>
              <a:rPr lang="en-US" altLang="en-US" sz="2200" b="1" dirty="0" err="1"/>
              <a:t>rdf:about</a:t>
            </a:r>
            <a:r>
              <a:rPr lang="en-US" altLang="en-US" sz="2200" b="1" dirty="0"/>
              <a:t>="949318"/&gt;</a:t>
            </a:r>
          </a:p>
          <a:p>
            <a:pPr marL="533400" indent="-533400" eaLnBrk="1" hangingPunct="1">
              <a:lnSpc>
                <a:spcPct val="90000"/>
              </a:lnSpc>
              <a:buFont typeface="Wingdings" pitchFamily="2" charset="2"/>
              <a:buNone/>
            </a:pPr>
            <a:r>
              <a:rPr lang="en-US" altLang="en-US" sz="2200" b="1" dirty="0"/>
              <a:t>		&lt;lecturer </a:t>
            </a:r>
            <a:r>
              <a:rPr lang="en-US" altLang="en-US" sz="2200" b="1" dirty="0" err="1"/>
              <a:t>rdf:about</a:t>
            </a:r>
            <a:r>
              <a:rPr lang="en-US" altLang="en-US" sz="2200" b="1" dirty="0"/>
              <a:t>="949352"/&gt;</a:t>
            </a:r>
          </a:p>
          <a:p>
            <a:pPr marL="533400" indent="-533400" eaLnBrk="1" hangingPunct="1">
              <a:lnSpc>
                <a:spcPct val="90000"/>
              </a:lnSpc>
              <a:buFont typeface="Wingdings" pitchFamily="2" charset="2"/>
              <a:buNone/>
            </a:pPr>
            <a:r>
              <a:rPr lang="en-US" altLang="en-US" sz="2200" b="1" dirty="0"/>
              <a:t>		&lt;lecturer </a:t>
            </a:r>
            <a:r>
              <a:rPr lang="en-US" altLang="en-US" sz="2200" b="1" dirty="0" err="1"/>
              <a:t>rdf:about</a:t>
            </a:r>
            <a:r>
              <a:rPr lang="en-US" altLang="en-US" sz="2200" b="1" dirty="0"/>
              <a:t>="949111"/&gt;</a:t>
            </a:r>
          </a:p>
          <a:p>
            <a:pPr marL="533400" indent="-533400" eaLnBrk="1" hangingPunct="1">
              <a:lnSpc>
                <a:spcPct val="90000"/>
              </a:lnSpc>
              <a:buFont typeface="Wingdings" pitchFamily="2" charset="2"/>
              <a:buNone/>
            </a:pPr>
            <a:r>
              <a:rPr lang="en-US" altLang="en-US" sz="2200" b="1" dirty="0"/>
              <a:t>	&lt;/</a:t>
            </a:r>
            <a:r>
              <a:rPr lang="en-US" altLang="en-US" sz="2200" b="1" dirty="0" err="1"/>
              <a:t>owl:distinctMembers</a:t>
            </a:r>
            <a:r>
              <a:rPr lang="en-US" altLang="en-US" sz="2200" b="1" dirty="0"/>
              <a:t>&gt;</a:t>
            </a:r>
          </a:p>
          <a:p>
            <a:pPr marL="533400" indent="-533400" eaLnBrk="1" hangingPunct="1">
              <a:lnSpc>
                <a:spcPct val="90000"/>
              </a:lnSpc>
              <a:buFont typeface="Wingdings" pitchFamily="2" charset="2"/>
              <a:buNone/>
            </a:pPr>
            <a:r>
              <a:rPr lang="en-US" altLang="en-US" sz="2200" b="1" dirty="0"/>
              <a:t>&lt;/</a:t>
            </a:r>
            <a:r>
              <a:rPr lang="en-US" altLang="en-US" sz="2200" b="1" dirty="0" err="1"/>
              <a:t>owl:allDifferent</a:t>
            </a:r>
            <a:r>
              <a:rPr lang="en-US" altLang="en-US" sz="2200" b="1" dirty="0"/>
              <a:t>&gt;</a:t>
            </a:r>
            <a:endParaRPr lang="el-GR" altLang="en-US" sz="22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3 - Θέση ημερομηνίας">
            <a:extLst>
              <a:ext uri="{FF2B5EF4-FFF2-40B4-BE49-F238E27FC236}">
                <a16:creationId xmlns:a16="http://schemas.microsoft.com/office/drawing/2014/main" id="{6035C119-1820-B771-3B64-CC623EC4FF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4754" name="4 - Θέση υποσέλιδου">
            <a:extLst>
              <a:ext uri="{FF2B5EF4-FFF2-40B4-BE49-F238E27FC236}">
                <a16:creationId xmlns:a16="http://schemas.microsoft.com/office/drawing/2014/main" id="{F99EFBAA-7523-58C2-05DB-1BF366E17D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4755" name="5 - Θέση αριθμού διαφάνειας">
            <a:extLst>
              <a:ext uri="{FF2B5EF4-FFF2-40B4-BE49-F238E27FC236}">
                <a16:creationId xmlns:a16="http://schemas.microsoft.com/office/drawing/2014/main" id="{A0FB65FB-F001-1E6B-E517-5167C668F7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0CEB5BA-4A9E-E645-9FE0-A2A286DB01C3}" type="slidenum">
              <a:rPr lang="el-GR" altLang="en-US" smtClean="0">
                <a:solidFill>
                  <a:schemeClr val="bg1"/>
                </a:solidFill>
              </a:rPr>
              <a:pPr>
                <a:spcBef>
                  <a:spcPct val="0"/>
                </a:spcBef>
                <a:buClrTx/>
                <a:buSzTx/>
                <a:buFontTx/>
                <a:buNone/>
              </a:pPr>
              <a:t>71</a:t>
            </a:fld>
            <a:endParaRPr lang="el-GR" altLang="en-US">
              <a:solidFill>
                <a:schemeClr val="bg1"/>
              </a:solidFill>
            </a:endParaRPr>
          </a:p>
        </p:txBody>
      </p:sp>
      <p:sp>
        <p:nvSpPr>
          <p:cNvPr id="74756" name="AutoShape 2">
            <a:extLst>
              <a:ext uri="{FF2B5EF4-FFF2-40B4-BE49-F238E27FC236}">
                <a16:creationId xmlns:a16="http://schemas.microsoft.com/office/drawing/2014/main" id="{DDE7F3AC-099C-264D-5C18-A6E395D2CD0B}"/>
              </a:ext>
            </a:extLst>
          </p:cNvPr>
          <p:cNvSpPr>
            <a:spLocks noGrp="1" noChangeArrowheads="1"/>
          </p:cNvSpPr>
          <p:nvPr>
            <p:ph type="title"/>
          </p:nvPr>
        </p:nvSpPr>
        <p:spPr/>
        <p:txBody>
          <a:bodyPr/>
          <a:lstStyle/>
          <a:p>
            <a:pPr eaLnBrk="1" hangingPunct="1"/>
            <a:r>
              <a:rPr lang="en-US" altLang="en-US"/>
              <a:t>Data Types in OWL</a:t>
            </a:r>
            <a:endParaRPr lang="el-GR" altLang="en-US"/>
          </a:p>
        </p:txBody>
      </p:sp>
      <p:sp>
        <p:nvSpPr>
          <p:cNvPr id="74757" name="Rectangle 3">
            <a:extLst>
              <a:ext uri="{FF2B5EF4-FFF2-40B4-BE49-F238E27FC236}">
                <a16:creationId xmlns:a16="http://schemas.microsoft.com/office/drawing/2014/main" id="{116A68ED-B9BB-F7A3-F78B-CC5A8E812EC2}"/>
              </a:ext>
            </a:extLst>
          </p:cNvPr>
          <p:cNvSpPr>
            <a:spLocks noGrp="1" noChangeArrowheads="1"/>
          </p:cNvSpPr>
          <p:nvPr>
            <p:ph type="body" idx="1"/>
          </p:nvPr>
        </p:nvSpPr>
        <p:spPr>
          <a:xfrm>
            <a:off x="838200" y="2362200"/>
            <a:ext cx="7910513" cy="3724275"/>
          </a:xfrm>
        </p:spPr>
        <p:txBody>
          <a:bodyPr/>
          <a:lstStyle/>
          <a:p>
            <a:pPr marL="533400" indent="-533400" eaLnBrk="1" hangingPunct="1"/>
            <a:r>
              <a:rPr lang="en-US" altLang="en-US" sz="2400"/>
              <a:t>XML Schema provides a mechanism to construct user-defined data types </a:t>
            </a:r>
            <a:endParaRPr lang="en-GB" altLang="en-US" sz="2400"/>
          </a:p>
          <a:p>
            <a:pPr marL="914400" lvl="1" indent="-457200" eaLnBrk="1" hangingPunct="1"/>
            <a:r>
              <a:rPr lang="en-GB" altLang="en-US" sz="2000"/>
              <a:t>E.g., the data type of </a:t>
            </a:r>
            <a:r>
              <a:rPr lang="en-GB" altLang="en-US" sz="2000" b="1"/>
              <a:t>adultAge </a:t>
            </a:r>
            <a:r>
              <a:rPr lang="en-GB" altLang="en-US" sz="2000"/>
              <a:t>includes all integers greater than 18</a:t>
            </a:r>
          </a:p>
          <a:p>
            <a:pPr marL="533400" indent="-533400" eaLnBrk="1" hangingPunct="1"/>
            <a:r>
              <a:rPr lang="el-GR" altLang="en-US" sz="2400"/>
              <a:t>Such derived data types cannot be used in OWL </a:t>
            </a:r>
            <a:endParaRPr lang="en-US" altLang="en-US" sz="2400"/>
          </a:p>
          <a:p>
            <a:pPr marL="914400" lvl="1" indent="-457200" eaLnBrk="1" hangingPunct="1"/>
            <a:r>
              <a:rPr lang="en-US" altLang="en-US" sz="2000"/>
              <a:t>The OWL reference document lists all the XML Schema data types that can be used</a:t>
            </a:r>
            <a:endParaRPr lang="en-GB" altLang="en-US" sz="2000"/>
          </a:p>
          <a:p>
            <a:pPr marL="914400" lvl="1" indent="-457200" eaLnBrk="1" hangingPunct="1"/>
            <a:r>
              <a:rPr lang="en-GB" altLang="en-US" sz="2000"/>
              <a:t>These include the most frequently used types such as </a:t>
            </a:r>
            <a:r>
              <a:rPr lang="en-GB" altLang="en-US" sz="2000" b="1"/>
              <a:t>string</a:t>
            </a:r>
            <a:r>
              <a:rPr lang="en-GB" altLang="en-US" sz="2000"/>
              <a:t>, </a:t>
            </a:r>
            <a:r>
              <a:rPr lang="en-GB" altLang="en-US" sz="2000" b="1"/>
              <a:t>integer</a:t>
            </a:r>
            <a:r>
              <a:rPr lang="en-GB" altLang="en-US" sz="2000"/>
              <a:t>, </a:t>
            </a:r>
            <a:r>
              <a:rPr lang="en-GB" altLang="en-US" sz="2000" b="1"/>
              <a:t>Boolean</a:t>
            </a:r>
            <a:r>
              <a:rPr lang="en-GB" altLang="en-US" sz="2000"/>
              <a:t>, </a:t>
            </a:r>
            <a:r>
              <a:rPr lang="en-GB" altLang="en-US" sz="2000" b="1"/>
              <a:t>time</a:t>
            </a:r>
            <a:r>
              <a:rPr lang="en-GB" altLang="en-US" sz="2000"/>
              <a:t>, and </a:t>
            </a:r>
            <a:r>
              <a:rPr lang="en-GB" altLang="en-US" sz="2000" b="1"/>
              <a:t>date</a:t>
            </a:r>
            <a:r>
              <a:rPr lang="en-GB" altLang="en-US" sz="2000"/>
              <a:t>.</a:t>
            </a:r>
            <a:endParaRPr lang="el-GR"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3 - Θέση ημερομηνίας">
            <a:extLst>
              <a:ext uri="{FF2B5EF4-FFF2-40B4-BE49-F238E27FC236}">
                <a16:creationId xmlns:a16="http://schemas.microsoft.com/office/drawing/2014/main" id="{EAC97AC1-38D2-9413-2D1E-CA4B8748519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5778" name="4 - Θέση υποσέλιδου">
            <a:extLst>
              <a:ext uri="{FF2B5EF4-FFF2-40B4-BE49-F238E27FC236}">
                <a16:creationId xmlns:a16="http://schemas.microsoft.com/office/drawing/2014/main" id="{D8CD5F7F-4D2B-7FE6-7DDE-4EBF274B78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5779" name="5 - Θέση αριθμού διαφάνειας">
            <a:extLst>
              <a:ext uri="{FF2B5EF4-FFF2-40B4-BE49-F238E27FC236}">
                <a16:creationId xmlns:a16="http://schemas.microsoft.com/office/drawing/2014/main" id="{27A48426-271F-A55E-93A7-4A2AD32A4C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3B14674-3F66-C448-802C-27B5C6CA9F64}" type="slidenum">
              <a:rPr lang="el-GR" altLang="en-US" smtClean="0">
                <a:solidFill>
                  <a:schemeClr val="bg1"/>
                </a:solidFill>
              </a:rPr>
              <a:pPr>
                <a:spcBef>
                  <a:spcPct val="0"/>
                </a:spcBef>
                <a:buClrTx/>
                <a:buSzTx/>
                <a:buFontTx/>
                <a:buNone/>
              </a:pPr>
              <a:t>72</a:t>
            </a:fld>
            <a:endParaRPr lang="el-GR" altLang="en-US">
              <a:solidFill>
                <a:schemeClr val="bg1"/>
              </a:solidFill>
            </a:endParaRPr>
          </a:p>
        </p:txBody>
      </p:sp>
      <p:sp>
        <p:nvSpPr>
          <p:cNvPr id="75780" name="AutoShape 2">
            <a:extLst>
              <a:ext uri="{FF2B5EF4-FFF2-40B4-BE49-F238E27FC236}">
                <a16:creationId xmlns:a16="http://schemas.microsoft.com/office/drawing/2014/main" id="{E02DD069-5289-F842-9009-72CDF5F8A2BE}"/>
              </a:ext>
            </a:extLst>
          </p:cNvPr>
          <p:cNvSpPr>
            <a:spLocks noGrp="1" noChangeArrowheads="1"/>
          </p:cNvSpPr>
          <p:nvPr>
            <p:ph type="title"/>
          </p:nvPr>
        </p:nvSpPr>
        <p:spPr/>
        <p:txBody>
          <a:bodyPr/>
          <a:lstStyle/>
          <a:p>
            <a:pPr eaLnBrk="1" hangingPunct="1"/>
            <a:r>
              <a:rPr lang="en-US" altLang="en-US"/>
              <a:t>Versioning Information</a:t>
            </a:r>
            <a:endParaRPr lang="el-GR" altLang="en-US"/>
          </a:p>
        </p:txBody>
      </p:sp>
      <p:sp>
        <p:nvSpPr>
          <p:cNvPr id="75781" name="Rectangle 3">
            <a:extLst>
              <a:ext uri="{FF2B5EF4-FFF2-40B4-BE49-F238E27FC236}">
                <a16:creationId xmlns:a16="http://schemas.microsoft.com/office/drawing/2014/main" id="{8758197C-8522-BA03-401B-E170BCEF18C5}"/>
              </a:ext>
            </a:extLst>
          </p:cNvPr>
          <p:cNvSpPr>
            <a:spLocks noGrp="1" noChangeArrowheads="1"/>
          </p:cNvSpPr>
          <p:nvPr>
            <p:ph type="body" idx="1"/>
          </p:nvPr>
        </p:nvSpPr>
        <p:spPr/>
        <p:txBody>
          <a:bodyPr/>
          <a:lstStyle/>
          <a:p>
            <a:pPr marL="533400" indent="-533400" eaLnBrk="1" hangingPunct="1"/>
            <a:r>
              <a:rPr lang="el-GR" altLang="en-US" b="1"/>
              <a:t>owl:priorVersion </a:t>
            </a:r>
            <a:r>
              <a:rPr lang="el-GR" altLang="en-US"/>
              <a:t>indicate</a:t>
            </a:r>
            <a:r>
              <a:rPr lang="en-US" altLang="en-US"/>
              <a:t>s</a:t>
            </a:r>
            <a:r>
              <a:rPr lang="el-GR" altLang="en-US"/>
              <a:t> earlier versions of the current ontology </a:t>
            </a:r>
            <a:endParaRPr lang="en-GB" altLang="en-US"/>
          </a:p>
          <a:p>
            <a:pPr marL="914400" lvl="1" indent="-457200" eaLnBrk="1" hangingPunct="1"/>
            <a:r>
              <a:rPr lang="en-GB" altLang="en-US"/>
              <a:t>No formal meaning, can be exploited for ontology management</a:t>
            </a:r>
          </a:p>
          <a:p>
            <a:pPr marL="533400" indent="-533400" eaLnBrk="1" hangingPunct="1"/>
            <a:r>
              <a:rPr lang="en-US" altLang="en-US" b="1"/>
              <a:t>owl:versionInfo </a:t>
            </a:r>
            <a:r>
              <a:rPr lang="en-US" altLang="en-US"/>
              <a:t>generally contains a string giving information about the current version, e.g. keywords</a:t>
            </a:r>
            <a:endParaRPr lang="en-GB" altLang="en-US"/>
          </a:p>
          <a:p>
            <a:pPr marL="533400" indent="-533400" eaLnBrk="1" hangingPunct="1"/>
            <a:endParaRPr lang="el-GR"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3 - Θέση ημερομηνίας">
            <a:extLst>
              <a:ext uri="{FF2B5EF4-FFF2-40B4-BE49-F238E27FC236}">
                <a16:creationId xmlns:a16="http://schemas.microsoft.com/office/drawing/2014/main" id="{020EEBD6-4DF3-ED8F-55D1-FBF0B70E8F0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6802" name="4 - Θέση υποσέλιδου">
            <a:extLst>
              <a:ext uri="{FF2B5EF4-FFF2-40B4-BE49-F238E27FC236}">
                <a16:creationId xmlns:a16="http://schemas.microsoft.com/office/drawing/2014/main" id="{67DA8E1A-9776-654C-7B06-9E272E005F6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6803" name="5 - Θέση αριθμού διαφάνειας">
            <a:extLst>
              <a:ext uri="{FF2B5EF4-FFF2-40B4-BE49-F238E27FC236}">
                <a16:creationId xmlns:a16="http://schemas.microsoft.com/office/drawing/2014/main" id="{90AD04E3-07F3-6C01-7D46-911A0AE9C2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83359F96-ACC5-354A-BF44-68AC9DAC08CF}" type="slidenum">
              <a:rPr lang="el-GR" altLang="en-US" smtClean="0">
                <a:solidFill>
                  <a:schemeClr val="bg1"/>
                </a:solidFill>
              </a:rPr>
              <a:pPr>
                <a:spcBef>
                  <a:spcPct val="0"/>
                </a:spcBef>
                <a:buClrTx/>
                <a:buSzTx/>
                <a:buFontTx/>
                <a:buNone/>
              </a:pPr>
              <a:t>73</a:t>
            </a:fld>
            <a:endParaRPr lang="el-GR" altLang="en-US">
              <a:solidFill>
                <a:schemeClr val="bg1"/>
              </a:solidFill>
            </a:endParaRPr>
          </a:p>
        </p:txBody>
      </p:sp>
      <p:sp>
        <p:nvSpPr>
          <p:cNvPr id="76804" name="AutoShape 2">
            <a:extLst>
              <a:ext uri="{FF2B5EF4-FFF2-40B4-BE49-F238E27FC236}">
                <a16:creationId xmlns:a16="http://schemas.microsoft.com/office/drawing/2014/main" id="{F3DD6ED6-2359-950B-A5A6-B93527E12106}"/>
              </a:ext>
            </a:extLst>
          </p:cNvPr>
          <p:cNvSpPr>
            <a:spLocks noGrp="1" noChangeArrowheads="1"/>
          </p:cNvSpPr>
          <p:nvPr>
            <p:ph type="title"/>
          </p:nvPr>
        </p:nvSpPr>
        <p:spPr/>
        <p:txBody>
          <a:bodyPr/>
          <a:lstStyle/>
          <a:p>
            <a:pPr eaLnBrk="1" hangingPunct="1"/>
            <a:r>
              <a:rPr lang="en-US" altLang="en-US"/>
              <a:t>Versioning Information (2)</a:t>
            </a:r>
            <a:endParaRPr lang="el-GR" altLang="en-US"/>
          </a:p>
        </p:txBody>
      </p:sp>
      <p:sp>
        <p:nvSpPr>
          <p:cNvPr id="76805" name="Rectangle 3">
            <a:extLst>
              <a:ext uri="{FF2B5EF4-FFF2-40B4-BE49-F238E27FC236}">
                <a16:creationId xmlns:a16="http://schemas.microsoft.com/office/drawing/2014/main" id="{1240464B-DC62-B9C3-8800-A9886EAE4F6D}"/>
              </a:ext>
            </a:extLst>
          </p:cNvPr>
          <p:cNvSpPr>
            <a:spLocks noGrp="1" noChangeArrowheads="1"/>
          </p:cNvSpPr>
          <p:nvPr>
            <p:ph type="body" idx="1"/>
          </p:nvPr>
        </p:nvSpPr>
        <p:spPr>
          <a:xfrm>
            <a:off x="838200" y="2362200"/>
            <a:ext cx="7910513" cy="3724275"/>
          </a:xfrm>
        </p:spPr>
        <p:txBody>
          <a:bodyPr/>
          <a:lstStyle/>
          <a:p>
            <a:pPr marL="533400" indent="-533400" defTabSz="495300" eaLnBrk="1" hangingPunct="1">
              <a:tabLst>
                <a:tab pos="1079500" algn="l"/>
                <a:tab pos="1612900" algn="l"/>
              </a:tabLst>
            </a:pPr>
            <a:r>
              <a:rPr lang="el-GR" altLang="en-US" sz="2400" b="1"/>
              <a:t>owl:backwardCompatibleWith </a:t>
            </a:r>
            <a:r>
              <a:rPr lang="el-GR" altLang="en-US" sz="2400"/>
              <a:t>contains a reference to another ontology </a:t>
            </a:r>
            <a:endParaRPr lang="en-US" altLang="en-US" sz="2400"/>
          </a:p>
          <a:p>
            <a:pPr marL="914400" lvl="1" indent="-457200" defTabSz="495300" eaLnBrk="1" hangingPunct="1">
              <a:tabLst>
                <a:tab pos="1079500" algn="l"/>
                <a:tab pos="1612900" algn="l"/>
              </a:tabLst>
            </a:pPr>
            <a:r>
              <a:rPr lang="en-GB" altLang="en-US" sz="2000"/>
              <a:t>All identifiers from the previous version have the same intended interpretations in the new version </a:t>
            </a:r>
          </a:p>
          <a:p>
            <a:pPr marL="914400" lvl="1" indent="-457200" defTabSz="495300" eaLnBrk="1" hangingPunct="1">
              <a:tabLst>
                <a:tab pos="1079500" algn="l"/>
                <a:tab pos="1612900" algn="l"/>
              </a:tabLst>
            </a:pPr>
            <a:r>
              <a:rPr lang="en-GB" altLang="en-US" sz="2000"/>
              <a:t>Thus documents can be safely changed to commit to the new version </a:t>
            </a:r>
          </a:p>
          <a:p>
            <a:pPr marL="533400" indent="-533400" defTabSz="495300" eaLnBrk="1" hangingPunct="1">
              <a:tabLst>
                <a:tab pos="1079500" algn="l"/>
                <a:tab pos="1612900" algn="l"/>
              </a:tabLst>
            </a:pPr>
            <a:r>
              <a:rPr lang="el-GR" altLang="en-US" sz="2400" b="1"/>
              <a:t>owl:incompatibleWith </a:t>
            </a:r>
            <a:r>
              <a:rPr lang="el-GR" altLang="en-US" sz="2400"/>
              <a:t>indicates that the containing ontology is a later version of the referenced ontology but is not backward compatible with it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3 - Θέση ημερομηνίας">
            <a:extLst>
              <a:ext uri="{FF2B5EF4-FFF2-40B4-BE49-F238E27FC236}">
                <a16:creationId xmlns:a16="http://schemas.microsoft.com/office/drawing/2014/main" id="{EEA84001-DF42-17F4-FFA5-8E77F1011F8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7826" name="4 - Θέση υποσέλιδου">
            <a:extLst>
              <a:ext uri="{FF2B5EF4-FFF2-40B4-BE49-F238E27FC236}">
                <a16:creationId xmlns:a16="http://schemas.microsoft.com/office/drawing/2014/main" id="{07A86CF2-DD33-7EBC-7EC9-004EA4C10C2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7827" name="5 - Θέση αριθμού διαφάνειας">
            <a:extLst>
              <a:ext uri="{FF2B5EF4-FFF2-40B4-BE49-F238E27FC236}">
                <a16:creationId xmlns:a16="http://schemas.microsoft.com/office/drawing/2014/main" id="{DFA40BF8-9C74-3405-3189-D6CF9D5C44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36D992E2-9573-5043-9C34-D47D5058A66E}" type="slidenum">
              <a:rPr lang="el-GR" altLang="en-US" smtClean="0">
                <a:solidFill>
                  <a:schemeClr val="bg1"/>
                </a:solidFill>
              </a:rPr>
              <a:pPr>
                <a:spcBef>
                  <a:spcPct val="0"/>
                </a:spcBef>
                <a:buClrTx/>
                <a:buSzTx/>
                <a:buFontTx/>
                <a:buNone/>
              </a:pPr>
              <a:t>74</a:t>
            </a:fld>
            <a:endParaRPr lang="el-GR" altLang="en-US">
              <a:solidFill>
                <a:schemeClr val="bg1"/>
              </a:solidFill>
            </a:endParaRPr>
          </a:p>
        </p:txBody>
      </p:sp>
      <p:sp>
        <p:nvSpPr>
          <p:cNvPr id="77828" name="AutoShape 2">
            <a:extLst>
              <a:ext uri="{FF2B5EF4-FFF2-40B4-BE49-F238E27FC236}">
                <a16:creationId xmlns:a16="http://schemas.microsoft.com/office/drawing/2014/main" id="{E12A1BAD-8BFD-D11F-4DDC-AA6BA8FC77CD}"/>
              </a:ext>
            </a:extLst>
          </p:cNvPr>
          <p:cNvSpPr>
            <a:spLocks noGrp="1" noChangeArrowheads="1"/>
          </p:cNvSpPr>
          <p:nvPr>
            <p:ph type="title"/>
          </p:nvPr>
        </p:nvSpPr>
        <p:spPr/>
        <p:txBody>
          <a:bodyPr/>
          <a:lstStyle/>
          <a:p>
            <a:pPr eaLnBrk="1" hangingPunct="1"/>
            <a:r>
              <a:rPr lang="en-US" altLang="en-US"/>
              <a:t>Combination of Features</a:t>
            </a:r>
            <a:endParaRPr lang="el-GR" altLang="en-US"/>
          </a:p>
        </p:txBody>
      </p:sp>
      <p:sp>
        <p:nvSpPr>
          <p:cNvPr id="77829" name="Rectangle 3">
            <a:extLst>
              <a:ext uri="{FF2B5EF4-FFF2-40B4-BE49-F238E27FC236}">
                <a16:creationId xmlns:a16="http://schemas.microsoft.com/office/drawing/2014/main" id="{0A7904F4-2B44-7113-09A8-B69469FA6242}"/>
              </a:ext>
            </a:extLst>
          </p:cNvPr>
          <p:cNvSpPr>
            <a:spLocks noGrp="1" noChangeArrowheads="1"/>
          </p:cNvSpPr>
          <p:nvPr>
            <p:ph type="body" idx="1"/>
          </p:nvPr>
        </p:nvSpPr>
        <p:spPr>
          <a:xfrm>
            <a:off x="838200" y="2362200"/>
            <a:ext cx="7910513" cy="4019550"/>
          </a:xfrm>
        </p:spPr>
        <p:txBody>
          <a:bodyPr/>
          <a:lstStyle/>
          <a:p>
            <a:pPr marL="533400" indent="-533400" eaLnBrk="1" hangingPunct="1">
              <a:spcBef>
                <a:spcPct val="0"/>
              </a:spcBef>
            </a:pPr>
            <a:r>
              <a:rPr lang="en-US" altLang="en-US"/>
              <a:t>In different OWL languages there are different sets of restrictions regarding the application of features</a:t>
            </a:r>
          </a:p>
          <a:p>
            <a:pPr marL="533400" indent="-533400" eaLnBrk="1" hangingPunct="1">
              <a:spcBef>
                <a:spcPct val="0"/>
              </a:spcBef>
            </a:pPr>
            <a:r>
              <a:rPr lang="el-GR" altLang="en-US"/>
              <a:t>In </a:t>
            </a:r>
            <a:r>
              <a:rPr lang="el-GR" altLang="en-US" b="1"/>
              <a:t>OWL Full</a:t>
            </a:r>
            <a:r>
              <a:rPr lang="el-GR" altLang="en-US"/>
              <a:t>, all the language constructors may be used in any combination as long as the result is legal RDF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3 - Θέση ημερομηνίας">
            <a:extLst>
              <a:ext uri="{FF2B5EF4-FFF2-40B4-BE49-F238E27FC236}">
                <a16:creationId xmlns:a16="http://schemas.microsoft.com/office/drawing/2014/main" id="{436004E4-5196-E93F-E9C3-1EDE8D0860A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8850" name="4 - Θέση υποσέλιδου">
            <a:extLst>
              <a:ext uri="{FF2B5EF4-FFF2-40B4-BE49-F238E27FC236}">
                <a16:creationId xmlns:a16="http://schemas.microsoft.com/office/drawing/2014/main" id="{B8B09EC4-4C5E-005A-38BC-7D9EA33E3FD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8851" name="5 - Θέση αριθμού διαφάνειας">
            <a:extLst>
              <a:ext uri="{FF2B5EF4-FFF2-40B4-BE49-F238E27FC236}">
                <a16:creationId xmlns:a16="http://schemas.microsoft.com/office/drawing/2014/main" id="{A305044B-D1ED-410E-709C-D56881941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165A762E-A8B0-FC4F-A7C7-825451D09F78}" type="slidenum">
              <a:rPr lang="el-GR" altLang="en-US" smtClean="0">
                <a:solidFill>
                  <a:schemeClr val="bg1"/>
                </a:solidFill>
              </a:rPr>
              <a:pPr>
                <a:spcBef>
                  <a:spcPct val="0"/>
                </a:spcBef>
                <a:buClrTx/>
                <a:buSzTx/>
                <a:buFontTx/>
                <a:buNone/>
              </a:pPr>
              <a:t>75</a:t>
            </a:fld>
            <a:endParaRPr lang="el-GR" altLang="en-US">
              <a:solidFill>
                <a:schemeClr val="bg1"/>
              </a:solidFill>
            </a:endParaRPr>
          </a:p>
        </p:txBody>
      </p:sp>
      <p:sp>
        <p:nvSpPr>
          <p:cNvPr id="78852" name="AutoShape 2">
            <a:extLst>
              <a:ext uri="{FF2B5EF4-FFF2-40B4-BE49-F238E27FC236}">
                <a16:creationId xmlns:a16="http://schemas.microsoft.com/office/drawing/2014/main" id="{78D81DC8-20D6-7F74-D86F-A75EB7AF807F}"/>
              </a:ext>
            </a:extLst>
          </p:cNvPr>
          <p:cNvSpPr>
            <a:spLocks noGrp="1" noChangeArrowheads="1"/>
          </p:cNvSpPr>
          <p:nvPr>
            <p:ph type="title"/>
          </p:nvPr>
        </p:nvSpPr>
        <p:spPr/>
        <p:txBody>
          <a:bodyPr/>
          <a:lstStyle/>
          <a:p>
            <a:pPr eaLnBrk="1" hangingPunct="1"/>
            <a:r>
              <a:rPr lang="en-US" altLang="en-US"/>
              <a:t>Restriction of Features in OWL DL</a:t>
            </a:r>
            <a:endParaRPr lang="el-GR" altLang="en-US"/>
          </a:p>
        </p:txBody>
      </p:sp>
      <p:sp>
        <p:nvSpPr>
          <p:cNvPr id="78853" name="Rectangle 3">
            <a:extLst>
              <a:ext uri="{FF2B5EF4-FFF2-40B4-BE49-F238E27FC236}">
                <a16:creationId xmlns:a16="http://schemas.microsoft.com/office/drawing/2014/main" id="{568E891E-9F2B-F028-E1C3-2FE7965D6EF5}"/>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pPr>
            <a:r>
              <a:rPr lang="en-US" altLang="en-US">
                <a:solidFill>
                  <a:schemeClr val="accent1"/>
                </a:solidFill>
              </a:rPr>
              <a:t>Vocabulary partitioning</a:t>
            </a:r>
            <a:endParaRPr lang="el-GR" altLang="en-US">
              <a:solidFill>
                <a:schemeClr val="accent1"/>
              </a:solidFill>
            </a:endParaRPr>
          </a:p>
          <a:p>
            <a:pPr marL="914400" lvl="1" indent="-457200" eaLnBrk="1" hangingPunct="1">
              <a:lnSpc>
                <a:spcPct val="90000"/>
              </a:lnSpc>
            </a:pPr>
            <a:r>
              <a:rPr lang="el-GR" altLang="en-US"/>
              <a:t>Any resource is allowed to be only a class, a data type, a data type property, an object property, an individual, a data value, or part of the built-in vocabulary, and not more than one of these </a:t>
            </a:r>
            <a:endParaRPr lang="en-US" altLang="en-US"/>
          </a:p>
          <a:p>
            <a:pPr marL="533400" indent="-533400" eaLnBrk="1" hangingPunct="1">
              <a:lnSpc>
                <a:spcPct val="90000"/>
              </a:lnSpc>
            </a:pPr>
            <a:r>
              <a:rPr lang="en-US" altLang="en-US">
                <a:solidFill>
                  <a:schemeClr val="accent1"/>
                </a:solidFill>
              </a:rPr>
              <a:t>Explicit typing</a:t>
            </a:r>
            <a:endParaRPr lang="el-GR" altLang="en-US">
              <a:solidFill>
                <a:schemeClr val="accent1"/>
              </a:solidFill>
            </a:endParaRPr>
          </a:p>
          <a:p>
            <a:pPr marL="914400" lvl="1" indent="-457200" eaLnBrk="1" hangingPunct="1">
              <a:lnSpc>
                <a:spcPct val="90000"/>
              </a:lnSpc>
            </a:pPr>
            <a:r>
              <a:rPr lang="el-GR" altLang="en-US"/>
              <a:t>The partitioning of all resources must be stated explicitly </a:t>
            </a:r>
            <a:r>
              <a:rPr lang="en-US" altLang="en-US"/>
              <a:t>(e.g. a class must be declared if used in conjunction with </a:t>
            </a:r>
            <a:r>
              <a:rPr lang="en-US" altLang="en-US" b="1"/>
              <a:t>rdfs:subClassOf</a:t>
            </a:r>
            <a:r>
              <a:rPr lang="en-US" altLang="en-US"/>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3 - Θέση ημερομηνίας">
            <a:extLst>
              <a:ext uri="{FF2B5EF4-FFF2-40B4-BE49-F238E27FC236}">
                <a16:creationId xmlns:a16="http://schemas.microsoft.com/office/drawing/2014/main" id="{D57598DC-9769-13DF-DAAD-BDBF786EF4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79874" name="4 - Θέση υποσέλιδου">
            <a:extLst>
              <a:ext uri="{FF2B5EF4-FFF2-40B4-BE49-F238E27FC236}">
                <a16:creationId xmlns:a16="http://schemas.microsoft.com/office/drawing/2014/main" id="{9F6290C8-81F5-DB0C-3C32-18FD0EE7B19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79875" name="5 - Θέση αριθμού διαφάνειας">
            <a:extLst>
              <a:ext uri="{FF2B5EF4-FFF2-40B4-BE49-F238E27FC236}">
                <a16:creationId xmlns:a16="http://schemas.microsoft.com/office/drawing/2014/main" id="{87C15A93-60A8-C159-B4F2-AF29C618C1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E77148FC-2F31-8647-A0FD-B1CAC838B2A2}" type="slidenum">
              <a:rPr lang="el-GR" altLang="en-US" smtClean="0">
                <a:solidFill>
                  <a:schemeClr val="bg1"/>
                </a:solidFill>
              </a:rPr>
              <a:pPr>
                <a:spcBef>
                  <a:spcPct val="0"/>
                </a:spcBef>
                <a:buClrTx/>
                <a:buSzTx/>
                <a:buFontTx/>
                <a:buNone/>
              </a:pPr>
              <a:t>76</a:t>
            </a:fld>
            <a:endParaRPr lang="el-GR" altLang="en-US">
              <a:solidFill>
                <a:schemeClr val="bg1"/>
              </a:solidFill>
            </a:endParaRPr>
          </a:p>
        </p:txBody>
      </p:sp>
      <p:sp>
        <p:nvSpPr>
          <p:cNvPr id="79876" name="AutoShape 2">
            <a:extLst>
              <a:ext uri="{FF2B5EF4-FFF2-40B4-BE49-F238E27FC236}">
                <a16:creationId xmlns:a16="http://schemas.microsoft.com/office/drawing/2014/main" id="{58ED2FBF-ADD6-7A56-D390-862BD03EF5EE}"/>
              </a:ext>
            </a:extLst>
          </p:cNvPr>
          <p:cNvSpPr>
            <a:spLocks noGrp="1" noChangeArrowheads="1"/>
          </p:cNvSpPr>
          <p:nvPr>
            <p:ph type="title"/>
          </p:nvPr>
        </p:nvSpPr>
        <p:spPr/>
        <p:txBody>
          <a:bodyPr/>
          <a:lstStyle/>
          <a:p>
            <a:pPr eaLnBrk="1" hangingPunct="1"/>
            <a:r>
              <a:rPr lang="en-US" altLang="en-US" sz="3200"/>
              <a:t>Restriction of Features in OWL DL (2)</a:t>
            </a:r>
            <a:endParaRPr lang="el-GR" altLang="en-US" sz="3200"/>
          </a:p>
        </p:txBody>
      </p:sp>
      <p:sp>
        <p:nvSpPr>
          <p:cNvPr id="79877" name="Rectangle 3">
            <a:extLst>
              <a:ext uri="{FF2B5EF4-FFF2-40B4-BE49-F238E27FC236}">
                <a16:creationId xmlns:a16="http://schemas.microsoft.com/office/drawing/2014/main" id="{32AE53D9-0F31-9CB5-421D-2EAB0BB513D6}"/>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pPr>
            <a:r>
              <a:rPr lang="en-US" altLang="en-US">
                <a:solidFill>
                  <a:schemeClr val="accent1"/>
                </a:solidFill>
              </a:rPr>
              <a:t>Property Separation</a:t>
            </a:r>
            <a:endParaRPr lang="en-GB" altLang="en-US">
              <a:solidFill>
                <a:schemeClr val="accent1"/>
              </a:solidFill>
            </a:endParaRPr>
          </a:p>
          <a:p>
            <a:pPr marL="914400" lvl="1" indent="-457200" eaLnBrk="1" hangingPunct="1">
              <a:lnSpc>
                <a:spcPct val="90000"/>
              </a:lnSpc>
            </a:pPr>
            <a:r>
              <a:rPr lang="en-GB" altLang="en-US"/>
              <a:t>The set of object properties and data type properties are disjoint</a:t>
            </a:r>
          </a:p>
          <a:p>
            <a:pPr marL="914400" lvl="1" indent="-457200" eaLnBrk="1" hangingPunct="1">
              <a:lnSpc>
                <a:spcPct val="90000"/>
              </a:lnSpc>
            </a:pPr>
            <a:r>
              <a:rPr lang="en-GB" altLang="en-US"/>
              <a:t>Therefore the following can never be specified for data type properties:</a:t>
            </a:r>
            <a:endParaRPr lang="en-US" altLang="en-US" b="1"/>
          </a:p>
          <a:p>
            <a:pPr marL="533400" indent="-533400" eaLnBrk="1" hangingPunct="1">
              <a:lnSpc>
                <a:spcPct val="90000"/>
              </a:lnSpc>
              <a:buFont typeface="Wingdings" pitchFamily="2" charset="2"/>
              <a:buNone/>
            </a:pPr>
            <a:r>
              <a:rPr lang="en-US" altLang="en-US" sz="2000" b="1"/>
              <a:t>			owl:inverseOf</a:t>
            </a:r>
          </a:p>
          <a:p>
            <a:pPr marL="533400" indent="-533400" eaLnBrk="1" hangingPunct="1">
              <a:lnSpc>
                <a:spcPct val="90000"/>
              </a:lnSpc>
              <a:buFont typeface="Wingdings" pitchFamily="2" charset="2"/>
              <a:buNone/>
            </a:pPr>
            <a:r>
              <a:rPr lang="en-US" altLang="en-US" sz="2000" b="1"/>
              <a:t>			owl:FunctionalProperty</a:t>
            </a:r>
          </a:p>
          <a:p>
            <a:pPr marL="533400" indent="-533400" eaLnBrk="1" hangingPunct="1">
              <a:lnSpc>
                <a:spcPct val="90000"/>
              </a:lnSpc>
              <a:buFont typeface="Wingdings" pitchFamily="2" charset="2"/>
              <a:buNone/>
            </a:pPr>
            <a:r>
              <a:rPr lang="en-US" altLang="en-US" sz="2000" b="1"/>
              <a:t>			owl:InverseFunctionalProperty</a:t>
            </a:r>
            <a:endParaRPr lang="el-GR" altLang="en-US" sz="2000"/>
          </a:p>
          <a:p>
            <a:pPr marL="533400" indent="-533400" eaLnBrk="1" hangingPunct="1">
              <a:lnSpc>
                <a:spcPct val="90000"/>
              </a:lnSpc>
              <a:buFont typeface="Wingdings" pitchFamily="2" charset="2"/>
              <a:buNone/>
            </a:pPr>
            <a:r>
              <a:rPr lang="en-US" altLang="en-US" sz="2000" b="1"/>
              <a:t>			</a:t>
            </a:r>
            <a:r>
              <a:rPr lang="el-GR" altLang="en-US" sz="2000" b="1"/>
              <a:t>owl:SymmetricProperty</a:t>
            </a:r>
            <a:r>
              <a:rPr lang="el-GR" altLang="en-US" b="1"/>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3 - Θέση ημερομηνίας">
            <a:extLst>
              <a:ext uri="{FF2B5EF4-FFF2-40B4-BE49-F238E27FC236}">
                <a16:creationId xmlns:a16="http://schemas.microsoft.com/office/drawing/2014/main" id="{F8BE03AB-E006-D9EB-D9AE-367FC7B8288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0898" name="4 - Θέση υποσέλιδου">
            <a:extLst>
              <a:ext uri="{FF2B5EF4-FFF2-40B4-BE49-F238E27FC236}">
                <a16:creationId xmlns:a16="http://schemas.microsoft.com/office/drawing/2014/main" id="{C745F35D-85B4-D87D-966F-DAFEB753356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0899" name="5 - Θέση αριθμού διαφάνειας">
            <a:extLst>
              <a:ext uri="{FF2B5EF4-FFF2-40B4-BE49-F238E27FC236}">
                <a16:creationId xmlns:a16="http://schemas.microsoft.com/office/drawing/2014/main" id="{1BC64388-B999-17BF-B9CF-BAF2A20A8A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70CF64B7-C8E7-3145-A9A1-3553B0E41EEA}" type="slidenum">
              <a:rPr lang="el-GR" altLang="en-US" smtClean="0">
                <a:solidFill>
                  <a:schemeClr val="bg1"/>
                </a:solidFill>
              </a:rPr>
              <a:pPr>
                <a:spcBef>
                  <a:spcPct val="0"/>
                </a:spcBef>
                <a:buClrTx/>
                <a:buSzTx/>
                <a:buFontTx/>
                <a:buNone/>
              </a:pPr>
              <a:t>77</a:t>
            </a:fld>
            <a:endParaRPr lang="el-GR" altLang="en-US">
              <a:solidFill>
                <a:schemeClr val="bg1"/>
              </a:solidFill>
            </a:endParaRPr>
          </a:p>
        </p:txBody>
      </p:sp>
      <p:sp>
        <p:nvSpPr>
          <p:cNvPr id="80900" name="AutoShape 2">
            <a:extLst>
              <a:ext uri="{FF2B5EF4-FFF2-40B4-BE49-F238E27FC236}">
                <a16:creationId xmlns:a16="http://schemas.microsoft.com/office/drawing/2014/main" id="{11097BA1-BD31-9746-B4FE-4D217B754072}"/>
              </a:ext>
            </a:extLst>
          </p:cNvPr>
          <p:cNvSpPr>
            <a:spLocks noGrp="1" noChangeArrowheads="1"/>
          </p:cNvSpPr>
          <p:nvPr>
            <p:ph type="title"/>
          </p:nvPr>
        </p:nvSpPr>
        <p:spPr/>
        <p:txBody>
          <a:bodyPr/>
          <a:lstStyle/>
          <a:p>
            <a:pPr eaLnBrk="1" hangingPunct="1"/>
            <a:r>
              <a:rPr lang="en-US" altLang="en-US" sz="3200"/>
              <a:t>Restriction of Features in OWL DL (3)</a:t>
            </a:r>
            <a:endParaRPr lang="el-GR" altLang="en-US" sz="3200"/>
          </a:p>
        </p:txBody>
      </p:sp>
      <p:sp>
        <p:nvSpPr>
          <p:cNvPr id="80901" name="Rectangle 3">
            <a:extLst>
              <a:ext uri="{FF2B5EF4-FFF2-40B4-BE49-F238E27FC236}">
                <a16:creationId xmlns:a16="http://schemas.microsoft.com/office/drawing/2014/main" id="{6D71C180-EE2D-F058-2DAD-EEF4B2102162}"/>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pPr>
            <a:r>
              <a:rPr lang="en-US" altLang="en-US">
                <a:solidFill>
                  <a:schemeClr val="accent1"/>
                </a:solidFill>
              </a:rPr>
              <a:t>No transitive cardinality restrictions</a:t>
            </a:r>
            <a:endParaRPr lang="en-GB" altLang="en-US">
              <a:solidFill>
                <a:schemeClr val="accent1"/>
              </a:solidFill>
            </a:endParaRPr>
          </a:p>
          <a:p>
            <a:pPr marL="914400" lvl="1" indent="-457200" eaLnBrk="1" hangingPunct="1">
              <a:lnSpc>
                <a:spcPct val="90000"/>
              </a:lnSpc>
            </a:pPr>
            <a:r>
              <a:rPr lang="en-GB" altLang="en-US"/>
              <a:t>No cardinality restrictions may be placed on transitive properties </a:t>
            </a:r>
          </a:p>
          <a:p>
            <a:pPr marL="533400" indent="-533400" eaLnBrk="1" hangingPunct="1">
              <a:lnSpc>
                <a:spcPct val="90000"/>
              </a:lnSpc>
            </a:pPr>
            <a:r>
              <a:rPr lang="en-US" altLang="en-US">
                <a:solidFill>
                  <a:schemeClr val="accent1"/>
                </a:solidFill>
              </a:rPr>
              <a:t>Restricted anonymous classes</a:t>
            </a:r>
            <a:r>
              <a:rPr lang="en-GB" altLang="en-US"/>
              <a:t>: Anonymous classes are only allowed to occur as:</a:t>
            </a:r>
          </a:p>
          <a:p>
            <a:pPr marL="914400" lvl="1" indent="-457200" eaLnBrk="1" hangingPunct="1">
              <a:lnSpc>
                <a:spcPct val="90000"/>
              </a:lnSpc>
            </a:pPr>
            <a:r>
              <a:rPr lang="en-GB" altLang="en-US"/>
              <a:t>the domain and range of either </a:t>
            </a:r>
            <a:r>
              <a:rPr lang="en-GB" altLang="en-US" b="1"/>
              <a:t>owl:equivalentClass</a:t>
            </a:r>
            <a:r>
              <a:rPr lang="en-GB" altLang="en-US"/>
              <a:t> or </a:t>
            </a:r>
            <a:r>
              <a:rPr lang="en-GB" altLang="en-US" b="1"/>
              <a:t>owl:disjointWith</a:t>
            </a:r>
            <a:r>
              <a:rPr lang="en-GB" altLang="en-US"/>
              <a:t> </a:t>
            </a:r>
          </a:p>
          <a:p>
            <a:pPr marL="914400" lvl="1" indent="-457200" eaLnBrk="1" hangingPunct="1">
              <a:lnSpc>
                <a:spcPct val="90000"/>
              </a:lnSpc>
            </a:pPr>
            <a:r>
              <a:rPr lang="en-GB" altLang="en-US"/>
              <a:t>the range (but not the domain) of </a:t>
            </a:r>
            <a:r>
              <a:rPr lang="en-GB" altLang="en-US" b="1"/>
              <a:t>rdfs:subClassOf</a:t>
            </a:r>
            <a:endParaRPr lang="el-GR" altLang="en-US"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3 - Θέση ημερομηνίας">
            <a:extLst>
              <a:ext uri="{FF2B5EF4-FFF2-40B4-BE49-F238E27FC236}">
                <a16:creationId xmlns:a16="http://schemas.microsoft.com/office/drawing/2014/main" id="{8D081C73-91D5-A637-5C31-803008AFEA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1922" name="4 - Θέση υποσέλιδου">
            <a:extLst>
              <a:ext uri="{FF2B5EF4-FFF2-40B4-BE49-F238E27FC236}">
                <a16:creationId xmlns:a16="http://schemas.microsoft.com/office/drawing/2014/main" id="{778031EA-7B26-BBD4-B9D8-E351579532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1923" name="5 - Θέση αριθμού διαφάνειας">
            <a:extLst>
              <a:ext uri="{FF2B5EF4-FFF2-40B4-BE49-F238E27FC236}">
                <a16:creationId xmlns:a16="http://schemas.microsoft.com/office/drawing/2014/main" id="{F8B23262-D320-E40E-DAF0-E011F2E779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4F18A44-C745-7B4B-A81D-A5B50D1DED79}" type="slidenum">
              <a:rPr lang="el-GR" altLang="en-US" smtClean="0">
                <a:solidFill>
                  <a:schemeClr val="bg1"/>
                </a:solidFill>
              </a:rPr>
              <a:pPr>
                <a:spcBef>
                  <a:spcPct val="0"/>
                </a:spcBef>
                <a:buClrTx/>
                <a:buSzTx/>
                <a:buFontTx/>
                <a:buNone/>
              </a:pPr>
              <a:t>78</a:t>
            </a:fld>
            <a:endParaRPr lang="el-GR" altLang="en-US">
              <a:solidFill>
                <a:schemeClr val="bg1"/>
              </a:solidFill>
            </a:endParaRPr>
          </a:p>
        </p:txBody>
      </p:sp>
      <p:sp>
        <p:nvSpPr>
          <p:cNvPr id="81924" name="AutoShape 2">
            <a:extLst>
              <a:ext uri="{FF2B5EF4-FFF2-40B4-BE49-F238E27FC236}">
                <a16:creationId xmlns:a16="http://schemas.microsoft.com/office/drawing/2014/main" id="{75D1D639-A334-CB5A-2848-E1D233AF0521}"/>
              </a:ext>
            </a:extLst>
          </p:cNvPr>
          <p:cNvSpPr>
            <a:spLocks noGrp="1" noChangeArrowheads="1"/>
          </p:cNvSpPr>
          <p:nvPr>
            <p:ph type="title"/>
          </p:nvPr>
        </p:nvSpPr>
        <p:spPr>
          <a:xfrm>
            <a:off x="762000" y="762000"/>
            <a:ext cx="8058150" cy="1143000"/>
          </a:xfrm>
        </p:spPr>
        <p:txBody>
          <a:bodyPr/>
          <a:lstStyle/>
          <a:p>
            <a:pPr eaLnBrk="1" hangingPunct="1"/>
            <a:r>
              <a:rPr lang="en-US" altLang="en-US"/>
              <a:t>Restriction of Features in OWL Lite</a:t>
            </a:r>
            <a:endParaRPr lang="el-GR" altLang="en-US"/>
          </a:p>
        </p:txBody>
      </p:sp>
      <p:sp>
        <p:nvSpPr>
          <p:cNvPr id="81925" name="Rectangle 5">
            <a:extLst>
              <a:ext uri="{FF2B5EF4-FFF2-40B4-BE49-F238E27FC236}">
                <a16:creationId xmlns:a16="http://schemas.microsoft.com/office/drawing/2014/main" id="{F76C20AE-C489-7772-0158-EDAA5623FC3A}"/>
              </a:ext>
            </a:extLst>
          </p:cNvPr>
          <p:cNvSpPr>
            <a:spLocks noGrp="1" noChangeArrowheads="1"/>
          </p:cNvSpPr>
          <p:nvPr>
            <p:ph type="body" idx="1"/>
          </p:nvPr>
        </p:nvSpPr>
        <p:spPr/>
        <p:txBody>
          <a:bodyPr/>
          <a:lstStyle/>
          <a:p>
            <a:pPr eaLnBrk="1" hangingPunct="1"/>
            <a:r>
              <a:rPr lang="en-US" altLang="en-US" sz="2400"/>
              <a:t>Restrictions of OWL DL and more</a:t>
            </a:r>
          </a:p>
          <a:p>
            <a:pPr eaLnBrk="1" hangingPunct="1"/>
            <a:r>
              <a:rPr lang="el-GR" altLang="en-US" sz="2400" b="1"/>
              <a:t>owl:oneOf</a:t>
            </a:r>
            <a:r>
              <a:rPr lang="el-GR" altLang="en-US" sz="2400"/>
              <a:t>, </a:t>
            </a:r>
            <a:r>
              <a:rPr lang="el-GR" altLang="en-US" sz="2400" b="1"/>
              <a:t>owl:disjointWith</a:t>
            </a:r>
            <a:r>
              <a:rPr lang="el-GR" altLang="en-US" sz="2400"/>
              <a:t>, </a:t>
            </a:r>
            <a:r>
              <a:rPr lang="el-GR" altLang="en-US" sz="2400" b="1"/>
              <a:t>owl:unionOf</a:t>
            </a:r>
            <a:r>
              <a:rPr lang="el-GR" altLang="en-US" sz="2400"/>
              <a:t>, </a:t>
            </a:r>
            <a:r>
              <a:rPr lang="el-GR" altLang="en-US" sz="2400" b="1"/>
              <a:t>owl:complementOf</a:t>
            </a:r>
            <a:r>
              <a:rPr lang="el-GR" altLang="en-US" sz="2400"/>
              <a:t> and </a:t>
            </a:r>
            <a:r>
              <a:rPr lang="el-GR" altLang="en-US" sz="2400" b="1"/>
              <a:t>owl:hasValue</a:t>
            </a:r>
            <a:r>
              <a:rPr lang="el-GR" altLang="en-US" sz="2400"/>
              <a:t> are not allowed </a:t>
            </a:r>
            <a:endParaRPr lang="en-US" altLang="en-US" sz="2400"/>
          </a:p>
          <a:p>
            <a:pPr eaLnBrk="1" hangingPunct="1"/>
            <a:r>
              <a:rPr lang="el-GR" altLang="en-US" sz="2400"/>
              <a:t>Cardinality statements (minimal, maximal, and exact cardinality) can only be made on the values 0 or 1 </a:t>
            </a:r>
            <a:endParaRPr lang="en-US" altLang="en-US" sz="2400"/>
          </a:p>
          <a:p>
            <a:pPr eaLnBrk="1" hangingPunct="1"/>
            <a:r>
              <a:rPr lang="el-GR" altLang="en-US" sz="2400" b="1"/>
              <a:t>owl:equivalentClass</a:t>
            </a:r>
            <a:r>
              <a:rPr lang="el-GR" altLang="en-US" sz="2400"/>
              <a:t> statements can no longer be made between anonymous classes but only between class identifiers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3 - Θέση ημερομηνίας">
            <a:extLst>
              <a:ext uri="{FF2B5EF4-FFF2-40B4-BE49-F238E27FC236}">
                <a16:creationId xmlns:a16="http://schemas.microsoft.com/office/drawing/2014/main" id="{A7DDC7D3-513F-F7A6-935F-B6160B2CFF3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2946" name="4 - Θέση υποσέλιδου">
            <a:extLst>
              <a:ext uri="{FF2B5EF4-FFF2-40B4-BE49-F238E27FC236}">
                <a16:creationId xmlns:a16="http://schemas.microsoft.com/office/drawing/2014/main" id="{BF27F13D-541C-DC68-7970-47D02B67C9D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2947" name="5 - Θέση αριθμού διαφάνειας">
            <a:extLst>
              <a:ext uri="{FF2B5EF4-FFF2-40B4-BE49-F238E27FC236}">
                <a16:creationId xmlns:a16="http://schemas.microsoft.com/office/drawing/2014/main" id="{35BE9645-90F0-C5AA-9A39-98E83AF7AF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FDBFCD88-39D5-8749-87CC-B7141900600E}" type="slidenum">
              <a:rPr lang="el-GR" altLang="en-US" smtClean="0">
                <a:solidFill>
                  <a:schemeClr val="bg1"/>
                </a:solidFill>
              </a:rPr>
              <a:pPr>
                <a:spcBef>
                  <a:spcPct val="0"/>
                </a:spcBef>
                <a:buClrTx/>
                <a:buSzTx/>
                <a:buFontTx/>
                <a:buNone/>
              </a:pPr>
              <a:t>79</a:t>
            </a:fld>
            <a:endParaRPr lang="el-GR" altLang="en-US">
              <a:solidFill>
                <a:schemeClr val="bg1"/>
              </a:solidFill>
            </a:endParaRPr>
          </a:p>
        </p:txBody>
      </p:sp>
      <p:sp>
        <p:nvSpPr>
          <p:cNvPr id="82948" name="AutoShape 2">
            <a:extLst>
              <a:ext uri="{FF2B5EF4-FFF2-40B4-BE49-F238E27FC236}">
                <a16:creationId xmlns:a16="http://schemas.microsoft.com/office/drawing/2014/main" id="{F327BFEF-E310-774B-85B1-7B2EC72A4780}"/>
              </a:ext>
            </a:extLst>
          </p:cNvPr>
          <p:cNvSpPr>
            <a:spLocks noGrp="1" noChangeArrowheads="1"/>
          </p:cNvSpPr>
          <p:nvPr>
            <p:ph type="title"/>
          </p:nvPr>
        </p:nvSpPr>
        <p:spPr/>
        <p:txBody>
          <a:bodyPr/>
          <a:lstStyle/>
          <a:p>
            <a:pPr eaLnBrk="1" hangingPunct="1"/>
            <a:r>
              <a:rPr lang="en-US" altLang="en-US"/>
              <a:t>Inheritance in Class Hierarchies</a:t>
            </a:r>
            <a:endParaRPr lang="el-GR" altLang="en-US"/>
          </a:p>
        </p:txBody>
      </p:sp>
      <p:sp>
        <p:nvSpPr>
          <p:cNvPr id="82949" name="Rectangle 3">
            <a:extLst>
              <a:ext uri="{FF2B5EF4-FFF2-40B4-BE49-F238E27FC236}">
                <a16:creationId xmlns:a16="http://schemas.microsoft.com/office/drawing/2014/main" id="{B45D692C-C5D0-EC2D-63C7-E2C8234C91E7}"/>
              </a:ext>
            </a:extLst>
          </p:cNvPr>
          <p:cNvSpPr>
            <a:spLocks noGrp="1" noChangeArrowheads="1"/>
          </p:cNvSpPr>
          <p:nvPr>
            <p:ph type="body" idx="1"/>
          </p:nvPr>
        </p:nvSpPr>
        <p:spPr>
          <a:xfrm>
            <a:off x="838200" y="2362200"/>
            <a:ext cx="7910513" cy="3724275"/>
          </a:xfrm>
        </p:spPr>
        <p:txBody>
          <a:bodyPr/>
          <a:lstStyle/>
          <a:p>
            <a:pPr marL="533400" indent="-533400" eaLnBrk="1" hangingPunct="1"/>
            <a:r>
              <a:rPr lang="en-US" altLang="en-US" sz="2400"/>
              <a:t>Range restriction: </a:t>
            </a:r>
            <a:r>
              <a:rPr lang="el-GR" altLang="en-US" sz="2400" b="1"/>
              <a:t>Courses must be taught by academic staff members only</a:t>
            </a:r>
            <a:r>
              <a:rPr lang="el-GR" altLang="en-US" sz="2400"/>
              <a:t> </a:t>
            </a:r>
            <a:endParaRPr lang="en-US" altLang="en-US" sz="2400"/>
          </a:p>
          <a:p>
            <a:pPr marL="533400" indent="-533400" eaLnBrk="1" hangingPunct="1"/>
            <a:r>
              <a:rPr lang="el-GR" altLang="en-US" sz="2400"/>
              <a:t>Michael Maher is a professor </a:t>
            </a:r>
            <a:endParaRPr lang="en-US" altLang="en-US" sz="2400"/>
          </a:p>
          <a:p>
            <a:pPr marL="533400" indent="-533400" eaLnBrk="1" hangingPunct="1"/>
            <a:r>
              <a:rPr lang="en-US" altLang="en-US" sz="2400"/>
              <a:t>He </a:t>
            </a:r>
            <a:r>
              <a:rPr lang="el-GR" altLang="en-US" sz="2400">
                <a:solidFill>
                  <a:schemeClr val="accent1"/>
                </a:solidFill>
              </a:rPr>
              <a:t>inherit</a:t>
            </a:r>
            <a:r>
              <a:rPr lang="en-US" altLang="en-US" sz="2400">
                <a:solidFill>
                  <a:schemeClr val="accent1"/>
                </a:solidFill>
              </a:rPr>
              <a:t>s</a:t>
            </a:r>
            <a:r>
              <a:rPr lang="en-US" altLang="en-US" sz="2400"/>
              <a:t> </a:t>
            </a:r>
            <a:r>
              <a:rPr lang="el-GR" altLang="en-US" sz="2400"/>
              <a:t>the ability to teach from the class of academic staff members </a:t>
            </a:r>
            <a:endParaRPr lang="en-US" altLang="en-US" sz="2400"/>
          </a:p>
          <a:p>
            <a:pPr marL="533400" indent="-533400" eaLnBrk="1" hangingPunct="1"/>
            <a:r>
              <a:rPr lang="en-US" altLang="en-US" sz="2400"/>
              <a:t>This is done in RDF Schema b</a:t>
            </a:r>
            <a:r>
              <a:rPr lang="en-GB" altLang="en-US" sz="2400"/>
              <a:t>y fixing the semantics of “is a subclass of”</a:t>
            </a:r>
          </a:p>
          <a:p>
            <a:pPr marL="914400" lvl="1" indent="-457200" eaLnBrk="1" hangingPunct="1"/>
            <a:r>
              <a:rPr lang="en-GB" altLang="en-US" sz="2000"/>
              <a:t>It is not up to an application (RDF processing software) to interpret “is a subclass of</a:t>
            </a:r>
            <a:endParaRPr lang="el-GR"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3 - Θέση ημερομηνίας">
            <a:extLst>
              <a:ext uri="{FF2B5EF4-FFF2-40B4-BE49-F238E27FC236}">
                <a16:creationId xmlns:a16="http://schemas.microsoft.com/office/drawing/2014/main" id="{F0E6E99B-8C6F-F610-1AAA-615CDAAC3FE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5602" name="4 - Θέση υποσέλιδου">
            <a:extLst>
              <a:ext uri="{FF2B5EF4-FFF2-40B4-BE49-F238E27FC236}">
                <a16:creationId xmlns:a16="http://schemas.microsoft.com/office/drawing/2014/main" id="{D6D7AD9A-C922-AC9B-FD70-90FFE84EECB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5603" name="5 - Θέση αριθμού διαφάνειας">
            <a:extLst>
              <a:ext uri="{FF2B5EF4-FFF2-40B4-BE49-F238E27FC236}">
                <a16:creationId xmlns:a16="http://schemas.microsoft.com/office/drawing/2014/main" id="{A21DF490-FF3F-E2A0-B63B-770CD0F4B2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BDFCA86A-AA45-F44A-B35C-F7BA348C8AE1}" type="slidenum">
              <a:rPr lang="el-GR" altLang="en-US" smtClean="0">
                <a:solidFill>
                  <a:schemeClr val="bg1"/>
                </a:solidFill>
              </a:rPr>
              <a:pPr>
                <a:spcBef>
                  <a:spcPct val="0"/>
                </a:spcBef>
                <a:buClrTx/>
                <a:buSzTx/>
                <a:buFontTx/>
                <a:buNone/>
              </a:pPr>
              <a:t>8</a:t>
            </a:fld>
            <a:endParaRPr lang="el-GR" altLang="en-US">
              <a:solidFill>
                <a:schemeClr val="bg1"/>
              </a:solidFill>
            </a:endParaRPr>
          </a:p>
        </p:txBody>
      </p:sp>
      <p:sp>
        <p:nvSpPr>
          <p:cNvPr id="25604" name="AutoShape 2">
            <a:extLst>
              <a:ext uri="{FF2B5EF4-FFF2-40B4-BE49-F238E27FC236}">
                <a16:creationId xmlns:a16="http://schemas.microsoft.com/office/drawing/2014/main" id="{F9303883-83A1-53A3-1BFE-5FD24E185D2F}"/>
              </a:ext>
            </a:extLst>
          </p:cNvPr>
          <p:cNvSpPr>
            <a:spLocks noGrp="1" noChangeArrowheads="1"/>
          </p:cNvSpPr>
          <p:nvPr>
            <p:ph type="title"/>
          </p:nvPr>
        </p:nvSpPr>
        <p:spPr/>
        <p:txBody>
          <a:bodyPr/>
          <a:lstStyle/>
          <a:p>
            <a:pPr eaLnBrk="1" hangingPunct="1"/>
            <a:r>
              <a:rPr lang="en-US" altLang="en-US"/>
              <a:t>Uses for Reasoning </a:t>
            </a:r>
            <a:endParaRPr lang="el-GR" altLang="en-US"/>
          </a:p>
        </p:txBody>
      </p:sp>
      <p:sp>
        <p:nvSpPr>
          <p:cNvPr id="25605" name="Rectangle 3">
            <a:extLst>
              <a:ext uri="{FF2B5EF4-FFF2-40B4-BE49-F238E27FC236}">
                <a16:creationId xmlns:a16="http://schemas.microsoft.com/office/drawing/2014/main" id="{145A96BC-569A-E386-4C8B-9738FD3BF521}"/>
              </a:ext>
            </a:extLst>
          </p:cNvPr>
          <p:cNvSpPr>
            <a:spLocks noGrp="1" noChangeArrowheads="1"/>
          </p:cNvSpPr>
          <p:nvPr>
            <p:ph type="body" idx="1"/>
          </p:nvPr>
        </p:nvSpPr>
        <p:spPr/>
        <p:txBody>
          <a:bodyPr/>
          <a:lstStyle/>
          <a:p>
            <a:pPr eaLnBrk="1" hangingPunct="1"/>
            <a:r>
              <a:rPr lang="en-US" altLang="en-US" sz="2400"/>
              <a:t>Reasoning support is important for</a:t>
            </a:r>
            <a:endParaRPr lang="en-GB" altLang="en-US" sz="2400"/>
          </a:p>
          <a:p>
            <a:pPr lvl="1" eaLnBrk="1" hangingPunct="1"/>
            <a:r>
              <a:rPr lang="en-GB" altLang="en-US" sz="2000"/>
              <a:t>checking the consistency of the ontology and the knowledge</a:t>
            </a:r>
          </a:p>
          <a:p>
            <a:pPr lvl="1" eaLnBrk="1" hangingPunct="1"/>
            <a:r>
              <a:rPr lang="en-GB" altLang="en-US" sz="2000"/>
              <a:t>checking for unintended relationships between classes</a:t>
            </a:r>
          </a:p>
          <a:p>
            <a:pPr lvl="1" eaLnBrk="1" hangingPunct="1"/>
            <a:r>
              <a:rPr lang="en-GB" altLang="en-US" sz="2000"/>
              <a:t>automatically classifying instances in classes</a:t>
            </a:r>
            <a:endParaRPr lang="en-US" altLang="en-US" sz="2000"/>
          </a:p>
          <a:p>
            <a:pPr eaLnBrk="1" hangingPunct="1"/>
            <a:r>
              <a:rPr lang="en-US" altLang="en-US" sz="2400"/>
              <a:t>Checks like the preceding ones are valuable for </a:t>
            </a:r>
            <a:endParaRPr lang="en-GB" altLang="en-US" sz="2400"/>
          </a:p>
          <a:p>
            <a:pPr lvl="1" eaLnBrk="1" hangingPunct="1"/>
            <a:r>
              <a:rPr lang="en-GB" altLang="en-US" sz="2000"/>
              <a:t>designing large ontologies, where multiple authors are involved</a:t>
            </a:r>
          </a:p>
          <a:p>
            <a:pPr lvl="1" eaLnBrk="1" hangingPunct="1"/>
            <a:r>
              <a:rPr lang="en-GB" altLang="en-US" sz="2000"/>
              <a:t>integrating and sharing ontologies from various sources</a:t>
            </a:r>
            <a:endParaRPr lang="el-GR" alt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1 - Τίτλος">
            <a:extLst>
              <a:ext uri="{FF2B5EF4-FFF2-40B4-BE49-F238E27FC236}">
                <a16:creationId xmlns:a16="http://schemas.microsoft.com/office/drawing/2014/main" id="{8A53C178-4F92-0E67-DA19-B18157F8961D}"/>
              </a:ext>
            </a:extLst>
          </p:cNvPr>
          <p:cNvSpPr>
            <a:spLocks noGrp="1" noChangeArrowheads="1"/>
          </p:cNvSpPr>
          <p:nvPr>
            <p:ph type="title"/>
          </p:nvPr>
        </p:nvSpPr>
        <p:spPr/>
        <p:txBody>
          <a:bodyPr/>
          <a:lstStyle/>
          <a:p>
            <a:r>
              <a:rPr lang="en-US" altLang="en-US"/>
              <a:t>OWL DLP</a:t>
            </a:r>
          </a:p>
        </p:txBody>
      </p:sp>
      <p:sp>
        <p:nvSpPr>
          <p:cNvPr id="83970" name="2 - Θέση περιεχομένου">
            <a:extLst>
              <a:ext uri="{FF2B5EF4-FFF2-40B4-BE49-F238E27FC236}">
                <a16:creationId xmlns:a16="http://schemas.microsoft.com/office/drawing/2014/main" id="{5067754E-C506-227B-2275-63FEABDB4D6D}"/>
              </a:ext>
            </a:extLst>
          </p:cNvPr>
          <p:cNvSpPr>
            <a:spLocks noGrp="1" noChangeArrowheads="1"/>
          </p:cNvSpPr>
          <p:nvPr>
            <p:ph idx="1"/>
          </p:nvPr>
        </p:nvSpPr>
        <p:spPr/>
        <p:txBody>
          <a:bodyPr/>
          <a:lstStyle/>
          <a:p>
            <a:r>
              <a:rPr lang="en-US" altLang="en-US"/>
              <a:t>OWL is based on Description Logic</a:t>
            </a:r>
          </a:p>
          <a:p>
            <a:r>
              <a:rPr lang="en-US" altLang="en-US"/>
              <a:t>Description Logic is a fragment of first-order logic</a:t>
            </a:r>
          </a:p>
          <a:p>
            <a:r>
              <a:rPr lang="en-US" altLang="en-US"/>
              <a:t>OWL inherits from Description Logic</a:t>
            </a:r>
          </a:p>
          <a:p>
            <a:pPr lvl="1"/>
            <a:r>
              <a:rPr lang="en-US" altLang="en-US"/>
              <a:t>The open-world assumption</a:t>
            </a:r>
          </a:p>
          <a:p>
            <a:pPr lvl="1"/>
            <a:r>
              <a:rPr lang="en-US" altLang="en-US"/>
              <a:t>The non-unique-name assumption</a:t>
            </a:r>
          </a:p>
        </p:txBody>
      </p:sp>
      <p:sp>
        <p:nvSpPr>
          <p:cNvPr id="83971" name="3 - Θέση ημερομηνίας">
            <a:extLst>
              <a:ext uri="{FF2B5EF4-FFF2-40B4-BE49-F238E27FC236}">
                <a16:creationId xmlns:a16="http://schemas.microsoft.com/office/drawing/2014/main" id="{BD95528B-AD64-11DE-8169-C8A3BD359D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3972" name="4 - Θέση υποσέλιδου">
            <a:extLst>
              <a:ext uri="{FF2B5EF4-FFF2-40B4-BE49-F238E27FC236}">
                <a16:creationId xmlns:a16="http://schemas.microsoft.com/office/drawing/2014/main" id="{2572DF9D-6FDF-917A-ACC8-9B8FCB048C9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3973" name="5 - Θέση αριθμού διαφάνειας">
            <a:extLst>
              <a:ext uri="{FF2B5EF4-FFF2-40B4-BE49-F238E27FC236}">
                <a16:creationId xmlns:a16="http://schemas.microsoft.com/office/drawing/2014/main" id="{DB9CCA3B-E69A-517A-9B56-26693EA45C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59D034A-E1D7-1146-A8EF-C1E260D5CDC1}" type="slidenum">
              <a:rPr lang="el-GR" altLang="en-US" smtClean="0">
                <a:solidFill>
                  <a:schemeClr val="bg1"/>
                </a:solidFill>
              </a:rPr>
              <a:pPr>
                <a:spcBef>
                  <a:spcPct val="0"/>
                </a:spcBef>
                <a:buClrTx/>
                <a:buSzTx/>
                <a:buFontTx/>
                <a:buNone/>
              </a:pPr>
              <a:t>80</a:t>
            </a:fld>
            <a:endParaRPr lang="el-GR" altLang="en-US">
              <a:solidFill>
                <a:schemeClr val="bg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1 - Τίτλος">
            <a:extLst>
              <a:ext uri="{FF2B5EF4-FFF2-40B4-BE49-F238E27FC236}">
                <a16:creationId xmlns:a16="http://schemas.microsoft.com/office/drawing/2014/main" id="{A0F11EF0-FBDF-9B42-05BD-0B8B42503728}"/>
              </a:ext>
            </a:extLst>
          </p:cNvPr>
          <p:cNvSpPr>
            <a:spLocks noGrp="1" noChangeArrowheads="1"/>
          </p:cNvSpPr>
          <p:nvPr>
            <p:ph type="title"/>
          </p:nvPr>
        </p:nvSpPr>
        <p:spPr/>
        <p:txBody>
          <a:bodyPr/>
          <a:lstStyle/>
          <a:p>
            <a:r>
              <a:rPr lang="en-US" altLang="en-US"/>
              <a:t>Open-world assumption</a:t>
            </a:r>
          </a:p>
        </p:txBody>
      </p:sp>
      <p:sp>
        <p:nvSpPr>
          <p:cNvPr id="84994" name="2 - Θέση περιεχομένου">
            <a:extLst>
              <a:ext uri="{FF2B5EF4-FFF2-40B4-BE49-F238E27FC236}">
                <a16:creationId xmlns:a16="http://schemas.microsoft.com/office/drawing/2014/main" id="{FFCEB6CF-1F66-46DE-008D-466406D8131E}"/>
              </a:ext>
            </a:extLst>
          </p:cNvPr>
          <p:cNvSpPr>
            <a:spLocks noGrp="1" noChangeArrowheads="1"/>
          </p:cNvSpPr>
          <p:nvPr>
            <p:ph idx="1"/>
          </p:nvPr>
        </p:nvSpPr>
        <p:spPr/>
        <p:txBody>
          <a:bodyPr/>
          <a:lstStyle/>
          <a:p>
            <a:r>
              <a:rPr lang="en-US" altLang="en-US"/>
              <a:t>We cannot conclude some statement x to be false simply because we cannot show x to be true</a:t>
            </a:r>
          </a:p>
          <a:p>
            <a:r>
              <a:rPr lang="en-US" altLang="en-US"/>
              <a:t>Our axioms may be simply noncommittal on the status of x</a:t>
            </a:r>
          </a:p>
          <a:p>
            <a:r>
              <a:rPr lang="en-US" altLang="en-US"/>
              <a:t>We may not deduce falsity from the absence of truth</a:t>
            </a:r>
          </a:p>
          <a:p>
            <a:endParaRPr lang="en-US" altLang="en-US"/>
          </a:p>
        </p:txBody>
      </p:sp>
      <p:sp>
        <p:nvSpPr>
          <p:cNvPr id="84995" name="3 - Θέση ημερομηνίας">
            <a:extLst>
              <a:ext uri="{FF2B5EF4-FFF2-40B4-BE49-F238E27FC236}">
                <a16:creationId xmlns:a16="http://schemas.microsoft.com/office/drawing/2014/main" id="{B4FEFCD0-FC7A-CD26-39F0-7132D595786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4996" name="4 - Θέση υποσέλιδου">
            <a:extLst>
              <a:ext uri="{FF2B5EF4-FFF2-40B4-BE49-F238E27FC236}">
                <a16:creationId xmlns:a16="http://schemas.microsoft.com/office/drawing/2014/main" id="{553B5779-8030-8AEE-3A83-2EB443DB95B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4997" name="5 - Θέση αριθμού διαφάνειας">
            <a:extLst>
              <a:ext uri="{FF2B5EF4-FFF2-40B4-BE49-F238E27FC236}">
                <a16:creationId xmlns:a16="http://schemas.microsoft.com/office/drawing/2014/main" id="{A4B50D9A-493E-5F4F-A39C-B5AE3C4F3C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5F607E79-5EDF-AB42-A2DA-72E252AB521A}" type="slidenum">
              <a:rPr lang="el-GR" altLang="en-US" smtClean="0">
                <a:solidFill>
                  <a:schemeClr val="bg1"/>
                </a:solidFill>
              </a:rPr>
              <a:pPr>
                <a:spcBef>
                  <a:spcPct val="0"/>
                </a:spcBef>
                <a:buClrTx/>
                <a:buSzTx/>
                <a:buFontTx/>
                <a:buNone/>
              </a:pPr>
              <a:t>81</a:t>
            </a:fld>
            <a:endParaRPr lang="el-GR" altLang="en-US">
              <a:solidFill>
                <a:schemeClr val="bg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1 - Τίτλος">
            <a:extLst>
              <a:ext uri="{FF2B5EF4-FFF2-40B4-BE49-F238E27FC236}">
                <a16:creationId xmlns:a16="http://schemas.microsoft.com/office/drawing/2014/main" id="{1E95088C-A8BE-E1BA-38C4-DB8B7B3657B4}"/>
              </a:ext>
            </a:extLst>
          </p:cNvPr>
          <p:cNvSpPr>
            <a:spLocks noGrp="1" noChangeArrowheads="1"/>
          </p:cNvSpPr>
          <p:nvPr>
            <p:ph type="title"/>
          </p:nvPr>
        </p:nvSpPr>
        <p:spPr/>
        <p:txBody>
          <a:bodyPr/>
          <a:lstStyle/>
          <a:p>
            <a:r>
              <a:rPr lang="en-US" altLang="en-US"/>
              <a:t>Open-world assumption example</a:t>
            </a:r>
          </a:p>
        </p:txBody>
      </p:sp>
      <p:sp>
        <p:nvSpPr>
          <p:cNvPr id="86018" name="2 - Θέση περιεχομένου">
            <a:extLst>
              <a:ext uri="{FF2B5EF4-FFF2-40B4-BE49-F238E27FC236}">
                <a16:creationId xmlns:a16="http://schemas.microsoft.com/office/drawing/2014/main" id="{B400E836-70B0-F929-4969-B8D8FC840847}"/>
              </a:ext>
            </a:extLst>
          </p:cNvPr>
          <p:cNvSpPr>
            <a:spLocks noGrp="1" noChangeArrowheads="1"/>
          </p:cNvSpPr>
          <p:nvPr>
            <p:ph idx="1"/>
          </p:nvPr>
        </p:nvSpPr>
        <p:spPr/>
        <p:txBody>
          <a:bodyPr/>
          <a:lstStyle/>
          <a:p>
            <a:r>
              <a:rPr lang="en-US" altLang="en-US" b="1"/>
              <a:t>Question:</a:t>
            </a:r>
            <a:r>
              <a:rPr lang="en-US" altLang="en-US"/>
              <a:t> "Did it rain in Tokyo yesterday?"</a:t>
            </a:r>
          </a:p>
          <a:p>
            <a:r>
              <a:rPr lang="en-US" altLang="en-US" b="1"/>
              <a:t>Answer: </a:t>
            </a:r>
            <a:r>
              <a:rPr lang="en-US" altLang="en-US"/>
              <a:t>"I don’t know that it rained , but that’s not enough reason to conclude that it didn’t rain"</a:t>
            </a:r>
          </a:p>
        </p:txBody>
      </p:sp>
      <p:sp>
        <p:nvSpPr>
          <p:cNvPr id="86019" name="3 - Θέση ημερομηνίας">
            <a:extLst>
              <a:ext uri="{FF2B5EF4-FFF2-40B4-BE49-F238E27FC236}">
                <a16:creationId xmlns:a16="http://schemas.microsoft.com/office/drawing/2014/main" id="{5A5040C2-4FA6-8FA2-6A6D-07CD8C653C1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6020" name="4 - Θέση υποσέλιδου">
            <a:extLst>
              <a:ext uri="{FF2B5EF4-FFF2-40B4-BE49-F238E27FC236}">
                <a16:creationId xmlns:a16="http://schemas.microsoft.com/office/drawing/2014/main" id="{D82A2FAB-5510-C4C1-A9EC-E006A857D79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6021" name="5 - Θέση αριθμού διαφάνειας">
            <a:extLst>
              <a:ext uri="{FF2B5EF4-FFF2-40B4-BE49-F238E27FC236}">
                <a16:creationId xmlns:a16="http://schemas.microsoft.com/office/drawing/2014/main" id="{ED1FE982-9456-4E1F-E03A-1204991F0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05BB7B43-AD33-3A49-ACF2-0A3623E6B850}" type="slidenum">
              <a:rPr lang="el-GR" altLang="en-US" smtClean="0">
                <a:solidFill>
                  <a:schemeClr val="bg1"/>
                </a:solidFill>
              </a:rPr>
              <a:pPr>
                <a:spcBef>
                  <a:spcPct val="0"/>
                </a:spcBef>
                <a:buClrTx/>
                <a:buSzTx/>
                <a:buFontTx/>
                <a:buNone/>
              </a:pPr>
              <a:t>82</a:t>
            </a:fld>
            <a:endParaRPr lang="el-GR" altLang="en-US">
              <a:solidFill>
                <a:schemeClr val="bg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1 - Τίτλος">
            <a:extLst>
              <a:ext uri="{FF2B5EF4-FFF2-40B4-BE49-F238E27FC236}">
                <a16:creationId xmlns:a16="http://schemas.microsoft.com/office/drawing/2014/main" id="{FBF198D1-4DAC-0CCD-2511-201114F64700}"/>
              </a:ext>
            </a:extLst>
          </p:cNvPr>
          <p:cNvSpPr>
            <a:spLocks noGrp="1" noChangeArrowheads="1"/>
          </p:cNvSpPr>
          <p:nvPr>
            <p:ph type="title"/>
          </p:nvPr>
        </p:nvSpPr>
        <p:spPr/>
        <p:txBody>
          <a:bodyPr/>
          <a:lstStyle/>
          <a:p>
            <a:r>
              <a:rPr lang="en-US" altLang="en-US"/>
              <a:t>Closed-world assumption (CWA)</a:t>
            </a:r>
          </a:p>
        </p:txBody>
      </p:sp>
      <p:sp>
        <p:nvSpPr>
          <p:cNvPr id="87042" name="2 - Θέση περιεχομένου">
            <a:extLst>
              <a:ext uri="{FF2B5EF4-FFF2-40B4-BE49-F238E27FC236}">
                <a16:creationId xmlns:a16="http://schemas.microsoft.com/office/drawing/2014/main" id="{469785D4-60CF-A0EE-FADF-ED3B7D075CA3}"/>
              </a:ext>
            </a:extLst>
          </p:cNvPr>
          <p:cNvSpPr>
            <a:spLocks noGrp="1" noChangeArrowheads="1"/>
          </p:cNvSpPr>
          <p:nvPr>
            <p:ph idx="1"/>
          </p:nvPr>
        </p:nvSpPr>
        <p:spPr/>
        <p:txBody>
          <a:bodyPr/>
          <a:lstStyle/>
          <a:p>
            <a:r>
              <a:rPr lang="en-US" altLang="en-US"/>
              <a:t>Closed-world assumption allow deriving falsity from the inability to derive truth</a:t>
            </a:r>
          </a:p>
          <a:p>
            <a:r>
              <a:rPr lang="en-US" altLang="en-US"/>
              <a:t>Example:</a:t>
            </a:r>
          </a:p>
          <a:p>
            <a:pPr lvl="1"/>
            <a:r>
              <a:rPr lang="en-US" altLang="en-US" b="1"/>
              <a:t>Question:</a:t>
            </a:r>
            <a:r>
              <a:rPr lang="en-US" altLang="en-US"/>
              <a:t> " Was there a big earthquake disaster in Tokyo yesterday? "</a:t>
            </a:r>
          </a:p>
          <a:p>
            <a:pPr lvl="1"/>
            <a:r>
              <a:rPr lang="en-US" altLang="en-US" b="1"/>
              <a:t>Answer:</a:t>
            </a:r>
            <a:r>
              <a:rPr lang="en-US" altLang="en-US"/>
              <a:t> " I don’t know that there was, but if there had been such a disaster, I’d have heard about it. Therefore I conclude that there wasn’t such a disaster"</a:t>
            </a:r>
          </a:p>
        </p:txBody>
      </p:sp>
      <p:sp>
        <p:nvSpPr>
          <p:cNvPr id="87043" name="3 - Θέση ημερομηνίας">
            <a:extLst>
              <a:ext uri="{FF2B5EF4-FFF2-40B4-BE49-F238E27FC236}">
                <a16:creationId xmlns:a16="http://schemas.microsoft.com/office/drawing/2014/main" id="{95CAE471-AC23-C755-C055-BF51B1A48FB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7044" name="4 - Θέση υποσέλιδου">
            <a:extLst>
              <a:ext uri="{FF2B5EF4-FFF2-40B4-BE49-F238E27FC236}">
                <a16:creationId xmlns:a16="http://schemas.microsoft.com/office/drawing/2014/main" id="{A77591A8-EE71-D463-CF72-A44773EB45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7045" name="5 - Θέση αριθμού διαφάνειας">
            <a:extLst>
              <a:ext uri="{FF2B5EF4-FFF2-40B4-BE49-F238E27FC236}">
                <a16:creationId xmlns:a16="http://schemas.microsoft.com/office/drawing/2014/main" id="{B572BBFF-DC10-BE76-58B0-E3F2D70CB2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8E5591F1-F460-314F-97FD-2B6D56864963}" type="slidenum">
              <a:rPr lang="el-GR" altLang="en-US" smtClean="0">
                <a:solidFill>
                  <a:schemeClr val="bg1"/>
                </a:solidFill>
              </a:rPr>
              <a:pPr>
                <a:spcBef>
                  <a:spcPct val="0"/>
                </a:spcBef>
                <a:buClrTx/>
                <a:buSzTx/>
                <a:buFontTx/>
                <a:buNone/>
              </a:pPr>
              <a:t>83</a:t>
            </a:fld>
            <a:endParaRPr lang="el-GR" altLang="en-US">
              <a:solidFill>
                <a:schemeClr val="bg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1 - Τίτλος">
            <a:extLst>
              <a:ext uri="{FF2B5EF4-FFF2-40B4-BE49-F238E27FC236}">
                <a16:creationId xmlns:a16="http://schemas.microsoft.com/office/drawing/2014/main" id="{B40A8D0B-52FE-A68E-52CA-274387CCD349}"/>
              </a:ext>
            </a:extLst>
          </p:cNvPr>
          <p:cNvSpPr>
            <a:spLocks noGrp="1" noChangeArrowheads="1"/>
          </p:cNvSpPr>
          <p:nvPr>
            <p:ph type="title"/>
          </p:nvPr>
        </p:nvSpPr>
        <p:spPr/>
        <p:txBody>
          <a:bodyPr/>
          <a:lstStyle/>
          <a:p>
            <a:r>
              <a:rPr lang="en-US" altLang="en-US"/>
              <a:t>Unique-name assumption (UNA) </a:t>
            </a:r>
          </a:p>
        </p:txBody>
      </p:sp>
      <p:sp>
        <p:nvSpPr>
          <p:cNvPr id="88066" name="2 - Θέση περιεχομένου">
            <a:extLst>
              <a:ext uri="{FF2B5EF4-FFF2-40B4-BE49-F238E27FC236}">
                <a16:creationId xmlns:a16="http://schemas.microsoft.com/office/drawing/2014/main" id="{0B134A87-FC06-F14E-ACA9-CF2814F7F666}"/>
              </a:ext>
            </a:extLst>
          </p:cNvPr>
          <p:cNvSpPr>
            <a:spLocks noGrp="1" noChangeArrowheads="1"/>
          </p:cNvSpPr>
          <p:nvPr>
            <p:ph idx="1"/>
          </p:nvPr>
        </p:nvSpPr>
        <p:spPr/>
        <p:txBody>
          <a:bodyPr/>
          <a:lstStyle/>
          <a:p>
            <a:r>
              <a:rPr lang="en-US" altLang="en-US"/>
              <a:t>When two individuals are known by different names, they are in fact different individuals</a:t>
            </a:r>
          </a:p>
          <a:p>
            <a:r>
              <a:rPr lang="en-US" altLang="en-US"/>
              <a:t>This is an assumption  that sometimes works (ex. Product codes) and sometimes doesn’t (ex. Social environment)</a:t>
            </a:r>
          </a:p>
          <a:p>
            <a:r>
              <a:rPr lang="en-US" altLang="en-US"/>
              <a:t>OWL does not make the unique-name assumption</a:t>
            </a:r>
          </a:p>
        </p:txBody>
      </p:sp>
      <p:sp>
        <p:nvSpPr>
          <p:cNvPr id="88067" name="3 - Θέση ημερομηνίας">
            <a:extLst>
              <a:ext uri="{FF2B5EF4-FFF2-40B4-BE49-F238E27FC236}">
                <a16:creationId xmlns:a16="http://schemas.microsoft.com/office/drawing/2014/main" id="{DB7DB559-7EB4-B34A-C8F2-3829EE36B68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8068" name="4 - Θέση υποσέλιδου">
            <a:extLst>
              <a:ext uri="{FF2B5EF4-FFF2-40B4-BE49-F238E27FC236}">
                <a16:creationId xmlns:a16="http://schemas.microsoft.com/office/drawing/2014/main" id="{63E85067-7ECE-EC63-7F62-2E7763735CF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8069" name="5 - Θέση αριθμού διαφάνειας">
            <a:extLst>
              <a:ext uri="{FF2B5EF4-FFF2-40B4-BE49-F238E27FC236}">
                <a16:creationId xmlns:a16="http://schemas.microsoft.com/office/drawing/2014/main" id="{E14539B7-7A9F-BC16-9890-208AEBFE1A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4F226C5-875C-AA47-8BF4-0078630FB2D5}" type="slidenum">
              <a:rPr lang="el-GR" altLang="en-US" smtClean="0">
                <a:solidFill>
                  <a:schemeClr val="bg1"/>
                </a:solidFill>
              </a:rPr>
              <a:pPr>
                <a:spcBef>
                  <a:spcPct val="0"/>
                </a:spcBef>
                <a:buClrTx/>
                <a:buSzTx/>
                <a:buFontTx/>
                <a:buNone/>
              </a:pPr>
              <a:t>84</a:t>
            </a:fld>
            <a:endParaRPr lang="el-GR" altLang="en-US">
              <a:solidFill>
                <a:schemeClr val="bg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1 - Τίτλος">
            <a:extLst>
              <a:ext uri="{FF2B5EF4-FFF2-40B4-BE49-F238E27FC236}">
                <a16:creationId xmlns:a16="http://schemas.microsoft.com/office/drawing/2014/main" id="{4DAC6812-763D-2F6D-D63D-CEA9617F9F21}"/>
              </a:ext>
            </a:extLst>
          </p:cNvPr>
          <p:cNvSpPr>
            <a:spLocks noGrp="1" noChangeArrowheads="1"/>
          </p:cNvSpPr>
          <p:nvPr>
            <p:ph type="title"/>
          </p:nvPr>
        </p:nvSpPr>
        <p:spPr/>
        <p:txBody>
          <a:bodyPr/>
          <a:lstStyle/>
          <a:p>
            <a:r>
              <a:rPr lang="en-US" altLang="en-US"/>
              <a:t>OWL DLP use</a:t>
            </a:r>
          </a:p>
        </p:txBody>
      </p:sp>
      <p:sp>
        <p:nvSpPr>
          <p:cNvPr id="89090" name="2 - Θέση περιεχομένου">
            <a:extLst>
              <a:ext uri="{FF2B5EF4-FFF2-40B4-BE49-F238E27FC236}">
                <a16:creationId xmlns:a16="http://schemas.microsoft.com/office/drawing/2014/main" id="{FF9A920A-1F73-7FB8-F061-DDE6A5321809}"/>
              </a:ext>
            </a:extLst>
          </p:cNvPr>
          <p:cNvSpPr>
            <a:spLocks noGrp="1" noChangeArrowheads="1"/>
          </p:cNvSpPr>
          <p:nvPr>
            <p:ph idx="1"/>
          </p:nvPr>
        </p:nvSpPr>
        <p:spPr/>
        <p:txBody>
          <a:bodyPr/>
          <a:lstStyle/>
          <a:p>
            <a:r>
              <a:rPr lang="en-US" altLang="en-US"/>
              <a:t>Systems such as databases and logic-programming systems have tended to support closed worlds and unique names</a:t>
            </a:r>
          </a:p>
          <a:p>
            <a:r>
              <a:rPr lang="en-US" altLang="en-US"/>
              <a:t>Knowledge representation systems and theorem plovers support open worlds and non-unique names</a:t>
            </a:r>
          </a:p>
        </p:txBody>
      </p:sp>
      <p:sp>
        <p:nvSpPr>
          <p:cNvPr id="89091" name="3 - Θέση ημερομηνίας">
            <a:extLst>
              <a:ext uri="{FF2B5EF4-FFF2-40B4-BE49-F238E27FC236}">
                <a16:creationId xmlns:a16="http://schemas.microsoft.com/office/drawing/2014/main" id="{C53881B0-82F5-D9DB-61FB-C7B964F97A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89092" name="4 - Θέση υποσέλιδου">
            <a:extLst>
              <a:ext uri="{FF2B5EF4-FFF2-40B4-BE49-F238E27FC236}">
                <a16:creationId xmlns:a16="http://schemas.microsoft.com/office/drawing/2014/main" id="{F2A025C4-F094-62AC-E698-475FC91D9C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89093" name="5 - Θέση αριθμού διαφάνειας">
            <a:extLst>
              <a:ext uri="{FF2B5EF4-FFF2-40B4-BE49-F238E27FC236}">
                <a16:creationId xmlns:a16="http://schemas.microsoft.com/office/drawing/2014/main" id="{A8275B4B-1366-C8AC-5442-94C86248A9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8091117-9233-CE40-82AF-DC6EFA650D66}" type="slidenum">
              <a:rPr lang="el-GR" altLang="en-US" smtClean="0">
                <a:solidFill>
                  <a:schemeClr val="bg1"/>
                </a:solidFill>
              </a:rPr>
              <a:pPr>
                <a:spcBef>
                  <a:spcPct val="0"/>
                </a:spcBef>
                <a:buClrTx/>
                <a:buSzTx/>
                <a:buFontTx/>
                <a:buNone/>
              </a:pPr>
              <a:t>85</a:t>
            </a:fld>
            <a:endParaRPr lang="el-GR" altLang="en-US">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1 - Τίτλος">
            <a:extLst>
              <a:ext uri="{FF2B5EF4-FFF2-40B4-BE49-F238E27FC236}">
                <a16:creationId xmlns:a16="http://schemas.microsoft.com/office/drawing/2014/main" id="{BD6E2232-5006-57ED-D232-9E7C8953E703}"/>
              </a:ext>
            </a:extLst>
          </p:cNvPr>
          <p:cNvSpPr>
            <a:spLocks noGrp="1" noChangeArrowheads="1"/>
          </p:cNvSpPr>
          <p:nvPr>
            <p:ph type="title"/>
          </p:nvPr>
        </p:nvSpPr>
        <p:spPr/>
        <p:txBody>
          <a:bodyPr/>
          <a:lstStyle/>
          <a:p>
            <a:r>
              <a:rPr lang="en-US" altLang="en-US"/>
              <a:t>OWL DLP use (2)</a:t>
            </a:r>
          </a:p>
        </p:txBody>
      </p:sp>
      <p:sp>
        <p:nvSpPr>
          <p:cNvPr id="69635" name="2 - Θέση περιεχομένου">
            <a:extLst>
              <a:ext uri="{FF2B5EF4-FFF2-40B4-BE49-F238E27FC236}">
                <a16:creationId xmlns:a16="http://schemas.microsoft.com/office/drawing/2014/main" id="{2222DF4F-F61F-7742-680F-B8BB4E636D0B}"/>
              </a:ext>
            </a:extLst>
          </p:cNvPr>
          <p:cNvSpPr>
            <a:spLocks noGrp="1"/>
          </p:cNvSpPr>
          <p:nvPr>
            <p:ph idx="1"/>
          </p:nvPr>
        </p:nvSpPr>
        <p:spPr/>
        <p:txBody>
          <a:bodyPr>
            <a:normAutofit fontScale="77500" lnSpcReduction="20000"/>
          </a:bodyPr>
          <a:lstStyle/>
          <a:p>
            <a:pPr>
              <a:defRPr/>
            </a:pPr>
            <a:r>
              <a:rPr lang="en-US" dirty="0" err="1"/>
              <a:t>Ontologies</a:t>
            </a:r>
            <a:r>
              <a:rPr lang="en-US" dirty="0"/>
              <a:t> are sometimes in need of one sometimes in need of the other use</a:t>
            </a:r>
          </a:p>
          <a:p>
            <a:pPr>
              <a:defRPr/>
            </a:pPr>
            <a:r>
              <a:rPr lang="en-US" dirty="0"/>
              <a:t>Discussions can be found in the literature and on the WWW about whither OWL should be more like a knowledge representation system or more like a database system </a:t>
            </a:r>
          </a:p>
          <a:p>
            <a:pPr>
              <a:defRPr/>
            </a:pPr>
            <a:r>
              <a:rPr lang="en-US" dirty="0"/>
              <a:t>This debate was nicely resolved by </a:t>
            </a:r>
            <a:r>
              <a:rPr lang="en-US" dirty="0" err="1"/>
              <a:t>Volz</a:t>
            </a:r>
            <a:r>
              <a:rPr lang="en-US" dirty="0"/>
              <a:t> and </a:t>
            </a:r>
            <a:r>
              <a:rPr lang="en-US" dirty="0" err="1"/>
              <a:t>Horrocks</a:t>
            </a:r>
            <a:r>
              <a:rPr lang="en-US" dirty="0"/>
              <a:t>, who identified a fragment of OWL called DLP </a:t>
            </a:r>
          </a:p>
          <a:p>
            <a:pPr>
              <a:defRPr/>
            </a:pPr>
            <a:r>
              <a:rPr lang="en-US" dirty="0"/>
              <a:t>This fragment in the largest fragment on which the choice for CWA and UNA does not matter, see following figure</a:t>
            </a:r>
          </a:p>
        </p:txBody>
      </p:sp>
      <p:sp>
        <p:nvSpPr>
          <p:cNvPr id="90115" name="3 - Θέση ημερομηνίας">
            <a:extLst>
              <a:ext uri="{FF2B5EF4-FFF2-40B4-BE49-F238E27FC236}">
                <a16:creationId xmlns:a16="http://schemas.microsoft.com/office/drawing/2014/main" id="{17E3C4FA-09F7-A7BF-C74B-DD6143E5974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0116" name="4 - Θέση υποσέλιδου">
            <a:extLst>
              <a:ext uri="{FF2B5EF4-FFF2-40B4-BE49-F238E27FC236}">
                <a16:creationId xmlns:a16="http://schemas.microsoft.com/office/drawing/2014/main" id="{ACEDC9BE-1B95-01D6-BA9F-392AD5888E9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0117" name="5 - Θέση αριθμού διαφάνειας">
            <a:extLst>
              <a:ext uri="{FF2B5EF4-FFF2-40B4-BE49-F238E27FC236}">
                <a16:creationId xmlns:a16="http://schemas.microsoft.com/office/drawing/2014/main" id="{D1573E6A-86A4-D9DD-BBB4-A69E33A680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84E1B5F6-687B-C347-A1DD-315766E9F270}" type="slidenum">
              <a:rPr lang="el-GR" altLang="en-US" smtClean="0">
                <a:solidFill>
                  <a:schemeClr val="bg1"/>
                </a:solidFill>
              </a:rPr>
              <a:pPr>
                <a:spcBef>
                  <a:spcPct val="0"/>
                </a:spcBef>
                <a:buClrTx/>
                <a:buSzTx/>
                <a:buFontTx/>
                <a:buNone/>
              </a:pPr>
              <a:t>86</a:t>
            </a:fld>
            <a:endParaRPr lang="el-GR" altLang="en-US">
              <a:solidFill>
                <a:schemeClr val="bg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F97BBB79-ED89-238B-F153-ABB182B8454E}"/>
              </a:ext>
            </a:extLst>
          </p:cNvPr>
          <p:cNvSpPr>
            <a:spLocks noGrp="1"/>
          </p:cNvSpPr>
          <p:nvPr>
            <p:ph type="title"/>
          </p:nvPr>
        </p:nvSpPr>
        <p:spPr/>
        <p:txBody>
          <a:bodyPr>
            <a:normAutofit fontScale="90000"/>
          </a:bodyPr>
          <a:lstStyle/>
          <a:p>
            <a:pPr>
              <a:defRPr/>
            </a:pPr>
            <a:r>
              <a:rPr lang="en-US" dirty="0"/>
              <a:t>Relation of OWL DLP to other languages</a:t>
            </a:r>
          </a:p>
        </p:txBody>
      </p:sp>
      <p:sp>
        <p:nvSpPr>
          <p:cNvPr id="91138" name="3 - Θέση ημερομηνίας">
            <a:extLst>
              <a:ext uri="{FF2B5EF4-FFF2-40B4-BE49-F238E27FC236}">
                <a16:creationId xmlns:a16="http://schemas.microsoft.com/office/drawing/2014/main" id="{B015FEEC-49A9-EADB-BDE8-24DB02053D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1139" name="4 - Θέση υποσέλιδου">
            <a:extLst>
              <a:ext uri="{FF2B5EF4-FFF2-40B4-BE49-F238E27FC236}">
                <a16:creationId xmlns:a16="http://schemas.microsoft.com/office/drawing/2014/main" id="{A3B94C62-D9D0-AC50-1587-7AD0A07835D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1140" name="5 - Θέση αριθμού διαφάνειας">
            <a:extLst>
              <a:ext uri="{FF2B5EF4-FFF2-40B4-BE49-F238E27FC236}">
                <a16:creationId xmlns:a16="http://schemas.microsoft.com/office/drawing/2014/main" id="{046A32D5-7147-5C2A-45EC-091F357313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4140D755-FFCD-004A-A8AE-3E3C5F29C834}" type="slidenum">
              <a:rPr lang="el-GR" altLang="en-US" smtClean="0">
                <a:solidFill>
                  <a:schemeClr val="bg1"/>
                </a:solidFill>
              </a:rPr>
              <a:pPr>
                <a:spcBef>
                  <a:spcPct val="0"/>
                </a:spcBef>
                <a:buClrTx/>
                <a:buSzTx/>
                <a:buFontTx/>
                <a:buNone/>
              </a:pPr>
              <a:t>87</a:t>
            </a:fld>
            <a:endParaRPr lang="el-GR" altLang="en-US">
              <a:solidFill>
                <a:schemeClr val="bg1"/>
              </a:solidFill>
            </a:endParaRPr>
          </a:p>
        </p:txBody>
      </p:sp>
      <p:pic>
        <p:nvPicPr>
          <p:cNvPr id="91141" name="Picture 7">
            <a:extLst>
              <a:ext uri="{FF2B5EF4-FFF2-40B4-BE49-F238E27FC236}">
                <a16:creationId xmlns:a16="http://schemas.microsoft.com/office/drawing/2014/main" id="{8D079921-E10C-E018-BED6-146FC362B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428875"/>
            <a:ext cx="407352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1 - Τίτλος">
            <a:extLst>
              <a:ext uri="{FF2B5EF4-FFF2-40B4-BE49-F238E27FC236}">
                <a16:creationId xmlns:a16="http://schemas.microsoft.com/office/drawing/2014/main" id="{1A39925B-518B-E640-2967-C1349A430DD7}"/>
              </a:ext>
            </a:extLst>
          </p:cNvPr>
          <p:cNvSpPr>
            <a:spLocks noGrp="1" noChangeArrowheads="1"/>
          </p:cNvSpPr>
          <p:nvPr>
            <p:ph type="title"/>
          </p:nvPr>
        </p:nvSpPr>
        <p:spPr/>
        <p:txBody>
          <a:bodyPr/>
          <a:lstStyle/>
          <a:p>
            <a:r>
              <a:rPr lang="en-US" altLang="en-US"/>
              <a:t>OWL DLP use (3)</a:t>
            </a:r>
          </a:p>
        </p:txBody>
      </p:sp>
      <p:sp>
        <p:nvSpPr>
          <p:cNvPr id="3" name="2 - Θέση περιεχομένου">
            <a:extLst>
              <a:ext uri="{FF2B5EF4-FFF2-40B4-BE49-F238E27FC236}">
                <a16:creationId xmlns:a16="http://schemas.microsoft.com/office/drawing/2014/main" id="{0321C120-2EAA-7232-1F85-F185C4259606}"/>
              </a:ext>
            </a:extLst>
          </p:cNvPr>
          <p:cNvSpPr>
            <a:spLocks noGrp="1"/>
          </p:cNvSpPr>
          <p:nvPr>
            <p:ph idx="1"/>
          </p:nvPr>
        </p:nvSpPr>
        <p:spPr/>
        <p:txBody>
          <a:bodyPr>
            <a:normAutofit fontScale="92500" lnSpcReduction="10000"/>
          </a:bodyPr>
          <a:lstStyle/>
          <a:p>
            <a:pPr>
              <a:defRPr/>
            </a:pPr>
            <a:r>
              <a:rPr lang="en-US" dirty="0"/>
              <a:t>OWL DLP is weak enough so that the differences between the choices don’t show up</a:t>
            </a:r>
          </a:p>
          <a:p>
            <a:pPr>
              <a:defRPr/>
            </a:pPr>
            <a:r>
              <a:rPr lang="en-US" dirty="0"/>
              <a:t>The advantage of this is that people or applications that wish to make different choices on these assumptions can still exchange </a:t>
            </a:r>
            <a:r>
              <a:rPr lang="en-US" dirty="0" err="1"/>
              <a:t>ontologies</a:t>
            </a:r>
            <a:r>
              <a:rPr lang="en-US" dirty="0"/>
              <a:t> in OWL DLP without harm</a:t>
            </a:r>
          </a:p>
          <a:p>
            <a:pPr>
              <a:defRPr/>
            </a:pPr>
            <a:r>
              <a:rPr lang="en-US" dirty="0"/>
              <a:t>As soon as they go outside OWL DLP, they will notice that they draw different conclusions from the same statements</a:t>
            </a:r>
          </a:p>
        </p:txBody>
      </p:sp>
      <p:sp>
        <p:nvSpPr>
          <p:cNvPr id="92163" name="3 - Θέση ημερομηνίας">
            <a:extLst>
              <a:ext uri="{FF2B5EF4-FFF2-40B4-BE49-F238E27FC236}">
                <a16:creationId xmlns:a16="http://schemas.microsoft.com/office/drawing/2014/main" id="{350B6639-2D38-6847-FDFB-7476DCC7A97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2164" name="4 - Θέση υποσέλιδου">
            <a:extLst>
              <a:ext uri="{FF2B5EF4-FFF2-40B4-BE49-F238E27FC236}">
                <a16:creationId xmlns:a16="http://schemas.microsoft.com/office/drawing/2014/main" id="{D2459353-C21A-E6E7-8B07-79412BFCB69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2165" name="5 - Θέση αριθμού διαφάνειας">
            <a:extLst>
              <a:ext uri="{FF2B5EF4-FFF2-40B4-BE49-F238E27FC236}">
                <a16:creationId xmlns:a16="http://schemas.microsoft.com/office/drawing/2014/main" id="{EF9168DD-2AAA-FEB8-47E3-D55F4E6896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D79C8A20-A953-2148-9B1B-B528FA262A22}" type="slidenum">
              <a:rPr lang="el-GR" altLang="en-US" smtClean="0">
                <a:solidFill>
                  <a:schemeClr val="bg1"/>
                </a:solidFill>
              </a:rPr>
              <a:pPr>
                <a:spcBef>
                  <a:spcPct val="0"/>
                </a:spcBef>
                <a:buClrTx/>
                <a:buSzTx/>
                <a:buFontTx/>
                <a:buNone/>
              </a:pPr>
              <a:t>88</a:t>
            </a:fld>
            <a:endParaRPr lang="el-GR" altLang="en-US">
              <a:solidFill>
                <a:schemeClr val="bg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1 - Τίτλος">
            <a:extLst>
              <a:ext uri="{FF2B5EF4-FFF2-40B4-BE49-F238E27FC236}">
                <a16:creationId xmlns:a16="http://schemas.microsoft.com/office/drawing/2014/main" id="{1DFB777F-A496-6212-BB5A-AD8799F25874}"/>
              </a:ext>
            </a:extLst>
          </p:cNvPr>
          <p:cNvSpPr>
            <a:spLocks noGrp="1" noChangeArrowheads="1"/>
          </p:cNvSpPr>
          <p:nvPr>
            <p:ph type="title"/>
          </p:nvPr>
        </p:nvSpPr>
        <p:spPr/>
        <p:txBody>
          <a:bodyPr/>
          <a:lstStyle/>
          <a:p>
            <a:r>
              <a:rPr lang="en-US" altLang="en-US"/>
              <a:t>OWL DLP </a:t>
            </a:r>
          </a:p>
        </p:txBody>
      </p:sp>
      <p:sp>
        <p:nvSpPr>
          <p:cNvPr id="3" name="2 - Θέση περιεχομένου">
            <a:extLst>
              <a:ext uri="{FF2B5EF4-FFF2-40B4-BE49-F238E27FC236}">
                <a16:creationId xmlns:a16="http://schemas.microsoft.com/office/drawing/2014/main" id="{1CAD7FF3-1092-6EEF-716A-7B97A0EC9A5F}"/>
              </a:ext>
            </a:extLst>
          </p:cNvPr>
          <p:cNvSpPr>
            <a:spLocks noGrp="1"/>
          </p:cNvSpPr>
          <p:nvPr>
            <p:ph idx="1"/>
          </p:nvPr>
        </p:nvSpPr>
        <p:spPr/>
        <p:txBody>
          <a:bodyPr>
            <a:normAutofit fontScale="92500" lnSpcReduction="10000"/>
          </a:bodyPr>
          <a:lstStyle/>
          <a:p>
            <a:pPr>
              <a:defRPr/>
            </a:pPr>
            <a:r>
              <a:rPr lang="en-US" dirty="0"/>
              <a:t>DLP is still large enough to enable useful representation and reasoning tasks</a:t>
            </a:r>
          </a:p>
          <a:p>
            <a:pPr>
              <a:defRPr/>
            </a:pPr>
            <a:r>
              <a:rPr lang="en-US" dirty="0"/>
              <a:t>It allows the use of such OWL constructors as:</a:t>
            </a:r>
          </a:p>
          <a:p>
            <a:pPr lvl="1">
              <a:defRPr/>
            </a:pPr>
            <a:r>
              <a:rPr lang="en-US" dirty="0"/>
              <a:t>Class and property equivalence</a:t>
            </a:r>
          </a:p>
          <a:p>
            <a:pPr lvl="1">
              <a:defRPr/>
            </a:pPr>
            <a:r>
              <a:rPr lang="en-US" dirty="0"/>
              <a:t>Equality and inequality between individuals</a:t>
            </a:r>
          </a:p>
          <a:p>
            <a:pPr lvl="1">
              <a:defRPr/>
            </a:pPr>
            <a:r>
              <a:rPr lang="en-US" dirty="0"/>
              <a:t>Inverse, transitive, symmetric and functional properties</a:t>
            </a:r>
          </a:p>
          <a:p>
            <a:pPr lvl="1">
              <a:defRPr/>
            </a:pPr>
            <a:r>
              <a:rPr lang="en-US" dirty="0"/>
              <a:t>The intersection of classes</a:t>
            </a:r>
          </a:p>
          <a:p>
            <a:pPr>
              <a:defRPr/>
            </a:pPr>
            <a:r>
              <a:rPr lang="en-US" dirty="0"/>
              <a:t>It excludes constructors such as :</a:t>
            </a:r>
          </a:p>
          <a:p>
            <a:pPr lvl="1">
              <a:defRPr/>
            </a:pPr>
            <a:r>
              <a:rPr lang="en-US" dirty="0"/>
              <a:t>Intersection and arbitrary cardinality constraints</a:t>
            </a:r>
          </a:p>
          <a:p>
            <a:pPr lvl="1">
              <a:defRPr/>
            </a:pPr>
            <a:endParaRPr lang="en-US" dirty="0"/>
          </a:p>
          <a:p>
            <a:pPr lvl="1">
              <a:defRPr/>
            </a:pPr>
            <a:endParaRPr lang="en-US" dirty="0"/>
          </a:p>
        </p:txBody>
      </p:sp>
      <p:sp>
        <p:nvSpPr>
          <p:cNvPr id="93187" name="3 - Θέση ημερομηνίας">
            <a:extLst>
              <a:ext uri="{FF2B5EF4-FFF2-40B4-BE49-F238E27FC236}">
                <a16:creationId xmlns:a16="http://schemas.microsoft.com/office/drawing/2014/main" id="{640FA8FF-6947-553C-96FD-6B3EB881366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3188" name="4 - Θέση υποσέλιδου">
            <a:extLst>
              <a:ext uri="{FF2B5EF4-FFF2-40B4-BE49-F238E27FC236}">
                <a16:creationId xmlns:a16="http://schemas.microsoft.com/office/drawing/2014/main" id="{069D7AAF-F8D4-ED69-C4EC-73EC578387E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3189" name="5 - Θέση αριθμού διαφάνειας">
            <a:extLst>
              <a:ext uri="{FF2B5EF4-FFF2-40B4-BE49-F238E27FC236}">
                <a16:creationId xmlns:a16="http://schemas.microsoft.com/office/drawing/2014/main" id="{173CFF83-C0C5-0361-6460-EB1535CC1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6BB2AC71-3C78-5B4D-AE34-FE5A32A19442}" type="slidenum">
              <a:rPr lang="el-GR" altLang="en-US" smtClean="0">
                <a:solidFill>
                  <a:schemeClr val="bg1"/>
                </a:solidFill>
              </a:rPr>
              <a:pPr>
                <a:spcBef>
                  <a:spcPct val="0"/>
                </a:spcBef>
                <a:buClrTx/>
                <a:buSzTx/>
                <a:buFontTx/>
                <a:buNone/>
              </a:pPr>
              <a:t>89</a:t>
            </a:fld>
            <a:endParaRPr lang="el-GR"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3 - Θέση ημερομηνίας">
            <a:extLst>
              <a:ext uri="{FF2B5EF4-FFF2-40B4-BE49-F238E27FC236}">
                <a16:creationId xmlns:a16="http://schemas.microsoft.com/office/drawing/2014/main" id="{13D9F877-9B0A-946E-501C-87603F4E3E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26626" name="4 - Θέση υποσέλιδου">
            <a:extLst>
              <a:ext uri="{FF2B5EF4-FFF2-40B4-BE49-F238E27FC236}">
                <a16:creationId xmlns:a16="http://schemas.microsoft.com/office/drawing/2014/main" id="{EC826CEE-3592-8167-8FEC-3E754BF407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26627" name="5 - Θέση αριθμού διαφάνειας">
            <a:extLst>
              <a:ext uri="{FF2B5EF4-FFF2-40B4-BE49-F238E27FC236}">
                <a16:creationId xmlns:a16="http://schemas.microsoft.com/office/drawing/2014/main" id="{4176C260-2A2E-8E8D-2DAD-FC34EE1EDE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290B64F3-B828-784A-85F8-8C6D2CEBFB38}" type="slidenum">
              <a:rPr lang="el-GR" altLang="en-US" smtClean="0">
                <a:solidFill>
                  <a:schemeClr val="bg1"/>
                </a:solidFill>
              </a:rPr>
              <a:pPr>
                <a:spcBef>
                  <a:spcPct val="0"/>
                </a:spcBef>
                <a:buClrTx/>
                <a:buSzTx/>
                <a:buFontTx/>
                <a:buNone/>
              </a:pPr>
              <a:t>9</a:t>
            </a:fld>
            <a:endParaRPr lang="el-GR" altLang="en-US">
              <a:solidFill>
                <a:schemeClr val="bg1"/>
              </a:solidFill>
            </a:endParaRPr>
          </a:p>
        </p:txBody>
      </p:sp>
      <p:sp>
        <p:nvSpPr>
          <p:cNvPr id="26628" name="AutoShape 2">
            <a:extLst>
              <a:ext uri="{FF2B5EF4-FFF2-40B4-BE49-F238E27FC236}">
                <a16:creationId xmlns:a16="http://schemas.microsoft.com/office/drawing/2014/main" id="{2D5442E9-539B-5C2E-D4AA-81AC6B51BA46}"/>
              </a:ext>
            </a:extLst>
          </p:cNvPr>
          <p:cNvSpPr>
            <a:spLocks noGrp="1" noChangeArrowheads="1"/>
          </p:cNvSpPr>
          <p:nvPr>
            <p:ph type="title"/>
          </p:nvPr>
        </p:nvSpPr>
        <p:spPr/>
        <p:txBody>
          <a:bodyPr/>
          <a:lstStyle/>
          <a:p>
            <a:pPr eaLnBrk="1" hangingPunct="1"/>
            <a:r>
              <a:rPr lang="en-US" altLang="en-US"/>
              <a:t>Reasoning Support for OWL</a:t>
            </a:r>
            <a:endParaRPr lang="el-GR" altLang="en-US"/>
          </a:p>
        </p:txBody>
      </p:sp>
      <p:sp>
        <p:nvSpPr>
          <p:cNvPr id="26629" name="Rectangle 3">
            <a:extLst>
              <a:ext uri="{FF2B5EF4-FFF2-40B4-BE49-F238E27FC236}">
                <a16:creationId xmlns:a16="http://schemas.microsoft.com/office/drawing/2014/main" id="{420A7F03-E277-4F3E-DB5D-35F526CEC153}"/>
              </a:ext>
            </a:extLst>
          </p:cNvPr>
          <p:cNvSpPr>
            <a:spLocks noGrp="1" noChangeArrowheads="1"/>
          </p:cNvSpPr>
          <p:nvPr>
            <p:ph type="body" idx="1"/>
          </p:nvPr>
        </p:nvSpPr>
        <p:spPr/>
        <p:txBody>
          <a:bodyPr/>
          <a:lstStyle/>
          <a:p>
            <a:pPr eaLnBrk="1" hangingPunct="1">
              <a:lnSpc>
                <a:spcPct val="90000"/>
              </a:lnSpc>
            </a:pPr>
            <a:r>
              <a:rPr lang="en-US" altLang="en-US" sz="2400"/>
              <a:t>Semantics is a prerequisite for reasoning support</a:t>
            </a:r>
          </a:p>
          <a:p>
            <a:pPr eaLnBrk="1" hangingPunct="1">
              <a:lnSpc>
                <a:spcPct val="90000"/>
              </a:lnSpc>
            </a:pPr>
            <a:r>
              <a:rPr lang="en-US" altLang="en-US" sz="2400"/>
              <a:t>Formal semantics and reasoning support are usually provided by </a:t>
            </a:r>
            <a:endParaRPr lang="en-GB" altLang="en-US" sz="2400"/>
          </a:p>
          <a:p>
            <a:pPr lvl="1" eaLnBrk="1" hangingPunct="1">
              <a:lnSpc>
                <a:spcPct val="90000"/>
              </a:lnSpc>
            </a:pPr>
            <a:r>
              <a:rPr lang="en-GB" altLang="en-US" sz="2000"/>
              <a:t>mapping an ontology language to a known logical formalism</a:t>
            </a:r>
          </a:p>
          <a:p>
            <a:pPr lvl="1" eaLnBrk="1" hangingPunct="1">
              <a:lnSpc>
                <a:spcPct val="90000"/>
              </a:lnSpc>
            </a:pPr>
            <a:r>
              <a:rPr lang="en-GB" altLang="en-US" sz="2000"/>
              <a:t>using automated reasoners that already exist for those formalisms</a:t>
            </a:r>
            <a:endParaRPr lang="en-US" altLang="en-US" sz="2000"/>
          </a:p>
          <a:p>
            <a:pPr eaLnBrk="1" hangingPunct="1">
              <a:lnSpc>
                <a:spcPct val="90000"/>
              </a:lnSpc>
            </a:pPr>
            <a:r>
              <a:rPr lang="en-US" altLang="en-US" sz="2400"/>
              <a:t>OWL is (partially) mapped on a description logic, and makes use of reasoners such as FaCT and RACER </a:t>
            </a:r>
            <a:endParaRPr lang="en-GB" altLang="en-US" sz="2400"/>
          </a:p>
          <a:p>
            <a:pPr eaLnBrk="1" hangingPunct="1">
              <a:lnSpc>
                <a:spcPct val="90000"/>
              </a:lnSpc>
            </a:pPr>
            <a:r>
              <a:rPr lang="en-GB" altLang="en-US" sz="2400"/>
              <a:t>Description logics are a subset of predicate logic for which efficient reasoning support is possible</a:t>
            </a:r>
            <a:endParaRPr lang="el-GR" alt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1 - Τίτλος">
            <a:extLst>
              <a:ext uri="{FF2B5EF4-FFF2-40B4-BE49-F238E27FC236}">
                <a16:creationId xmlns:a16="http://schemas.microsoft.com/office/drawing/2014/main" id="{47AC8793-1144-61D5-CFBE-CBDAAD265A25}"/>
              </a:ext>
            </a:extLst>
          </p:cNvPr>
          <p:cNvSpPr>
            <a:spLocks noGrp="1" noChangeArrowheads="1"/>
          </p:cNvSpPr>
          <p:nvPr>
            <p:ph type="title"/>
          </p:nvPr>
        </p:nvSpPr>
        <p:spPr/>
        <p:txBody>
          <a:bodyPr/>
          <a:lstStyle/>
          <a:p>
            <a:r>
              <a:rPr lang="en-US" altLang="en-US"/>
              <a:t>OWL DLP </a:t>
            </a:r>
          </a:p>
        </p:txBody>
      </p:sp>
      <p:sp>
        <p:nvSpPr>
          <p:cNvPr id="94210" name="2 - Θέση περιεχομένου">
            <a:extLst>
              <a:ext uri="{FF2B5EF4-FFF2-40B4-BE49-F238E27FC236}">
                <a16:creationId xmlns:a16="http://schemas.microsoft.com/office/drawing/2014/main" id="{2FF73FF1-E4B2-BCAB-D215-C36F78D6F78C}"/>
              </a:ext>
            </a:extLst>
          </p:cNvPr>
          <p:cNvSpPr>
            <a:spLocks noGrp="1" noChangeArrowheads="1"/>
          </p:cNvSpPr>
          <p:nvPr>
            <p:ph idx="1"/>
          </p:nvPr>
        </p:nvSpPr>
        <p:spPr/>
        <p:txBody>
          <a:bodyPr/>
          <a:lstStyle/>
          <a:p>
            <a:r>
              <a:rPr lang="en-US" altLang="en-US"/>
              <a:t>These constructors not only allow useful expressivity for many practical cases, while guaranteeing correct interchange between OWL reasoners independent of CWA and UNA, but also allow for translation into efficiently implementable reasoning techniques based on databases and logic programs</a:t>
            </a:r>
          </a:p>
        </p:txBody>
      </p:sp>
      <p:sp>
        <p:nvSpPr>
          <p:cNvPr id="94211" name="3 - Θέση ημερομηνίας">
            <a:extLst>
              <a:ext uri="{FF2B5EF4-FFF2-40B4-BE49-F238E27FC236}">
                <a16:creationId xmlns:a16="http://schemas.microsoft.com/office/drawing/2014/main" id="{EFFC67A9-600B-62B8-86E3-3856C13AE79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4212" name="4 - Θέση υποσέλιδου">
            <a:extLst>
              <a:ext uri="{FF2B5EF4-FFF2-40B4-BE49-F238E27FC236}">
                <a16:creationId xmlns:a16="http://schemas.microsoft.com/office/drawing/2014/main" id="{FD6F348F-0DB9-4C43-96CC-0FF1AC73943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4213" name="5 - Θέση αριθμού διαφάνειας">
            <a:extLst>
              <a:ext uri="{FF2B5EF4-FFF2-40B4-BE49-F238E27FC236}">
                <a16:creationId xmlns:a16="http://schemas.microsoft.com/office/drawing/2014/main" id="{5BCF93F7-63FE-2865-4896-AF0FBCD247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2A8AA4B4-3531-584F-B582-B78EC07AE35B}" type="slidenum">
              <a:rPr lang="el-GR" altLang="en-US" smtClean="0">
                <a:solidFill>
                  <a:schemeClr val="bg1"/>
                </a:solidFill>
              </a:rPr>
              <a:pPr>
                <a:spcBef>
                  <a:spcPct val="0"/>
                </a:spcBef>
                <a:buClrTx/>
                <a:buSzTx/>
                <a:buFontTx/>
                <a:buNone/>
              </a:pPr>
              <a:t>90</a:t>
            </a:fld>
            <a:endParaRPr lang="el-GR" altLang="en-US">
              <a:solidFill>
                <a:schemeClr val="bg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3 - Θέση ημερομηνίας">
            <a:extLst>
              <a:ext uri="{FF2B5EF4-FFF2-40B4-BE49-F238E27FC236}">
                <a16:creationId xmlns:a16="http://schemas.microsoft.com/office/drawing/2014/main" id="{CBEDCC76-9746-E70A-F118-66EE7309EB4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5234" name="4 - Θέση υποσέλιδου">
            <a:extLst>
              <a:ext uri="{FF2B5EF4-FFF2-40B4-BE49-F238E27FC236}">
                <a16:creationId xmlns:a16="http://schemas.microsoft.com/office/drawing/2014/main" id="{E08861B7-26DF-6322-C759-CEDA885867A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5235" name="5 - Θέση αριθμού διαφάνειας">
            <a:extLst>
              <a:ext uri="{FF2B5EF4-FFF2-40B4-BE49-F238E27FC236}">
                <a16:creationId xmlns:a16="http://schemas.microsoft.com/office/drawing/2014/main" id="{45B5D728-153B-50FF-2E93-5A96CD1EC9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DCA91F45-8D84-6443-BF40-33FB602E6EF2}" type="slidenum">
              <a:rPr lang="el-GR" altLang="en-US" smtClean="0">
                <a:solidFill>
                  <a:schemeClr val="bg1"/>
                </a:solidFill>
              </a:rPr>
              <a:pPr>
                <a:spcBef>
                  <a:spcPct val="0"/>
                </a:spcBef>
                <a:buClrTx/>
                <a:buSzTx/>
                <a:buFontTx/>
                <a:buNone/>
              </a:pPr>
              <a:t>91</a:t>
            </a:fld>
            <a:endParaRPr lang="el-GR" altLang="en-US">
              <a:solidFill>
                <a:schemeClr val="bg1"/>
              </a:solidFill>
            </a:endParaRPr>
          </a:p>
        </p:txBody>
      </p:sp>
      <p:sp>
        <p:nvSpPr>
          <p:cNvPr id="95236" name="AutoShape 2">
            <a:extLst>
              <a:ext uri="{FF2B5EF4-FFF2-40B4-BE49-F238E27FC236}">
                <a16:creationId xmlns:a16="http://schemas.microsoft.com/office/drawing/2014/main" id="{AD844F0A-0D65-DBF9-26FE-14A45D857599}"/>
              </a:ext>
            </a:extLst>
          </p:cNvPr>
          <p:cNvSpPr>
            <a:spLocks noGrp="1" noChangeArrowheads="1"/>
          </p:cNvSpPr>
          <p:nvPr>
            <p:ph type="title"/>
          </p:nvPr>
        </p:nvSpPr>
        <p:spPr/>
        <p:txBody>
          <a:bodyPr/>
          <a:lstStyle/>
          <a:p>
            <a:pPr eaLnBrk="1" hangingPunct="1"/>
            <a:r>
              <a:rPr lang="en-US" altLang="en-US"/>
              <a:t>Lecture Outline</a:t>
            </a:r>
            <a:endParaRPr lang="el-GR" altLang="en-US"/>
          </a:p>
        </p:txBody>
      </p:sp>
      <p:sp>
        <p:nvSpPr>
          <p:cNvPr id="95237" name="Rectangle 3">
            <a:extLst>
              <a:ext uri="{FF2B5EF4-FFF2-40B4-BE49-F238E27FC236}">
                <a16:creationId xmlns:a16="http://schemas.microsoft.com/office/drawing/2014/main" id="{5636AED5-A3BA-60E0-437A-C595A5154FD4}"/>
              </a:ext>
            </a:extLst>
          </p:cNvPr>
          <p:cNvSpPr>
            <a:spLocks noGrp="1" noChangeArrowheads="1"/>
          </p:cNvSpPr>
          <p:nvPr>
            <p:ph type="body" idx="1"/>
          </p:nvPr>
        </p:nvSpPr>
        <p:spPr/>
        <p:txBody>
          <a:bodyPr/>
          <a:lstStyle/>
          <a:p>
            <a:pPr marL="457200" indent="-457200" eaLnBrk="1" hangingPunct="1">
              <a:buFont typeface="Wingdings" pitchFamily="2" charset="2"/>
              <a:buAutoNum type="arabicPeriod"/>
            </a:pPr>
            <a:r>
              <a:rPr lang="en-US" altLang="en-US"/>
              <a:t>Basic Ideas of OWL </a:t>
            </a:r>
          </a:p>
          <a:p>
            <a:pPr marL="457200" indent="-457200" eaLnBrk="1" hangingPunct="1">
              <a:buFont typeface="Wingdings" pitchFamily="2" charset="2"/>
              <a:buAutoNum type="arabicPeriod"/>
            </a:pPr>
            <a:r>
              <a:rPr lang="en-US" altLang="en-US"/>
              <a:t>The OWL Language</a:t>
            </a:r>
          </a:p>
          <a:p>
            <a:pPr marL="457200" indent="-457200" eaLnBrk="1" hangingPunct="1">
              <a:buFont typeface="Wingdings" pitchFamily="2" charset="2"/>
              <a:buAutoNum type="arabicPeriod"/>
            </a:pPr>
            <a:r>
              <a:rPr lang="en-US" altLang="en-US">
                <a:solidFill>
                  <a:schemeClr val="accent1"/>
                </a:solidFill>
              </a:rPr>
              <a:t>Examples</a:t>
            </a:r>
            <a:endParaRPr lang="el-GR" altLang="en-US">
              <a:solidFill>
                <a:schemeClr val="accent1"/>
              </a:solidFill>
            </a:endParaRPr>
          </a:p>
          <a:p>
            <a:pPr marL="457200" indent="-457200" eaLnBrk="1" hangingPunct="1">
              <a:buFont typeface="Wingdings" pitchFamily="2" charset="2"/>
              <a:buAutoNum type="arabicPeriod"/>
            </a:pPr>
            <a:r>
              <a:rPr lang="en-US" altLang="en-US"/>
              <a:t>The OWL Namespace</a:t>
            </a:r>
          </a:p>
          <a:p>
            <a:pPr marL="457200" indent="-457200" eaLnBrk="1" hangingPunct="1">
              <a:buFont typeface="Wingdings" pitchFamily="2" charset="2"/>
              <a:buAutoNum type="arabicPeriod"/>
            </a:pPr>
            <a:r>
              <a:rPr lang="en-US" altLang="en-US"/>
              <a:t>Future Extensions</a:t>
            </a:r>
          </a:p>
          <a:p>
            <a:pPr marL="457200" indent="-457200" eaLnBrk="1" hangingPunct="1">
              <a:buFont typeface="Wingdings" pitchFamily="2" charset="2"/>
              <a:buNone/>
            </a:pPr>
            <a:endParaRPr lang="el-GR"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3 - Θέση ημερομηνίας">
            <a:extLst>
              <a:ext uri="{FF2B5EF4-FFF2-40B4-BE49-F238E27FC236}">
                <a16:creationId xmlns:a16="http://schemas.microsoft.com/office/drawing/2014/main" id="{97BA441A-31B1-43F3-295D-79B367CC95F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6258" name="4 - Θέση υποσέλιδου">
            <a:extLst>
              <a:ext uri="{FF2B5EF4-FFF2-40B4-BE49-F238E27FC236}">
                <a16:creationId xmlns:a16="http://schemas.microsoft.com/office/drawing/2014/main" id="{9F367549-0232-C99D-0D16-90BAB0E4B9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6259" name="5 - Θέση αριθμού διαφάνειας">
            <a:extLst>
              <a:ext uri="{FF2B5EF4-FFF2-40B4-BE49-F238E27FC236}">
                <a16:creationId xmlns:a16="http://schemas.microsoft.com/office/drawing/2014/main" id="{6F6D95C3-3BBD-03D7-9FBB-4E7F5D2C2C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346C724-C585-A747-8D9C-ABF07262713C}" type="slidenum">
              <a:rPr lang="el-GR" altLang="en-US" smtClean="0">
                <a:solidFill>
                  <a:schemeClr val="bg1"/>
                </a:solidFill>
              </a:rPr>
              <a:pPr>
                <a:spcBef>
                  <a:spcPct val="0"/>
                </a:spcBef>
                <a:buClrTx/>
                <a:buSzTx/>
                <a:buFontTx/>
                <a:buNone/>
              </a:pPr>
              <a:t>92</a:t>
            </a:fld>
            <a:endParaRPr lang="el-GR" altLang="en-US">
              <a:solidFill>
                <a:schemeClr val="bg1"/>
              </a:solidFill>
            </a:endParaRPr>
          </a:p>
        </p:txBody>
      </p:sp>
      <p:sp>
        <p:nvSpPr>
          <p:cNvPr id="96260" name="AutoShape 2">
            <a:extLst>
              <a:ext uri="{FF2B5EF4-FFF2-40B4-BE49-F238E27FC236}">
                <a16:creationId xmlns:a16="http://schemas.microsoft.com/office/drawing/2014/main" id="{2B7C6923-929F-9988-852C-D143867FC089}"/>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Class Hierarchy</a:t>
            </a:r>
            <a:endParaRPr lang="el-GR" altLang="en-US" sz="3200"/>
          </a:p>
        </p:txBody>
      </p:sp>
      <p:pic>
        <p:nvPicPr>
          <p:cNvPr id="96261" name="Picture 4">
            <a:extLst>
              <a:ext uri="{FF2B5EF4-FFF2-40B4-BE49-F238E27FC236}">
                <a16:creationId xmlns:a16="http://schemas.microsoft.com/office/drawing/2014/main" id="{961D2921-B684-7F6D-531C-FE10988A0127}"/>
              </a:ext>
            </a:extLst>
          </p:cNvPr>
          <p:cNvPicPr>
            <a:picLocks noGrp="1" noChangeAspect="1" noChangeArrowheads="1"/>
          </p:cNvPicPr>
          <p:nvPr>
            <p:ph type="body" idx="1"/>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l="1669" t="4700" r="3815" b="3525"/>
          <a:stretch>
            <a:fillRect/>
          </a:stretch>
        </p:blipFill>
        <p:spPr>
          <a:xfrm>
            <a:off x="1835150" y="2781300"/>
            <a:ext cx="4848225" cy="2952750"/>
          </a:xfr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3 - Θέση ημερομηνίας">
            <a:extLst>
              <a:ext uri="{FF2B5EF4-FFF2-40B4-BE49-F238E27FC236}">
                <a16:creationId xmlns:a16="http://schemas.microsoft.com/office/drawing/2014/main" id="{AEDE4057-77ED-5494-5970-24ACF64F81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7282" name="4 - Θέση υποσέλιδου">
            <a:extLst>
              <a:ext uri="{FF2B5EF4-FFF2-40B4-BE49-F238E27FC236}">
                <a16:creationId xmlns:a16="http://schemas.microsoft.com/office/drawing/2014/main" id="{6441E27C-8787-EE54-5FBE-609DBF5F86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7283" name="5 - Θέση αριθμού διαφάνειας">
            <a:extLst>
              <a:ext uri="{FF2B5EF4-FFF2-40B4-BE49-F238E27FC236}">
                <a16:creationId xmlns:a16="http://schemas.microsoft.com/office/drawing/2014/main" id="{21FD2B08-6E4F-F52A-7A90-987636B8DD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EA79205E-A831-4F42-BF3F-48671AA49EE0}" type="slidenum">
              <a:rPr lang="el-GR" altLang="en-US" smtClean="0">
                <a:solidFill>
                  <a:schemeClr val="bg1"/>
                </a:solidFill>
              </a:rPr>
              <a:pPr>
                <a:spcBef>
                  <a:spcPct val="0"/>
                </a:spcBef>
                <a:buClrTx/>
                <a:buSzTx/>
                <a:buFontTx/>
                <a:buNone/>
              </a:pPr>
              <a:t>93</a:t>
            </a:fld>
            <a:endParaRPr lang="el-GR" altLang="en-US">
              <a:solidFill>
                <a:schemeClr val="bg1"/>
              </a:solidFill>
            </a:endParaRPr>
          </a:p>
        </p:txBody>
      </p:sp>
      <p:sp>
        <p:nvSpPr>
          <p:cNvPr id="97284" name="AutoShape 2">
            <a:extLst>
              <a:ext uri="{FF2B5EF4-FFF2-40B4-BE49-F238E27FC236}">
                <a16:creationId xmlns:a16="http://schemas.microsoft.com/office/drawing/2014/main" id="{1504215B-690B-7F90-1A09-B7691B6FF376}"/>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Schematic Representation</a:t>
            </a:r>
            <a:endParaRPr lang="el-GR" altLang="en-US" sz="3200"/>
          </a:p>
        </p:txBody>
      </p:sp>
      <p:sp>
        <p:nvSpPr>
          <p:cNvPr id="97285" name="Rectangle 5">
            <a:extLst>
              <a:ext uri="{FF2B5EF4-FFF2-40B4-BE49-F238E27FC236}">
                <a16:creationId xmlns:a16="http://schemas.microsoft.com/office/drawing/2014/main" id="{FF54EA55-751C-954A-B5EC-D08D84D585D7}"/>
              </a:ext>
            </a:extLst>
          </p:cNvPr>
          <p:cNvSpPr>
            <a:spLocks noGrp="1" noChangeArrowheads="1"/>
          </p:cNvSpPr>
          <p:nvPr>
            <p:ph type="body" idx="1"/>
          </p:nvPr>
        </p:nvSpPr>
        <p:spPr/>
        <p:txBody>
          <a:bodyPr/>
          <a:lstStyle/>
          <a:p>
            <a:pPr eaLnBrk="1" hangingPunct="1">
              <a:buFont typeface="Wingdings" pitchFamily="2" charset="2"/>
              <a:buNone/>
            </a:pPr>
            <a:r>
              <a:rPr lang="el-GR" altLang="en-US" b="1"/>
              <a:t>Βranches are parts of trees </a:t>
            </a:r>
            <a:endParaRPr lang="en-US" altLang="en-US" b="1"/>
          </a:p>
          <a:p>
            <a:pPr eaLnBrk="1" hangingPunct="1">
              <a:buFont typeface="Wingdings" pitchFamily="2" charset="2"/>
              <a:buNone/>
            </a:pPr>
            <a:endParaRPr lang="el-GR" altLang="en-US" b="1"/>
          </a:p>
        </p:txBody>
      </p:sp>
      <p:pic>
        <p:nvPicPr>
          <p:cNvPr id="97286" name="Picture 6">
            <a:extLst>
              <a:ext uri="{FF2B5EF4-FFF2-40B4-BE49-F238E27FC236}">
                <a16:creationId xmlns:a16="http://schemas.microsoft.com/office/drawing/2014/main" id="{D386A51E-CBC9-BF9A-DF6A-8BF9930D494F}"/>
              </a:ext>
            </a:extLst>
          </p:cNvPr>
          <p:cNvPicPr>
            <a:picLocks noChangeAspect="1" noChangeArrowheads="1"/>
          </p:cNvPicPr>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t="3735" r="3210" b="2197"/>
          <a:stretch>
            <a:fillRect/>
          </a:stretch>
        </p:blipFill>
        <p:spPr bwMode="auto">
          <a:xfrm>
            <a:off x="1258888" y="3502025"/>
            <a:ext cx="5884862"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3 - Θέση ημερομηνίας">
            <a:extLst>
              <a:ext uri="{FF2B5EF4-FFF2-40B4-BE49-F238E27FC236}">
                <a16:creationId xmlns:a16="http://schemas.microsoft.com/office/drawing/2014/main" id="{C232DACD-0916-33AA-5BC9-CF9A7D31110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8306" name="4 - Θέση υποσέλιδου">
            <a:extLst>
              <a:ext uri="{FF2B5EF4-FFF2-40B4-BE49-F238E27FC236}">
                <a16:creationId xmlns:a16="http://schemas.microsoft.com/office/drawing/2014/main" id="{2AFF23B5-81F2-171E-E02C-2A359D9AFCC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8307" name="5 - Θέση αριθμού διαφάνειας">
            <a:extLst>
              <a:ext uri="{FF2B5EF4-FFF2-40B4-BE49-F238E27FC236}">
                <a16:creationId xmlns:a16="http://schemas.microsoft.com/office/drawing/2014/main" id="{B7C33691-D490-232D-EC96-CEC7642DF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E86B6AB-A265-F24F-A5F2-8E12E1CAF1D7}" type="slidenum">
              <a:rPr lang="el-GR" altLang="en-US" smtClean="0">
                <a:solidFill>
                  <a:schemeClr val="bg1"/>
                </a:solidFill>
              </a:rPr>
              <a:pPr>
                <a:spcBef>
                  <a:spcPct val="0"/>
                </a:spcBef>
                <a:buClrTx/>
                <a:buSzTx/>
                <a:buFontTx/>
                <a:buNone/>
              </a:pPr>
              <a:t>94</a:t>
            </a:fld>
            <a:endParaRPr lang="el-GR" altLang="en-US">
              <a:solidFill>
                <a:schemeClr val="bg1"/>
              </a:solidFill>
            </a:endParaRPr>
          </a:p>
        </p:txBody>
      </p:sp>
      <p:sp>
        <p:nvSpPr>
          <p:cNvPr id="98308" name="AutoShape 2">
            <a:extLst>
              <a:ext uri="{FF2B5EF4-FFF2-40B4-BE49-F238E27FC236}">
                <a16:creationId xmlns:a16="http://schemas.microsoft.com/office/drawing/2014/main" id="{6F25A8CE-A603-5DFE-045C-825B7DE342FF}"/>
              </a:ext>
            </a:extLst>
          </p:cNvPr>
          <p:cNvSpPr>
            <a:spLocks noGrp="1" noChangeArrowheads="1"/>
          </p:cNvSpPr>
          <p:nvPr>
            <p:ph type="title"/>
          </p:nvPr>
        </p:nvSpPr>
        <p:spPr>
          <a:xfrm>
            <a:off x="762000" y="762000"/>
            <a:ext cx="7770813" cy="1143000"/>
          </a:xfrm>
        </p:spPr>
        <p:txBody>
          <a:bodyPr/>
          <a:lstStyle/>
          <a:p>
            <a:pPr eaLnBrk="1" hangingPunct="1"/>
            <a:r>
              <a:rPr lang="en-US" altLang="en-US" sz="3200"/>
              <a:t>An African Wildlife Ontology – </a:t>
            </a:r>
            <a:br>
              <a:rPr lang="en-US" altLang="en-US" sz="3200"/>
            </a:br>
            <a:r>
              <a:rPr lang="en-US" altLang="en-US" sz="3200"/>
              <a:t>Properties</a:t>
            </a:r>
            <a:endParaRPr lang="el-GR" altLang="en-US" sz="3200"/>
          </a:p>
        </p:txBody>
      </p:sp>
      <p:sp>
        <p:nvSpPr>
          <p:cNvPr id="98309" name="Rectangle 7">
            <a:extLst>
              <a:ext uri="{FF2B5EF4-FFF2-40B4-BE49-F238E27FC236}">
                <a16:creationId xmlns:a16="http://schemas.microsoft.com/office/drawing/2014/main" id="{C7FBC469-A695-8025-5F03-07DFE8C989F1}"/>
              </a:ext>
            </a:extLst>
          </p:cNvPr>
          <p:cNvSpPr>
            <a:spLocks noGrp="1" noChangeArrowheads="1"/>
          </p:cNvSpPr>
          <p:nvPr>
            <p:ph type="body" idx="1"/>
          </p:nvPr>
        </p:nvSpPr>
        <p:spPr/>
        <p:txBody>
          <a:bodyPr/>
          <a:lstStyle/>
          <a:p>
            <a:pPr eaLnBrk="1" hangingPunct="1">
              <a:spcAft>
                <a:spcPct val="50000"/>
              </a:spcAft>
              <a:buFont typeface="Wingdings" pitchFamily="2" charset="2"/>
              <a:buNone/>
            </a:pPr>
            <a:r>
              <a:rPr lang="en-US" altLang="en-US" sz="2400" b="1"/>
              <a:t>&lt;owl:TransitiveProperty rdf:ID="is-part-of"/&gt;</a:t>
            </a:r>
          </a:p>
          <a:p>
            <a:pPr eaLnBrk="1" hangingPunct="1">
              <a:buFont typeface="Wingdings" pitchFamily="2" charset="2"/>
              <a:buNone/>
            </a:pPr>
            <a:r>
              <a:rPr lang="en-US" altLang="en-US" sz="2400" b="1"/>
              <a:t>&lt;owl:ObjectProperty rdf:ID="eats"&gt;</a:t>
            </a:r>
          </a:p>
          <a:p>
            <a:pPr eaLnBrk="1" hangingPunct="1">
              <a:buFont typeface="Wingdings" pitchFamily="2" charset="2"/>
              <a:buNone/>
            </a:pPr>
            <a:r>
              <a:rPr lang="en-US" altLang="en-US" sz="2400" b="1"/>
              <a:t>	&lt;rdfs:domain rdf:resource="#animal"/&gt;</a:t>
            </a:r>
          </a:p>
          <a:p>
            <a:pPr eaLnBrk="1" hangingPunct="1">
              <a:spcAft>
                <a:spcPct val="50000"/>
              </a:spcAft>
              <a:buFont typeface="Wingdings" pitchFamily="2" charset="2"/>
              <a:buNone/>
            </a:pPr>
            <a:r>
              <a:rPr lang="en-US" altLang="en-US" sz="2400" b="1"/>
              <a:t>&lt;/owl:ObjectProperty&gt;</a:t>
            </a:r>
          </a:p>
          <a:p>
            <a:pPr eaLnBrk="1" hangingPunct="1">
              <a:buFont typeface="Wingdings" pitchFamily="2" charset="2"/>
              <a:buNone/>
            </a:pPr>
            <a:r>
              <a:rPr lang="en-US" altLang="en-US" sz="2400" b="1"/>
              <a:t>&lt;owl:ObjectProperty rdf:ID="eaten-by"&gt;</a:t>
            </a:r>
          </a:p>
          <a:p>
            <a:pPr eaLnBrk="1" hangingPunct="1">
              <a:buFont typeface="Wingdings" pitchFamily="2" charset="2"/>
              <a:buNone/>
            </a:pPr>
            <a:r>
              <a:rPr lang="en-US" altLang="en-US" sz="2400" b="1"/>
              <a:t>	&lt;owl:inverseOf rdf:resource="#eats"/&gt;</a:t>
            </a:r>
          </a:p>
          <a:p>
            <a:pPr eaLnBrk="1" hangingPunct="1">
              <a:buFont typeface="Wingdings" pitchFamily="2" charset="2"/>
              <a:buNone/>
            </a:pPr>
            <a:r>
              <a:rPr lang="en-US" altLang="en-US" sz="2400" b="1"/>
              <a:t>&lt;/owl:ObjectProperty&gt;</a:t>
            </a:r>
            <a:endParaRPr lang="el-GR" altLang="en-US" sz="2400" b="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3 - Θέση ημερομηνίας">
            <a:extLst>
              <a:ext uri="{FF2B5EF4-FFF2-40B4-BE49-F238E27FC236}">
                <a16:creationId xmlns:a16="http://schemas.microsoft.com/office/drawing/2014/main" id="{ADE181C0-8321-D48A-F859-E88F11C4204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99330" name="4 - Θέση υποσέλιδου">
            <a:extLst>
              <a:ext uri="{FF2B5EF4-FFF2-40B4-BE49-F238E27FC236}">
                <a16:creationId xmlns:a16="http://schemas.microsoft.com/office/drawing/2014/main" id="{A59BBE66-538B-458D-99BB-1DACBF6CF21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99331" name="5 - Θέση αριθμού διαφάνειας">
            <a:extLst>
              <a:ext uri="{FF2B5EF4-FFF2-40B4-BE49-F238E27FC236}">
                <a16:creationId xmlns:a16="http://schemas.microsoft.com/office/drawing/2014/main" id="{21924306-89F1-5043-10BC-79664676B3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A37D1630-EB6F-3947-88F4-62EE6D33B6D6}" type="slidenum">
              <a:rPr lang="el-GR" altLang="en-US" smtClean="0">
                <a:solidFill>
                  <a:schemeClr val="bg1"/>
                </a:solidFill>
              </a:rPr>
              <a:pPr>
                <a:spcBef>
                  <a:spcPct val="0"/>
                </a:spcBef>
                <a:buClrTx/>
                <a:buSzTx/>
                <a:buFontTx/>
                <a:buNone/>
              </a:pPr>
              <a:t>95</a:t>
            </a:fld>
            <a:endParaRPr lang="el-GR" altLang="en-US">
              <a:solidFill>
                <a:schemeClr val="bg1"/>
              </a:solidFill>
            </a:endParaRPr>
          </a:p>
        </p:txBody>
      </p:sp>
      <p:sp>
        <p:nvSpPr>
          <p:cNvPr id="99332" name="AutoShape 2">
            <a:extLst>
              <a:ext uri="{FF2B5EF4-FFF2-40B4-BE49-F238E27FC236}">
                <a16:creationId xmlns:a16="http://schemas.microsoft.com/office/drawing/2014/main" id="{18A7C2BE-E20F-A968-6AA9-23818266A44B}"/>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Plants and Trees</a:t>
            </a:r>
            <a:endParaRPr lang="el-GR" altLang="en-US" sz="3200"/>
          </a:p>
        </p:txBody>
      </p:sp>
      <p:sp>
        <p:nvSpPr>
          <p:cNvPr id="99333" name="Rectangle 3">
            <a:extLst>
              <a:ext uri="{FF2B5EF4-FFF2-40B4-BE49-F238E27FC236}">
                <a16:creationId xmlns:a16="http://schemas.microsoft.com/office/drawing/2014/main" id="{C440018C-307B-C706-CC51-0FA4813BFAA8}"/>
              </a:ext>
            </a:extLst>
          </p:cNvPr>
          <p:cNvSpPr>
            <a:spLocks noGrp="1" noChangeArrowheads="1"/>
          </p:cNvSpPr>
          <p:nvPr>
            <p:ph type="body" idx="1"/>
          </p:nvPr>
        </p:nvSpPr>
        <p:spPr>
          <a:xfrm>
            <a:off x="838200" y="2362200"/>
            <a:ext cx="7837488" cy="3724275"/>
          </a:xfrm>
        </p:spPr>
        <p:txBody>
          <a:bodyPr/>
          <a:lstStyle/>
          <a:p>
            <a:pPr marL="533400" indent="-533400" eaLnBrk="1" hangingPunct="1">
              <a:lnSpc>
                <a:spcPct val="80000"/>
              </a:lnSpc>
              <a:buFont typeface="Wingdings" pitchFamily="2" charset="2"/>
              <a:buNone/>
            </a:pPr>
            <a:r>
              <a:rPr lang="en-US" altLang="en-US" sz="2400" b="1"/>
              <a:t>&lt;owl:Class rdf:ID="plant"&gt;</a:t>
            </a:r>
            <a:endParaRPr lang="el-GR" altLang="en-US" sz="2400" b="1"/>
          </a:p>
          <a:p>
            <a:pPr marL="533400" indent="-533400" eaLnBrk="1" hangingPunct="1">
              <a:lnSpc>
                <a:spcPct val="80000"/>
              </a:lnSpc>
              <a:buFont typeface="Wingdings" pitchFamily="2" charset="2"/>
              <a:buNone/>
            </a:pPr>
            <a:r>
              <a:rPr lang="el-GR" altLang="en-US" sz="2400" b="1"/>
              <a:t>	</a:t>
            </a:r>
            <a:r>
              <a:rPr lang="en-US" altLang="en-US" sz="2400" b="1"/>
              <a:t>&lt;rdfs:comment&gt;Plants form a class disjoint from animals. &lt;/rdfs:comment&gt;</a:t>
            </a:r>
            <a:endParaRPr lang="el-GR" altLang="en-US" sz="2400" b="1"/>
          </a:p>
          <a:p>
            <a:pPr marL="533400" indent="-533400" eaLnBrk="1" hangingPunct="1">
              <a:lnSpc>
                <a:spcPct val="80000"/>
              </a:lnSpc>
              <a:buFont typeface="Wingdings" pitchFamily="2" charset="2"/>
              <a:buNone/>
            </a:pPr>
            <a:r>
              <a:rPr lang="el-GR" altLang="en-US" sz="2400" b="1"/>
              <a:t>	</a:t>
            </a:r>
            <a:r>
              <a:rPr lang="en-US" altLang="en-US" sz="2400" b="1"/>
              <a:t>&lt;owl:disjointWith rdf:resource="#animal"/&gt;</a:t>
            </a:r>
            <a:endParaRPr lang="en-GB" altLang="en-US" sz="2400" b="1"/>
          </a:p>
          <a:p>
            <a:pPr marL="533400" indent="-533400" eaLnBrk="1" hangingPunct="1">
              <a:lnSpc>
                <a:spcPct val="80000"/>
              </a:lnSpc>
              <a:spcAft>
                <a:spcPct val="40000"/>
              </a:spcAft>
              <a:buFont typeface="Wingdings" pitchFamily="2" charset="2"/>
              <a:buNone/>
            </a:pPr>
            <a:r>
              <a:rPr lang="en-US" altLang="en-US" sz="2400" b="1"/>
              <a:t>&lt;/owl:Class&gt;</a:t>
            </a:r>
            <a:endParaRPr lang="el-GR" altLang="en-US" sz="2400" b="1"/>
          </a:p>
          <a:p>
            <a:pPr marL="533400" indent="-533400" eaLnBrk="1" hangingPunct="1">
              <a:lnSpc>
                <a:spcPct val="80000"/>
              </a:lnSpc>
              <a:buFont typeface="Wingdings" pitchFamily="2" charset="2"/>
              <a:buNone/>
            </a:pPr>
            <a:r>
              <a:rPr lang="en-US" altLang="en-US" sz="2400" b="1"/>
              <a:t>&lt;owl:Class rdf:ID="tree"&gt;</a:t>
            </a:r>
            <a:endParaRPr lang="el-GR" altLang="en-US" sz="2400" b="1"/>
          </a:p>
          <a:p>
            <a:pPr marL="533400" indent="-533400" eaLnBrk="1" hangingPunct="1">
              <a:lnSpc>
                <a:spcPct val="80000"/>
              </a:lnSpc>
              <a:buFont typeface="Wingdings" pitchFamily="2" charset="2"/>
              <a:buNone/>
            </a:pPr>
            <a:r>
              <a:rPr lang="el-GR" altLang="en-US" sz="2400" b="1"/>
              <a:t>	</a:t>
            </a:r>
            <a:r>
              <a:rPr lang="en-US" altLang="en-US" sz="2400" b="1"/>
              <a:t>&lt;rdfs:comment&gt;Trees are a type of plant. &lt;/rdfs:comment&gt;</a:t>
            </a:r>
            <a:endParaRPr lang="el-GR" altLang="en-US" sz="2400" b="1"/>
          </a:p>
          <a:p>
            <a:pPr marL="533400" indent="-533400" eaLnBrk="1" hangingPunct="1">
              <a:lnSpc>
                <a:spcPct val="80000"/>
              </a:lnSpc>
              <a:buFont typeface="Wingdings" pitchFamily="2" charset="2"/>
              <a:buNone/>
            </a:pPr>
            <a:r>
              <a:rPr lang="el-GR" altLang="en-US" sz="2400" b="1"/>
              <a:t>	</a:t>
            </a:r>
            <a:r>
              <a:rPr lang="en-US" altLang="en-US" sz="2400" b="1"/>
              <a:t>&lt;rdfs:subClassOf rdf:resource="#plant"/&gt;</a:t>
            </a:r>
            <a:endParaRPr lang="el-GR" altLang="en-US" sz="2400"/>
          </a:p>
          <a:p>
            <a:pPr marL="533400" indent="-533400" eaLnBrk="1" hangingPunct="1">
              <a:lnSpc>
                <a:spcPct val="80000"/>
              </a:lnSpc>
              <a:buFont typeface="Wingdings" pitchFamily="2" charset="2"/>
              <a:buNone/>
            </a:pPr>
            <a:r>
              <a:rPr lang="el-GR" altLang="en-US" sz="2400" b="1"/>
              <a:t>&lt;/owl:Class&gt;</a:t>
            </a:r>
            <a:r>
              <a:rPr lang="el-GR" altLang="en-US" sz="2400"/>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3 - Θέση ημερομηνίας">
            <a:extLst>
              <a:ext uri="{FF2B5EF4-FFF2-40B4-BE49-F238E27FC236}">
                <a16:creationId xmlns:a16="http://schemas.microsoft.com/office/drawing/2014/main" id="{A87D1690-E08B-50F1-CB52-E14AE26E0E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1378" name="4 - Θέση υποσέλιδου">
            <a:extLst>
              <a:ext uri="{FF2B5EF4-FFF2-40B4-BE49-F238E27FC236}">
                <a16:creationId xmlns:a16="http://schemas.microsoft.com/office/drawing/2014/main" id="{5C3E2F0C-4FBE-1511-2B89-D038F10B5D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1379" name="5 - Θέση αριθμού διαφάνειας">
            <a:extLst>
              <a:ext uri="{FF2B5EF4-FFF2-40B4-BE49-F238E27FC236}">
                <a16:creationId xmlns:a16="http://schemas.microsoft.com/office/drawing/2014/main" id="{B1A555F5-2967-B5F2-F8C5-AF283D5C94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3BFF90F2-D3CF-D641-9182-4BAF3F0CCDF6}" type="slidenum">
              <a:rPr lang="el-GR" altLang="en-US" smtClean="0">
                <a:solidFill>
                  <a:schemeClr val="bg1"/>
                </a:solidFill>
              </a:rPr>
              <a:pPr>
                <a:spcBef>
                  <a:spcPct val="0"/>
                </a:spcBef>
                <a:buClrTx/>
                <a:buSzTx/>
                <a:buFontTx/>
                <a:buNone/>
              </a:pPr>
              <a:t>96</a:t>
            </a:fld>
            <a:endParaRPr lang="el-GR" altLang="en-US">
              <a:solidFill>
                <a:schemeClr val="bg1"/>
              </a:solidFill>
            </a:endParaRPr>
          </a:p>
        </p:txBody>
      </p:sp>
      <p:sp>
        <p:nvSpPr>
          <p:cNvPr id="101380" name="AutoShape 2">
            <a:extLst>
              <a:ext uri="{FF2B5EF4-FFF2-40B4-BE49-F238E27FC236}">
                <a16:creationId xmlns:a16="http://schemas.microsoft.com/office/drawing/2014/main" id="{3AB00ADF-C2F3-7892-3A5B-EED53E756A82}"/>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Branches</a:t>
            </a:r>
            <a:endParaRPr lang="el-GR" altLang="en-US" sz="3200"/>
          </a:p>
        </p:txBody>
      </p:sp>
      <p:sp>
        <p:nvSpPr>
          <p:cNvPr id="101381" name="Rectangle 3">
            <a:extLst>
              <a:ext uri="{FF2B5EF4-FFF2-40B4-BE49-F238E27FC236}">
                <a16:creationId xmlns:a16="http://schemas.microsoft.com/office/drawing/2014/main" id="{A7504ED2-5BD0-51CE-C313-4DAC5BE924C3}"/>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buFont typeface="Wingdings" pitchFamily="2" charset="2"/>
              <a:buNone/>
            </a:pPr>
            <a:r>
              <a:rPr lang="en-US" altLang="en-US" sz="2000" b="1" dirty="0"/>
              <a:t>&lt;</a:t>
            </a:r>
            <a:r>
              <a:rPr lang="en-US" altLang="en-US" sz="2000" b="1" dirty="0" err="1"/>
              <a:t>owl:Class</a:t>
            </a:r>
            <a:r>
              <a:rPr lang="en-US" altLang="en-US" sz="2000" b="1" dirty="0"/>
              <a:t> </a:t>
            </a:r>
            <a:r>
              <a:rPr lang="en-US" altLang="en-US" sz="2000" b="1" dirty="0" err="1"/>
              <a:t>rdf:ID</a:t>
            </a:r>
            <a:r>
              <a:rPr lang="en-US" altLang="en-US" sz="2000" b="1" dirty="0"/>
              <a:t>="branch"&gt;</a:t>
            </a:r>
            <a:endParaRPr lang="el-GR" altLang="en-US" sz="2000" b="1" dirty="0"/>
          </a:p>
          <a:p>
            <a:pPr marL="533400" indent="-533400" eaLnBrk="1" hangingPunct="1">
              <a:lnSpc>
                <a:spcPct val="90000"/>
              </a:lnSpc>
              <a:buFont typeface="Wingdings" pitchFamily="2" charset="2"/>
              <a:buNone/>
            </a:pPr>
            <a:r>
              <a:rPr lang="el-GR" altLang="en-US" sz="2000" b="1" dirty="0"/>
              <a:t>	</a:t>
            </a:r>
            <a:r>
              <a:rPr lang="en-US" altLang="en-US" sz="2000" b="1" dirty="0"/>
              <a:t>&lt;</a:t>
            </a:r>
            <a:r>
              <a:rPr lang="en-US" altLang="en-US" sz="2000" b="1" dirty="0" err="1"/>
              <a:t>rdfs:comment</a:t>
            </a:r>
            <a:r>
              <a:rPr lang="en-US" altLang="en-US" sz="2000" b="1" dirty="0"/>
              <a:t>&gt;Branches are parts of trees. &lt;/</a:t>
            </a:r>
            <a:r>
              <a:rPr lang="en-US" altLang="en-US" sz="2000" b="1" dirty="0" err="1"/>
              <a:t>rdfs:comment</a:t>
            </a:r>
            <a:r>
              <a:rPr lang="en-US" altLang="en-US" sz="2000" b="1" dirty="0"/>
              <a:t>&gt;</a:t>
            </a:r>
            <a:endParaRPr lang="el-GR" altLang="en-US" sz="2000" b="1" dirty="0"/>
          </a:p>
          <a:p>
            <a:pPr marL="533400" indent="-533400" eaLnBrk="1" hangingPunct="1">
              <a:lnSpc>
                <a:spcPct val="90000"/>
              </a:lnSpc>
              <a:buFont typeface="Wingdings" pitchFamily="2" charset="2"/>
              <a:buNone/>
            </a:pPr>
            <a:r>
              <a:rPr lang="el-GR" altLang="en-US" sz="2000" b="1" dirty="0"/>
              <a:t>	</a:t>
            </a:r>
            <a:r>
              <a:rPr lang="en-US" altLang="en-US" sz="2000" b="1" dirty="0"/>
              <a:t>&lt;</a:t>
            </a:r>
            <a:r>
              <a:rPr lang="en-US" altLang="en-US" sz="2000" b="1" dirty="0" err="1"/>
              <a:t>rdfs:subClassOf</a:t>
            </a:r>
            <a:r>
              <a:rPr lang="en-US" altLang="en-US" sz="2000" b="1" dirty="0"/>
              <a:t>&gt;</a:t>
            </a:r>
            <a:endParaRPr lang="el-GR" altLang="en-US" sz="2000" b="1" dirty="0"/>
          </a:p>
          <a:p>
            <a:pPr marL="533400" indent="-533400" eaLnBrk="1" hangingPunct="1">
              <a:lnSpc>
                <a:spcPct val="90000"/>
              </a:lnSpc>
              <a:buFont typeface="Wingdings" pitchFamily="2" charset="2"/>
              <a:buNone/>
            </a:pPr>
            <a:r>
              <a:rPr lang="el-GR" altLang="en-US" sz="2000" b="1" dirty="0"/>
              <a:t>		</a:t>
            </a:r>
            <a:r>
              <a:rPr lang="en-US" altLang="en-US" sz="2000" b="1" dirty="0"/>
              <a:t>&lt;</a:t>
            </a:r>
            <a:r>
              <a:rPr lang="en-US" altLang="en-US" sz="2000" b="1" dirty="0" err="1"/>
              <a:t>owl:Restriction</a:t>
            </a:r>
            <a:r>
              <a:rPr lang="en-US" altLang="en-US" sz="2000" b="1" dirty="0"/>
              <a:t>&gt;</a:t>
            </a:r>
            <a:endParaRPr lang="el-GR" altLang="en-US" sz="2000" b="1" dirty="0"/>
          </a:p>
          <a:p>
            <a:pPr marL="533400" indent="-533400" eaLnBrk="1" hangingPunct="1">
              <a:lnSpc>
                <a:spcPct val="90000"/>
              </a:lnSpc>
              <a:buFont typeface="Wingdings" pitchFamily="2" charset="2"/>
              <a:buNone/>
            </a:pPr>
            <a:r>
              <a:rPr lang="el-GR" altLang="en-US" sz="2000" b="1" dirty="0"/>
              <a:t>			</a:t>
            </a:r>
            <a:r>
              <a:rPr lang="en-US" altLang="en-US" sz="2000" b="1" dirty="0"/>
              <a:t>&lt;</a:t>
            </a:r>
            <a:r>
              <a:rPr lang="en-US" altLang="en-US" sz="2000" b="1" dirty="0" err="1"/>
              <a:t>owl:onProperty</a:t>
            </a:r>
            <a:r>
              <a:rPr lang="en-US" altLang="en-US" sz="2000" b="1" dirty="0"/>
              <a:t> </a:t>
            </a:r>
            <a:r>
              <a:rPr lang="en-US" altLang="en-US" sz="2000" b="1" dirty="0" err="1"/>
              <a:t>rdf:resource</a:t>
            </a:r>
            <a:r>
              <a:rPr lang="en-US" altLang="en-US" sz="2000" b="1" dirty="0"/>
              <a:t>="#is-part-of"/&gt;</a:t>
            </a:r>
          </a:p>
          <a:p>
            <a:pPr marL="533400" indent="-533400" eaLnBrk="1" hangingPunct="1">
              <a:lnSpc>
                <a:spcPct val="90000"/>
              </a:lnSpc>
              <a:buFont typeface="Wingdings" pitchFamily="2" charset="2"/>
              <a:buNone/>
            </a:pPr>
            <a:r>
              <a:rPr lang="en-US" altLang="en-US" sz="2000" b="1" dirty="0"/>
              <a:t>		</a:t>
            </a:r>
            <a:r>
              <a:rPr lang="el-GR" altLang="en-US" sz="2000" b="1" dirty="0"/>
              <a:t>	</a:t>
            </a:r>
            <a:r>
              <a:rPr lang="en-US" altLang="en-US" sz="2000" b="1" dirty="0"/>
              <a:t>&lt;</a:t>
            </a:r>
            <a:r>
              <a:rPr lang="en-US" altLang="en-US" sz="2000" b="1" dirty="0" err="1"/>
              <a:t>owl:allValuesFrom</a:t>
            </a:r>
            <a:r>
              <a:rPr lang="en-US" altLang="en-US" sz="2000" b="1" dirty="0"/>
              <a:t> </a:t>
            </a:r>
            <a:r>
              <a:rPr lang="en-US" altLang="en-US" sz="2000" b="1" dirty="0" err="1"/>
              <a:t>rdf:resource</a:t>
            </a:r>
            <a:r>
              <a:rPr lang="en-US" altLang="en-US" sz="2000" b="1" dirty="0"/>
              <a:t>="#tree"/&gt;</a:t>
            </a:r>
          </a:p>
          <a:p>
            <a:pPr marL="533400" indent="-533400" eaLnBrk="1" hangingPunct="1">
              <a:lnSpc>
                <a:spcPct val="90000"/>
              </a:lnSpc>
              <a:buFont typeface="Wingdings" pitchFamily="2" charset="2"/>
              <a:buNone/>
            </a:pPr>
            <a:r>
              <a:rPr lang="en-US" altLang="en-US" sz="2000" b="1" dirty="0"/>
              <a:t>		&lt;/</a:t>
            </a:r>
            <a:r>
              <a:rPr lang="en-US" altLang="en-US" sz="2000" b="1" dirty="0" err="1"/>
              <a:t>owl:Restriction</a:t>
            </a:r>
            <a:r>
              <a:rPr lang="en-US" altLang="en-US" sz="2000" b="1" dirty="0"/>
              <a:t>&gt;</a:t>
            </a:r>
          </a:p>
          <a:p>
            <a:pPr marL="533400" indent="-533400" eaLnBrk="1" hangingPunct="1">
              <a:lnSpc>
                <a:spcPct val="90000"/>
              </a:lnSpc>
              <a:buFont typeface="Wingdings" pitchFamily="2" charset="2"/>
              <a:buNone/>
            </a:pPr>
            <a:r>
              <a:rPr lang="en-US" altLang="en-US" sz="2000" b="1" dirty="0"/>
              <a:t>	&lt;/</a:t>
            </a:r>
            <a:r>
              <a:rPr lang="en-US" altLang="en-US" sz="2000" b="1" dirty="0" err="1"/>
              <a:t>rdfs:subClassOf</a:t>
            </a:r>
            <a:r>
              <a:rPr lang="en-US" altLang="en-US" sz="2000" b="1" dirty="0"/>
              <a:t>&gt;</a:t>
            </a:r>
          </a:p>
          <a:p>
            <a:pPr marL="533400" indent="-533400" eaLnBrk="1" hangingPunct="1">
              <a:lnSpc>
                <a:spcPct val="90000"/>
              </a:lnSpc>
              <a:buFont typeface="Wingdings" pitchFamily="2" charset="2"/>
              <a:buNone/>
            </a:pPr>
            <a:r>
              <a:rPr lang="en-US" altLang="en-US" sz="2000" b="1" dirty="0"/>
              <a:t>&lt;/</a:t>
            </a:r>
            <a:r>
              <a:rPr lang="en-US" altLang="en-US" sz="2000" b="1" dirty="0" err="1"/>
              <a:t>owl:Class</a:t>
            </a:r>
            <a:r>
              <a:rPr lang="en-US" altLang="en-US" sz="2000" b="1" dirty="0"/>
              <a:t>&gt;</a:t>
            </a:r>
            <a:endParaRPr lang="el-GR" altLang="en-US" sz="20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9A702A2-8190-EF1B-D896-BF7D8A6F3AA5}"/>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080C09A0-DBCC-A769-E79F-28695374C55D}"/>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7F849C4A-777B-F60F-F7A6-5249187959E4}"/>
              </a:ext>
            </a:extLst>
          </p:cNvPr>
          <p:cNvSpPr>
            <a:spLocks noGrp="1"/>
          </p:cNvSpPr>
          <p:nvPr>
            <p:ph type="sldNum" sz="quarter" idx="12"/>
          </p:nvPr>
        </p:nvSpPr>
        <p:spPr/>
        <p:txBody>
          <a:bodyPr/>
          <a:lstStyle/>
          <a:p>
            <a:pPr>
              <a:defRPr/>
            </a:pPr>
            <a:fld id="{29300C54-0C67-734E-A077-F0016F7449BB}" type="slidenum">
              <a:rPr lang="el-GR" altLang="en-US" smtClean="0"/>
              <a:pPr>
                <a:defRPr/>
              </a:pPr>
              <a:t>97</a:t>
            </a:fld>
            <a:endParaRPr lang="el-GR" altLang="en-US"/>
          </a:p>
        </p:txBody>
      </p:sp>
      <p:sp>
        <p:nvSpPr>
          <p:cNvPr id="8" name="ZoneTexte 7">
            <a:extLst>
              <a:ext uri="{FF2B5EF4-FFF2-40B4-BE49-F238E27FC236}">
                <a16:creationId xmlns:a16="http://schemas.microsoft.com/office/drawing/2014/main" id="{DF726F25-A6F1-9FEA-DD86-13C42DFA506D}"/>
              </a:ext>
            </a:extLst>
          </p:cNvPr>
          <p:cNvSpPr txBox="1"/>
          <p:nvPr/>
        </p:nvSpPr>
        <p:spPr>
          <a:xfrm>
            <a:off x="344785" y="78799"/>
            <a:ext cx="4572000" cy="1754326"/>
          </a:xfrm>
          <a:prstGeom prst="rect">
            <a:avLst/>
          </a:prstGeom>
          <a:noFill/>
        </p:spPr>
        <p:txBody>
          <a:bodyPr wrap="square">
            <a:spAutoFit/>
          </a:bodyPr>
          <a:lstStyle/>
          <a:p>
            <a:pPr eaLnBrk="1" hangingPunct="1">
              <a:buFont typeface="Wingdings" pitchFamily="2" charset="2"/>
              <a:buNone/>
            </a:pPr>
            <a:r>
              <a:rPr lang="el-GR" altLang="en-US" b="1" dirty="0" err="1">
                <a:highlight>
                  <a:srgbClr val="00FF00"/>
                </a:highlight>
              </a:rPr>
              <a:t>Βranches</a:t>
            </a:r>
            <a:r>
              <a:rPr lang="el-GR" altLang="en-US" b="1" dirty="0"/>
              <a:t> </a:t>
            </a:r>
            <a:r>
              <a:rPr lang="fr-FR" altLang="en-US" b="1" dirty="0" err="1"/>
              <a:t>partOf</a:t>
            </a:r>
            <a:r>
              <a:rPr lang="fr-FR" altLang="en-US" b="1" dirty="0"/>
              <a:t> </a:t>
            </a:r>
            <a:r>
              <a:rPr lang="fr-FR" altLang="en-US" b="1" dirty="0" err="1">
                <a:highlight>
                  <a:srgbClr val="00FF00"/>
                </a:highlight>
              </a:rPr>
              <a:t>T</a:t>
            </a:r>
            <a:r>
              <a:rPr lang="el-GR" altLang="en-US" b="1" dirty="0" err="1">
                <a:highlight>
                  <a:srgbClr val="00FF00"/>
                </a:highlight>
              </a:rPr>
              <a:t>ree</a:t>
            </a:r>
            <a:endParaRPr lang="fr-FR" altLang="en-US" b="1" dirty="0">
              <a:highlight>
                <a:srgbClr val="00FF00"/>
              </a:highlight>
            </a:endParaRPr>
          </a:p>
          <a:p>
            <a:pPr eaLnBrk="1" hangingPunct="1">
              <a:buFont typeface="Wingdings" pitchFamily="2" charset="2"/>
              <a:buNone/>
            </a:pPr>
            <a:r>
              <a:rPr lang="fr-FR" altLang="en-US" b="1" dirty="0" err="1">
                <a:highlight>
                  <a:srgbClr val="00FF00"/>
                </a:highlight>
              </a:rPr>
              <a:t>What</a:t>
            </a:r>
            <a:r>
              <a:rPr lang="fr-FR" altLang="en-US" b="1" dirty="0">
                <a:highlight>
                  <a:srgbClr val="00FF00"/>
                </a:highlight>
              </a:rPr>
              <a:t> are the parts of a </a:t>
            </a:r>
            <a:r>
              <a:rPr lang="fr-FR" altLang="en-US" b="1" dirty="0" err="1">
                <a:highlight>
                  <a:srgbClr val="00FF00"/>
                </a:highlight>
              </a:rPr>
              <a:t>Tree</a:t>
            </a:r>
            <a:r>
              <a:rPr lang="fr-FR" altLang="en-US" b="1" dirty="0">
                <a:highlight>
                  <a:srgbClr val="00FF00"/>
                </a:highlight>
              </a:rPr>
              <a:t> </a:t>
            </a:r>
            <a:r>
              <a:rPr lang="fr-FR" altLang="en-US" b="1" dirty="0">
                <a:highlight>
                  <a:srgbClr val="00FF00"/>
                </a:highlight>
                <a:sym typeface="Wingdings" pitchFamily="2" charset="2"/>
              </a:rPr>
              <a:t> Root et Branch</a:t>
            </a:r>
          </a:p>
          <a:p>
            <a:pPr eaLnBrk="1" hangingPunct="1"/>
            <a:r>
              <a:rPr lang="fr-FR" altLang="en-US" b="1" dirty="0" err="1">
                <a:highlight>
                  <a:srgbClr val="00FF00"/>
                </a:highlight>
              </a:rPr>
              <a:t>What</a:t>
            </a:r>
            <a:r>
              <a:rPr lang="fr-FR" altLang="en-US" b="1" dirty="0">
                <a:highlight>
                  <a:srgbClr val="00FF00"/>
                </a:highlight>
              </a:rPr>
              <a:t> are the parts of a </a:t>
            </a:r>
            <a:r>
              <a:rPr lang="fr-FR" b="1" dirty="0" err="1">
                <a:highlight>
                  <a:srgbClr val="00FF00"/>
                </a:highlight>
              </a:rPr>
              <a:t>Conifer</a:t>
            </a:r>
            <a:r>
              <a:rPr lang="fr-FR" altLang="en-US" b="1" dirty="0">
                <a:highlight>
                  <a:srgbClr val="00FF00"/>
                </a:highlight>
              </a:rPr>
              <a:t> </a:t>
            </a:r>
            <a:r>
              <a:rPr lang="fr-FR" altLang="en-US" b="1" dirty="0">
                <a:highlight>
                  <a:srgbClr val="00FF00"/>
                </a:highlight>
                <a:sym typeface="Wingdings" pitchFamily="2" charset="2"/>
              </a:rPr>
              <a:t> Root et Branch</a:t>
            </a:r>
          </a:p>
          <a:p>
            <a:pPr eaLnBrk="1" hangingPunct="1">
              <a:buFont typeface="Wingdings" pitchFamily="2" charset="2"/>
              <a:buNone/>
            </a:pPr>
            <a:endParaRPr lang="en-US" altLang="en-US" b="1" dirty="0"/>
          </a:p>
        </p:txBody>
      </p:sp>
      <p:sp>
        <p:nvSpPr>
          <p:cNvPr id="9" name="Rectangle : coins arrondis 8">
            <a:extLst>
              <a:ext uri="{FF2B5EF4-FFF2-40B4-BE49-F238E27FC236}">
                <a16:creationId xmlns:a16="http://schemas.microsoft.com/office/drawing/2014/main" id="{5F30CFAE-7130-BEB0-2685-3DE6E33B11F0}"/>
              </a:ext>
            </a:extLst>
          </p:cNvPr>
          <p:cNvSpPr/>
          <p:nvPr/>
        </p:nvSpPr>
        <p:spPr>
          <a:xfrm>
            <a:off x="1058515" y="4790562"/>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Conifer</a:t>
            </a:r>
            <a:endParaRPr lang="fr-FR" dirty="0"/>
          </a:p>
        </p:txBody>
      </p:sp>
      <p:sp>
        <p:nvSpPr>
          <p:cNvPr id="10" name="Rectangle : coins arrondis 9">
            <a:extLst>
              <a:ext uri="{FF2B5EF4-FFF2-40B4-BE49-F238E27FC236}">
                <a16:creationId xmlns:a16="http://schemas.microsoft.com/office/drawing/2014/main" id="{57074185-8BD2-616A-2F35-70C3ACA87FB5}"/>
              </a:ext>
            </a:extLst>
          </p:cNvPr>
          <p:cNvSpPr/>
          <p:nvPr/>
        </p:nvSpPr>
        <p:spPr>
          <a:xfrm>
            <a:off x="2828205" y="3265103"/>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Tree</a:t>
            </a:r>
            <a:endParaRPr lang="fr-FR" dirty="0"/>
          </a:p>
        </p:txBody>
      </p:sp>
      <p:cxnSp>
        <p:nvCxnSpPr>
          <p:cNvPr id="11" name="Connecteur en angle 10">
            <a:extLst>
              <a:ext uri="{FF2B5EF4-FFF2-40B4-BE49-F238E27FC236}">
                <a16:creationId xmlns:a16="http://schemas.microsoft.com/office/drawing/2014/main" id="{474EB079-A890-AA56-38BC-0C4F514395B5}"/>
              </a:ext>
            </a:extLst>
          </p:cNvPr>
          <p:cNvCxnSpPr>
            <a:cxnSpLocks/>
            <a:stCxn id="9" idx="0"/>
            <a:endCxn id="10" idx="2"/>
          </p:cNvCxnSpPr>
          <p:nvPr/>
        </p:nvCxnSpPr>
        <p:spPr>
          <a:xfrm rot="5400000" flipH="1" flipV="1">
            <a:off x="2777906" y="3848382"/>
            <a:ext cx="445339" cy="1439023"/>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29A23D18-0F1C-CBA6-61AA-ACCD8D2FFFF3}"/>
              </a:ext>
            </a:extLst>
          </p:cNvPr>
          <p:cNvSpPr txBox="1"/>
          <p:nvPr/>
        </p:nvSpPr>
        <p:spPr>
          <a:xfrm>
            <a:off x="1386785" y="4073558"/>
            <a:ext cx="1441420" cy="369332"/>
          </a:xfrm>
          <a:prstGeom prst="rect">
            <a:avLst/>
          </a:prstGeom>
          <a:noFill/>
        </p:spPr>
        <p:txBody>
          <a:bodyPr wrap="none" rtlCol="0">
            <a:spAutoFit/>
          </a:bodyPr>
          <a:lstStyle/>
          <a:p>
            <a:r>
              <a:rPr lang="fr-FR" dirty="0" err="1"/>
              <a:t>Sub-classOf</a:t>
            </a:r>
            <a:endParaRPr lang="fr-FR" dirty="0"/>
          </a:p>
        </p:txBody>
      </p:sp>
      <p:sp>
        <p:nvSpPr>
          <p:cNvPr id="17" name="Rectangle : coins arrondis 16">
            <a:extLst>
              <a:ext uri="{FF2B5EF4-FFF2-40B4-BE49-F238E27FC236}">
                <a16:creationId xmlns:a16="http://schemas.microsoft.com/office/drawing/2014/main" id="{16DC5F90-1CE5-DBDC-8505-B4083B59DB0C}"/>
              </a:ext>
            </a:extLst>
          </p:cNvPr>
          <p:cNvSpPr/>
          <p:nvPr/>
        </p:nvSpPr>
        <p:spPr>
          <a:xfrm>
            <a:off x="6315796" y="3030176"/>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en-US" b="1" dirty="0" err="1">
                <a:highlight>
                  <a:srgbClr val="00FF00"/>
                </a:highlight>
              </a:rPr>
              <a:t>Βranch</a:t>
            </a:r>
            <a:endParaRPr lang="fr-FR" dirty="0"/>
          </a:p>
        </p:txBody>
      </p:sp>
      <p:cxnSp>
        <p:nvCxnSpPr>
          <p:cNvPr id="25" name="Connecteur en angle 24">
            <a:extLst>
              <a:ext uri="{FF2B5EF4-FFF2-40B4-BE49-F238E27FC236}">
                <a16:creationId xmlns:a16="http://schemas.microsoft.com/office/drawing/2014/main" id="{87508A87-97A3-0A9C-D7D6-183A14962D5F}"/>
              </a:ext>
            </a:extLst>
          </p:cNvPr>
          <p:cNvCxnSpPr>
            <a:cxnSpLocks/>
            <a:stCxn id="16" idx="1"/>
            <a:endCxn id="10" idx="3"/>
          </p:cNvCxnSpPr>
          <p:nvPr/>
        </p:nvCxnSpPr>
        <p:spPr>
          <a:xfrm rot="10800000">
            <a:off x="4611968" y="3805163"/>
            <a:ext cx="1976256" cy="1297936"/>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2943E591-8AF0-EDF0-A45C-310B1BB3DD87}"/>
              </a:ext>
            </a:extLst>
          </p:cNvPr>
          <p:cNvSpPr txBox="1"/>
          <p:nvPr/>
        </p:nvSpPr>
        <p:spPr>
          <a:xfrm>
            <a:off x="4214769" y="5205672"/>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is-part-of</a:t>
            </a:r>
            <a:endParaRPr lang="fr-FR" dirty="0"/>
          </a:p>
        </p:txBody>
      </p:sp>
      <p:sp>
        <p:nvSpPr>
          <p:cNvPr id="29" name="ZoneTexte 28">
            <a:extLst>
              <a:ext uri="{FF2B5EF4-FFF2-40B4-BE49-F238E27FC236}">
                <a16:creationId xmlns:a16="http://schemas.microsoft.com/office/drawing/2014/main" id="{5D9397B7-3208-1CEC-32A5-00903BB5C3BB}"/>
              </a:ext>
            </a:extLst>
          </p:cNvPr>
          <p:cNvSpPr txBox="1"/>
          <p:nvPr/>
        </p:nvSpPr>
        <p:spPr>
          <a:xfrm>
            <a:off x="383107" y="2562298"/>
            <a:ext cx="3339376" cy="646331"/>
          </a:xfrm>
          <a:prstGeom prst="rect">
            <a:avLst/>
          </a:prstGeom>
          <a:noFill/>
        </p:spPr>
        <p:txBody>
          <a:bodyPr wrap="none" rtlCol="0">
            <a:spAutoFit/>
          </a:bodyPr>
          <a:lstStyle/>
          <a:p>
            <a:r>
              <a:rPr lang="fr-FR" dirty="0" err="1"/>
              <a:t>Owl:DataTypeProperty</a:t>
            </a:r>
            <a:endParaRPr lang="fr-FR" dirty="0"/>
          </a:p>
          <a:p>
            <a:r>
              <a:rPr lang="fr-FR" b="1" dirty="0" err="1">
                <a:highlight>
                  <a:srgbClr val="00FF00"/>
                </a:highlight>
              </a:rPr>
              <a:t>hasAge</a:t>
            </a:r>
            <a:r>
              <a:rPr lang="fr-FR" b="1" dirty="0"/>
              <a:t>: </a:t>
            </a:r>
            <a:r>
              <a:rPr lang="fr-FR" b="1" dirty="0" err="1"/>
              <a:t>NonNegativeInteger</a:t>
            </a:r>
            <a:endParaRPr lang="fr-FR" b="1" dirty="0"/>
          </a:p>
        </p:txBody>
      </p:sp>
      <p:cxnSp>
        <p:nvCxnSpPr>
          <p:cNvPr id="30" name="Connecteur en angle 29">
            <a:extLst>
              <a:ext uri="{FF2B5EF4-FFF2-40B4-BE49-F238E27FC236}">
                <a16:creationId xmlns:a16="http://schemas.microsoft.com/office/drawing/2014/main" id="{8EC1A8F1-4EC0-57A9-8C56-BD5C406B50E1}"/>
              </a:ext>
            </a:extLst>
          </p:cNvPr>
          <p:cNvCxnSpPr>
            <a:cxnSpLocks/>
          </p:cNvCxnSpPr>
          <p:nvPr/>
        </p:nvCxnSpPr>
        <p:spPr>
          <a:xfrm rot="10800000">
            <a:off x="1692156" y="3219848"/>
            <a:ext cx="1136049" cy="546579"/>
          </a:xfrm>
          <a:prstGeom prst="bentConnector3">
            <a:avLst>
              <a:gd name="adj1" fmla="val 50000"/>
            </a:avLst>
          </a:prstGeom>
          <a:ln w="28575">
            <a:solidFill>
              <a:schemeClr val="accent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16" name="Rectangle : coins arrondis 15">
            <a:extLst>
              <a:ext uri="{FF2B5EF4-FFF2-40B4-BE49-F238E27FC236}">
                <a16:creationId xmlns:a16="http://schemas.microsoft.com/office/drawing/2014/main" id="{85D3957E-7734-3AE6-DC51-B14D7A6846A1}"/>
              </a:ext>
            </a:extLst>
          </p:cNvPr>
          <p:cNvSpPr/>
          <p:nvPr/>
        </p:nvSpPr>
        <p:spPr>
          <a:xfrm>
            <a:off x="6588224" y="4792814"/>
            <a:ext cx="1783763" cy="620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BlankNode</a:t>
            </a:r>
            <a:r>
              <a:rPr lang="fr-FR" dirty="0"/>
              <a:t> </a:t>
            </a:r>
          </a:p>
        </p:txBody>
      </p:sp>
      <p:cxnSp>
        <p:nvCxnSpPr>
          <p:cNvPr id="18" name="Connecteur en angle 17">
            <a:extLst>
              <a:ext uri="{FF2B5EF4-FFF2-40B4-BE49-F238E27FC236}">
                <a16:creationId xmlns:a16="http://schemas.microsoft.com/office/drawing/2014/main" id="{65BBDBC3-4F60-5E5B-B4F5-B4C60A7081FE}"/>
              </a:ext>
            </a:extLst>
          </p:cNvPr>
          <p:cNvCxnSpPr>
            <a:cxnSpLocks/>
            <a:stCxn id="17" idx="2"/>
            <a:endCxn id="16" idx="0"/>
          </p:cNvCxnSpPr>
          <p:nvPr/>
        </p:nvCxnSpPr>
        <p:spPr>
          <a:xfrm rot="5400000">
            <a:off x="7167967" y="4422436"/>
            <a:ext cx="682518" cy="5823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2833BA8A-7B73-8F6B-7E2C-3343A45F85B0}"/>
              </a:ext>
            </a:extLst>
          </p:cNvPr>
          <p:cNvSpPr txBox="1"/>
          <p:nvPr/>
        </p:nvSpPr>
        <p:spPr>
          <a:xfrm>
            <a:off x="5867514" y="4205538"/>
            <a:ext cx="1441420" cy="369332"/>
          </a:xfrm>
          <a:prstGeom prst="rect">
            <a:avLst/>
          </a:prstGeom>
          <a:noFill/>
        </p:spPr>
        <p:txBody>
          <a:bodyPr wrap="none" rtlCol="0">
            <a:spAutoFit/>
          </a:bodyPr>
          <a:lstStyle/>
          <a:p>
            <a:r>
              <a:rPr lang="fr-FR" dirty="0" err="1"/>
              <a:t>Sub-classOf</a:t>
            </a:r>
            <a:endParaRPr lang="fr-FR" dirty="0"/>
          </a:p>
        </p:txBody>
      </p:sp>
      <p:sp>
        <p:nvSpPr>
          <p:cNvPr id="31" name="ZoneTexte 30">
            <a:extLst>
              <a:ext uri="{FF2B5EF4-FFF2-40B4-BE49-F238E27FC236}">
                <a16:creationId xmlns:a16="http://schemas.microsoft.com/office/drawing/2014/main" id="{36826A13-596E-59BD-7E7E-95B193BD7DEA}"/>
              </a:ext>
            </a:extLst>
          </p:cNvPr>
          <p:cNvSpPr txBox="1"/>
          <p:nvPr/>
        </p:nvSpPr>
        <p:spPr>
          <a:xfrm>
            <a:off x="1041215" y="5963549"/>
            <a:ext cx="5186516" cy="923330"/>
          </a:xfrm>
          <a:prstGeom prst="rect">
            <a:avLst/>
          </a:prstGeom>
          <a:noFill/>
        </p:spPr>
        <p:txBody>
          <a:bodyPr wrap="square">
            <a:spAutoFit/>
          </a:bodyPr>
          <a:lstStyle/>
          <a:p>
            <a:r>
              <a:rPr lang="en-US" altLang="en-US" sz="1800" b="1" dirty="0">
                <a:solidFill>
                  <a:srgbClr val="FF0000"/>
                </a:solidFill>
              </a:rPr>
              <a:t>&gt;=&lt;  </a:t>
            </a:r>
            <a:r>
              <a:rPr lang="en-US" altLang="en-US" sz="1800" b="1" dirty="0" err="1">
                <a:solidFill>
                  <a:srgbClr val="FF0000"/>
                </a:solidFill>
              </a:rPr>
              <a:t>Inverseof</a:t>
            </a:r>
            <a:endParaRPr lang="en-US" altLang="en-US" sz="1800" b="1" dirty="0">
              <a:solidFill>
                <a:srgbClr val="FF0000"/>
              </a:solidFill>
            </a:endParaRPr>
          </a:p>
          <a:p>
            <a:r>
              <a:rPr lang="en-US" b="1" dirty="0">
                <a:solidFill>
                  <a:srgbClr val="FF0000"/>
                </a:solidFill>
              </a:rPr>
              <a:t>&lt;=&gt;  </a:t>
            </a:r>
            <a:r>
              <a:rPr lang="en-US" b="1" dirty="0" err="1">
                <a:solidFill>
                  <a:srgbClr val="FF0000"/>
                </a:solidFill>
              </a:rPr>
              <a:t>equivalenTo</a:t>
            </a:r>
            <a:endParaRPr lang="en-US" b="1" dirty="0">
              <a:solidFill>
                <a:srgbClr val="FF0000"/>
              </a:solidFill>
            </a:endParaRPr>
          </a:p>
          <a:p>
            <a:r>
              <a:rPr lang="en-US" b="1" dirty="0">
                <a:solidFill>
                  <a:srgbClr val="FF0000"/>
                </a:solidFill>
              </a:rPr>
              <a:t>:: characteristic</a:t>
            </a:r>
            <a:endParaRPr lang="fr-FR" dirty="0"/>
          </a:p>
        </p:txBody>
      </p:sp>
      <p:sp>
        <p:nvSpPr>
          <p:cNvPr id="32" name="Rectangle : coins arrondis 31">
            <a:extLst>
              <a:ext uri="{FF2B5EF4-FFF2-40B4-BE49-F238E27FC236}">
                <a16:creationId xmlns:a16="http://schemas.microsoft.com/office/drawing/2014/main" id="{E5DBF4A0-3A3C-8DD2-D161-2B6C3C3B19B5}"/>
              </a:ext>
            </a:extLst>
          </p:cNvPr>
          <p:cNvSpPr/>
          <p:nvPr/>
        </p:nvSpPr>
        <p:spPr>
          <a:xfrm>
            <a:off x="6227731" y="794663"/>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en-US" b="1" dirty="0">
                <a:highlight>
                  <a:srgbClr val="00FF00"/>
                </a:highlight>
              </a:rPr>
              <a:t>Root</a:t>
            </a:r>
            <a:endParaRPr lang="fr-FR" dirty="0"/>
          </a:p>
        </p:txBody>
      </p:sp>
      <p:cxnSp>
        <p:nvCxnSpPr>
          <p:cNvPr id="34" name="Connecteur en angle 33">
            <a:extLst>
              <a:ext uri="{FF2B5EF4-FFF2-40B4-BE49-F238E27FC236}">
                <a16:creationId xmlns:a16="http://schemas.microsoft.com/office/drawing/2014/main" id="{5F93FA2B-7800-9030-7C95-F1BD2317F9B3}"/>
              </a:ext>
            </a:extLst>
          </p:cNvPr>
          <p:cNvCxnSpPr>
            <a:cxnSpLocks/>
            <a:stCxn id="10" idx="0"/>
            <a:endCxn id="32" idx="1"/>
          </p:cNvCxnSpPr>
          <p:nvPr/>
        </p:nvCxnSpPr>
        <p:spPr>
          <a:xfrm rot="5400000" flipH="1" flipV="1">
            <a:off x="4008719" y="1046091"/>
            <a:ext cx="1930380" cy="2507644"/>
          </a:xfrm>
          <a:prstGeom prst="bentConnector2">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28D5BD5B-E3DB-E63A-FEBC-A7ABE898E0DC}"/>
              </a:ext>
            </a:extLst>
          </p:cNvPr>
          <p:cNvSpPr txBox="1"/>
          <p:nvPr/>
        </p:nvSpPr>
        <p:spPr>
          <a:xfrm>
            <a:off x="3725626" y="2404654"/>
            <a:ext cx="3192937" cy="923330"/>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Has-part &gt;=&lt; is-part-of</a:t>
            </a:r>
            <a:endParaRPr lang="fr-FR" dirty="0"/>
          </a:p>
          <a:p>
            <a:endParaRPr lang="fr-FR" dirty="0"/>
          </a:p>
        </p:txBody>
      </p:sp>
      <p:cxnSp>
        <p:nvCxnSpPr>
          <p:cNvPr id="42" name="Connecteur en angle 41">
            <a:extLst>
              <a:ext uri="{FF2B5EF4-FFF2-40B4-BE49-F238E27FC236}">
                <a16:creationId xmlns:a16="http://schemas.microsoft.com/office/drawing/2014/main" id="{6005CD22-19E5-E16C-ECAB-956DCF7B96F9}"/>
              </a:ext>
            </a:extLst>
          </p:cNvPr>
          <p:cNvCxnSpPr>
            <a:cxnSpLocks/>
            <a:stCxn id="10" idx="0"/>
            <a:endCxn id="17" idx="1"/>
          </p:cNvCxnSpPr>
          <p:nvPr/>
        </p:nvCxnSpPr>
        <p:spPr>
          <a:xfrm rot="16200000" flipH="1">
            <a:off x="4865374" y="2119815"/>
            <a:ext cx="305133" cy="2595709"/>
          </a:xfrm>
          <a:prstGeom prst="bentConnector4">
            <a:avLst>
              <a:gd name="adj1" fmla="val -74918"/>
              <a:gd name="adj2" fmla="val 6718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9069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9A702A2-8190-EF1B-D896-BF7D8A6F3AA5}"/>
              </a:ext>
            </a:extLst>
          </p:cNvPr>
          <p:cNvSpPr>
            <a:spLocks noGrp="1"/>
          </p:cNvSpPr>
          <p:nvPr>
            <p:ph type="dt" sz="half" idx="10"/>
          </p:nvPr>
        </p:nvSpPr>
        <p:spPr/>
        <p:txBody>
          <a:bodyPr/>
          <a:lstStyle/>
          <a:p>
            <a:pPr>
              <a:defRPr/>
            </a:pPr>
            <a:r>
              <a:rPr lang="el-GR"/>
              <a:t>Chapter 4</a:t>
            </a:r>
          </a:p>
        </p:txBody>
      </p:sp>
      <p:sp>
        <p:nvSpPr>
          <p:cNvPr id="5" name="Espace réservé du pied de page 4">
            <a:extLst>
              <a:ext uri="{FF2B5EF4-FFF2-40B4-BE49-F238E27FC236}">
                <a16:creationId xmlns:a16="http://schemas.microsoft.com/office/drawing/2014/main" id="{080C09A0-DBCC-A769-E79F-28695374C55D}"/>
              </a:ext>
            </a:extLst>
          </p:cNvPr>
          <p:cNvSpPr>
            <a:spLocks noGrp="1"/>
          </p:cNvSpPr>
          <p:nvPr>
            <p:ph type="ftr" sz="quarter" idx="11"/>
          </p:nvPr>
        </p:nvSpPr>
        <p:spPr/>
        <p:txBody>
          <a:bodyPr/>
          <a:lstStyle/>
          <a:p>
            <a:pPr>
              <a:defRPr/>
            </a:pPr>
            <a:r>
              <a:rPr lang="el-GR"/>
              <a:t>A Semantic Web Primer</a:t>
            </a:r>
          </a:p>
        </p:txBody>
      </p:sp>
      <p:sp>
        <p:nvSpPr>
          <p:cNvPr id="6" name="Espace réservé du numéro de diapositive 5">
            <a:extLst>
              <a:ext uri="{FF2B5EF4-FFF2-40B4-BE49-F238E27FC236}">
                <a16:creationId xmlns:a16="http://schemas.microsoft.com/office/drawing/2014/main" id="{7F849C4A-777B-F60F-F7A6-5249187959E4}"/>
              </a:ext>
            </a:extLst>
          </p:cNvPr>
          <p:cNvSpPr>
            <a:spLocks noGrp="1"/>
          </p:cNvSpPr>
          <p:nvPr>
            <p:ph type="sldNum" sz="quarter" idx="12"/>
          </p:nvPr>
        </p:nvSpPr>
        <p:spPr/>
        <p:txBody>
          <a:bodyPr/>
          <a:lstStyle/>
          <a:p>
            <a:pPr>
              <a:defRPr/>
            </a:pPr>
            <a:fld id="{29300C54-0C67-734E-A077-F0016F7449BB}" type="slidenum">
              <a:rPr lang="el-GR" altLang="en-US" smtClean="0"/>
              <a:pPr>
                <a:defRPr/>
              </a:pPr>
              <a:t>98</a:t>
            </a:fld>
            <a:endParaRPr lang="el-GR" altLang="en-US"/>
          </a:p>
        </p:txBody>
      </p:sp>
      <p:sp>
        <p:nvSpPr>
          <p:cNvPr id="8" name="ZoneTexte 7">
            <a:extLst>
              <a:ext uri="{FF2B5EF4-FFF2-40B4-BE49-F238E27FC236}">
                <a16:creationId xmlns:a16="http://schemas.microsoft.com/office/drawing/2014/main" id="{DF726F25-A6F1-9FEA-DD86-13C42DFA506D}"/>
              </a:ext>
            </a:extLst>
          </p:cNvPr>
          <p:cNvSpPr txBox="1"/>
          <p:nvPr/>
        </p:nvSpPr>
        <p:spPr>
          <a:xfrm>
            <a:off x="344785" y="78799"/>
            <a:ext cx="4572000" cy="369332"/>
          </a:xfrm>
          <a:prstGeom prst="rect">
            <a:avLst/>
          </a:prstGeom>
          <a:noFill/>
        </p:spPr>
        <p:txBody>
          <a:bodyPr wrap="square">
            <a:spAutoFit/>
          </a:bodyPr>
          <a:lstStyle/>
          <a:p>
            <a:pPr eaLnBrk="1" hangingPunct="1">
              <a:buFont typeface="Wingdings" pitchFamily="2" charset="2"/>
              <a:buNone/>
            </a:pPr>
            <a:r>
              <a:rPr lang="en-US" altLang="en-US" sz="1800" b="1" dirty="0"/>
              <a:t>Leaves are parts of branches. </a:t>
            </a:r>
            <a:endParaRPr lang="en-US" altLang="en-US" b="1" dirty="0"/>
          </a:p>
        </p:txBody>
      </p:sp>
      <p:sp>
        <p:nvSpPr>
          <p:cNvPr id="9" name="Rectangle : coins arrondis 8">
            <a:extLst>
              <a:ext uri="{FF2B5EF4-FFF2-40B4-BE49-F238E27FC236}">
                <a16:creationId xmlns:a16="http://schemas.microsoft.com/office/drawing/2014/main" id="{5F30CFAE-7130-BEB0-2685-3DE6E33B11F0}"/>
              </a:ext>
            </a:extLst>
          </p:cNvPr>
          <p:cNvSpPr/>
          <p:nvPr/>
        </p:nvSpPr>
        <p:spPr>
          <a:xfrm>
            <a:off x="126039" y="4758629"/>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Conifer</a:t>
            </a:r>
            <a:endParaRPr lang="fr-FR" dirty="0"/>
          </a:p>
        </p:txBody>
      </p:sp>
      <p:sp>
        <p:nvSpPr>
          <p:cNvPr id="10" name="Rectangle : coins arrondis 9">
            <a:extLst>
              <a:ext uri="{FF2B5EF4-FFF2-40B4-BE49-F238E27FC236}">
                <a16:creationId xmlns:a16="http://schemas.microsoft.com/office/drawing/2014/main" id="{57074185-8BD2-616A-2F35-70C3ACA87FB5}"/>
              </a:ext>
            </a:extLst>
          </p:cNvPr>
          <p:cNvSpPr/>
          <p:nvPr/>
        </p:nvSpPr>
        <p:spPr>
          <a:xfrm>
            <a:off x="1895729" y="3233170"/>
            <a:ext cx="178376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Tree</a:t>
            </a:r>
            <a:endParaRPr lang="fr-FR" dirty="0"/>
          </a:p>
        </p:txBody>
      </p:sp>
      <p:cxnSp>
        <p:nvCxnSpPr>
          <p:cNvPr id="11" name="Connecteur en angle 10">
            <a:extLst>
              <a:ext uri="{FF2B5EF4-FFF2-40B4-BE49-F238E27FC236}">
                <a16:creationId xmlns:a16="http://schemas.microsoft.com/office/drawing/2014/main" id="{474EB079-A890-AA56-38BC-0C4F514395B5}"/>
              </a:ext>
            </a:extLst>
          </p:cNvPr>
          <p:cNvCxnSpPr>
            <a:cxnSpLocks/>
            <a:stCxn id="9" idx="0"/>
            <a:endCxn id="10" idx="2"/>
          </p:cNvCxnSpPr>
          <p:nvPr/>
        </p:nvCxnSpPr>
        <p:spPr>
          <a:xfrm rot="5400000" flipH="1" flipV="1">
            <a:off x="1845430" y="3816449"/>
            <a:ext cx="445339" cy="1439023"/>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29A23D18-0F1C-CBA6-61AA-ACCD8D2FFFF3}"/>
              </a:ext>
            </a:extLst>
          </p:cNvPr>
          <p:cNvSpPr txBox="1"/>
          <p:nvPr/>
        </p:nvSpPr>
        <p:spPr>
          <a:xfrm>
            <a:off x="454309" y="4041625"/>
            <a:ext cx="1441420" cy="369332"/>
          </a:xfrm>
          <a:prstGeom prst="rect">
            <a:avLst/>
          </a:prstGeom>
          <a:noFill/>
        </p:spPr>
        <p:txBody>
          <a:bodyPr wrap="none" rtlCol="0">
            <a:spAutoFit/>
          </a:bodyPr>
          <a:lstStyle/>
          <a:p>
            <a:r>
              <a:rPr lang="fr-FR" dirty="0" err="1"/>
              <a:t>Sub-classOf</a:t>
            </a:r>
            <a:endParaRPr lang="fr-FR" dirty="0"/>
          </a:p>
        </p:txBody>
      </p:sp>
      <p:sp>
        <p:nvSpPr>
          <p:cNvPr id="17" name="Rectangle : coins arrondis 16">
            <a:extLst>
              <a:ext uri="{FF2B5EF4-FFF2-40B4-BE49-F238E27FC236}">
                <a16:creationId xmlns:a16="http://schemas.microsoft.com/office/drawing/2014/main" id="{16DC5F90-1CE5-DBDC-8505-B4083B59DB0C}"/>
              </a:ext>
            </a:extLst>
          </p:cNvPr>
          <p:cNvSpPr/>
          <p:nvPr/>
        </p:nvSpPr>
        <p:spPr>
          <a:xfrm>
            <a:off x="6315796" y="3030176"/>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en-US" b="1" dirty="0" err="1">
                <a:highlight>
                  <a:srgbClr val="00FF00"/>
                </a:highlight>
              </a:rPr>
              <a:t>Βranch</a:t>
            </a:r>
            <a:endParaRPr lang="fr-FR" dirty="0"/>
          </a:p>
        </p:txBody>
      </p:sp>
      <p:cxnSp>
        <p:nvCxnSpPr>
          <p:cNvPr id="25" name="Connecteur en angle 24">
            <a:extLst>
              <a:ext uri="{FF2B5EF4-FFF2-40B4-BE49-F238E27FC236}">
                <a16:creationId xmlns:a16="http://schemas.microsoft.com/office/drawing/2014/main" id="{87508A87-97A3-0A9C-D7D6-183A14962D5F}"/>
              </a:ext>
            </a:extLst>
          </p:cNvPr>
          <p:cNvCxnSpPr>
            <a:cxnSpLocks/>
            <a:stCxn id="16" idx="1"/>
            <a:endCxn id="10" idx="3"/>
          </p:cNvCxnSpPr>
          <p:nvPr/>
        </p:nvCxnSpPr>
        <p:spPr>
          <a:xfrm rot="10800000">
            <a:off x="3679492" y="3773230"/>
            <a:ext cx="1976256" cy="1297936"/>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2943E591-8AF0-EDF0-A45C-310B1BB3DD87}"/>
              </a:ext>
            </a:extLst>
          </p:cNvPr>
          <p:cNvSpPr txBox="1"/>
          <p:nvPr/>
        </p:nvSpPr>
        <p:spPr>
          <a:xfrm>
            <a:off x="3282293" y="5173739"/>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is-part-of</a:t>
            </a:r>
            <a:endParaRPr lang="fr-FR" dirty="0"/>
          </a:p>
        </p:txBody>
      </p:sp>
      <p:sp>
        <p:nvSpPr>
          <p:cNvPr id="29" name="ZoneTexte 28">
            <a:extLst>
              <a:ext uri="{FF2B5EF4-FFF2-40B4-BE49-F238E27FC236}">
                <a16:creationId xmlns:a16="http://schemas.microsoft.com/office/drawing/2014/main" id="{5D9397B7-3208-1CEC-32A5-00903BB5C3BB}"/>
              </a:ext>
            </a:extLst>
          </p:cNvPr>
          <p:cNvSpPr txBox="1"/>
          <p:nvPr/>
        </p:nvSpPr>
        <p:spPr>
          <a:xfrm>
            <a:off x="99347" y="2274780"/>
            <a:ext cx="1592334" cy="1477328"/>
          </a:xfrm>
          <a:prstGeom prst="rect">
            <a:avLst/>
          </a:prstGeom>
          <a:noFill/>
        </p:spPr>
        <p:txBody>
          <a:bodyPr wrap="square" rtlCol="0">
            <a:spAutoFit/>
          </a:bodyPr>
          <a:lstStyle/>
          <a:p>
            <a:r>
              <a:rPr lang="fr-FR" dirty="0" err="1"/>
              <a:t>Owl:DataTypeProperty</a:t>
            </a:r>
            <a:endParaRPr lang="fr-FR" dirty="0"/>
          </a:p>
          <a:p>
            <a:r>
              <a:rPr lang="fr-FR" b="1" dirty="0" err="1">
                <a:highlight>
                  <a:srgbClr val="00FF00"/>
                </a:highlight>
              </a:rPr>
              <a:t>hasAge</a:t>
            </a:r>
            <a:r>
              <a:rPr lang="fr-FR" b="1" dirty="0"/>
              <a:t>: </a:t>
            </a:r>
            <a:r>
              <a:rPr lang="fr-FR" b="1" dirty="0" err="1"/>
              <a:t>NonNegativeInteger</a:t>
            </a:r>
            <a:endParaRPr lang="fr-FR" b="1" dirty="0"/>
          </a:p>
        </p:txBody>
      </p:sp>
      <p:cxnSp>
        <p:nvCxnSpPr>
          <p:cNvPr id="30" name="Connecteur en angle 29">
            <a:extLst>
              <a:ext uri="{FF2B5EF4-FFF2-40B4-BE49-F238E27FC236}">
                <a16:creationId xmlns:a16="http://schemas.microsoft.com/office/drawing/2014/main" id="{8EC1A8F1-4EC0-57A9-8C56-BD5C406B50E1}"/>
              </a:ext>
            </a:extLst>
          </p:cNvPr>
          <p:cNvCxnSpPr>
            <a:cxnSpLocks/>
            <a:stCxn id="10" idx="1"/>
          </p:cNvCxnSpPr>
          <p:nvPr/>
        </p:nvCxnSpPr>
        <p:spPr>
          <a:xfrm rot="10800000" flipV="1">
            <a:off x="792025" y="3773229"/>
            <a:ext cx="1103705" cy="14397"/>
          </a:xfrm>
          <a:prstGeom prst="bentConnector3">
            <a:avLst>
              <a:gd name="adj1" fmla="val 50000"/>
            </a:avLst>
          </a:prstGeom>
          <a:ln w="28575">
            <a:solidFill>
              <a:schemeClr val="accent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16" name="Rectangle : coins arrondis 15">
            <a:extLst>
              <a:ext uri="{FF2B5EF4-FFF2-40B4-BE49-F238E27FC236}">
                <a16:creationId xmlns:a16="http://schemas.microsoft.com/office/drawing/2014/main" id="{85D3957E-7734-3AE6-DC51-B14D7A6846A1}"/>
              </a:ext>
            </a:extLst>
          </p:cNvPr>
          <p:cNvSpPr/>
          <p:nvPr/>
        </p:nvSpPr>
        <p:spPr>
          <a:xfrm>
            <a:off x="5655748" y="4760881"/>
            <a:ext cx="1783763" cy="620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BlankNode</a:t>
            </a:r>
            <a:r>
              <a:rPr lang="fr-FR" dirty="0"/>
              <a:t> </a:t>
            </a:r>
          </a:p>
        </p:txBody>
      </p:sp>
      <p:cxnSp>
        <p:nvCxnSpPr>
          <p:cNvPr id="18" name="Connecteur en angle 17">
            <a:extLst>
              <a:ext uri="{FF2B5EF4-FFF2-40B4-BE49-F238E27FC236}">
                <a16:creationId xmlns:a16="http://schemas.microsoft.com/office/drawing/2014/main" id="{65BBDBC3-4F60-5E5B-B4F5-B4C60A7081FE}"/>
              </a:ext>
            </a:extLst>
          </p:cNvPr>
          <p:cNvCxnSpPr>
            <a:cxnSpLocks/>
            <a:endCxn id="16" idx="0"/>
          </p:cNvCxnSpPr>
          <p:nvPr/>
        </p:nvCxnSpPr>
        <p:spPr>
          <a:xfrm rot="5400000">
            <a:off x="6235491" y="4390503"/>
            <a:ext cx="682518" cy="5823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2833BA8A-7B73-8F6B-7E2C-3343A45F85B0}"/>
              </a:ext>
            </a:extLst>
          </p:cNvPr>
          <p:cNvSpPr txBox="1"/>
          <p:nvPr/>
        </p:nvSpPr>
        <p:spPr>
          <a:xfrm>
            <a:off x="7435659" y="1287890"/>
            <a:ext cx="1441420" cy="369332"/>
          </a:xfrm>
          <a:prstGeom prst="rect">
            <a:avLst/>
          </a:prstGeom>
          <a:noFill/>
        </p:spPr>
        <p:txBody>
          <a:bodyPr wrap="none" rtlCol="0">
            <a:spAutoFit/>
          </a:bodyPr>
          <a:lstStyle/>
          <a:p>
            <a:r>
              <a:rPr lang="fr-FR" dirty="0" err="1"/>
              <a:t>Sub-classOf</a:t>
            </a:r>
            <a:endParaRPr lang="fr-FR" dirty="0"/>
          </a:p>
        </p:txBody>
      </p:sp>
      <p:sp>
        <p:nvSpPr>
          <p:cNvPr id="31" name="ZoneTexte 30">
            <a:extLst>
              <a:ext uri="{FF2B5EF4-FFF2-40B4-BE49-F238E27FC236}">
                <a16:creationId xmlns:a16="http://schemas.microsoft.com/office/drawing/2014/main" id="{36826A13-596E-59BD-7E7E-95B193BD7DEA}"/>
              </a:ext>
            </a:extLst>
          </p:cNvPr>
          <p:cNvSpPr txBox="1"/>
          <p:nvPr/>
        </p:nvSpPr>
        <p:spPr>
          <a:xfrm>
            <a:off x="1041215" y="5963549"/>
            <a:ext cx="5186516" cy="923330"/>
          </a:xfrm>
          <a:prstGeom prst="rect">
            <a:avLst/>
          </a:prstGeom>
          <a:noFill/>
        </p:spPr>
        <p:txBody>
          <a:bodyPr wrap="square">
            <a:spAutoFit/>
          </a:bodyPr>
          <a:lstStyle/>
          <a:p>
            <a:r>
              <a:rPr lang="en-US" altLang="en-US" sz="1800" b="1" dirty="0">
                <a:solidFill>
                  <a:srgbClr val="FF0000"/>
                </a:solidFill>
              </a:rPr>
              <a:t>&gt;=&lt;  </a:t>
            </a:r>
            <a:r>
              <a:rPr lang="en-US" altLang="en-US" sz="1800" b="1" dirty="0" err="1">
                <a:solidFill>
                  <a:srgbClr val="FF0000"/>
                </a:solidFill>
              </a:rPr>
              <a:t>Inverseof</a:t>
            </a:r>
            <a:endParaRPr lang="en-US" altLang="en-US" sz="1800" b="1" dirty="0">
              <a:solidFill>
                <a:srgbClr val="FF0000"/>
              </a:solidFill>
            </a:endParaRPr>
          </a:p>
          <a:p>
            <a:r>
              <a:rPr lang="en-US" b="1" dirty="0">
                <a:solidFill>
                  <a:srgbClr val="FF0000"/>
                </a:solidFill>
              </a:rPr>
              <a:t>&lt;=&gt;  </a:t>
            </a:r>
            <a:r>
              <a:rPr lang="en-US" b="1" dirty="0" err="1">
                <a:solidFill>
                  <a:srgbClr val="FF0000"/>
                </a:solidFill>
              </a:rPr>
              <a:t>equivalenTo</a:t>
            </a:r>
            <a:endParaRPr lang="en-US" b="1" dirty="0">
              <a:solidFill>
                <a:srgbClr val="FF0000"/>
              </a:solidFill>
            </a:endParaRPr>
          </a:p>
          <a:p>
            <a:r>
              <a:rPr lang="en-US" b="1" dirty="0">
                <a:solidFill>
                  <a:srgbClr val="FF0000"/>
                </a:solidFill>
              </a:rPr>
              <a:t>:: characteristic</a:t>
            </a:r>
            <a:endParaRPr lang="fr-FR" dirty="0"/>
          </a:p>
        </p:txBody>
      </p:sp>
      <p:sp>
        <p:nvSpPr>
          <p:cNvPr id="32" name="Rectangle : coins arrondis 31">
            <a:extLst>
              <a:ext uri="{FF2B5EF4-FFF2-40B4-BE49-F238E27FC236}">
                <a16:creationId xmlns:a16="http://schemas.microsoft.com/office/drawing/2014/main" id="{E5DBF4A0-3A3C-8DD2-D161-2B6C3C3B19B5}"/>
              </a:ext>
            </a:extLst>
          </p:cNvPr>
          <p:cNvSpPr/>
          <p:nvPr/>
        </p:nvSpPr>
        <p:spPr>
          <a:xfrm>
            <a:off x="2953209" y="824654"/>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en-US" b="1" dirty="0">
                <a:highlight>
                  <a:srgbClr val="00FF00"/>
                </a:highlight>
              </a:rPr>
              <a:t>Root</a:t>
            </a:r>
            <a:endParaRPr lang="fr-FR" dirty="0"/>
          </a:p>
        </p:txBody>
      </p:sp>
      <p:cxnSp>
        <p:nvCxnSpPr>
          <p:cNvPr id="34" name="Connecteur en angle 33">
            <a:extLst>
              <a:ext uri="{FF2B5EF4-FFF2-40B4-BE49-F238E27FC236}">
                <a16:creationId xmlns:a16="http://schemas.microsoft.com/office/drawing/2014/main" id="{5F93FA2B-7800-9030-7C95-F1BD2317F9B3}"/>
              </a:ext>
            </a:extLst>
          </p:cNvPr>
          <p:cNvCxnSpPr>
            <a:cxnSpLocks/>
            <a:stCxn id="10" idx="0"/>
            <a:endCxn id="32" idx="1"/>
          </p:cNvCxnSpPr>
          <p:nvPr/>
        </p:nvCxnSpPr>
        <p:spPr>
          <a:xfrm rot="5400000" flipH="1" flipV="1">
            <a:off x="1936182" y="2216143"/>
            <a:ext cx="1868456" cy="165598"/>
          </a:xfrm>
          <a:prstGeom prst="bentConnector2">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28D5BD5B-E3DB-E63A-FEBC-A7ABE898E0DC}"/>
              </a:ext>
            </a:extLst>
          </p:cNvPr>
          <p:cNvSpPr txBox="1"/>
          <p:nvPr/>
        </p:nvSpPr>
        <p:spPr>
          <a:xfrm>
            <a:off x="2793150" y="2372721"/>
            <a:ext cx="3192937" cy="923330"/>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Has-part &gt;=&lt; is-part-of</a:t>
            </a:r>
            <a:endParaRPr lang="fr-FR" dirty="0"/>
          </a:p>
          <a:p>
            <a:endParaRPr lang="fr-FR" dirty="0"/>
          </a:p>
        </p:txBody>
      </p:sp>
      <p:cxnSp>
        <p:nvCxnSpPr>
          <p:cNvPr id="42" name="Connecteur en angle 41">
            <a:extLst>
              <a:ext uri="{FF2B5EF4-FFF2-40B4-BE49-F238E27FC236}">
                <a16:creationId xmlns:a16="http://schemas.microsoft.com/office/drawing/2014/main" id="{6005CD22-19E5-E16C-ECAB-956DCF7B96F9}"/>
              </a:ext>
            </a:extLst>
          </p:cNvPr>
          <p:cNvCxnSpPr>
            <a:cxnSpLocks/>
            <a:stCxn id="10" idx="0"/>
          </p:cNvCxnSpPr>
          <p:nvPr/>
        </p:nvCxnSpPr>
        <p:spPr>
          <a:xfrm rot="16200000" flipH="1">
            <a:off x="3932898" y="2087882"/>
            <a:ext cx="305133" cy="2595709"/>
          </a:xfrm>
          <a:prstGeom prst="bentConnector4">
            <a:avLst>
              <a:gd name="adj1" fmla="val -74918"/>
              <a:gd name="adj2" fmla="val 6718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46" name="Rectangle : coins arrondis 45">
            <a:extLst>
              <a:ext uri="{FF2B5EF4-FFF2-40B4-BE49-F238E27FC236}">
                <a16:creationId xmlns:a16="http://schemas.microsoft.com/office/drawing/2014/main" id="{624EB4C3-50A3-1481-193A-F839C7BB8FE8}"/>
              </a:ext>
            </a:extLst>
          </p:cNvPr>
          <p:cNvSpPr/>
          <p:nvPr/>
        </p:nvSpPr>
        <p:spPr>
          <a:xfrm>
            <a:off x="6216962" y="145569"/>
            <a:ext cx="2445097"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en-US" b="1" dirty="0" err="1">
                <a:highlight>
                  <a:srgbClr val="00FF00"/>
                </a:highlight>
              </a:rPr>
              <a:t>Leaf</a:t>
            </a:r>
            <a:endParaRPr lang="fr-FR" dirty="0"/>
          </a:p>
        </p:txBody>
      </p:sp>
      <p:sp>
        <p:nvSpPr>
          <p:cNvPr id="3" name="Rectangle : coins arrondis 2">
            <a:extLst>
              <a:ext uri="{FF2B5EF4-FFF2-40B4-BE49-F238E27FC236}">
                <a16:creationId xmlns:a16="http://schemas.microsoft.com/office/drawing/2014/main" id="{7178985C-E4B0-0EDF-8829-23CBC5C90ECF}"/>
              </a:ext>
            </a:extLst>
          </p:cNvPr>
          <p:cNvSpPr/>
          <p:nvPr/>
        </p:nvSpPr>
        <p:spPr>
          <a:xfrm>
            <a:off x="6512488" y="1749782"/>
            <a:ext cx="1783763" cy="620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BlankNode</a:t>
            </a:r>
            <a:r>
              <a:rPr lang="fr-FR" dirty="0"/>
              <a:t> </a:t>
            </a:r>
          </a:p>
        </p:txBody>
      </p:sp>
      <p:sp>
        <p:nvSpPr>
          <p:cNvPr id="7" name="ZoneTexte 6">
            <a:extLst>
              <a:ext uri="{FF2B5EF4-FFF2-40B4-BE49-F238E27FC236}">
                <a16:creationId xmlns:a16="http://schemas.microsoft.com/office/drawing/2014/main" id="{C4782261-D997-4465-431F-5782E99E9D2C}"/>
              </a:ext>
            </a:extLst>
          </p:cNvPr>
          <p:cNvSpPr txBox="1"/>
          <p:nvPr/>
        </p:nvSpPr>
        <p:spPr>
          <a:xfrm>
            <a:off x="5087438" y="4326005"/>
            <a:ext cx="1441420" cy="369332"/>
          </a:xfrm>
          <a:prstGeom prst="rect">
            <a:avLst/>
          </a:prstGeom>
          <a:noFill/>
        </p:spPr>
        <p:txBody>
          <a:bodyPr wrap="none" rtlCol="0">
            <a:spAutoFit/>
          </a:bodyPr>
          <a:lstStyle/>
          <a:p>
            <a:r>
              <a:rPr lang="fr-FR" dirty="0" err="1"/>
              <a:t>Sub-classOf</a:t>
            </a:r>
            <a:endParaRPr lang="fr-FR" dirty="0"/>
          </a:p>
        </p:txBody>
      </p:sp>
      <p:cxnSp>
        <p:nvCxnSpPr>
          <p:cNvPr id="12" name="Connecteur en angle 11">
            <a:extLst>
              <a:ext uri="{FF2B5EF4-FFF2-40B4-BE49-F238E27FC236}">
                <a16:creationId xmlns:a16="http://schemas.microsoft.com/office/drawing/2014/main" id="{301BE7B4-A855-485A-8449-FBA7C1F4C647}"/>
              </a:ext>
            </a:extLst>
          </p:cNvPr>
          <p:cNvCxnSpPr>
            <a:cxnSpLocks/>
            <a:endCxn id="3" idx="0"/>
          </p:cNvCxnSpPr>
          <p:nvPr/>
        </p:nvCxnSpPr>
        <p:spPr>
          <a:xfrm rot="16200000" flipH="1">
            <a:off x="7100459" y="1445871"/>
            <a:ext cx="511756" cy="96066"/>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Connecteur en angle 18">
            <a:extLst>
              <a:ext uri="{FF2B5EF4-FFF2-40B4-BE49-F238E27FC236}">
                <a16:creationId xmlns:a16="http://schemas.microsoft.com/office/drawing/2014/main" id="{AF6E3131-5078-6DA6-8B82-926E2B4CA536}"/>
              </a:ext>
            </a:extLst>
          </p:cNvPr>
          <p:cNvCxnSpPr>
            <a:cxnSpLocks/>
            <a:stCxn id="3" idx="2"/>
            <a:endCxn id="17" idx="0"/>
          </p:cNvCxnSpPr>
          <p:nvPr/>
        </p:nvCxnSpPr>
        <p:spPr>
          <a:xfrm rot="16200000" flipH="1">
            <a:off x="7141445" y="2633275"/>
            <a:ext cx="659825" cy="133975"/>
          </a:xfrm>
          <a:prstGeom prst="bentConnector3">
            <a:avLst>
              <a:gd name="adj1" fmla="val 50000"/>
            </a:avLst>
          </a:prstGeom>
          <a:ln w="28575">
            <a:solidFill>
              <a:schemeClr val="tx1">
                <a:lumMod val="60000"/>
                <a:lumOff val="4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AA27DD7D-CFC0-DF1D-3DA3-ACF8F675BED1}"/>
              </a:ext>
            </a:extLst>
          </p:cNvPr>
          <p:cNvSpPr txBox="1"/>
          <p:nvPr/>
        </p:nvSpPr>
        <p:spPr>
          <a:xfrm>
            <a:off x="6111037" y="2400367"/>
            <a:ext cx="2185214" cy="646331"/>
          </a:xfrm>
          <a:prstGeom prst="rect">
            <a:avLst/>
          </a:prstGeom>
          <a:noFill/>
        </p:spPr>
        <p:txBody>
          <a:bodyPr wrap="square" rtlCol="0">
            <a:spAutoFit/>
          </a:bodyPr>
          <a:lstStyle/>
          <a:p>
            <a:r>
              <a:rPr lang="fr-FR" dirty="0" err="1"/>
              <a:t>Owl:ObjectProperty</a:t>
            </a:r>
            <a:endParaRPr lang="fr-FR" dirty="0"/>
          </a:p>
          <a:p>
            <a:r>
              <a:rPr lang="en-US" altLang="en-US" sz="1800" b="1" dirty="0">
                <a:solidFill>
                  <a:srgbClr val="FF0000"/>
                </a:solidFill>
              </a:rPr>
              <a:t>is-part-of</a:t>
            </a:r>
            <a:endParaRPr lang="fr-FR" dirty="0"/>
          </a:p>
        </p:txBody>
      </p:sp>
    </p:spTree>
    <p:extLst>
      <p:ext uri="{BB962C8B-B14F-4D97-AF65-F5344CB8AC3E}">
        <p14:creationId xmlns:p14="http://schemas.microsoft.com/office/powerpoint/2010/main" val="12983938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3 - Θέση ημερομηνίας">
            <a:extLst>
              <a:ext uri="{FF2B5EF4-FFF2-40B4-BE49-F238E27FC236}">
                <a16:creationId xmlns:a16="http://schemas.microsoft.com/office/drawing/2014/main" id="{428D51EB-5813-06AC-DBA0-913EAAC5C73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Chapter 4</a:t>
            </a:r>
          </a:p>
        </p:txBody>
      </p:sp>
      <p:sp>
        <p:nvSpPr>
          <p:cNvPr id="102402" name="4 - Θέση υποσέλιδου">
            <a:extLst>
              <a:ext uri="{FF2B5EF4-FFF2-40B4-BE49-F238E27FC236}">
                <a16:creationId xmlns:a16="http://schemas.microsoft.com/office/drawing/2014/main" id="{B7A4F2F6-BFAF-A2EB-A72C-7591A5B78D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r>
              <a:rPr lang="el-GR" altLang="en-US" sz="1400"/>
              <a:t>A Semantic Web Primer</a:t>
            </a:r>
          </a:p>
        </p:txBody>
      </p:sp>
      <p:sp>
        <p:nvSpPr>
          <p:cNvPr id="102403" name="5 - Θέση αριθμού διαφάνειας">
            <a:extLst>
              <a:ext uri="{FF2B5EF4-FFF2-40B4-BE49-F238E27FC236}">
                <a16:creationId xmlns:a16="http://schemas.microsoft.com/office/drawing/2014/main" id="{38416621-B450-82A8-1A96-509F49B8F5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itchFamily="2" charset="2"/>
              <a:buChar char="l"/>
              <a:defRPr>
                <a:solidFill>
                  <a:schemeClr val="tx1"/>
                </a:solidFill>
                <a:latin typeface="Arial" panose="020B0604020202020204" pitchFamily="34" charset="0"/>
              </a:defRPr>
            </a:lvl9pPr>
          </a:lstStyle>
          <a:p>
            <a:pPr>
              <a:spcBef>
                <a:spcPct val="0"/>
              </a:spcBef>
              <a:buClrTx/>
              <a:buSzTx/>
              <a:buFontTx/>
              <a:buNone/>
            </a:pPr>
            <a:fld id="{3682B3CF-7766-1746-9BE1-E0D7F50BCC73}" type="slidenum">
              <a:rPr lang="el-GR" altLang="en-US" smtClean="0">
                <a:solidFill>
                  <a:schemeClr val="bg1"/>
                </a:solidFill>
              </a:rPr>
              <a:pPr>
                <a:spcBef>
                  <a:spcPct val="0"/>
                </a:spcBef>
                <a:buClrTx/>
                <a:buSzTx/>
                <a:buFontTx/>
                <a:buNone/>
              </a:pPr>
              <a:t>99</a:t>
            </a:fld>
            <a:endParaRPr lang="el-GR" altLang="en-US">
              <a:solidFill>
                <a:schemeClr val="bg1"/>
              </a:solidFill>
            </a:endParaRPr>
          </a:p>
        </p:txBody>
      </p:sp>
      <p:sp>
        <p:nvSpPr>
          <p:cNvPr id="102404" name="AutoShape 2">
            <a:extLst>
              <a:ext uri="{FF2B5EF4-FFF2-40B4-BE49-F238E27FC236}">
                <a16:creationId xmlns:a16="http://schemas.microsoft.com/office/drawing/2014/main" id="{941C69E3-E7E3-F493-FF1A-A5EBA0EEF894}"/>
              </a:ext>
            </a:extLst>
          </p:cNvPr>
          <p:cNvSpPr>
            <a:spLocks noGrp="1" noChangeArrowheads="1"/>
          </p:cNvSpPr>
          <p:nvPr>
            <p:ph type="title"/>
          </p:nvPr>
        </p:nvSpPr>
        <p:spPr/>
        <p:txBody>
          <a:bodyPr/>
          <a:lstStyle/>
          <a:p>
            <a:pPr eaLnBrk="1" hangingPunct="1"/>
            <a:r>
              <a:rPr lang="en-US" altLang="en-US" sz="3200"/>
              <a:t>An African Wildlife Ontology – </a:t>
            </a:r>
            <a:br>
              <a:rPr lang="en-US" altLang="en-US" sz="3200"/>
            </a:br>
            <a:r>
              <a:rPr lang="en-US" altLang="en-US" sz="3200"/>
              <a:t>Leaves</a:t>
            </a:r>
            <a:endParaRPr lang="el-GR" altLang="en-US" sz="3200"/>
          </a:p>
        </p:txBody>
      </p:sp>
      <p:sp>
        <p:nvSpPr>
          <p:cNvPr id="102405" name="Rectangle 3">
            <a:extLst>
              <a:ext uri="{FF2B5EF4-FFF2-40B4-BE49-F238E27FC236}">
                <a16:creationId xmlns:a16="http://schemas.microsoft.com/office/drawing/2014/main" id="{048BF07E-4B01-7F99-4E45-241526484856}"/>
              </a:ext>
            </a:extLst>
          </p:cNvPr>
          <p:cNvSpPr>
            <a:spLocks noGrp="1" noChangeArrowheads="1"/>
          </p:cNvSpPr>
          <p:nvPr>
            <p:ph type="body" idx="1"/>
          </p:nvPr>
        </p:nvSpPr>
        <p:spPr>
          <a:xfrm>
            <a:off x="838200" y="2362200"/>
            <a:ext cx="7910513" cy="3724275"/>
          </a:xfrm>
        </p:spPr>
        <p:txBody>
          <a:bodyPr/>
          <a:lstStyle/>
          <a:p>
            <a:pPr marL="533400" indent="-533400" eaLnBrk="1" hangingPunct="1">
              <a:lnSpc>
                <a:spcPct val="90000"/>
              </a:lnSpc>
              <a:buFont typeface="Wingdings" pitchFamily="2" charset="2"/>
              <a:buNone/>
            </a:pPr>
            <a:r>
              <a:rPr lang="en-US" altLang="en-US" sz="2000" b="1" dirty="0"/>
              <a:t>&lt;</a:t>
            </a:r>
            <a:r>
              <a:rPr lang="en-US" altLang="en-US" sz="2000" b="1" dirty="0" err="1"/>
              <a:t>owl:Class</a:t>
            </a:r>
            <a:r>
              <a:rPr lang="en-US" altLang="en-US" sz="2000" b="1" dirty="0"/>
              <a:t> </a:t>
            </a:r>
            <a:r>
              <a:rPr lang="en-US" altLang="en-US" sz="2000" b="1" dirty="0" err="1"/>
              <a:t>rdf:ID</a:t>
            </a:r>
            <a:r>
              <a:rPr lang="en-US" altLang="en-US" sz="2000" b="1" dirty="0"/>
              <a:t>="leaf"&gt;</a:t>
            </a:r>
          </a:p>
          <a:p>
            <a:pPr marL="533400" indent="-533400" eaLnBrk="1" hangingPunct="1">
              <a:lnSpc>
                <a:spcPct val="90000"/>
              </a:lnSpc>
              <a:buFont typeface="Wingdings" pitchFamily="2" charset="2"/>
              <a:buNone/>
            </a:pPr>
            <a:r>
              <a:rPr lang="en-US" altLang="en-US" sz="2000" b="1" dirty="0"/>
              <a:t>	&lt;</a:t>
            </a:r>
            <a:r>
              <a:rPr lang="en-US" altLang="en-US" sz="2000" b="1" dirty="0" err="1"/>
              <a:t>rdfs:comment</a:t>
            </a:r>
            <a:r>
              <a:rPr lang="en-US" altLang="en-US" sz="2000" b="1" dirty="0"/>
              <a:t>&gt;Leaves are parts of branches. &lt;/</a:t>
            </a:r>
            <a:r>
              <a:rPr lang="en-US" altLang="en-US" sz="2000" b="1" dirty="0" err="1"/>
              <a:t>rdfs:comment</a:t>
            </a:r>
            <a:r>
              <a:rPr lang="en-US" altLang="en-US" sz="2000" b="1" dirty="0"/>
              <a:t>&gt;</a:t>
            </a:r>
          </a:p>
          <a:p>
            <a:pPr marL="533400" indent="-533400" eaLnBrk="1" hangingPunct="1">
              <a:lnSpc>
                <a:spcPct val="90000"/>
              </a:lnSpc>
              <a:buFont typeface="Wingdings" pitchFamily="2" charset="2"/>
              <a:buNone/>
            </a:pPr>
            <a:r>
              <a:rPr lang="en-US" altLang="en-US" sz="2000" b="1" dirty="0"/>
              <a:t>	&lt;</a:t>
            </a:r>
            <a:r>
              <a:rPr lang="en-US" altLang="en-US" sz="2000" b="1" dirty="0" err="1"/>
              <a:t>rdfs:subClassOf</a:t>
            </a:r>
            <a:r>
              <a:rPr lang="en-US" altLang="en-US" sz="2000" b="1" dirty="0"/>
              <a:t>&gt;</a:t>
            </a:r>
          </a:p>
          <a:p>
            <a:pPr marL="533400" indent="-533400" eaLnBrk="1" hangingPunct="1">
              <a:lnSpc>
                <a:spcPct val="90000"/>
              </a:lnSpc>
              <a:buFont typeface="Wingdings" pitchFamily="2" charset="2"/>
              <a:buNone/>
            </a:pPr>
            <a:r>
              <a:rPr lang="en-US" altLang="en-US" sz="2000" b="1" dirty="0"/>
              <a:t>		&lt;</a:t>
            </a:r>
            <a:r>
              <a:rPr lang="en-US" altLang="en-US" sz="2000" b="1" dirty="0" err="1"/>
              <a:t>owl:Restriction</a:t>
            </a:r>
            <a:r>
              <a:rPr lang="en-US" altLang="en-US" sz="2000" b="1" dirty="0"/>
              <a:t>&gt;</a:t>
            </a:r>
          </a:p>
          <a:p>
            <a:pPr marL="533400" indent="-533400" eaLnBrk="1" hangingPunct="1">
              <a:lnSpc>
                <a:spcPct val="90000"/>
              </a:lnSpc>
              <a:buFont typeface="Wingdings" pitchFamily="2" charset="2"/>
              <a:buNone/>
            </a:pPr>
            <a:r>
              <a:rPr lang="en-US" altLang="en-US" sz="2000" b="1" dirty="0"/>
              <a:t>			&lt;</a:t>
            </a:r>
            <a:r>
              <a:rPr lang="en-US" altLang="en-US" sz="2000" b="1" dirty="0" err="1"/>
              <a:t>owl:onProperty</a:t>
            </a:r>
            <a:r>
              <a:rPr lang="en-US" altLang="en-US" sz="2000" b="1" dirty="0"/>
              <a:t> </a:t>
            </a:r>
            <a:r>
              <a:rPr lang="en-US" altLang="en-US" sz="2000" b="1" dirty="0" err="1"/>
              <a:t>rdf:resource</a:t>
            </a:r>
            <a:r>
              <a:rPr lang="en-US" altLang="en-US" sz="2000" b="1" dirty="0"/>
              <a:t>="#is-part-of"/&gt;</a:t>
            </a:r>
          </a:p>
          <a:p>
            <a:pPr marL="533400" indent="-533400" eaLnBrk="1" hangingPunct="1">
              <a:lnSpc>
                <a:spcPct val="90000"/>
              </a:lnSpc>
              <a:buFont typeface="Wingdings" pitchFamily="2" charset="2"/>
              <a:buNone/>
            </a:pPr>
            <a:r>
              <a:rPr lang="en-US" altLang="en-US" sz="2000" b="1" dirty="0"/>
              <a:t>			&lt;</a:t>
            </a:r>
            <a:r>
              <a:rPr lang="en-US" altLang="en-US" sz="2000" b="1" dirty="0" err="1"/>
              <a:t>owl:allValuesFrom</a:t>
            </a:r>
            <a:r>
              <a:rPr lang="en-US" altLang="en-US" sz="2000" b="1" dirty="0"/>
              <a:t> </a:t>
            </a:r>
            <a:r>
              <a:rPr lang="en-US" altLang="en-US" sz="2000" b="1" dirty="0" err="1"/>
              <a:t>rdf:resource</a:t>
            </a:r>
            <a:r>
              <a:rPr lang="en-US" altLang="en-US" sz="2000" b="1" dirty="0"/>
              <a:t>="#branch"/&gt;</a:t>
            </a:r>
          </a:p>
          <a:p>
            <a:pPr marL="533400" indent="-533400" eaLnBrk="1" hangingPunct="1">
              <a:lnSpc>
                <a:spcPct val="90000"/>
              </a:lnSpc>
              <a:buFont typeface="Wingdings" pitchFamily="2" charset="2"/>
              <a:buNone/>
            </a:pPr>
            <a:r>
              <a:rPr lang="en-US" altLang="en-US" sz="2000" b="1" dirty="0"/>
              <a:t>		&lt;/</a:t>
            </a:r>
            <a:r>
              <a:rPr lang="en-US" altLang="en-US" sz="2000" b="1" dirty="0" err="1"/>
              <a:t>owl:Restriction</a:t>
            </a:r>
            <a:r>
              <a:rPr lang="en-US" altLang="en-US" sz="2000" b="1" dirty="0"/>
              <a:t>&gt;</a:t>
            </a:r>
          </a:p>
          <a:p>
            <a:pPr marL="533400" indent="-533400" eaLnBrk="1" hangingPunct="1">
              <a:lnSpc>
                <a:spcPct val="90000"/>
              </a:lnSpc>
              <a:buFont typeface="Wingdings" pitchFamily="2" charset="2"/>
              <a:buNone/>
            </a:pPr>
            <a:r>
              <a:rPr lang="en-US" altLang="en-US" sz="2000" b="1" dirty="0"/>
              <a:t>	&lt;/</a:t>
            </a:r>
            <a:r>
              <a:rPr lang="en-US" altLang="en-US" sz="2000" b="1" dirty="0" err="1"/>
              <a:t>rdfs:subClassOf</a:t>
            </a:r>
            <a:r>
              <a:rPr lang="en-US" altLang="en-US" sz="2000" b="1" dirty="0"/>
              <a:t>&gt;</a:t>
            </a:r>
          </a:p>
          <a:p>
            <a:pPr marL="533400" indent="-533400" eaLnBrk="1" hangingPunct="1">
              <a:lnSpc>
                <a:spcPct val="90000"/>
              </a:lnSpc>
              <a:buFont typeface="Wingdings" pitchFamily="2" charset="2"/>
              <a:buNone/>
            </a:pPr>
            <a:r>
              <a:rPr lang="en-US" altLang="en-US" sz="2000" b="1" dirty="0"/>
              <a:t>&lt;/</a:t>
            </a:r>
            <a:r>
              <a:rPr lang="en-US" altLang="en-US" sz="2000" b="1" dirty="0" err="1"/>
              <a:t>owl:Class</a:t>
            </a:r>
            <a:r>
              <a:rPr lang="en-US" altLang="en-US" sz="2000" b="1" dirty="0"/>
              <a:t>&gt;</a:t>
            </a:r>
            <a:endParaRPr lang="el-GR" altLang="en-US" sz="2000" b="1" dirty="0"/>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4225</TotalTime>
  <Words>11217</Words>
  <Application>Microsoft Macintosh PowerPoint</Application>
  <PresentationFormat>Affichage à l'écran (4:3)</PresentationFormat>
  <Paragraphs>1583</Paragraphs>
  <Slides>146</Slides>
  <Notes>6</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146</vt:i4>
      </vt:variant>
    </vt:vector>
  </HeadingPairs>
  <TitlesOfParts>
    <vt:vector size="154" baseType="lpstr">
      <vt:lpstr>Arial</vt:lpstr>
      <vt:lpstr>inherit</vt:lpstr>
      <vt:lpstr>Lato</vt:lpstr>
      <vt:lpstr>Symbol</vt:lpstr>
      <vt:lpstr>Times New Roman</vt:lpstr>
      <vt:lpstr>Wingdings</vt:lpstr>
      <vt:lpstr>Capsules</vt:lpstr>
      <vt:lpstr>Equation.DSMT4</vt:lpstr>
      <vt:lpstr>New Semantic « layer cake »</vt:lpstr>
      <vt:lpstr>Base Layer</vt:lpstr>
      <vt:lpstr>RDF and RDF Schema Layers</vt:lpstr>
      <vt:lpstr>Ontology languages</vt:lpstr>
      <vt:lpstr>Tradeoff between Expressive Power and Efficient Reasoning Support</vt:lpstr>
      <vt:lpstr>Reasoning About Knowledge  in Ontology Languages</vt:lpstr>
      <vt:lpstr>Reasoning About Knowledge  in Ontology Languages (2)</vt:lpstr>
      <vt:lpstr>Uses for Reasoning </vt:lpstr>
      <vt:lpstr>Reasoning Support for OWL</vt:lpstr>
      <vt:lpstr>Limitations of the Expressive Power of RDF Schema</vt:lpstr>
      <vt:lpstr>Limitations of the Expressive Power of RDF Schema (2)</vt:lpstr>
      <vt:lpstr>Limitations of the Expressive Power of RDF Schema (3)</vt:lpstr>
      <vt:lpstr>Combining OWL with RDF Schema</vt:lpstr>
      <vt:lpstr>Three Species of OWL</vt:lpstr>
      <vt:lpstr>OWL Full</vt:lpstr>
      <vt:lpstr>OWL DL</vt:lpstr>
      <vt:lpstr>OWL Lite</vt:lpstr>
      <vt:lpstr>Upward Compatibility between OWL Species</vt:lpstr>
      <vt:lpstr>OWL Compatibility with RDF Schema</vt:lpstr>
      <vt:lpstr>OWL Compatibility with RDF Schema (2)</vt:lpstr>
      <vt:lpstr>Lecture Outline</vt:lpstr>
      <vt:lpstr>OWL Syntactic Varieties</vt:lpstr>
      <vt:lpstr>OWL XML/RDF Syntax: Header</vt:lpstr>
      <vt:lpstr>owl:Ontology</vt:lpstr>
      <vt:lpstr>Classes</vt:lpstr>
      <vt:lpstr>Présentation PowerPoint</vt:lpstr>
      <vt:lpstr>Classes (2) </vt:lpstr>
      <vt:lpstr>Properties</vt:lpstr>
      <vt:lpstr>Datatype Properties</vt:lpstr>
      <vt:lpstr>Object Properties</vt:lpstr>
      <vt:lpstr>An African Wildlife Ontology –  Class Hierarchy</vt:lpstr>
      <vt:lpstr>An African Wildlife Ontology –  Schematic Representation</vt:lpstr>
      <vt:lpstr>Présentation PowerPoint</vt:lpstr>
      <vt:lpstr>An African Wildlife Ontology –  Properties</vt:lpstr>
      <vt:lpstr>Présentation PowerPoint</vt:lpstr>
      <vt:lpstr>An African Wildlife Ontology –  Plants and Trees</vt:lpstr>
      <vt:lpstr>Inverse Properties</vt:lpstr>
      <vt:lpstr>Equivalent Properties</vt:lpstr>
      <vt:lpstr>Présentation PowerPoint</vt:lpstr>
      <vt:lpstr>Présentation PowerPoint</vt:lpstr>
      <vt:lpstr>Decision si R1 activé :  si et seulement si le potentiel de sol est fort OU la pluviométrie est forte </vt:lpstr>
      <vt:lpstr>Property Restrictions</vt:lpstr>
      <vt:lpstr>Property Restrictions (2)</vt:lpstr>
      <vt:lpstr>Property Restrictions (3)</vt:lpstr>
      <vt:lpstr>owl:allValuesFrom</vt:lpstr>
      <vt:lpstr>allValuesFrom</vt:lpstr>
      <vt:lpstr>owl:hasValue</vt:lpstr>
      <vt:lpstr>hasValue</vt:lpstr>
      <vt:lpstr>owl:someValuesFrom</vt:lpstr>
      <vt:lpstr>someValuesFrom</vt:lpstr>
      <vt:lpstr>Cardinality Restrictions </vt:lpstr>
      <vt:lpstr>Cardinality Restrictions (2) </vt:lpstr>
      <vt:lpstr>Special Properties </vt:lpstr>
      <vt:lpstr>Special Properties (2)</vt:lpstr>
      <vt:lpstr>Présentation PowerPoint</vt:lpstr>
      <vt:lpstr>SPARQL : CWA</vt:lpstr>
      <vt:lpstr>Boolean Combinations</vt:lpstr>
      <vt:lpstr>Boolean Combinations (2)</vt:lpstr>
      <vt:lpstr>Présentation PowerPoint</vt:lpstr>
      <vt:lpstr>Boolean Combinations (3)</vt:lpstr>
      <vt:lpstr>Présentation PowerPoint</vt:lpstr>
      <vt:lpstr>Nesting of Boolean Operators</vt:lpstr>
      <vt:lpstr>Présentation PowerPoint</vt:lpstr>
      <vt:lpstr>Enumerations with owl:oneOf </vt:lpstr>
      <vt:lpstr>mathCourse isTaughtBy 949352</vt:lpstr>
      <vt:lpstr>Declaring Instances</vt:lpstr>
      <vt:lpstr>No Unique-Names Assumption</vt:lpstr>
      <vt:lpstr>Présentation PowerPoint</vt:lpstr>
      <vt:lpstr>Distinct Objects</vt:lpstr>
      <vt:lpstr>Distinct Objects (2)</vt:lpstr>
      <vt:lpstr>Data Types in OWL</vt:lpstr>
      <vt:lpstr>Versioning Information</vt:lpstr>
      <vt:lpstr>Versioning Information (2)</vt:lpstr>
      <vt:lpstr>Combination of Features</vt:lpstr>
      <vt:lpstr>Restriction of Features in OWL DL</vt:lpstr>
      <vt:lpstr>Restriction of Features in OWL DL (2)</vt:lpstr>
      <vt:lpstr>Restriction of Features in OWL DL (3)</vt:lpstr>
      <vt:lpstr>Restriction of Features in OWL Lite</vt:lpstr>
      <vt:lpstr>Inheritance in Class Hierarchies</vt:lpstr>
      <vt:lpstr>OWL DLP</vt:lpstr>
      <vt:lpstr>Open-world assumption</vt:lpstr>
      <vt:lpstr>Open-world assumption example</vt:lpstr>
      <vt:lpstr>Closed-world assumption (CWA)</vt:lpstr>
      <vt:lpstr>Unique-name assumption (UNA) </vt:lpstr>
      <vt:lpstr>OWL DLP use</vt:lpstr>
      <vt:lpstr>OWL DLP use (2)</vt:lpstr>
      <vt:lpstr>Relation of OWL DLP to other languages</vt:lpstr>
      <vt:lpstr>OWL DLP use (3)</vt:lpstr>
      <vt:lpstr>OWL DLP </vt:lpstr>
      <vt:lpstr>OWL DLP </vt:lpstr>
      <vt:lpstr>Lecture Outline</vt:lpstr>
      <vt:lpstr>An African Wildlife Ontology –  Class Hierarchy</vt:lpstr>
      <vt:lpstr>An African Wildlife Ontology –  Schematic Representation</vt:lpstr>
      <vt:lpstr>An African Wildlife Ontology –  Properties</vt:lpstr>
      <vt:lpstr>An African Wildlife Ontology –  Plants and Trees</vt:lpstr>
      <vt:lpstr>An African Wildlife Ontology –  Branches</vt:lpstr>
      <vt:lpstr>Présentation PowerPoint</vt:lpstr>
      <vt:lpstr>Présentation PowerPoint</vt:lpstr>
      <vt:lpstr>An African Wildlife Ontology –  Leaves</vt:lpstr>
      <vt:lpstr>An African Wildlife Ontology –  Carnivores</vt:lpstr>
      <vt:lpstr>Présentation PowerPoint</vt:lpstr>
      <vt:lpstr>Présentation PowerPoint</vt:lpstr>
      <vt:lpstr>Présentation PowerPoint</vt:lpstr>
      <vt:lpstr>Présentation PowerPoint</vt:lpstr>
      <vt:lpstr>An African Wildlife Ontology –  Herbivores</vt:lpstr>
      <vt:lpstr>An African Wildlife Ontology –  Herbivores</vt:lpstr>
      <vt:lpstr>Présentation PowerPoint</vt:lpstr>
      <vt:lpstr>Présentation PowerPoint</vt:lpstr>
      <vt:lpstr>An African Wildlife Ontology –  Herbivores</vt:lpstr>
      <vt:lpstr>An African Wildlife Ontology –  Giraffes</vt:lpstr>
      <vt:lpstr>An African Wildlife Ontology –  Lions</vt:lpstr>
      <vt:lpstr>Présentation PowerPoint</vt:lpstr>
      <vt:lpstr>An African Wildlife Ontology –  Tasty Plants</vt:lpstr>
      <vt:lpstr>A Printer Ontology – Class Hierarchy</vt:lpstr>
      <vt:lpstr>A Printer Ontology –  Products and Devices</vt:lpstr>
      <vt:lpstr>A Printer Ontology – HP Products</vt:lpstr>
      <vt:lpstr>A Printer Ontology –  Printers and Personal Printers</vt:lpstr>
      <vt:lpstr>A Printer Ontology –  HP LaserJet 1100se Printers</vt:lpstr>
      <vt:lpstr>A Printer Ontology – Properties</vt:lpstr>
      <vt:lpstr>Lecture Outline</vt:lpstr>
      <vt:lpstr>OWL in OWL</vt:lpstr>
      <vt:lpstr>Classes of Classes (Metaclasses)</vt:lpstr>
      <vt:lpstr>Classes of Classes (Metaclasses) – Thing and Nothing</vt:lpstr>
      <vt:lpstr>Classes of Classes (Metaclasses) – Thing and Nothing (2)</vt:lpstr>
      <vt:lpstr>Class and Property Equivalences</vt:lpstr>
      <vt:lpstr>Class Disjointness</vt:lpstr>
      <vt:lpstr>Equality and Inequality</vt:lpstr>
      <vt:lpstr>Equality and Inequality (2)</vt:lpstr>
      <vt:lpstr>Union and Intersection of Classes</vt:lpstr>
      <vt:lpstr>Restriction Classes</vt:lpstr>
      <vt:lpstr>Restriction Properties </vt:lpstr>
      <vt:lpstr>Restriction Properties (2)</vt:lpstr>
      <vt:lpstr>Restriction Properties (3) </vt:lpstr>
      <vt:lpstr>Properties </vt:lpstr>
      <vt:lpstr>Properties (2)</vt:lpstr>
      <vt:lpstr>Properties (3)</vt:lpstr>
      <vt:lpstr>Lecture Outline</vt:lpstr>
      <vt:lpstr>Extensions of OWL </vt:lpstr>
      <vt:lpstr>Modules and Imports</vt:lpstr>
      <vt:lpstr>Defaults</vt:lpstr>
      <vt:lpstr>Closed World Assumption</vt:lpstr>
      <vt:lpstr>Unique Names Assumption</vt:lpstr>
      <vt:lpstr>Procedural Attachments </vt:lpstr>
      <vt:lpstr>Rules for Property Chaining</vt:lpstr>
      <vt:lpstr>Summary</vt:lpstr>
      <vt:lpstr>Summary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Discussion of Some Intuitions of Defeasible Reasoning</dc:title>
  <dc:creator>ics</dc:creator>
  <cp:lastModifiedBy>Abdelghani Chibani</cp:lastModifiedBy>
  <cp:revision>216</cp:revision>
  <dcterms:created xsi:type="dcterms:W3CDTF">2004-05-04T16:01:26Z</dcterms:created>
  <dcterms:modified xsi:type="dcterms:W3CDTF">2023-12-22T17:15:48Z</dcterms:modified>
</cp:coreProperties>
</file>