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50" r:id="rId3"/>
    <p:sldId id="356" r:id="rId4"/>
    <p:sldId id="346" r:id="rId5"/>
    <p:sldId id="351" r:id="rId6"/>
    <p:sldId id="365" r:id="rId7"/>
    <p:sldId id="348" r:id="rId8"/>
    <p:sldId id="366" r:id="rId9"/>
    <p:sldId id="355" r:id="rId10"/>
    <p:sldId id="367" r:id="rId1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90"/>
    <p:restoredTop sz="94663"/>
  </p:normalViewPr>
  <p:slideViewPr>
    <p:cSldViewPr snapToGrid="0" snapToObjects="1">
      <p:cViewPr varScale="1">
        <p:scale>
          <a:sx n="120" d="100"/>
          <a:sy n="120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8F0D2-2C73-B547-A375-1B51A404379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F2DC-3CB7-4241-BBC6-77DDA5F3AB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AC0076-5D1D-485E-802F-44FF4A14E46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7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1E6B-561A-B140-BE51-26CD35B2A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B2D3A-F76E-4444-A19E-B770B62AD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73578-63E1-0342-AF11-2D727F2A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83FE-11FA-7E46-8F3C-2A341EF98D9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C34BE-9D24-BF4D-81EF-3023E192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9913-C14B-144D-8F36-67AC0F35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E72-138F-9347-97A1-D1FBD9769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C332-7E9F-6B4B-AF44-49A21256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D04DD-1F3B-1542-8AD9-F612CA5CE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14C1-E16C-6F4A-9B90-264C7CDB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83FE-11FA-7E46-8F3C-2A341EF98D9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A6CED-2A72-034D-9584-50101498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0B9A-5C90-D14A-9689-7B062F85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E72-138F-9347-97A1-D1FBD9769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0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2C0BB-717A-D340-8BFA-14EACEC1C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BEF92-69DB-A04B-BB5B-17972DDA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5A54-784B-414C-9644-F49B71CA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83FE-11FA-7E46-8F3C-2A341EF98D9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8505-3DF9-2C49-BD90-A3D8DDDA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FBC3-BABA-644F-BCCE-104CFDE6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E72-138F-9347-97A1-D1FBD9769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C30-FF74-8A46-8944-F031D273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0A59-7C45-EB4B-83CB-C0FFD03C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C4F2-4620-DB47-BE80-E32FDC4D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83FE-11FA-7E46-8F3C-2A341EF98D9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790A1-B1AA-854A-AC5C-A7FA91BD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6156-AFC4-2D43-AD0A-2C4FF2AD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E72-138F-9347-97A1-D1FBD9769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3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22D7-6521-F441-9CFE-B5D5C1B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2E9D-65F1-0A4E-94F6-3279C8C6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F50E-C1C7-774E-95F6-5665C8F2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83FE-11FA-7E46-8F3C-2A341EF98D9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77737-593C-A94C-B54C-0ECA425B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FF5D-068F-BD4C-BC5B-325D6DBD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E72-138F-9347-97A1-D1FBD9769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99BD-066D-1D4C-AD34-04AA97B9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AD09-0184-7B42-ACC8-708CDB6EB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9162C-A072-F646-B6BA-66687282C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C2411-1C42-3D40-84DB-CF805B73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83FE-11FA-7E46-8F3C-2A341EF98D9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A0E1-F52B-B545-8777-5CB8E8D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83B36-EA0F-D540-9F03-B3644B66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E72-138F-9347-97A1-D1FBD9769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3EE-2AF8-284D-A2C1-D9E1CD7F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84B9-1215-0646-928B-6EA1EF43B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6138D-3001-3D48-9B96-2AE117507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56D01-9344-4E4F-B479-B8961AB34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08516-75E8-DF4B-B4B8-E40C0DC85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AF331-F483-6F4D-9CA6-2E28A47B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83FE-11FA-7E46-8F3C-2A341EF98D9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8FE10-3C7D-A64E-8A9B-9EBCE252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640F5-F9B8-F04F-B8B7-04CC4944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E72-138F-9347-97A1-D1FBD9769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2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E94E-C035-B744-A2FF-E4BB633F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28E9A-4DA5-2F49-A6E1-C2271D6C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83FE-11FA-7E46-8F3C-2A341EF98D9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06B2E-F4F9-5040-B4B7-372C4A19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C51D8-F825-134E-B6D9-170A4543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E72-138F-9347-97A1-D1FBD9769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7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FCB91-8BA4-1D46-AB1F-86C8F53D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83FE-11FA-7E46-8F3C-2A341EF98D9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BBB9E-B301-D642-B076-F315DC84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3F91A-CEA4-424F-A867-EEB22DA2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E72-138F-9347-97A1-D1FBD9769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F7D3-355B-D04C-A20F-78ADDB06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1BA9-16E0-3643-94A5-DE68D6D1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63C4F-3803-464B-9239-70F15F1FF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85274-1FB4-5D47-846C-8501F0D6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83FE-11FA-7E46-8F3C-2A341EF98D9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6DBD9-CAA0-E648-808A-7EC8BBBF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7CC9F-F9DA-4A4B-B5CC-1F09F3E0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E72-138F-9347-97A1-D1FBD9769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3F7F-3F75-684D-AEDA-E6688119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D3E8C-9F5F-8444-9B0C-15E54C52C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F9BDD-0214-C54A-8DC9-968A5E5D9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9D9B5-9472-5544-83E0-182B778D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83FE-11FA-7E46-8F3C-2A341EF98D9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6956-0F96-9542-A2AF-21AFCCDD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3D796-6CF5-6A44-ACC0-FE40213E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E72-138F-9347-97A1-D1FBD9769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DA2C7-DD67-2149-BB70-49B0E894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F60F5-D27D-004A-8011-E14D1B4A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C36F-FF52-2440-BE11-C34A1BCD3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83FE-11FA-7E46-8F3C-2A341EF98D9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2DB9F-0F2B-944D-9557-5BE00C78D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FC4B-CB6E-424E-875F-972DB657E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7E72-138F-9347-97A1-D1FBD9769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2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tege.stanford.edu/products.php#desktop-prote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11E5-353C-4B4E-BA3D-87DE47319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Etape</a:t>
            </a:r>
            <a:r>
              <a:rPr lang="en-US" dirty="0"/>
              <a:t>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7411-B643-634C-A4F8-1F82FD45C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nouvelle </a:t>
            </a:r>
            <a:r>
              <a:rPr lang="en-US" dirty="0" err="1"/>
              <a:t>ontologie</a:t>
            </a:r>
            <a:r>
              <a:rPr lang="en-US" dirty="0"/>
              <a:t> </a:t>
            </a:r>
            <a:r>
              <a:rPr lang="en-US" dirty="0" err="1"/>
              <a:t>nommée</a:t>
            </a:r>
            <a:r>
              <a:rPr lang="en-US" dirty="0"/>
              <a:t> </a:t>
            </a:r>
            <a:r>
              <a:rPr lang="en-US" dirty="0" err="1"/>
              <a:t>PersonsOrder.owl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0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F52C8-2506-184C-A19D-F3A77FCE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Raisonnement </a:t>
            </a:r>
            <a:r>
              <a:rPr lang="fr-FR" dirty="0"/>
              <a:t>DL avec </a:t>
            </a:r>
            <a:r>
              <a:rPr lang="fr-FR" dirty="0" err="1"/>
              <a:t>Hermit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C81178-24D5-464F-86FD-6685A79A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33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D5095-5302-834B-B57C-C3FFAFC7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 err="1"/>
              <a:t>Telecharger</a:t>
            </a:r>
            <a:r>
              <a:rPr lang="en-US" sz="3700" dirty="0"/>
              <a:t> et installer le </a:t>
            </a:r>
            <a:r>
              <a:rPr lang="en-US" sz="3700" dirty="0" err="1"/>
              <a:t>logiciel</a:t>
            </a:r>
            <a:r>
              <a:rPr lang="en-US" sz="3700" dirty="0"/>
              <a:t> protégé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FA11-03F7-4849-AC62-FFC2A74A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https://protege.stanford.edu/products.php#desktop-protege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Créer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nouvelle </a:t>
            </a:r>
            <a:r>
              <a:rPr lang="en-US" sz="2000" dirty="0" err="1"/>
              <a:t>ontologie</a:t>
            </a:r>
            <a:r>
              <a:rPr lang="en-US" sz="2000" dirty="0"/>
              <a:t> </a:t>
            </a:r>
            <a:r>
              <a:rPr lang="en-US" sz="2000" dirty="0" err="1"/>
              <a:t>nommée</a:t>
            </a:r>
            <a:r>
              <a:rPr lang="en-US" sz="2000" dirty="0"/>
              <a:t> </a:t>
            </a:r>
            <a:r>
              <a:rPr lang="en-US" sz="2000" dirty="0" err="1"/>
              <a:t>PersonsOrder.owl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2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9C50-534C-0540-912D-968F70F2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dirty="0" err="1"/>
              <a:t>Exemple</a:t>
            </a:r>
            <a:r>
              <a:rPr lang="en-US" sz="3800" dirty="0"/>
              <a:t> de creation </a:t>
            </a:r>
            <a:r>
              <a:rPr lang="en-US" sz="3800" dirty="0" err="1"/>
              <a:t>d’une</a:t>
            </a:r>
            <a:r>
              <a:rPr lang="en-US" sz="3800" dirty="0"/>
              <a:t> </a:t>
            </a:r>
            <a:r>
              <a:rPr lang="en-US" sz="3800" dirty="0" err="1"/>
              <a:t>classe</a:t>
            </a:r>
            <a:r>
              <a:rPr lang="en-US" sz="3800" dirty="0"/>
              <a:t> dans Protégé</a:t>
            </a:r>
            <a:br>
              <a:rPr lang="en-US" sz="3800" dirty="0"/>
            </a:br>
            <a:endParaRPr lang="en-US" sz="3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OWL 2 and SWRL Tutorial">
            <a:extLst>
              <a:ext uri="{FF2B5EF4-FFF2-40B4-BE49-F238E27FC236}">
                <a16:creationId xmlns:a16="http://schemas.microsoft.com/office/drawing/2014/main" id="{490100A7-0853-DF40-A20A-131F7FB2A7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348"/>
          <a:stretch/>
        </p:blipFill>
        <p:spPr bwMode="auto">
          <a:xfrm>
            <a:off x="5011883" y="155426"/>
            <a:ext cx="6683293" cy="59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Ontologie </a:t>
            </a:r>
            <a:r>
              <a:rPr lang="fr-FR" sz="3600" dirty="0" err="1"/>
              <a:t>PersonsOrder.owl</a:t>
            </a:r>
            <a:endParaRPr lang="fr-FR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E9BD8-C9ED-F74A-ABC1-DBCC9ACF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116"/>
            <a:ext cx="10515600" cy="4351338"/>
          </a:xfrm>
        </p:spPr>
        <p:txBody>
          <a:bodyPr/>
          <a:lstStyle/>
          <a:p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l’ontologie</a:t>
            </a:r>
            <a:r>
              <a:rPr lang="en-US" dirty="0"/>
              <a:t> </a:t>
            </a:r>
            <a:r>
              <a:rPr lang="en-US" dirty="0" err="1"/>
              <a:t>présenté</a:t>
            </a:r>
            <a:r>
              <a:rPr lang="en-US" dirty="0"/>
              <a:t> dans le schema </a:t>
            </a:r>
            <a:r>
              <a:rPr lang="en-US" dirty="0" err="1"/>
              <a:t>suivant</a:t>
            </a:r>
            <a:r>
              <a:rPr lang="en-US" dirty="0"/>
              <a:t>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verre</a:t>
            </a:r>
            <a:r>
              <a:rPr lang="en-US" dirty="0"/>
              <a:t> les </a:t>
            </a:r>
            <a:r>
              <a:rPr lang="en-US" dirty="0" err="1"/>
              <a:t>propriétés</a:t>
            </a:r>
            <a:r>
              <a:rPr lang="en-US" dirty="0"/>
              <a:t> (</a:t>
            </a:r>
            <a:r>
              <a:rPr lang="en-US" dirty="0" err="1"/>
              <a:t>ObjectProperty</a:t>
            </a:r>
            <a:r>
              <a:rPr lang="en-US" dirty="0"/>
              <a:t>), </a:t>
            </a:r>
            <a:r>
              <a:rPr lang="en-US" dirty="0" err="1"/>
              <a:t>en</a:t>
            </a:r>
            <a:r>
              <a:rPr lang="en-US" dirty="0"/>
              <a:t> bleu les concepts (</a:t>
            </a:r>
            <a:r>
              <a:rPr lang="en-US" dirty="0" err="1"/>
              <a:t>Classe</a:t>
            </a:r>
            <a:r>
              <a:rPr lang="en-US" dirty="0"/>
              <a:t>) et </a:t>
            </a:r>
            <a:r>
              <a:rPr lang="en-US" dirty="0" err="1"/>
              <a:t>en</a:t>
            </a:r>
            <a:r>
              <a:rPr lang="en-US" dirty="0"/>
              <a:t> noir les literals et les </a:t>
            </a:r>
            <a:r>
              <a:rPr lang="en-US" dirty="0" err="1"/>
              <a:t>propriétés</a:t>
            </a:r>
            <a:r>
              <a:rPr lang="en-US" dirty="0"/>
              <a:t> </a:t>
            </a:r>
            <a:r>
              <a:rPr lang="en-US" dirty="0" err="1"/>
              <a:t>dataype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3311929" y="4970988"/>
            <a:ext cx="150019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>
                <a:solidFill>
                  <a:srgbClr val="336699"/>
                </a:solidFill>
              </a:rPr>
              <a:t>Employee</a:t>
            </a:r>
            <a:endParaRPr lang="fr-FR" b="1" u="sng" dirty="0">
              <a:solidFill>
                <a:srgbClr val="336699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11267" y="4153262"/>
            <a:ext cx="150019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rgbClr val="336699"/>
                </a:solidFill>
              </a:rPr>
              <a:t>Person</a:t>
            </a:r>
          </a:p>
        </p:txBody>
      </p:sp>
      <p:cxnSp>
        <p:nvCxnSpPr>
          <p:cNvPr id="10" name="Connecteur droit avec flèche 9"/>
          <p:cNvCxnSpPr>
            <a:stCxn id="8" idx="0"/>
            <a:endCxn id="9" idx="2"/>
          </p:cNvCxnSpPr>
          <p:nvPr/>
        </p:nvCxnSpPr>
        <p:spPr bwMode="auto">
          <a:xfrm flipV="1">
            <a:off x="4062028" y="4522594"/>
            <a:ext cx="999338" cy="448394"/>
          </a:xfrm>
          <a:prstGeom prst="straightConnector1">
            <a:avLst/>
          </a:prstGeom>
          <a:noFill/>
          <a:ln w="9525" cap="flat" cmpd="sng" algn="ctr">
            <a:solidFill>
              <a:srgbClr val="A7C1D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ZoneTexte 10"/>
          <p:cNvSpPr txBox="1"/>
          <p:nvPr/>
        </p:nvSpPr>
        <p:spPr>
          <a:xfrm>
            <a:off x="1525979" y="4970988"/>
            <a:ext cx="150019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rgbClr val="336699"/>
                </a:solidFill>
              </a:rPr>
              <a:t>Parent</a:t>
            </a:r>
          </a:p>
        </p:txBody>
      </p:sp>
      <p:cxnSp>
        <p:nvCxnSpPr>
          <p:cNvPr id="12" name="Connecteur droit avec flèche 11"/>
          <p:cNvCxnSpPr>
            <a:stCxn id="11" idx="0"/>
          </p:cNvCxnSpPr>
          <p:nvPr/>
        </p:nvCxnSpPr>
        <p:spPr bwMode="auto">
          <a:xfrm flipV="1">
            <a:off x="2276078" y="4542362"/>
            <a:ext cx="2035190" cy="428627"/>
          </a:xfrm>
          <a:prstGeom prst="straightConnector1">
            <a:avLst/>
          </a:prstGeom>
          <a:noFill/>
          <a:ln w="9525" cap="flat" cmpd="sng" algn="ctr">
            <a:solidFill>
              <a:srgbClr val="A7C1D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1310871" y="4399484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>
                <a:solidFill>
                  <a:srgbClr val="92D050"/>
                </a:solidFill>
              </a:rPr>
              <a:t>hasChildren</a:t>
            </a:r>
            <a:endParaRPr lang="fr-FR" b="1" i="1" dirty="0">
              <a:solidFill>
                <a:srgbClr val="92D05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65904" y="5491934"/>
            <a:ext cx="278608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One parent is a Person who has at least one child</a:t>
            </a:r>
            <a:endParaRPr lang="fr-FR" sz="1600" i="1" dirty="0">
              <a:solidFill>
                <a:srgbClr val="FF0000"/>
              </a:solidFill>
            </a:endParaRPr>
          </a:p>
          <a:p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17" name="Connecteur droit avec flèche 16"/>
          <p:cNvCxnSpPr>
            <a:endCxn id="9" idx="1"/>
          </p:cNvCxnSpPr>
          <p:nvPr/>
        </p:nvCxnSpPr>
        <p:spPr bwMode="auto">
          <a:xfrm flipV="1">
            <a:off x="1311665" y="4337929"/>
            <a:ext cx="2999602" cy="29649"/>
          </a:xfrm>
          <a:prstGeom prst="straightConnector1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necteur droit 17"/>
          <p:cNvCxnSpPr/>
          <p:nvPr/>
        </p:nvCxnSpPr>
        <p:spPr bwMode="auto">
          <a:xfrm rot="5400000">
            <a:off x="938918" y="4740323"/>
            <a:ext cx="745494" cy="1588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necteur droit 18"/>
          <p:cNvCxnSpPr/>
          <p:nvPr/>
        </p:nvCxnSpPr>
        <p:spPr bwMode="auto">
          <a:xfrm>
            <a:off x="1310871" y="5113864"/>
            <a:ext cx="214314" cy="1588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necteur droit 19"/>
          <p:cNvCxnSpPr/>
          <p:nvPr/>
        </p:nvCxnSpPr>
        <p:spPr bwMode="auto">
          <a:xfrm rot="5400000" flipH="1" flipV="1">
            <a:off x="469172" y="4812555"/>
            <a:ext cx="1111894" cy="1588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>
            <a:off x="1025119" y="4256608"/>
            <a:ext cx="3286148" cy="1588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avec flèche 21"/>
          <p:cNvCxnSpPr/>
          <p:nvPr/>
        </p:nvCxnSpPr>
        <p:spPr bwMode="auto">
          <a:xfrm>
            <a:off x="1025913" y="5367708"/>
            <a:ext cx="500066" cy="1588"/>
          </a:xfrm>
          <a:prstGeom prst="straightConnector1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1168790" y="3886146"/>
            <a:ext cx="104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err="1">
                <a:solidFill>
                  <a:srgbClr val="92D050"/>
                </a:solidFill>
              </a:rPr>
              <a:t>hasParent</a:t>
            </a:r>
            <a:endParaRPr lang="fr-FR" b="1" i="1" dirty="0">
              <a:solidFill>
                <a:srgbClr val="92D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235457" y="3595775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One person has 2 parents</a:t>
            </a:r>
            <a:endParaRPr lang="fr-FR" sz="1600" i="1" dirty="0">
              <a:solidFill>
                <a:srgbClr val="FF0000"/>
              </a:solidFill>
            </a:endParaRPr>
          </a:p>
          <a:p>
            <a:endParaRPr lang="fr-FR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102375" y="3470790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SCHEMA (</a:t>
            </a:r>
            <a:r>
              <a:rPr lang="en-US" b="1" dirty="0" err="1"/>
              <a:t>Tbox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6883035" y="4999506"/>
            <a:ext cx="150019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>
                <a:solidFill>
                  <a:srgbClr val="336699"/>
                </a:solidFill>
              </a:rPr>
              <a:t>Woman</a:t>
            </a:r>
            <a:endParaRPr lang="fr-FR" b="1" u="sng" dirty="0">
              <a:solidFill>
                <a:srgbClr val="336699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168523" y="4999506"/>
            <a:ext cx="150019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rgbClr val="336699"/>
                </a:solidFill>
              </a:rPr>
              <a:t>Man</a:t>
            </a:r>
          </a:p>
        </p:txBody>
      </p:sp>
      <p:cxnSp>
        <p:nvCxnSpPr>
          <p:cNvPr id="47" name="Connecteur droit avec flèche 46"/>
          <p:cNvCxnSpPr/>
          <p:nvPr/>
        </p:nvCxnSpPr>
        <p:spPr bwMode="auto">
          <a:xfrm rot="16200000" flipV="1">
            <a:off x="5436813" y="4488386"/>
            <a:ext cx="428628" cy="536579"/>
          </a:xfrm>
          <a:prstGeom prst="straightConnector1">
            <a:avLst/>
          </a:prstGeom>
          <a:noFill/>
          <a:ln w="9525" cap="flat" cmpd="sng" algn="ctr">
            <a:solidFill>
              <a:srgbClr val="A7C1D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Connecteur droit avec flèche 47"/>
          <p:cNvCxnSpPr/>
          <p:nvPr/>
        </p:nvCxnSpPr>
        <p:spPr bwMode="auto">
          <a:xfrm rot="10800000">
            <a:off x="5882903" y="4542362"/>
            <a:ext cx="1965340" cy="428629"/>
          </a:xfrm>
          <a:prstGeom prst="straightConnector1">
            <a:avLst/>
          </a:prstGeom>
          <a:noFill/>
          <a:ln w="9525" cap="flat" cmpd="sng" algn="ctr">
            <a:solidFill>
              <a:srgbClr val="A7C1D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3" name="Connecteur en arc 52"/>
          <p:cNvCxnSpPr>
            <a:stCxn id="40" idx="2"/>
            <a:endCxn id="39" idx="2"/>
          </p:cNvCxnSpPr>
          <p:nvPr/>
        </p:nvCxnSpPr>
        <p:spPr bwMode="auto">
          <a:xfrm rot="16200000" flipH="1">
            <a:off x="6775878" y="4511582"/>
            <a:ext cx="12700" cy="1714512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9" name="ZoneTexte 58"/>
          <p:cNvSpPr txBox="1"/>
          <p:nvPr/>
        </p:nvSpPr>
        <p:spPr>
          <a:xfrm>
            <a:off x="4525582" y="4613799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subClass</a:t>
            </a:r>
            <a:r>
              <a:rPr lang="en-US" sz="1400" b="1" dirty="0">
                <a:solidFill>
                  <a:srgbClr val="FF0000"/>
                </a:solidFill>
              </a:rPr>
              <a:t> of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50" name="ZoneTexte 8">
            <a:extLst>
              <a:ext uri="{FF2B5EF4-FFF2-40B4-BE49-F238E27FC236}">
                <a16:creationId xmlns:a16="http://schemas.microsoft.com/office/drawing/2014/main" id="{C067EE0E-8472-9544-98A2-C1750DBAA992}"/>
              </a:ext>
            </a:extLst>
          </p:cNvPr>
          <p:cNvSpPr txBox="1"/>
          <p:nvPr/>
        </p:nvSpPr>
        <p:spPr>
          <a:xfrm>
            <a:off x="6866775" y="4114862"/>
            <a:ext cx="150019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>
                <a:solidFill>
                  <a:srgbClr val="336699"/>
                </a:solidFill>
              </a:rPr>
              <a:t>Order</a:t>
            </a:r>
            <a:endParaRPr lang="fr-FR" b="1" u="sng" dirty="0">
              <a:solidFill>
                <a:srgbClr val="336699"/>
              </a:solidFill>
            </a:endParaRPr>
          </a:p>
        </p:txBody>
      </p:sp>
      <p:sp>
        <p:nvSpPr>
          <p:cNvPr id="51" name="ZoneTexte 8">
            <a:extLst>
              <a:ext uri="{FF2B5EF4-FFF2-40B4-BE49-F238E27FC236}">
                <a16:creationId xmlns:a16="http://schemas.microsoft.com/office/drawing/2014/main" id="{9B7C3199-3FC7-8F48-9307-108C86D08FD1}"/>
              </a:ext>
            </a:extLst>
          </p:cNvPr>
          <p:cNvSpPr txBox="1"/>
          <p:nvPr/>
        </p:nvSpPr>
        <p:spPr>
          <a:xfrm>
            <a:off x="9211886" y="4117869"/>
            <a:ext cx="1476028" cy="369332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rgbClr val="336699"/>
                </a:solidFill>
              </a:rPr>
              <a:t>Pizza</a:t>
            </a:r>
          </a:p>
        </p:txBody>
      </p:sp>
      <p:sp>
        <p:nvSpPr>
          <p:cNvPr id="52" name="ZoneTexte 8">
            <a:extLst>
              <a:ext uri="{FF2B5EF4-FFF2-40B4-BE49-F238E27FC236}">
                <a16:creationId xmlns:a16="http://schemas.microsoft.com/office/drawing/2014/main" id="{FFB03644-9198-DF45-9FF2-6409A7ABB830}"/>
              </a:ext>
            </a:extLst>
          </p:cNvPr>
          <p:cNvSpPr txBox="1"/>
          <p:nvPr/>
        </p:nvSpPr>
        <p:spPr>
          <a:xfrm>
            <a:off x="9203976" y="4804591"/>
            <a:ext cx="150019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>
                <a:solidFill>
                  <a:srgbClr val="336699"/>
                </a:solidFill>
              </a:rPr>
              <a:t>Desert</a:t>
            </a:r>
            <a:endParaRPr lang="fr-FR" b="1" u="sng" dirty="0">
              <a:solidFill>
                <a:srgbClr val="336699"/>
              </a:solidFill>
            </a:endParaRPr>
          </a:p>
        </p:txBody>
      </p:sp>
      <p:sp>
        <p:nvSpPr>
          <p:cNvPr id="54" name="ZoneTexte 8">
            <a:extLst>
              <a:ext uri="{FF2B5EF4-FFF2-40B4-BE49-F238E27FC236}">
                <a16:creationId xmlns:a16="http://schemas.microsoft.com/office/drawing/2014/main" id="{7B6E32EF-800B-3844-97EA-F64070D6F419}"/>
              </a:ext>
            </a:extLst>
          </p:cNvPr>
          <p:cNvSpPr txBox="1"/>
          <p:nvPr/>
        </p:nvSpPr>
        <p:spPr>
          <a:xfrm>
            <a:off x="9203976" y="5396147"/>
            <a:ext cx="150019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rgbClr val="336699"/>
                </a:solidFill>
              </a:rPr>
              <a:t>Drink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80CADA00-F878-A647-893F-BC748BA432CB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366973" y="4299528"/>
            <a:ext cx="844913" cy="3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CDED879-71FE-8A42-8264-86A2608B726C}"/>
              </a:ext>
            </a:extLst>
          </p:cNvPr>
          <p:cNvCxnSpPr>
            <a:cxnSpLocks/>
            <a:stCxn id="9" idx="0"/>
            <a:endCxn id="50" idx="0"/>
          </p:cNvCxnSpPr>
          <p:nvPr/>
        </p:nvCxnSpPr>
        <p:spPr>
          <a:xfrm rot="5400000" flipH="1" flipV="1">
            <a:off x="6319920" y="2856308"/>
            <a:ext cx="38400" cy="2555508"/>
          </a:xfrm>
          <a:prstGeom prst="bentConnector3">
            <a:avLst>
              <a:gd name="adj1" fmla="val 695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6BF68C56-BD8A-5B45-A4DD-A286ACA6C322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8366973" y="4299528"/>
            <a:ext cx="837003" cy="689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E43FF98E-0358-F148-AD7E-E2FB9106FD23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8366973" y="4299528"/>
            <a:ext cx="837003" cy="1281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22">
            <a:extLst>
              <a:ext uri="{FF2B5EF4-FFF2-40B4-BE49-F238E27FC236}">
                <a16:creationId xmlns:a16="http://schemas.microsoft.com/office/drawing/2014/main" id="{D84F0822-BE52-9B48-A154-482348FF0D2C}"/>
              </a:ext>
            </a:extLst>
          </p:cNvPr>
          <p:cNvSpPr txBox="1"/>
          <p:nvPr/>
        </p:nvSpPr>
        <p:spPr>
          <a:xfrm>
            <a:off x="8273457" y="3711247"/>
            <a:ext cx="1250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err="1">
                <a:solidFill>
                  <a:srgbClr val="92D050"/>
                </a:solidFill>
              </a:rPr>
              <a:t>compozedOf</a:t>
            </a:r>
            <a:endParaRPr lang="fr-FR" b="1" i="1" dirty="0">
              <a:solidFill>
                <a:srgbClr val="92D050"/>
              </a:solidFill>
            </a:endParaRPr>
          </a:p>
        </p:txBody>
      </p:sp>
      <p:sp>
        <p:nvSpPr>
          <p:cNvPr id="66" name="ZoneTexte 22">
            <a:extLst>
              <a:ext uri="{FF2B5EF4-FFF2-40B4-BE49-F238E27FC236}">
                <a16:creationId xmlns:a16="http://schemas.microsoft.com/office/drawing/2014/main" id="{5F983EAD-760A-EE48-A8A2-73ABAA9DA8E2}"/>
              </a:ext>
            </a:extLst>
          </p:cNvPr>
          <p:cNvSpPr txBox="1"/>
          <p:nvPr/>
        </p:nvSpPr>
        <p:spPr>
          <a:xfrm>
            <a:off x="5719471" y="3568856"/>
            <a:ext cx="1377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err="1">
                <a:solidFill>
                  <a:srgbClr val="92D050"/>
                </a:solidFill>
              </a:rPr>
              <a:t>makeAnOrder</a:t>
            </a:r>
            <a:endParaRPr lang="fr-FR" b="1" i="1" dirty="0">
              <a:solidFill>
                <a:srgbClr val="92D050"/>
              </a:solidFill>
            </a:endParaRPr>
          </a:p>
        </p:txBody>
      </p:sp>
      <p:sp>
        <p:nvSpPr>
          <p:cNvPr id="70" name="Organigramme : Alternative 101">
            <a:extLst>
              <a:ext uri="{FF2B5EF4-FFF2-40B4-BE49-F238E27FC236}">
                <a16:creationId xmlns:a16="http://schemas.microsoft.com/office/drawing/2014/main" id="{FCBE7204-8907-6942-ADA2-7B718CB67720}"/>
              </a:ext>
            </a:extLst>
          </p:cNvPr>
          <p:cNvSpPr/>
          <p:nvPr/>
        </p:nvSpPr>
        <p:spPr bwMode="auto">
          <a:xfrm>
            <a:off x="703648" y="2755238"/>
            <a:ext cx="10784704" cy="3847862"/>
          </a:xfrm>
          <a:prstGeom prst="flowChartAlternateProcess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>
              <a:solidFill>
                <a:srgbClr val="003366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>
              <a:solidFill>
                <a:srgbClr val="003366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>
              <a:solidFill>
                <a:srgbClr val="003366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>
              <a:solidFill>
                <a:srgbClr val="003366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>
              <a:solidFill>
                <a:srgbClr val="003366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60" name="ZoneTexte 15">
            <a:extLst>
              <a:ext uri="{FF2B5EF4-FFF2-40B4-BE49-F238E27FC236}">
                <a16:creationId xmlns:a16="http://schemas.microsoft.com/office/drawing/2014/main" id="{07B4FD6B-DA83-5C49-9AAC-2D179B2C2724}"/>
              </a:ext>
            </a:extLst>
          </p:cNvPr>
          <p:cNvSpPr txBox="1"/>
          <p:nvPr/>
        </p:nvSpPr>
        <p:spPr>
          <a:xfrm>
            <a:off x="6338738" y="5602211"/>
            <a:ext cx="278608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rgbClr val="FF0000"/>
                </a:solidFill>
              </a:rPr>
              <a:t>Disjoint</a:t>
            </a:r>
          </a:p>
          <a:p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63" name="ZoneTexte 39">
            <a:extLst>
              <a:ext uri="{FF2B5EF4-FFF2-40B4-BE49-F238E27FC236}">
                <a16:creationId xmlns:a16="http://schemas.microsoft.com/office/drawing/2014/main" id="{C666688C-0FE9-A94D-88D2-F337EB84534B}"/>
              </a:ext>
            </a:extLst>
          </p:cNvPr>
          <p:cNvSpPr txBox="1"/>
          <p:nvPr/>
        </p:nvSpPr>
        <p:spPr>
          <a:xfrm>
            <a:off x="5061366" y="5983097"/>
            <a:ext cx="150019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>
                <a:solidFill>
                  <a:srgbClr val="336699"/>
                </a:solidFill>
              </a:rPr>
              <a:t>Adult</a:t>
            </a:r>
            <a:endParaRPr lang="fr-FR" b="1" u="sng" dirty="0">
              <a:solidFill>
                <a:srgbClr val="336699"/>
              </a:solidFill>
            </a:endParaRPr>
          </a:p>
        </p:txBody>
      </p:sp>
      <p:sp>
        <p:nvSpPr>
          <p:cNvPr id="65" name="ZoneTexte 39">
            <a:extLst>
              <a:ext uri="{FF2B5EF4-FFF2-40B4-BE49-F238E27FC236}">
                <a16:creationId xmlns:a16="http://schemas.microsoft.com/office/drawing/2014/main" id="{76997E74-D36A-C041-9C9F-DCFE17717248}"/>
              </a:ext>
            </a:extLst>
          </p:cNvPr>
          <p:cNvSpPr txBox="1"/>
          <p:nvPr/>
        </p:nvSpPr>
        <p:spPr>
          <a:xfrm>
            <a:off x="6883035" y="5992297"/>
            <a:ext cx="150019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rgbClr val="336699"/>
                </a:solidFill>
              </a:rPr>
              <a:t>Young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BDF0ED54-94C6-2842-A6E4-E97C28F33FB1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 flipV="1">
            <a:off x="5811465" y="4299528"/>
            <a:ext cx="1055310" cy="3840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22">
            <a:extLst>
              <a:ext uri="{FF2B5EF4-FFF2-40B4-BE49-F238E27FC236}">
                <a16:creationId xmlns:a16="http://schemas.microsoft.com/office/drawing/2014/main" id="{166E193E-E690-8041-B69B-D4E2FAD5B25D}"/>
              </a:ext>
            </a:extLst>
          </p:cNvPr>
          <p:cNvSpPr txBox="1"/>
          <p:nvPr/>
        </p:nvSpPr>
        <p:spPr>
          <a:xfrm>
            <a:off x="5718573" y="3887692"/>
            <a:ext cx="1067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err="1">
                <a:solidFill>
                  <a:srgbClr val="92D050"/>
                </a:solidFill>
              </a:rPr>
              <a:t>orderedBy</a:t>
            </a:r>
            <a:endParaRPr lang="fr-FR" b="1" i="1" dirty="0">
              <a:solidFill>
                <a:srgbClr val="92D050"/>
              </a:solidFill>
            </a:endParaRPr>
          </a:p>
        </p:txBody>
      </p:sp>
      <p:sp>
        <p:nvSpPr>
          <p:cNvPr id="71" name="ZoneTexte 22">
            <a:extLst>
              <a:ext uri="{FF2B5EF4-FFF2-40B4-BE49-F238E27FC236}">
                <a16:creationId xmlns:a16="http://schemas.microsoft.com/office/drawing/2014/main" id="{21E26E9E-2675-3740-B535-FC85642E6617}"/>
              </a:ext>
            </a:extLst>
          </p:cNvPr>
          <p:cNvSpPr txBox="1"/>
          <p:nvPr/>
        </p:nvSpPr>
        <p:spPr>
          <a:xfrm>
            <a:off x="5790813" y="4384653"/>
            <a:ext cx="1130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err="1">
                <a:solidFill>
                  <a:srgbClr val="92D050"/>
                </a:solidFill>
              </a:rPr>
              <a:t>orderedFor</a:t>
            </a:r>
            <a:endParaRPr lang="fr-FR" b="1" i="1" dirty="0">
              <a:solidFill>
                <a:srgbClr val="92D05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F17CB97-D68B-AB44-AAE8-276A706BC973}"/>
              </a:ext>
            </a:extLst>
          </p:cNvPr>
          <p:cNvCxnSpPr>
            <a:cxnSpLocks/>
            <a:stCxn id="9" idx="2"/>
            <a:endCxn id="50" idx="2"/>
          </p:cNvCxnSpPr>
          <p:nvPr/>
        </p:nvCxnSpPr>
        <p:spPr>
          <a:xfrm rot="5400000" flipH="1" flipV="1">
            <a:off x="6319920" y="3225640"/>
            <a:ext cx="38400" cy="2555508"/>
          </a:xfrm>
          <a:prstGeom prst="bentConnector3">
            <a:avLst>
              <a:gd name="adj1" fmla="val -59531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8">
            <a:extLst>
              <a:ext uri="{FF2B5EF4-FFF2-40B4-BE49-F238E27FC236}">
                <a16:creationId xmlns:a16="http://schemas.microsoft.com/office/drawing/2014/main" id="{AA4B1BEE-BFF3-2941-B8AC-C1F5BED9200A}"/>
              </a:ext>
            </a:extLst>
          </p:cNvPr>
          <p:cNvSpPr txBox="1"/>
          <p:nvPr/>
        </p:nvSpPr>
        <p:spPr>
          <a:xfrm>
            <a:off x="8024113" y="3127024"/>
            <a:ext cx="220054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XSD:DateTime</a:t>
            </a:r>
            <a:endParaRPr lang="fr-FR" b="1" u="sng" dirty="0"/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41A75A89-CCB6-1A4F-A888-DB9613DC797B}"/>
              </a:ext>
            </a:extLst>
          </p:cNvPr>
          <p:cNvCxnSpPr>
            <a:cxnSpLocks/>
            <a:stCxn id="50" idx="0"/>
            <a:endCxn id="78" idx="1"/>
          </p:cNvCxnSpPr>
          <p:nvPr/>
        </p:nvCxnSpPr>
        <p:spPr>
          <a:xfrm rot="5400000" flipH="1" flipV="1">
            <a:off x="7418907" y="3509657"/>
            <a:ext cx="803172" cy="4072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22">
            <a:extLst>
              <a:ext uri="{FF2B5EF4-FFF2-40B4-BE49-F238E27FC236}">
                <a16:creationId xmlns:a16="http://schemas.microsoft.com/office/drawing/2014/main" id="{66B61D7C-C62C-A445-8EC5-AD32055989D8}"/>
              </a:ext>
            </a:extLst>
          </p:cNvPr>
          <p:cNvSpPr txBox="1"/>
          <p:nvPr/>
        </p:nvSpPr>
        <p:spPr>
          <a:xfrm>
            <a:off x="7189681" y="2961581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err="1"/>
              <a:t>hasTime</a:t>
            </a:r>
            <a:endParaRPr lang="fr-FR" b="1" i="1" dirty="0"/>
          </a:p>
        </p:txBody>
      </p:sp>
      <p:sp>
        <p:nvSpPr>
          <p:cNvPr id="81" name="ZoneTexte 39">
            <a:extLst>
              <a:ext uri="{FF2B5EF4-FFF2-40B4-BE49-F238E27FC236}">
                <a16:creationId xmlns:a16="http://schemas.microsoft.com/office/drawing/2014/main" id="{21C3C1D5-366C-DB41-AF97-E684D8626A42}"/>
              </a:ext>
            </a:extLst>
          </p:cNvPr>
          <p:cNvSpPr txBox="1"/>
          <p:nvPr/>
        </p:nvSpPr>
        <p:spPr>
          <a:xfrm>
            <a:off x="3359659" y="5983097"/>
            <a:ext cx="150019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>
                <a:solidFill>
                  <a:srgbClr val="336699"/>
                </a:solidFill>
              </a:rPr>
              <a:t>Organization</a:t>
            </a:r>
            <a:endParaRPr lang="fr-FR" b="1" u="sng" dirty="0">
              <a:solidFill>
                <a:srgbClr val="336699"/>
              </a:solidFill>
            </a:endParaRP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F4D28AD-08DF-9340-9551-32D0C8B6442A}"/>
              </a:ext>
            </a:extLst>
          </p:cNvPr>
          <p:cNvCxnSpPr>
            <a:cxnSpLocks/>
            <a:stCxn id="81" idx="0"/>
            <a:endCxn id="8" idx="2"/>
          </p:cNvCxnSpPr>
          <p:nvPr/>
        </p:nvCxnSpPr>
        <p:spPr>
          <a:xfrm rot="16200000" flipV="1">
            <a:off x="3764505" y="5637844"/>
            <a:ext cx="642777" cy="4773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22">
            <a:extLst>
              <a:ext uri="{FF2B5EF4-FFF2-40B4-BE49-F238E27FC236}">
                <a16:creationId xmlns:a16="http://schemas.microsoft.com/office/drawing/2014/main" id="{40183C85-5347-974D-86C4-086E36E96098}"/>
              </a:ext>
            </a:extLst>
          </p:cNvPr>
          <p:cNvSpPr txBox="1"/>
          <p:nvPr/>
        </p:nvSpPr>
        <p:spPr>
          <a:xfrm>
            <a:off x="4127781" y="5443237"/>
            <a:ext cx="1072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err="1">
                <a:solidFill>
                  <a:srgbClr val="92D050"/>
                </a:solidFill>
              </a:rPr>
              <a:t>workingAt</a:t>
            </a:r>
            <a:endParaRPr lang="fr-FR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966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8341-A139-1147-944B-0C28A507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création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instance dans protégé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C55E69-13B6-7845-BB87-497D1C04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4" y="1690688"/>
            <a:ext cx="7553854" cy="49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2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6DB4-7ACE-CA41-BE23-E0C5E304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de </a:t>
            </a:r>
            <a:r>
              <a:rPr lang="en-US" dirty="0" err="1"/>
              <a:t>Représentation</a:t>
            </a:r>
            <a:r>
              <a:rPr lang="en-US" dirty="0"/>
              <a:t> des concepts de </a:t>
            </a:r>
            <a:r>
              <a:rPr lang="en-US" dirty="0" err="1"/>
              <a:t>l’ontologie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7139-D6AF-E148-BC3E-2BDE688C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Donner la representation du concept Parent et Person dans </a:t>
            </a:r>
          </a:p>
          <a:p>
            <a:pPr lvl="1"/>
            <a:r>
              <a:rPr lang="en-US" dirty="0"/>
              <a:t>N3 et Turtle </a:t>
            </a:r>
          </a:p>
          <a:p>
            <a:r>
              <a:rPr lang="en-US" dirty="0"/>
              <a:t>Donner la representation du concept Order “</a:t>
            </a:r>
            <a:r>
              <a:rPr lang="en-US" dirty="0" err="1"/>
              <a:t>commande</a:t>
            </a:r>
            <a:r>
              <a:rPr lang="en-US" dirty="0"/>
              <a:t>” dans OWL(RDF/XML)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85F44E-66B9-6C47-902E-E08B7A4C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Créer</a:t>
            </a:r>
            <a:r>
              <a:rPr lang="en-US" dirty="0"/>
              <a:t> les instances </a:t>
            </a:r>
            <a:r>
              <a:rPr lang="en-US" dirty="0" err="1"/>
              <a:t>suivantes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D751-54C7-B54E-AB19-68B157FA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John a </a:t>
            </a:r>
            <a:r>
              <a:rPr lang="en-US" dirty="0" err="1"/>
              <a:t>commandé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pizza </a:t>
            </a:r>
            <a:r>
              <a:rPr lang="en-US" dirty="0" err="1"/>
              <a:t>Marguerita</a:t>
            </a:r>
            <a:r>
              <a:rPr lang="en-US" dirty="0"/>
              <a:t> et deux </a:t>
            </a:r>
            <a:r>
              <a:rPr lang="en-US" dirty="0" err="1"/>
              <a:t>boissons</a:t>
            </a:r>
            <a:r>
              <a:rPr lang="en-US" dirty="0"/>
              <a:t> le 11/11/2011 </a:t>
            </a:r>
            <a:r>
              <a:rPr lang="en-US" dirty="0" err="1"/>
              <a:t>à</a:t>
            </a:r>
            <a:r>
              <a:rPr lang="en-US" dirty="0"/>
              <a:t> 12:00:00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John a </a:t>
            </a:r>
            <a:r>
              <a:rPr lang="en-US" dirty="0" err="1"/>
              <a:t>commandé</a:t>
            </a:r>
            <a:r>
              <a:rPr lang="en-US" dirty="0"/>
              <a:t> trois pizza Calzone, </a:t>
            </a:r>
            <a:r>
              <a:rPr lang="en-US" dirty="0" err="1"/>
              <a:t>Marguerita</a:t>
            </a:r>
            <a:r>
              <a:rPr lang="en-US" dirty="0"/>
              <a:t>, Americano le 12/11/2011 </a:t>
            </a:r>
            <a:r>
              <a:rPr lang="en-US" dirty="0" err="1"/>
              <a:t>à</a:t>
            </a:r>
            <a:r>
              <a:rPr lang="en-US" dirty="0"/>
              <a:t> 12:00:00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John a </a:t>
            </a:r>
            <a:r>
              <a:rPr lang="en-US" dirty="0" err="1"/>
              <a:t>commandé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boisson</a:t>
            </a:r>
            <a:r>
              <a:rPr lang="en-US" dirty="0"/>
              <a:t> le 12/11/2011 </a:t>
            </a:r>
            <a:r>
              <a:rPr lang="en-US" dirty="0" err="1"/>
              <a:t>à</a:t>
            </a:r>
            <a:r>
              <a:rPr lang="en-US" dirty="0"/>
              <a:t> 12:00:00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John </a:t>
            </a:r>
            <a:r>
              <a:rPr lang="en-US" dirty="0" err="1"/>
              <a:t>est</a:t>
            </a:r>
            <a:r>
              <a:rPr lang="en-US" dirty="0"/>
              <a:t> le parent </a:t>
            </a:r>
            <a:r>
              <a:rPr lang="en-US" dirty="0" err="1"/>
              <a:t>d’Alice</a:t>
            </a:r>
            <a:r>
              <a:rPr lang="en-US" dirty="0"/>
              <a:t> (</a:t>
            </a:r>
            <a:r>
              <a:rPr lang="en-US" dirty="0" err="1"/>
              <a:t>HasChild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John </a:t>
            </a:r>
            <a:r>
              <a:rPr lang="en-US" dirty="0" err="1"/>
              <a:t>est</a:t>
            </a:r>
            <a:r>
              <a:rPr lang="en-US" dirty="0"/>
              <a:t> le parent de Bob (</a:t>
            </a:r>
            <a:r>
              <a:rPr lang="en-US" dirty="0" err="1"/>
              <a:t>HasChild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Alice </a:t>
            </a:r>
            <a:r>
              <a:rPr lang="en-US" dirty="0" err="1"/>
              <a:t>est</a:t>
            </a:r>
            <a:r>
              <a:rPr lang="en-US" dirty="0"/>
              <a:t> la fille de Bon et John (</a:t>
            </a:r>
            <a:r>
              <a:rPr lang="en-US" dirty="0" err="1"/>
              <a:t>HasParent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Alice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femme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Bob </a:t>
            </a:r>
            <a:r>
              <a:rPr lang="en-US" dirty="0" err="1"/>
              <a:t>est</a:t>
            </a:r>
            <a:r>
              <a:rPr lang="en-US" dirty="0"/>
              <a:t> un Homme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John </a:t>
            </a:r>
            <a:r>
              <a:rPr lang="en-US" dirty="0" err="1"/>
              <a:t>est</a:t>
            </a:r>
            <a:r>
              <a:rPr lang="en-US" dirty="0"/>
              <a:t> un Homme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9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6DB4-7ACE-CA41-BE23-E0C5E304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de </a:t>
            </a:r>
            <a:r>
              <a:rPr lang="en-US" dirty="0" err="1"/>
              <a:t>Représentation</a:t>
            </a:r>
            <a:r>
              <a:rPr lang="en-US" dirty="0"/>
              <a:t> des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7139-D6AF-E148-BC3E-2BDE688C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Donnez</a:t>
            </a:r>
            <a:r>
              <a:rPr lang="en-US" dirty="0"/>
              <a:t>  la representation de John dans </a:t>
            </a:r>
          </a:p>
          <a:p>
            <a:pPr lvl="1"/>
            <a:r>
              <a:rPr lang="en-US" dirty="0"/>
              <a:t>Turtle  et dans OWL(RDF/XML) </a:t>
            </a:r>
          </a:p>
          <a:p>
            <a:r>
              <a:rPr lang="en-US" dirty="0" err="1"/>
              <a:t>Donnez</a:t>
            </a:r>
            <a:r>
              <a:rPr lang="en-US" dirty="0"/>
              <a:t> la representation de la </a:t>
            </a:r>
            <a:r>
              <a:rPr lang="en-US" dirty="0" err="1"/>
              <a:t>commande</a:t>
            </a:r>
            <a:r>
              <a:rPr lang="en-US" dirty="0"/>
              <a:t> John “John a </a:t>
            </a:r>
            <a:r>
              <a:rPr lang="en-US" dirty="0" err="1"/>
              <a:t>commandé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pizza et deux </a:t>
            </a:r>
            <a:r>
              <a:rPr lang="en-US" dirty="0" err="1"/>
              <a:t>boissons</a:t>
            </a:r>
            <a:r>
              <a:rPr lang="en-US" dirty="0"/>
              <a:t> le 11/11/2011 </a:t>
            </a:r>
            <a:r>
              <a:rPr lang="en-US" dirty="0" err="1"/>
              <a:t>à</a:t>
            </a:r>
            <a:r>
              <a:rPr lang="en-US" dirty="0"/>
              <a:t> 12:00:00”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Turtle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5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6DB4-7ACE-CA41-BE23-E0C5E304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7139-D6AF-E148-BC3E-2BDE688C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Ecrire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requete</a:t>
            </a:r>
            <a:r>
              <a:rPr lang="en-US" dirty="0"/>
              <a:t> SPARQL pour </a:t>
            </a:r>
            <a:r>
              <a:rPr lang="en-US" dirty="0" err="1"/>
              <a:t>afficher</a:t>
            </a:r>
            <a:r>
              <a:rPr lang="en-US" dirty="0"/>
              <a:t> les </a:t>
            </a:r>
            <a:r>
              <a:rPr lang="en-US" dirty="0" err="1"/>
              <a:t>commandes</a:t>
            </a:r>
            <a:r>
              <a:rPr lang="en-US" dirty="0"/>
              <a:t> de John qui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commandée</a:t>
            </a:r>
            <a:r>
              <a:rPr lang="en-US" dirty="0"/>
              <a:t> le 12/11/2011</a:t>
            </a:r>
          </a:p>
          <a:p>
            <a:endParaRPr lang="en-US" dirty="0"/>
          </a:p>
          <a:p>
            <a:r>
              <a:rPr lang="en-US" dirty="0"/>
              <a:t>Donner le </a:t>
            </a:r>
            <a:r>
              <a:rPr lang="en-US" dirty="0" err="1"/>
              <a:t>résultat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regardant </a:t>
            </a:r>
            <a:r>
              <a:rPr lang="en-US" dirty="0" err="1"/>
              <a:t>directement</a:t>
            </a:r>
            <a:r>
              <a:rPr lang="en-US" dirty="0"/>
              <a:t> dans le </a:t>
            </a:r>
            <a:r>
              <a:rPr lang="en-US" dirty="0" err="1"/>
              <a:t>fichier</a:t>
            </a:r>
            <a:r>
              <a:rPr lang="en-US" dirty="0"/>
              <a:t> RDF/XML de </a:t>
            </a:r>
            <a:r>
              <a:rPr lang="en-US" dirty="0" err="1"/>
              <a:t>l’ontologie</a:t>
            </a:r>
            <a:r>
              <a:rPr lang="en-US" dirty="0"/>
              <a:t> (</a:t>
            </a:r>
            <a:r>
              <a:rPr lang="en-US" dirty="0" err="1"/>
              <a:t>ç</a:t>
            </a:r>
            <a:r>
              <a:rPr lang="en-US" dirty="0"/>
              <a:t>-</a:t>
            </a:r>
            <a:r>
              <a:rPr lang="en-US" dirty="0" err="1"/>
              <a:t>à</a:t>
            </a:r>
            <a:r>
              <a:rPr lang="en-US" dirty="0"/>
              <a:t>-dire sans </a:t>
            </a:r>
            <a:r>
              <a:rPr lang="en-US" dirty="0" err="1"/>
              <a:t>utiliser</a:t>
            </a:r>
            <a:r>
              <a:rPr lang="en-US" dirty="0"/>
              <a:t> un </a:t>
            </a:r>
            <a:r>
              <a:rPr lang="en-US" dirty="0" err="1"/>
              <a:t>moteur</a:t>
            </a:r>
            <a:r>
              <a:rPr lang="en-US" dirty="0"/>
              <a:t> SPARQL </a:t>
            </a:r>
            <a:r>
              <a:rPr lang="en-US" dirty="0" err="1"/>
              <a:t>ou</a:t>
            </a:r>
            <a:r>
              <a:rPr lang="en-US" dirty="0"/>
              <a:t> le </a:t>
            </a:r>
            <a:r>
              <a:rPr lang="en-US" dirty="0" err="1"/>
              <a:t>PluginSPARQL</a:t>
            </a:r>
            <a:r>
              <a:rPr lang="en-US" dirty="0"/>
              <a:t> de Protégé). </a:t>
            </a:r>
          </a:p>
          <a:p>
            <a:r>
              <a:rPr lang="en-US" dirty="0"/>
              <a:t>Donner le </a:t>
            </a:r>
            <a:r>
              <a:rPr lang="en-US" dirty="0" err="1"/>
              <a:t>résultat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l’interface</a:t>
            </a:r>
            <a:r>
              <a:rPr lang="en-US" dirty="0"/>
              <a:t> Protégé (</a:t>
            </a:r>
            <a:r>
              <a:rPr lang="en-US" dirty="0" err="1"/>
              <a:t>Copie</a:t>
            </a:r>
            <a:r>
              <a:rPr lang="en-US" dirty="0"/>
              <a:t> </a:t>
            </a:r>
            <a:r>
              <a:rPr lang="en-US" dirty="0" err="1"/>
              <a:t>d’écran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352</Words>
  <Application>Microsoft Macintosh PowerPoint</Application>
  <PresentationFormat>Grand écran</PresentationFormat>
  <Paragraphs>72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Etape I</vt:lpstr>
      <vt:lpstr>Telecharger et installer le logiciel protégé</vt:lpstr>
      <vt:lpstr>Exemple de creation d’une classe dans Protégé </vt:lpstr>
      <vt:lpstr>Ontologie PersonsOrder.owl</vt:lpstr>
      <vt:lpstr>Exemple de création d’une instance dans protégé</vt:lpstr>
      <vt:lpstr>Format de Représentation des concepts de l’ontologie </vt:lpstr>
      <vt:lpstr>Créer les instances suivantes</vt:lpstr>
      <vt:lpstr>Format de Représentation des instances</vt:lpstr>
      <vt:lpstr>SPARQL</vt:lpstr>
      <vt:lpstr>Raisonnement DL avec Hermit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Etape I</dc:title>
  <dc:creator>Abdelghani Chibani</dc:creator>
  <cp:lastModifiedBy>Abdelghani Chibani</cp:lastModifiedBy>
  <cp:revision>16</cp:revision>
  <dcterms:created xsi:type="dcterms:W3CDTF">2020-11-10T13:12:53Z</dcterms:created>
  <dcterms:modified xsi:type="dcterms:W3CDTF">2021-10-15T08:45:13Z</dcterms:modified>
</cp:coreProperties>
</file>