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1565" r:id="rId3"/>
    <p:sldId id="1598" r:id="rId4"/>
    <p:sldId id="1573" r:id="rId5"/>
    <p:sldId id="257" r:id="rId6"/>
    <p:sldId id="258" r:id="rId7"/>
    <p:sldId id="1572" r:id="rId8"/>
    <p:sldId id="260" r:id="rId9"/>
    <p:sldId id="1597" r:id="rId10"/>
    <p:sldId id="1574" r:id="rId11"/>
    <p:sldId id="262" r:id="rId12"/>
    <p:sldId id="1568" r:id="rId13"/>
    <p:sldId id="1575" r:id="rId14"/>
    <p:sldId id="1570" r:id="rId15"/>
    <p:sldId id="1576" r:id="rId16"/>
    <p:sldId id="1563" r:id="rId17"/>
    <p:sldId id="1599" r:id="rId18"/>
    <p:sldId id="263" r:id="rId19"/>
    <p:sldId id="264" r:id="rId20"/>
    <p:sldId id="265" r:id="rId21"/>
    <p:sldId id="259" r:id="rId22"/>
    <p:sldId id="1600" r:id="rId23"/>
    <p:sldId id="261" r:id="rId24"/>
    <p:sldId id="1585" r:id="rId25"/>
    <p:sldId id="270" r:id="rId26"/>
    <p:sldId id="1546" r:id="rId27"/>
    <p:sldId id="1577" r:id="rId28"/>
    <p:sldId id="1578" r:id="rId29"/>
    <p:sldId id="1579" r:id="rId30"/>
    <p:sldId id="1582" r:id="rId31"/>
    <p:sldId id="1580" r:id="rId32"/>
    <p:sldId id="1584" r:id="rId33"/>
    <p:sldId id="1586" r:id="rId34"/>
    <p:sldId id="1592" r:id="rId35"/>
    <p:sldId id="1593" r:id="rId36"/>
    <p:sldId id="1594" r:id="rId37"/>
    <p:sldId id="1595" r:id="rId38"/>
    <p:sldId id="1596" r:id="rId39"/>
    <p:sldId id="1587" r:id="rId40"/>
    <p:sldId id="1589" r:id="rId41"/>
    <p:sldId id="1590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24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74CB8-CB33-C848-9420-3EE8B4F2CDFE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17E2D-F1AF-EA4C-8F9E-7E0AD47752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0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CDC1-0459-4649-9404-C11007ADD7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66316-B08D-8E4A-8C75-B48382E29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4587D8-5406-DA47-896B-B495DCB6C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DE281-AEAB-CB4F-87B6-2FBDCAB4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501F9E-0489-6047-88F6-A6C9F40F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74EBC-FA9E-8B4C-84AF-5F3F24BE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9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A55E3-E6EA-0744-8365-9CE7332D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A90822-8D8A-C44E-9C05-12B31221C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69D71-FFBD-C94F-87DE-87915653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B4014-A54E-394E-977C-85B6880A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33D3B-6DC3-584B-BAC1-49079485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5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FE65FB-B574-5743-BC34-41850CBCA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D9EEED-3546-4A43-9254-04E8012D8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5FF67-2E1A-F940-8D02-974798EA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0B77E2-7A0E-1A4C-A079-BBBB0C78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90890-3F38-4A4D-8AB1-63A549B6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245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1"/>
            <a:ext cx="109728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2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accent1"/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rgbClr val="7030A0"/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2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4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3.33333E-6 L -0.02362 -3.33333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2 5.55112E-17 L -4.16667E-6 5.55112E-1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8 0.00857 L 0.02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4.16667E-6 -3.33333E-6 L -0.02362 -3.33333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2 5.55112E-17 L -4.16667E-6 5.55112E-1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8 0.00857 L 0.02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32D57-FF4E-7149-B6ED-8D9EDFC1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9771F-56C0-2941-B036-081ABCC2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070C37-C66F-3940-A2BE-BB885865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E6227C-DC0F-6C44-9716-406EBD66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57329-8E1C-2E4D-8FB8-6B8A452B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5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AF9D9D-F310-0E48-9B3F-2B157671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F498F-290C-A54F-8796-835BEE2A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5C8A9-8FFA-C64A-B9D7-0D6A60C8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48A3F0-17D9-904C-A410-E49E43A8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3A006-1D2A-0B42-B8D6-E7526A8C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4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DC922-A823-F247-8D62-D4D69E62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611DD6-2923-994E-9FF7-069AAC56D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FB310C-00AC-F144-BE02-F28B6048F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076009-426A-004D-8B14-7AEAF4EF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F85F65-B60C-244E-AED0-369475B9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6FC4D-08F3-6C4F-ACD1-E9507497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55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C25906-38FD-AB45-9215-E6B9222B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BA1D4-E0B8-BC49-844E-A3DE264DD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2BD92E-5628-124E-9425-77B1D113D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DD497F-1650-C849-B14B-D729B0929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836442-C968-DF41-AE7F-BEC68BF34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6B624E-20F0-7F46-BA57-D092B27E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D04B33-C828-9F41-A4C9-6B7F49F6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E9C1D3-6387-FB40-A126-FA68AE7E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3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05223-9631-3148-8F41-3F72C088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DD488D-D613-A846-8003-73688A40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59264-63F7-4040-B469-B20713B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13C875-C513-F648-AF0C-2AEDBE0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1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DA711E-00ED-FF46-BE7A-7B703C12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A042E3-F1BC-0F49-9396-C3F53DCA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9042DC-8890-EF46-9138-38F616A5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65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36FEE-7531-9744-BA99-47235EE6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21BCE6-BA41-9649-B180-1DC3E144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DDD5C9-2A15-FC4A-B060-72F315278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888FC5-2FE8-ED45-97A5-8A467A5A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7A74D0-720D-F643-A0E5-72643CEA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08A0E-92BB-0446-897C-942528FD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5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722F0-C732-EA4B-9405-632CCF47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AD58D5-BFE6-3B4F-BC50-FF2AA6785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5341A3-50FA-7F4B-8598-D1A58CDF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82F58-7FC8-8B4E-863D-42D0A691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1F56A8-F8D8-B74F-B532-6B2E8647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4F6DCA-DAEC-BD41-825D-FC00491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22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5C3434-E3EC-B04B-AD19-B781CEA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3AB0D5-20BE-A049-BD38-92DABA34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671835-547D-FB42-8BE8-CF550D030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B7B3-3F23-3047-97CE-1A146209870D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9EF66-9D23-6C41-B308-F9C19261B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C28FC1-D0EA-5947-8D5C-9123399FA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87CA-9FDC-4B4A-AD72-F6FBB1D91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0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jshook/hadoop-demos/tree/master/kafka" TargetMode="External"/><Relationship Id="rId2" Type="http://schemas.openxmlformats.org/officeDocument/2006/relationships/hyperlink" Target="https://kafka.apache.org/documentation.html%23quickstart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56A022-93F8-EA46-8A25-69EE4C146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Travaux Pratiques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0248F4-C4C8-0845-AE9C-84D5E9A36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MQTT, Data Analytics and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519610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16A60-73B9-6E42-BF04-1A65E8F9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QR Code READERS </a:t>
            </a:r>
            <a:r>
              <a:rPr lang="fr-FR" dirty="0" err="1"/>
              <a:t>simulators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8A8DC7-62AE-614C-A965-4EDABF8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12CB0-5DC8-1647-A815-FE2EF042FB7F}"/>
              </a:ext>
            </a:extLst>
          </p:cNvPr>
          <p:cNvSpPr/>
          <p:nvPr/>
        </p:nvSpPr>
        <p:spPr>
          <a:xfrm>
            <a:off x="7335348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9D26-0232-0E4D-AE6E-5B9436A50E92}"/>
              </a:ext>
            </a:extLst>
          </p:cNvPr>
          <p:cNvSpPr/>
          <p:nvPr/>
        </p:nvSpPr>
        <p:spPr>
          <a:xfrm>
            <a:off x="4585252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 MQTT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0A1E2-922A-4647-AD80-65CBBA3D41FD}"/>
              </a:ext>
            </a:extLst>
          </p:cNvPr>
          <p:cNvSpPr/>
          <p:nvPr/>
        </p:nvSpPr>
        <p:spPr>
          <a:xfrm>
            <a:off x="1699456" y="28360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4B8830-000D-2E45-B0FA-43A35EBCCC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210204" y="3243470"/>
            <a:ext cx="1375048" cy="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12DC9-9613-CD46-9BB6-C31D8EE086D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09792" y="3243469"/>
            <a:ext cx="122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4A03D-FA9A-C24A-9A87-9742EBA873B3}"/>
              </a:ext>
            </a:extLst>
          </p:cNvPr>
          <p:cNvSpPr/>
          <p:nvPr/>
        </p:nvSpPr>
        <p:spPr>
          <a:xfrm>
            <a:off x="3526701" y="2828789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5159E-B6D5-2840-AE92-32C623BB8CFC}"/>
              </a:ext>
            </a:extLst>
          </p:cNvPr>
          <p:cNvSpPr/>
          <p:nvPr/>
        </p:nvSpPr>
        <p:spPr>
          <a:xfrm>
            <a:off x="6293561" y="2874137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A2F5F-BCFB-6E4D-8D03-36813E6127DC}"/>
              </a:ext>
            </a:extLst>
          </p:cNvPr>
          <p:cNvSpPr/>
          <p:nvPr/>
        </p:nvSpPr>
        <p:spPr>
          <a:xfrm>
            <a:off x="7335348" y="1703116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5EC3-43EF-2A4A-9112-B86E4EAFF5C0}"/>
              </a:ext>
            </a:extLst>
          </p:cNvPr>
          <p:cNvSpPr/>
          <p:nvPr/>
        </p:nvSpPr>
        <p:spPr>
          <a:xfrm>
            <a:off x="7418174" y="42292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E02321-0E3D-534E-A4FE-FAFDD2732FB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6096000" y="2110621"/>
            <a:ext cx="1239348" cy="11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C9C611B-1523-C849-A2CE-F783B578DD10}"/>
              </a:ext>
            </a:extLst>
          </p:cNvPr>
          <p:cNvCxnSpPr>
            <a:cxnSpLocks/>
          </p:cNvCxnSpPr>
          <p:nvPr/>
        </p:nvCxnSpPr>
        <p:spPr>
          <a:xfrm>
            <a:off x="6130787" y="3267541"/>
            <a:ext cx="1287387" cy="1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A8A8D60-5E49-324B-9EE8-93DA44ADB74A}"/>
              </a:ext>
            </a:extLst>
          </p:cNvPr>
          <p:cNvSpPr/>
          <p:nvPr/>
        </p:nvSpPr>
        <p:spPr>
          <a:xfrm>
            <a:off x="1699456" y="1874276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163AFF-807E-684A-A521-31B44098AADC}"/>
              </a:ext>
            </a:extLst>
          </p:cNvPr>
          <p:cNvSpPr/>
          <p:nvPr/>
        </p:nvSpPr>
        <p:spPr>
          <a:xfrm>
            <a:off x="1711052" y="3765069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CA2CB0-C41F-264C-8BD8-54E5E74B6FC0}"/>
              </a:ext>
            </a:extLst>
          </p:cNvPr>
          <p:cNvSpPr/>
          <p:nvPr/>
        </p:nvSpPr>
        <p:spPr>
          <a:xfrm>
            <a:off x="1583635" y="4859544"/>
            <a:ext cx="405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Values </a:t>
            </a:r>
            <a:r>
              <a:rPr lang="fr-FR" dirty="0" err="1"/>
              <a:t>into</a:t>
            </a:r>
            <a:r>
              <a:rPr lang="fr-FR" dirty="0"/>
              <a:t> JSON Object</a:t>
            </a:r>
          </a:p>
        </p:txBody>
      </p:sp>
    </p:spTree>
    <p:extLst>
      <p:ext uri="{BB962C8B-B14F-4D97-AF65-F5344CB8AC3E}">
        <p14:creationId xmlns:p14="http://schemas.microsoft.com/office/powerpoint/2010/main" val="267273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5" y="501366"/>
            <a:ext cx="3697409" cy="20986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848" y="501365"/>
            <a:ext cx="3697409" cy="20986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82" y="501365"/>
            <a:ext cx="3697409" cy="20986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15" y="3451522"/>
            <a:ext cx="3697409" cy="20481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47" y="3451521"/>
            <a:ext cx="3697409" cy="204816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882" y="3451520"/>
            <a:ext cx="369740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16A60-73B9-6E42-BF04-1A65E8F9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8A8DC7-62AE-614C-A965-4EDABF8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4: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9D26-0232-0E4D-AE6E-5B9436A50E92}"/>
              </a:ext>
            </a:extLst>
          </p:cNvPr>
          <p:cNvSpPr/>
          <p:nvPr/>
        </p:nvSpPr>
        <p:spPr>
          <a:xfrm>
            <a:off x="4585252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 MQTT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0A1E2-922A-4647-AD80-65CBBA3D41FD}"/>
              </a:ext>
            </a:extLst>
          </p:cNvPr>
          <p:cNvSpPr/>
          <p:nvPr/>
        </p:nvSpPr>
        <p:spPr>
          <a:xfrm>
            <a:off x="1699456" y="28360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4B8830-000D-2E45-B0FA-43A35EBCCC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210204" y="3243470"/>
            <a:ext cx="1375048" cy="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12DC9-9613-CD46-9BB6-C31D8EE086D3}"/>
              </a:ext>
            </a:extLst>
          </p:cNvPr>
          <p:cNvCxnSpPr>
            <a:cxnSpLocks/>
          </p:cNvCxnSpPr>
          <p:nvPr/>
        </p:nvCxnSpPr>
        <p:spPr>
          <a:xfrm>
            <a:off x="6109792" y="3243469"/>
            <a:ext cx="122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re 11">
            <a:extLst>
              <a:ext uri="{FF2B5EF4-FFF2-40B4-BE49-F238E27FC236}">
                <a16:creationId xmlns:a16="http://schemas.microsoft.com/office/drawing/2014/main" id="{F410E7FC-64F4-5943-8593-A1B1273BFE4C}"/>
              </a:ext>
            </a:extLst>
          </p:cNvPr>
          <p:cNvSpPr/>
          <p:nvPr/>
        </p:nvSpPr>
        <p:spPr>
          <a:xfrm>
            <a:off x="815009" y="4055164"/>
            <a:ext cx="1027043" cy="1163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 (</a:t>
            </a:r>
            <a:r>
              <a:rPr lang="fr-FR" dirty="0" err="1"/>
              <a:t>timestamp</a:t>
            </a:r>
            <a:r>
              <a:rPr lang="fr-FR" dirty="0"/>
              <a:t>)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95F6D277-C129-2141-A639-42A8772B52F9}"/>
              </a:ext>
            </a:extLst>
          </p:cNvPr>
          <p:cNvSpPr/>
          <p:nvPr/>
        </p:nvSpPr>
        <p:spPr>
          <a:xfrm rot="18073236">
            <a:off x="1451554" y="3715819"/>
            <a:ext cx="218661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4A03D-FA9A-C24A-9A87-9742EBA873B3}"/>
              </a:ext>
            </a:extLst>
          </p:cNvPr>
          <p:cNvSpPr/>
          <p:nvPr/>
        </p:nvSpPr>
        <p:spPr>
          <a:xfrm>
            <a:off x="3526701" y="2828789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5159E-B6D5-2840-AE92-32C623BB8CFC}"/>
              </a:ext>
            </a:extLst>
          </p:cNvPr>
          <p:cNvSpPr/>
          <p:nvPr/>
        </p:nvSpPr>
        <p:spPr>
          <a:xfrm>
            <a:off x="6293561" y="2874137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95E84-E69F-BB49-B62A-A50DBEE4C067}"/>
              </a:ext>
            </a:extLst>
          </p:cNvPr>
          <p:cNvSpPr/>
          <p:nvPr/>
        </p:nvSpPr>
        <p:spPr>
          <a:xfrm>
            <a:off x="1842052" y="3754545"/>
            <a:ext cx="318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Convert</a:t>
            </a:r>
            <a:r>
              <a:rPr lang="fr-FR" dirty="0"/>
              <a:t> CSV line to JSON Object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4F666-DA86-FB4B-8E41-5E4B721B544F}"/>
              </a:ext>
            </a:extLst>
          </p:cNvPr>
          <p:cNvSpPr/>
          <p:nvPr/>
        </p:nvSpPr>
        <p:spPr>
          <a:xfrm>
            <a:off x="7335348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493AAE-8E65-8E4E-BE47-4C55EC9E64A5}"/>
              </a:ext>
            </a:extLst>
          </p:cNvPr>
          <p:cNvSpPr/>
          <p:nvPr/>
        </p:nvSpPr>
        <p:spPr>
          <a:xfrm>
            <a:off x="8103974" y="3790651"/>
            <a:ext cx="1429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Display Items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7CF178-AD83-274D-9696-7027A16A6FED}"/>
              </a:ext>
            </a:extLst>
          </p:cNvPr>
          <p:cNvSpPr/>
          <p:nvPr/>
        </p:nvSpPr>
        <p:spPr>
          <a:xfrm>
            <a:off x="2033669" y="4943926"/>
            <a:ext cx="1734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log_temp.csv</a:t>
            </a:r>
            <a:endParaRPr lang="fr-FR" dirty="0"/>
          </a:p>
          <a:p>
            <a:r>
              <a:rPr lang="fr-FR" dirty="0" err="1"/>
              <a:t>Temperature.csv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85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16A60-73B9-6E42-BF04-1A65E8F9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8A8DC7-62AE-614C-A965-4EDABF8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5: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9D26-0232-0E4D-AE6E-5B9436A50E92}"/>
              </a:ext>
            </a:extLst>
          </p:cNvPr>
          <p:cNvSpPr/>
          <p:nvPr/>
        </p:nvSpPr>
        <p:spPr>
          <a:xfrm>
            <a:off x="4585252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 MQTT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0A1E2-922A-4647-AD80-65CBBA3D41FD}"/>
              </a:ext>
            </a:extLst>
          </p:cNvPr>
          <p:cNvSpPr/>
          <p:nvPr/>
        </p:nvSpPr>
        <p:spPr>
          <a:xfrm>
            <a:off x="1699456" y="28360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4B8830-000D-2E45-B0FA-43A35EBCCC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210204" y="3243470"/>
            <a:ext cx="1375048" cy="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12DC9-9613-CD46-9BB6-C31D8EE086D3}"/>
              </a:ext>
            </a:extLst>
          </p:cNvPr>
          <p:cNvCxnSpPr>
            <a:cxnSpLocks/>
          </p:cNvCxnSpPr>
          <p:nvPr/>
        </p:nvCxnSpPr>
        <p:spPr>
          <a:xfrm>
            <a:off x="6109792" y="3243469"/>
            <a:ext cx="122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re 11">
            <a:extLst>
              <a:ext uri="{FF2B5EF4-FFF2-40B4-BE49-F238E27FC236}">
                <a16:creationId xmlns:a16="http://schemas.microsoft.com/office/drawing/2014/main" id="{F410E7FC-64F4-5943-8593-A1B1273BFE4C}"/>
              </a:ext>
            </a:extLst>
          </p:cNvPr>
          <p:cNvSpPr/>
          <p:nvPr/>
        </p:nvSpPr>
        <p:spPr>
          <a:xfrm>
            <a:off x="815009" y="4055164"/>
            <a:ext cx="1027043" cy="1163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 (</a:t>
            </a:r>
            <a:r>
              <a:rPr lang="fr-FR" dirty="0" err="1"/>
              <a:t>timestamp</a:t>
            </a:r>
            <a:r>
              <a:rPr lang="fr-FR" dirty="0"/>
              <a:t>)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95F6D277-C129-2141-A639-42A8772B52F9}"/>
              </a:ext>
            </a:extLst>
          </p:cNvPr>
          <p:cNvSpPr/>
          <p:nvPr/>
        </p:nvSpPr>
        <p:spPr>
          <a:xfrm rot="18073236">
            <a:off x="1451554" y="3715819"/>
            <a:ext cx="218661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4A03D-FA9A-C24A-9A87-9742EBA873B3}"/>
              </a:ext>
            </a:extLst>
          </p:cNvPr>
          <p:cNvSpPr/>
          <p:nvPr/>
        </p:nvSpPr>
        <p:spPr>
          <a:xfrm>
            <a:off x="3526701" y="2828789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5159E-B6D5-2840-AE92-32C623BB8CFC}"/>
              </a:ext>
            </a:extLst>
          </p:cNvPr>
          <p:cNvSpPr/>
          <p:nvPr/>
        </p:nvSpPr>
        <p:spPr>
          <a:xfrm>
            <a:off x="6293561" y="2874137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95E84-E69F-BB49-B62A-A50DBEE4C067}"/>
              </a:ext>
            </a:extLst>
          </p:cNvPr>
          <p:cNvSpPr/>
          <p:nvPr/>
        </p:nvSpPr>
        <p:spPr>
          <a:xfrm>
            <a:off x="1842052" y="3754545"/>
            <a:ext cx="311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Convert</a:t>
            </a:r>
            <a:r>
              <a:rPr lang="fr-FR" dirty="0"/>
              <a:t> CSV line to XML Object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4F666-DA86-FB4B-8E41-5E4B721B544F}"/>
              </a:ext>
            </a:extLst>
          </p:cNvPr>
          <p:cNvSpPr/>
          <p:nvPr/>
        </p:nvSpPr>
        <p:spPr>
          <a:xfrm>
            <a:off x="7335348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EC2B0-064F-EA48-8619-2CE22EA0B164}"/>
              </a:ext>
            </a:extLst>
          </p:cNvPr>
          <p:cNvSpPr/>
          <p:nvPr/>
        </p:nvSpPr>
        <p:spPr>
          <a:xfrm>
            <a:off x="8103974" y="3790651"/>
            <a:ext cx="1429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Display Items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87DBE3-7E07-724A-89BB-1CA1E81BE63D}"/>
              </a:ext>
            </a:extLst>
          </p:cNvPr>
          <p:cNvSpPr/>
          <p:nvPr/>
        </p:nvSpPr>
        <p:spPr>
          <a:xfrm>
            <a:off x="2033669" y="4943926"/>
            <a:ext cx="1734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log_temp.csv</a:t>
            </a:r>
            <a:endParaRPr lang="fr-FR" dirty="0"/>
          </a:p>
          <a:p>
            <a:r>
              <a:rPr lang="fr-FR" dirty="0" err="1"/>
              <a:t>Temperature.csv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45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16A60-73B9-6E42-BF04-1A65E8F9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8A8DC7-62AE-614C-A965-4EDABF8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6: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12CB0-5DC8-1647-A815-FE2EF042FB7F}"/>
              </a:ext>
            </a:extLst>
          </p:cNvPr>
          <p:cNvSpPr/>
          <p:nvPr/>
        </p:nvSpPr>
        <p:spPr>
          <a:xfrm>
            <a:off x="7335348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9D26-0232-0E4D-AE6E-5B9436A50E92}"/>
              </a:ext>
            </a:extLst>
          </p:cNvPr>
          <p:cNvSpPr/>
          <p:nvPr/>
        </p:nvSpPr>
        <p:spPr>
          <a:xfrm>
            <a:off x="4585252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 MQTT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0A1E2-922A-4647-AD80-65CBBA3D41FD}"/>
              </a:ext>
            </a:extLst>
          </p:cNvPr>
          <p:cNvSpPr/>
          <p:nvPr/>
        </p:nvSpPr>
        <p:spPr>
          <a:xfrm>
            <a:off x="1699456" y="28360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4B8830-000D-2E45-B0FA-43A35EBCCC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210204" y="3243470"/>
            <a:ext cx="1375048" cy="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12DC9-9613-CD46-9BB6-C31D8EE086D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09792" y="3243469"/>
            <a:ext cx="122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re 11">
            <a:extLst>
              <a:ext uri="{FF2B5EF4-FFF2-40B4-BE49-F238E27FC236}">
                <a16:creationId xmlns:a16="http://schemas.microsoft.com/office/drawing/2014/main" id="{F410E7FC-64F4-5943-8593-A1B1273BFE4C}"/>
              </a:ext>
            </a:extLst>
          </p:cNvPr>
          <p:cNvSpPr/>
          <p:nvPr/>
        </p:nvSpPr>
        <p:spPr>
          <a:xfrm>
            <a:off x="504464" y="4159422"/>
            <a:ext cx="1027043" cy="1163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 (</a:t>
            </a:r>
            <a:r>
              <a:rPr lang="fr-FR" dirty="0" err="1"/>
              <a:t>timestamp</a:t>
            </a:r>
            <a:r>
              <a:rPr lang="fr-FR" dirty="0"/>
              <a:t>)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95F6D277-C129-2141-A639-42A8772B52F9}"/>
              </a:ext>
            </a:extLst>
          </p:cNvPr>
          <p:cNvSpPr/>
          <p:nvPr/>
        </p:nvSpPr>
        <p:spPr>
          <a:xfrm rot="18073236">
            <a:off x="1451554" y="3715819"/>
            <a:ext cx="218661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4A03D-FA9A-C24A-9A87-9742EBA873B3}"/>
              </a:ext>
            </a:extLst>
          </p:cNvPr>
          <p:cNvSpPr/>
          <p:nvPr/>
        </p:nvSpPr>
        <p:spPr>
          <a:xfrm>
            <a:off x="3526701" y="2828789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5159E-B6D5-2840-AE92-32C623BB8CFC}"/>
              </a:ext>
            </a:extLst>
          </p:cNvPr>
          <p:cNvSpPr/>
          <p:nvPr/>
        </p:nvSpPr>
        <p:spPr>
          <a:xfrm>
            <a:off x="6293561" y="2874137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95E84-E69F-BB49-B62A-A50DBEE4C067}"/>
              </a:ext>
            </a:extLst>
          </p:cNvPr>
          <p:cNvSpPr/>
          <p:nvPr/>
        </p:nvSpPr>
        <p:spPr>
          <a:xfrm>
            <a:off x="1328530" y="5303350"/>
            <a:ext cx="318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Convert</a:t>
            </a:r>
            <a:r>
              <a:rPr lang="fr-FR" dirty="0"/>
              <a:t> CSV line to JSON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A2F5F-BCFB-6E4D-8D03-36813E6127DC}"/>
              </a:ext>
            </a:extLst>
          </p:cNvPr>
          <p:cNvSpPr/>
          <p:nvPr/>
        </p:nvSpPr>
        <p:spPr>
          <a:xfrm>
            <a:off x="7335348" y="1703116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5EC3-43EF-2A4A-9112-B86E4EAFF5C0}"/>
              </a:ext>
            </a:extLst>
          </p:cNvPr>
          <p:cNvSpPr/>
          <p:nvPr/>
        </p:nvSpPr>
        <p:spPr>
          <a:xfrm>
            <a:off x="7335348" y="4013648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E02321-0E3D-534E-A4FE-FAFDD2732FB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6096000" y="2110621"/>
            <a:ext cx="1239348" cy="11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C9C611B-1523-C849-A2CE-F783B578DD10}"/>
              </a:ext>
            </a:extLst>
          </p:cNvPr>
          <p:cNvCxnSpPr>
            <a:cxnSpLocks/>
          </p:cNvCxnSpPr>
          <p:nvPr/>
        </p:nvCxnSpPr>
        <p:spPr>
          <a:xfrm>
            <a:off x="6107596" y="3198121"/>
            <a:ext cx="1189719" cy="10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A8A8D60-5E49-324B-9EE8-93DA44ADB74A}"/>
              </a:ext>
            </a:extLst>
          </p:cNvPr>
          <p:cNvSpPr/>
          <p:nvPr/>
        </p:nvSpPr>
        <p:spPr>
          <a:xfrm>
            <a:off x="1699456" y="1874276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163AFF-807E-684A-A521-31B44098AADC}"/>
              </a:ext>
            </a:extLst>
          </p:cNvPr>
          <p:cNvSpPr/>
          <p:nvPr/>
        </p:nvSpPr>
        <p:spPr>
          <a:xfrm>
            <a:off x="1711052" y="3765069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C4A9D95-B27D-B442-B35B-65B89C34E228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3210204" y="2281781"/>
            <a:ext cx="1375048" cy="96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A959541-FD36-8449-95FE-D2D3F8DB1187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221800" y="3243470"/>
            <a:ext cx="1363452" cy="92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411C4F-B882-0240-92DF-5043CC5FB2A8}"/>
              </a:ext>
            </a:extLst>
          </p:cNvPr>
          <p:cNvSpPr/>
          <p:nvPr/>
        </p:nvSpPr>
        <p:spPr>
          <a:xfrm>
            <a:off x="1792124" y="5951021"/>
            <a:ext cx="1734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log_temp.csv</a:t>
            </a:r>
            <a:endParaRPr lang="fr-FR" dirty="0"/>
          </a:p>
          <a:p>
            <a:r>
              <a:rPr lang="fr-FR" dirty="0" err="1"/>
              <a:t>Temperature.csv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97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16A60-73B9-6E42-BF04-1A65E8F9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8A8DC7-62AE-614C-A965-4EDABF8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7: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12CB0-5DC8-1647-A815-FE2EF042FB7F}"/>
              </a:ext>
            </a:extLst>
          </p:cNvPr>
          <p:cNvSpPr/>
          <p:nvPr/>
        </p:nvSpPr>
        <p:spPr>
          <a:xfrm>
            <a:off x="7335348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9D26-0232-0E4D-AE6E-5B9436A50E92}"/>
              </a:ext>
            </a:extLst>
          </p:cNvPr>
          <p:cNvSpPr/>
          <p:nvPr/>
        </p:nvSpPr>
        <p:spPr>
          <a:xfrm>
            <a:off x="4585252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 MQTT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0A1E2-922A-4647-AD80-65CBBA3D41FD}"/>
              </a:ext>
            </a:extLst>
          </p:cNvPr>
          <p:cNvSpPr/>
          <p:nvPr/>
        </p:nvSpPr>
        <p:spPr>
          <a:xfrm>
            <a:off x="1699456" y="28360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4B8830-000D-2E45-B0FA-43A35EBCCC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210204" y="3243470"/>
            <a:ext cx="1375048" cy="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12DC9-9613-CD46-9BB6-C31D8EE086D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09792" y="3243469"/>
            <a:ext cx="122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re 11">
            <a:extLst>
              <a:ext uri="{FF2B5EF4-FFF2-40B4-BE49-F238E27FC236}">
                <a16:creationId xmlns:a16="http://schemas.microsoft.com/office/drawing/2014/main" id="{F410E7FC-64F4-5943-8593-A1B1273BFE4C}"/>
              </a:ext>
            </a:extLst>
          </p:cNvPr>
          <p:cNvSpPr/>
          <p:nvPr/>
        </p:nvSpPr>
        <p:spPr>
          <a:xfrm>
            <a:off x="504464" y="4159422"/>
            <a:ext cx="1027043" cy="11630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CSV (</a:t>
            </a:r>
            <a:r>
              <a:rPr lang="fr-FR" dirty="0" err="1"/>
              <a:t>timestamp</a:t>
            </a:r>
            <a:r>
              <a:rPr lang="fr-FR" dirty="0"/>
              <a:t>)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95F6D277-C129-2141-A639-42A8772B52F9}"/>
              </a:ext>
            </a:extLst>
          </p:cNvPr>
          <p:cNvSpPr/>
          <p:nvPr/>
        </p:nvSpPr>
        <p:spPr>
          <a:xfrm rot="18073236">
            <a:off x="1451554" y="3715819"/>
            <a:ext cx="218661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4A03D-FA9A-C24A-9A87-9742EBA873B3}"/>
              </a:ext>
            </a:extLst>
          </p:cNvPr>
          <p:cNvSpPr/>
          <p:nvPr/>
        </p:nvSpPr>
        <p:spPr>
          <a:xfrm>
            <a:off x="3526701" y="2828789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5159E-B6D5-2840-AE92-32C623BB8CFC}"/>
              </a:ext>
            </a:extLst>
          </p:cNvPr>
          <p:cNvSpPr/>
          <p:nvPr/>
        </p:nvSpPr>
        <p:spPr>
          <a:xfrm>
            <a:off x="6293561" y="2874137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95E84-E69F-BB49-B62A-A50DBEE4C067}"/>
              </a:ext>
            </a:extLst>
          </p:cNvPr>
          <p:cNvSpPr/>
          <p:nvPr/>
        </p:nvSpPr>
        <p:spPr>
          <a:xfrm>
            <a:off x="1328530" y="5303350"/>
            <a:ext cx="318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Convert</a:t>
            </a:r>
            <a:r>
              <a:rPr lang="fr-FR" dirty="0"/>
              <a:t> CSV line to JSON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A2F5F-BCFB-6E4D-8D03-36813E6127DC}"/>
              </a:ext>
            </a:extLst>
          </p:cNvPr>
          <p:cNvSpPr/>
          <p:nvPr/>
        </p:nvSpPr>
        <p:spPr>
          <a:xfrm>
            <a:off x="7335348" y="1703116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5EC3-43EF-2A4A-9112-B86E4EAFF5C0}"/>
              </a:ext>
            </a:extLst>
          </p:cNvPr>
          <p:cNvSpPr/>
          <p:nvPr/>
        </p:nvSpPr>
        <p:spPr>
          <a:xfrm>
            <a:off x="7335348" y="4013648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E02321-0E3D-534E-A4FE-FAFDD2732FB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6096000" y="2110621"/>
            <a:ext cx="1239348" cy="11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C9C611B-1523-C849-A2CE-F783B578DD10}"/>
              </a:ext>
            </a:extLst>
          </p:cNvPr>
          <p:cNvCxnSpPr>
            <a:cxnSpLocks/>
          </p:cNvCxnSpPr>
          <p:nvPr/>
        </p:nvCxnSpPr>
        <p:spPr>
          <a:xfrm>
            <a:off x="6107596" y="3198121"/>
            <a:ext cx="1189719" cy="107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A8A8D60-5E49-324B-9EE8-93DA44ADB74A}"/>
              </a:ext>
            </a:extLst>
          </p:cNvPr>
          <p:cNvSpPr/>
          <p:nvPr/>
        </p:nvSpPr>
        <p:spPr>
          <a:xfrm>
            <a:off x="1699456" y="1874276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163AFF-807E-684A-A521-31B44098AADC}"/>
              </a:ext>
            </a:extLst>
          </p:cNvPr>
          <p:cNvSpPr/>
          <p:nvPr/>
        </p:nvSpPr>
        <p:spPr>
          <a:xfrm>
            <a:off x="1711052" y="3765069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C4A9D95-B27D-B442-B35B-65B89C34E228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3210204" y="2281781"/>
            <a:ext cx="1375048" cy="96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A959541-FD36-8449-95FE-D2D3F8DB1187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 flipV="1">
            <a:off x="3221800" y="3243470"/>
            <a:ext cx="1363452" cy="92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ylindre 26">
            <a:extLst>
              <a:ext uri="{FF2B5EF4-FFF2-40B4-BE49-F238E27FC236}">
                <a16:creationId xmlns:a16="http://schemas.microsoft.com/office/drawing/2014/main" id="{9822FEC5-63F2-2F42-B1D5-DCBF73EDD5D6}"/>
              </a:ext>
            </a:extLst>
          </p:cNvPr>
          <p:cNvSpPr/>
          <p:nvPr/>
        </p:nvSpPr>
        <p:spPr>
          <a:xfrm>
            <a:off x="9180525" y="4172573"/>
            <a:ext cx="1682945" cy="1598585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9F8EBF-825E-E94E-B734-5270817AEF8B}"/>
              </a:ext>
            </a:extLst>
          </p:cNvPr>
          <p:cNvSpPr/>
          <p:nvPr/>
        </p:nvSpPr>
        <p:spPr>
          <a:xfrm>
            <a:off x="1328530" y="5941440"/>
            <a:ext cx="1734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log_temp.csv</a:t>
            </a:r>
            <a:endParaRPr lang="fr-FR" dirty="0"/>
          </a:p>
          <a:p>
            <a:r>
              <a:rPr lang="fr-FR" dirty="0" err="1"/>
              <a:t>Temperature</a:t>
            </a:r>
            <a:r>
              <a:rPr lang="fr-FR" err="1"/>
              <a:t>.</a:t>
            </a:r>
            <a:r>
              <a:rPr lang="fr-FR"/>
              <a:t>csv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870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16A60-73B9-6E42-BF04-1A65E8F9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8A8DC7-62AE-614C-A965-4EDABF8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8: </a:t>
            </a:r>
            <a:r>
              <a:rPr lang="en-US" dirty="0" err="1"/>
              <a:t>PubSub</a:t>
            </a:r>
            <a:r>
              <a:rPr lang="en-US" dirty="0"/>
              <a:t> MQTT Scrapper from Twitter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12CB0-5DC8-1647-A815-FE2EF042FB7F}"/>
              </a:ext>
            </a:extLst>
          </p:cNvPr>
          <p:cNvSpPr/>
          <p:nvPr/>
        </p:nvSpPr>
        <p:spPr>
          <a:xfrm>
            <a:off x="7335348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9D26-0232-0E4D-AE6E-5B9436A50E92}"/>
              </a:ext>
            </a:extLst>
          </p:cNvPr>
          <p:cNvSpPr/>
          <p:nvPr/>
        </p:nvSpPr>
        <p:spPr>
          <a:xfrm>
            <a:off x="4585252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 MQTT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0A1E2-922A-4647-AD80-65CBBA3D41FD}"/>
              </a:ext>
            </a:extLst>
          </p:cNvPr>
          <p:cNvSpPr/>
          <p:nvPr/>
        </p:nvSpPr>
        <p:spPr>
          <a:xfrm>
            <a:off x="1699456" y="28360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4B8830-000D-2E45-B0FA-43A35EBCCC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210204" y="3243470"/>
            <a:ext cx="1375048" cy="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12DC9-9613-CD46-9BB6-C31D8EE086D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09792" y="3243469"/>
            <a:ext cx="122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4A03D-FA9A-C24A-9A87-9742EBA873B3}"/>
              </a:ext>
            </a:extLst>
          </p:cNvPr>
          <p:cNvSpPr/>
          <p:nvPr/>
        </p:nvSpPr>
        <p:spPr>
          <a:xfrm>
            <a:off x="3526701" y="2828789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5159E-B6D5-2840-AE92-32C623BB8CFC}"/>
              </a:ext>
            </a:extLst>
          </p:cNvPr>
          <p:cNvSpPr/>
          <p:nvPr/>
        </p:nvSpPr>
        <p:spPr>
          <a:xfrm>
            <a:off x="6293561" y="2874137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6" name="Cylindre 15">
            <a:extLst>
              <a:ext uri="{FF2B5EF4-FFF2-40B4-BE49-F238E27FC236}">
                <a16:creationId xmlns:a16="http://schemas.microsoft.com/office/drawing/2014/main" id="{7AB28A46-1A12-2844-8627-10F85781D865}"/>
              </a:ext>
            </a:extLst>
          </p:cNvPr>
          <p:cNvSpPr/>
          <p:nvPr/>
        </p:nvSpPr>
        <p:spPr>
          <a:xfrm>
            <a:off x="1992653" y="5323057"/>
            <a:ext cx="1217551" cy="91439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Servers Twitter</a:t>
            </a:r>
          </a:p>
        </p:txBody>
      </p:sp>
      <p:sp>
        <p:nvSpPr>
          <p:cNvPr id="17" name="Flèche vers la droite 16">
            <a:extLst>
              <a:ext uri="{FF2B5EF4-FFF2-40B4-BE49-F238E27FC236}">
                <a16:creationId xmlns:a16="http://schemas.microsoft.com/office/drawing/2014/main" id="{17BE698F-0D9A-5245-81D7-C664BDEA9174}"/>
              </a:ext>
            </a:extLst>
          </p:cNvPr>
          <p:cNvSpPr/>
          <p:nvPr/>
        </p:nvSpPr>
        <p:spPr>
          <a:xfrm rot="15313757">
            <a:off x="2396259" y="3732060"/>
            <a:ext cx="218661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arré corné 17">
            <a:extLst>
              <a:ext uri="{FF2B5EF4-FFF2-40B4-BE49-F238E27FC236}">
                <a16:creationId xmlns:a16="http://schemas.microsoft.com/office/drawing/2014/main" id="{07AC306B-DC74-434D-8059-6E9A118B922F}"/>
              </a:ext>
            </a:extLst>
          </p:cNvPr>
          <p:cNvSpPr/>
          <p:nvPr/>
        </p:nvSpPr>
        <p:spPr>
          <a:xfrm>
            <a:off x="2302025" y="4019895"/>
            <a:ext cx="758687" cy="9342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Twitter</a:t>
            </a:r>
          </a:p>
        </p:txBody>
      </p:sp>
      <p:sp>
        <p:nvSpPr>
          <p:cNvPr id="19" name="Flèche vers la droite 18">
            <a:extLst>
              <a:ext uri="{FF2B5EF4-FFF2-40B4-BE49-F238E27FC236}">
                <a16:creationId xmlns:a16="http://schemas.microsoft.com/office/drawing/2014/main" id="{67D78242-6555-0842-B504-09DC2FF8686B}"/>
              </a:ext>
            </a:extLst>
          </p:cNvPr>
          <p:cNvSpPr/>
          <p:nvPr/>
        </p:nvSpPr>
        <p:spPr>
          <a:xfrm rot="15313757">
            <a:off x="2438446" y="5105293"/>
            <a:ext cx="218661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989526B1-DD19-1C4F-8F1E-2982D519CDD7}"/>
              </a:ext>
            </a:extLst>
          </p:cNvPr>
          <p:cNvSpPr/>
          <p:nvPr/>
        </p:nvSpPr>
        <p:spPr>
          <a:xfrm>
            <a:off x="9180525" y="4172573"/>
            <a:ext cx="1682945" cy="1598585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28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69A6E54-56F9-D73F-2F79-74270A9DB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KAFKA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40787EC-7151-C571-8208-ADDD4E10F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601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look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32B84-1392-EA44-B3B4-D998EBA76F4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7" y="1313049"/>
            <a:ext cx="6559178" cy="524546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71744" y="4979856"/>
            <a:ext cx="603787" cy="10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2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095311" y="2475231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844462" cy="329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32B84-1392-EA44-B3B4-D998EBA76F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46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19" name="Rectangle 18"/>
          <p:cNvSpPr/>
          <p:nvPr/>
        </p:nvSpPr>
        <p:spPr>
          <a:xfrm>
            <a:off x="4521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0" name="Rectangle 19"/>
          <p:cNvSpPr/>
          <p:nvPr/>
        </p:nvSpPr>
        <p:spPr>
          <a:xfrm>
            <a:off x="5264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1" name="Rectangle 20"/>
          <p:cNvSpPr/>
          <p:nvPr/>
        </p:nvSpPr>
        <p:spPr>
          <a:xfrm>
            <a:off x="4889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2" name="Rectangle 21"/>
          <p:cNvSpPr/>
          <p:nvPr/>
        </p:nvSpPr>
        <p:spPr>
          <a:xfrm>
            <a:off x="5638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3" name="Rectangle 22"/>
          <p:cNvSpPr/>
          <p:nvPr/>
        </p:nvSpPr>
        <p:spPr>
          <a:xfrm>
            <a:off x="6381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4" name="Rectangle 23"/>
          <p:cNvSpPr/>
          <p:nvPr/>
        </p:nvSpPr>
        <p:spPr>
          <a:xfrm>
            <a:off x="6007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5" name="Rectangle 24"/>
          <p:cNvSpPr/>
          <p:nvPr/>
        </p:nvSpPr>
        <p:spPr>
          <a:xfrm>
            <a:off x="6756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grpSp>
        <p:nvGrpSpPr>
          <p:cNvPr id="45" name="Group 44"/>
          <p:cNvGrpSpPr/>
          <p:nvPr/>
        </p:nvGrpSpPr>
        <p:grpSpPr>
          <a:xfrm>
            <a:off x="6675341" y="2557957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08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08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0858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</a:t>
              </a:r>
              <a:r>
                <a:rPr lang="en-US" sz="1400" i="1" dirty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1751" y="321161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206074" y="2062755"/>
            <a:ext cx="5256340" cy="802979"/>
            <a:chOff x="682074" y="2062754"/>
            <a:chExt cx="5256340" cy="802979"/>
          </a:xfrm>
        </p:grpSpPr>
        <p:sp>
          <p:nvSpPr>
            <p:cNvPr id="42" name="Left Brace 41"/>
            <p:cNvSpPr/>
            <p:nvPr/>
          </p:nvSpPr>
          <p:spPr>
            <a:xfrm rot="5400000">
              <a:off x="1943303" y="2237083"/>
              <a:ext cx="419100" cy="838200"/>
            </a:xfrm>
            <a:prstGeom prst="leftBrac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1A3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2074" y="2062754"/>
              <a:ext cx="5256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latin typeface="Arial"/>
                  <a:cs typeface="Arial"/>
                </a:rPr>
                <a:t>Kafka prunes “head” based on </a:t>
              </a:r>
              <a:r>
                <a:rPr lang="en-US" sz="1600" i="1" dirty="0">
                  <a:solidFill>
                    <a:srgbClr val="FF0000"/>
                  </a:solidFill>
                  <a:latin typeface="Arial"/>
                  <a:cs typeface="Arial"/>
                </a:rPr>
                <a:t>age</a:t>
              </a:r>
              <a:r>
                <a:rPr lang="en-US" sz="1600" i="1" dirty="0">
                  <a:latin typeface="Arial"/>
                  <a:cs typeface="Arial"/>
                </a:rPr>
                <a:t> or </a:t>
              </a:r>
              <a:r>
                <a:rPr lang="en-US" sz="1600" i="1" dirty="0">
                  <a:solidFill>
                    <a:srgbClr val="FF0000"/>
                  </a:solidFill>
                  <a:latin typeface="Arial"/>
                  <a:cs typeface="Arial"/>
                </a:rPr>
                <a:t>max size</a:t>
              </a:r>
              <a:r>
                <a:rPr lang="en-US" sz="1600" i="1" dirty="0">
                  <a:latin typeface="Arial"/>
                  <a:cs typeface="Arial"/>
                </a:rPr>
                <a:t> or </a:t>
              </a:r>
              <a:r>
                <a:rPr lang="en-US" sz="1600" i="1" dirty="0">
                  <a:solidFill>
                    <a:srgbClr val="FF0000"/>
                  </a:solidFill>
                  <a:latin typeface="Arial"/>
                  <a:cs typeface="Arial"/>
                </a:rPr>
                <a:t>“key”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692737" y="355897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Older </a:t>
            </a:r>
            <a:r>
              <a:rPr lang="en-US" sz="1400" dirty="0" err="1"/>
              <a:t>msgs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26151" y="3558977"/>
            <a:ext cx="1076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Newer </a:t>
            </a:r>
            <a:r>
              <a:rPr lang="en-US" sz="1400" dirty="0" err="1"/>
              <a:t>msgs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902200" y="2761854"/>
            <a:ext cx="100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Kafka topic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1981200" y="1078993"/>
            <a:ext cx="8229600" cy="1682861"/>
          </a:xfrm>
        </p:spPr>
        <p:txBody>
          <a:bodyPr>
            <a:normAutofit/>
          </a:bodyPr>
          <a:lstStyle/>
          <a:p>
            <a:r>
              <a:rPr lang="en-US" b="1" dirty="0"/>
              <a:t>Topic:  </a:t>
            </a:r>
            <a:r>
              <a:rPr lang="en-US" dirty="0"/>
              <a:t>feed name to which messages are published</a:t>
            </a:r>
          </a:p>
          <a:p>
            <a:pPr lvl="1"/>
            <a:r>
              <a:rPr lang="en-US" dirty="0">
                <a:sym typeface="Wingdings"/>
              </a:rPr>
              <a:t>Example: “</a:t>
            </a:r>
            <a:r>
              <a:rPr lang="en-US" dirty="0" err="1">
                <a:sym typeface="Wingdings"/>
              </a:rPr>
              <a:t>zerg.hydra</a:t>
            </a:r>
            <a:r>
              <a:rPr lang="en-US" dirty="0">
                <a:sym typeface="Wingding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7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107E4B-B9EE-C84F-94F4-CC11D290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OS: Windows, Mac, Appliance </a:t>
            </a:r>
            <a:r>
              <a:rPr lang="fr-FR" dirty="0" err="1"/>
              <a:t>Vmware</a:t>
            </a:r>
            <a:r>
              <a:rPr lang="fr-FR" dirty="0"/>
              <a:t>/</a:t>
            </a:r>
            <a:r>
              <a:rPr lang="fr-FR" dirty="0" err="1"/>
              <a:t>Vbox</a:t>
            </a:r>
            <a:r>
              <a:rPr lang="fr-FR" dirty="0"/>
              <a:t> (Linux Ubuntu Server)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b="1" dirty="0"/>
              <a:t>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Libraires Python : MQTT, JSON, XMPP, 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Broker MQTT: </a:t>
            </a:r>
            <a:r>
              <a:rPr lang="fr-FR" dirty="0" err="1"/>
              <a:t>Mosquitto</a:t>
            </a:r>
            <a:r>
              <a:rPr lang="fr-FR" dirty="0"/>
              <a:t> (OK)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Broker AMQP: Kafka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AD20D4-CBAB-BA40-A2C8-F4951DB5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0" y="260648"/>
            <a:ext cx="10312829" cy="778098"/>
          </a:xfrm>
        </p:spPr>
        <p:txBody>
          <a:bodyPr>
            <a:normAutofit/>
          </a:bodyPr>
          <a:lstStyle/>
          <a:p>
            <a:r>
              <a:rPr lang="fr-FR" dirty="0"/>
              <a:t>Environnement</a:t>
            </a:r>
          </a:p>
        </p:txBody>
      </p:sp>
    </p:spTree>
    <p:extLst>
      <p:ext uri="{BB962C8B-B14F-4D97-AF65-F5344CB8AC3E}">
        <p14:creationId xmlns:p14="http://schemas.microsoft.com/office/powerpoint/2010/main" val="292651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095311" y="2475231"/>
            <a:ext cx="5208999" cy="3583701"/>
            <a:chOff x="1571310" y="2222500"/>
            <a:chExt cx="5208999" cy="3836431"/>
          </a:xfrm>
        </p:grpSpPr>
        <p:sp>
          <p:nvSpPr>
            <p:cNvPr id="33" name="Rectangle 32"/>
            <p:cNvSpPr/>
            <p:nvPr/>
          </p:nvSpPr>
          <p:spPr>
            <a:xfrm>
              <a:off x="1571310" y="2222500"/>
              <a:ext cx="5208999" cy="3836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err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31740" y="5660742"/>
              <a:ext cx="844462" cy="329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Broker(s)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32B84-1392-EA44-B3B4-D998EBA76F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465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19" name="Rectangle 18"/>
          <p:cNvSpPr/>
          <p:nvPr/>
        </p:nvSpPr>
        <p:spPr>
          <a:xfrm>
            <a:off x="45212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0" name="Rectangle 19"/>
          <p:cNvSpPr/>
          <p:nvPr/>
        </p:nvSpPr>
        <p:spPr>
          <a:xfrm>
            <a:off x="52641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1" name="Rectangle 20"/>
          <p:cNvSpPr/>
          <p:nvPr/>
        </p:nvSpPr>
        <p:spPr>
          <a:xfrm>
            <a:off x="48895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2" name="Rectangle 21"/>
          <p:cNvSpPr/>
          <p:nvPr/>
        </p:nvSpPr>
        <p:spPr>
          <a:xfrm>
            <a:off x="56388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3" name="Rectangle 22"/>
          <p:cNvSpPr/>
          <p:nvPr/>
        </p:nvSpPr>
        <p:spPr>
          <a:xfrm>
            <a:off x="638175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4" name="Rectangle 23"/>
          <p:cNvSpPr/>
          <p:nvPr/>
        </p:nvSpPr>
        <p:spPr>
          <a:xfrm>
            <a:off x="60071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sp>
        <p:nvSpPr>
          <p:cNvPr id="25" name="Rectangle 24"/>
          <p:cNvSpPr/>
          <p:nvPr/>
        </p:nvSpPr>
        <p:spPr>
          <a:xfrm>
            <a:off x="6756400" y="3168650"/>
            <a:ext cx="3683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/>
          </a:p>
        </p:txBody>
      </p:sp>
      <p:grpSp>
        <p:nvGrpSpPr>
          <p:cNvPr id="45" name="Group 44"/>
          <p:cNvGrpSpPr/>
          <p:nvPr/>
        </p:nvGrpSpPr>
        <p:grpSpPr>
          <a:xfrm>
            <a:off x="6675341" y="2557957"/>
            <a:ext cx="3278735" cy="1959355"/>
            <a:chOff x="5151340" y="2557956"/>
            <a:chExt cx="3278735" cy="1959355"/>
          </a:xfrm>
        </p:grpSpPr>
        <p:sp>
          <p:nvSpPr>
            <p:cNvPr id="27" name="Rectangle 26"/>
            <p:cNvSpPr/>
            <p:nvPr/>
          </p:nvSpPr>
          <p:spPr>
            <a:xfrm>
              <a:off x="5600700" y="3168650"/>
              <a:ext cx="3683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new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3600" y="2557956"/>
              <a:ext cx="108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3600" y="2853428"/>
              <a:ext cx="108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213600" y="3263202"/>
              <a:ext cx="10858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Producer A</a:t>
              </a:r>
              <a:r>
                <a:rPr lang="en-US" sz="1400" i="1" dirty="0"/>
                <a:t>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8101" y="3007317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  <p:cxnSp>
          <p:nvCxnSpPr>
            <p:cNvPr id="36" name="Elbow Connector 35"/>
            <p:cNvCxnSpPr/>
            <p:nvPr/>
          </p:nvCxnSpPr>
          <p:spPr>
            <a:xfrm rot="10800000" flipV="1">
              <a:off x="6137822" y="2768600"/>
              <a:ext cx="897979" cy="596900"/>
            </a:xfrm>
            <a:prstGeom prst="bent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151340" y="3932535"/>
              <a:ext cx="32787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Producers always append to “tail”</a:t>
              </a:r>
            </a:p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(think: append to a file)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1751" y="3211612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92737" y="355897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Older </a:t>
            </a:r>
            <a:r>
              <a:rPr lang="en-US" sz="1400" dirty="0" err="1"/>
              <a:t>msgs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026151" y="3558977"/>
            <a:ext cx="1076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Newer </a:t>
            </a:r>
            <a:r>
              <a:rPr lang="en-US" sz="1400" dirty="0" err="1"/>
              <a:t>msgs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382270" y="1267677"/>
            <a:ext cx="6934555" cy="1739640"/>
            <a:chOff x="858269" y="1267677"/>
            <a:chExt cx="6934555" cy="1739640"/>
          </a:xfrm>
        </p:grpSpPr>
        <p:sp>
          <p:nvSpPr>
            <p:cNvPr id="3" name="TextBox 2"/>
            <p:cNvSpPr txBox="1"/>
            <p:nvPr/>
          </p:nvSpPr>
          <p:spPr>
            <a:xfrm>
              <a:off x="858269" y="1319311"/>
              <a:ext cx="162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Consumer group C1</a:t>
              </a:r>
            </a:p>
          </p:txBody>
        </p:sp>
        <p:cxnSp>
          <p:nvCxnSpPr>
            <p:cNvPr id="48" name="Elbow Connector 47"/>
            <p:cNvCxnSpPr>
              <a:stCxn id="3" idx="3"/>
            </p:cNvCxnSpPr>
            <p:nvPr/>
          </p:nvCxnSpPr>
          <p:spPr>
            <a:xfrm>
              <a:off x="2484355" y="1473200"/>
              <a:ext cx="1427245" cy="153411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125862" y="1267677"/>
              <a:ext cx="3666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Consumers use an “offset pointer” to</a:t>
              </a:r>
            </a:p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track/control their read progress</a:t>
              </a:r>
            </a:p>
            <a:p>
              <a:pPr algn="ctr"/>
              <a:r>
                <a:rPr lang="en-US" sz="1600" i="1" dirty="0">
                  <a:solidFill>
                    <a:srgbClr val="000000"/>
                  </a:solidFill>
                  <a:latin typeface="Arial"/>
                  <a:cs typeface="Arial"/>
                </a:rPr>
                <a:t>(and decide the pace of consumption)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58269" y="1944785"/>
              <a:ext cx="162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Consumer group C2</a:t>
              </a:r>
            </a:p>
          </p:txBody>
        </p:sp>
        <p:cxnSp>
          <p:nvCxnSpPr>
            <p:cNvPr id="51" name="Elbow Connector 50"/>
            <p:cNvCxnSpPr>
              <a:stCxn id="50" idx="3"/>
            </p:cNvCxnSpPr>
            <p:nvPr/>
          </p:nvCxnSpPr>
          <p:spPr>
            <a:xfrm>
              <a:off x="2484355" y="2098674"/>
              <a:ext cx="690645" cy="90864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980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adoption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ym typeface="Wingdings"/>
              </a:rPr>
              <a:t>LinkedIn:</a:t>
            </a:r>
            <a:r>
              <a:rPr lang="en-US" sz="2000" dirty="0">
                <a:sym typeface="Wingdings"/>
              </a:rPr>
              <a:t> activity streams, operational metrics, data bus</a:t>
            </a:r>
          </a:p>
          <a:p>
            <a:pPr lvl="1"/>
            <a:r>
              <a:rPr lang="en-US" sz="1800" dirty="0">
                <a:sym typeface="Wingdings"/>
              </a:rPr>
              <a:t>400 nodes, 18k topics, 220B </a:t>
            </a:r>
            <a:r>
              <a:rPr lang="en-US" sz="1800" dirty="0" err="1">
                <a:sym typeface="Wingdings"/>
              </a:rPr>
              <a:t>msg</a:t>
            </a:r>
            <a:r>
              <a:rPr lang="en-US" sz="1800" dirty="0">
                <a:sym typeface="Wingdings"/>
              </a:rPr>
              <a:t>/day (peak 3.2M </a:t>
            </a:r>
            <a:r>
              <a:rPr lang="en-US" sz="1800" dirty="0" err="1">
                <a:sym typeface="Wingdings"/>
              </a:rPr>
              <a:t>msg</a:t>
            </a:r>
            <a:r>
              <a:rPr lang="en-US" sz="1800" dirty="0">
                <a:sym typeface="Wingdings"/>
              </a:rPr>
              <a:t>/s), May 2014</a:t>
            </a:r>
          </a:p>
          <a:p>
            <a:r>
              <a:rPr lang="en-US" sz="2000" b="1" dirty="0">
                <a:sym typeface="Wingdings"/>
              </a:rPr>
              <a:t>Netflix</a:t>
            </a:r>
            <a:r>
              <a:rPr lang="en-US" sz="2000" dirty="0">
                <a:sym typeface="Wingdings"/>
              </a:rPr>
              <a:t>: real-time monitoring and event processing</a:t>
            </a:r>
          </a:p>
          <a:p>
            <a:r>
              <a:rPr lang="en-US" sz="2000" b="1" dirty="0">
                <a:sym typeface="Wingdings"/>
              </a:rPr>
              <a:t>Twitter</a:t>
            </a:r>
            <a:r>
              <a:rPr lang="en-US" sz="2000" dirty="0">
                <a:sym typeface="Wingdings"/>
              </a:rPr>
              <a:t>: as part of their Storm real-time data pipelines</a:t>
            </a:r>
          </a:p>
          <a:p>
            <a:r>
              <a:rPr lang="en-US" sz="2000" b="1" dirty="0" err="1">
                <a:sym typeface="Wingdings"/>
              </a:rPr>
              <a:t>Spotify</a:t>
            </a:r>
            <a:r>
              <a:rPr lang="en-US" sz="2000" dirty="0">
                <a:sym typeface="Wingdings"/>
              </a:rPr>
              <a:t>: log delivery (from 4h down to 10s), Hadoop</a:t>
            </a:r>
          </a:p>
          <a:p>
            <a:r>
              <a:rPr lang="en-US" sz="2000" b="1" dirty="0" err="1">
                <a:sym typeface="Wingdings"/>
              </a:rPr>
              <a:t>Loggly</a:t>
            </a:r>
            <a:r>
              <a:rPr lang="en-US" sz="2000" dirty="0">
                <a:sym typeface="Wingdings"/>
              </a:rPr>
              <a:t>: log collection and processing</a:t>
            </a:r>
          </a:p>
          <a:p>
            <a:r>
              <a:rPr lang="en-US" sz="2000" b="1" dirty="0">
                <a:sym typeface="Wingdings"/>
              </a:rPr>
              <a:t>Mozilla</a:t>
            </a:r>
            <a:r>
              <a:rPr lang="en-US" sz="2000" dirty="0">
                <a:sym typeface="Wingdings"/>
              </a:rPr>
              <a:t>: telemetry data</a:t>
            </a:r>
          </a:p>
          <a:p>
            <a:r>
              <a:rPr lang="en-US" sz="2000" dirty="0" err="1">
                <a:sym typeface="Wingdings"/>
              </a:rPr>
              <a:t>Airbnb</a:t>
            </a:r>
            <a:r>
              <a:rPr lang="en-US" sz="2000" dirty="0">
                <a:sym typeface="Wingdings"/>
              </a:rPr>
              <a:t>, Cisco, </a:t>
            </a:r>
            <a:r>
              <a:rPr lang="en-US" sz="2000" dirty="0" err="1">
                <a:sym typeface="Wingdings"/>
              </a:rPr>
              <a:t>Gnip</a:t>
            </a:r>
            <a:r>
              <a:rPr lang="en-US" sz="2000" dirty="0">
                <a:sym typeface="Wingdings"/>
              </a:rPr>
              <a:t>, </a:t>
            </a:r>
            <a:r>
              <a:rPr lang="en-US" sz="2000" dirty="0" err="1">
                <a:sym typeface="Wingdings"/>
              </a:rPr>
              <a:t>InfoChimps</a:t>
            </a:r>
            <a:r>
              <a:rPr lang="en-US" sz="2000" dirty="0">
                <a:sym typeface="Wingdings"/>
              </a:rPr>
              <a:t>, </a:t>
            </a:r>
            <a:r>
              <a:rPr lang="en-US" sz="2000" dirty="0" err="1">
                <a:sym typeface="Wingdings"/>
              </a:rPr>
              <a:t>Ooyala</a:t>
            </a:r>
            <a:r>
              <a:rPr lang="en-US" sz="2000" dirty="0">
                <a:sym typeface="Wingdings"/>
              </a:rPr>
              <a:t>, Square, </a:t>
            </a:r>
            <a:r>
              <a:rPr lang="en-US" sz="2000" dirty="0" err="1">
                <a:sym typeface="Wingdings"/>
              </a:rPr>
              <a:t>Uber</a:t>
            </a:r>
            <a:r>
              <a:rPr lang="en-US" sz="2000" dirty="0">
                <a:sym typeface="Wingdings"/>
              </a:rPr>
              <a:t>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32B84-1392-EA44-B3B4-D998EBA76F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5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17" y="3394863"/>
            <a:ext cx="4595629" cy="2626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fast is Kafka?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150035"/>
          </a:xfrm>
        </p:spPr>
        <p:txBody>
          <a:bodyPr/>
          <a:lstStyle/>
          <a:p>
            <a:r>
              <a:rPr lang="en-US" sz="2000" b="1" dirty="0">
                <a:sym typeface="Wingdings"/>
              </a:rPr>
              <a:t>“Up to 2 million writes/sec on 3 cheap machines”</a:t>
            </a:r>
          </a:p>
          <a:p>
            <a:pPr lvl="1"/>
            <a:r>
              <a:rPr lang="en-US" sz="1800" dirty="0">
                <a:sym typeface="Wingdings"/>
              </a:rPr>
              <a:t>Using 3 producers on 3 different machines, 3x </a:t>
            </a:r>
            <a:r>
              <a:rPr lang="en-US" sz="1800" dirty="0" err="1">
                <a:sym typeface="Wingdings"/>
              </a:rPr>
              <a:t>async</a:t>
            </a:r>
            <a:r>
              <a:rPr lang="en-US" sz="1800" dirty="0">
                <a:sym typeface="Wingdings"/>
              </a:rPr>
              <a:t> replication</a:t>
            </a:r>
          </a:p>
          <a:p>
            <a:pPr lvl="2"/>
            <a:r>
              <a:rPr lang="en-US" sz="1600" dirty="0">
                <a:sym typeface="Wingdings"/>
              </a:rPr>
              <a:t>Only 1 producer/machine because NIC already saturated</a:t>
            </a:r>
          </a:p>
          <a:p>
            <a:r>
              <a:rPr lang="en-US" sz="2000" b="1" dirty="0">
                <a:sym typeface="Wingdings"/>
              </a:rPr>
              <a:t>Sustained throughput as stored data grows</a:t>
            </a:r>
          </a:p>
          <a:p>
            <a:pPr lvl="1"/>
            <a:r>
              <a:rPr lang="en-US" sz="1800" dirty="0">
                <a:sym typeface="Wingdings"/>
              </a:rPr>
              <a:t>Slightly different test </a:t>
            </a:r>
            <a:r>
              <a:rPr lang="en-US" sz="1800" dirty="0" err="1">
                <a:sym typeface="Wingdings"/>
              </a:rPr>
              <a:t>config</a:t>
            </a:r>
            <a:r>
              <a:rPr lang="en-US" sz="1800" dirty="0">
                <a:sym typeface="Wingdings"/>
              </a:rPr>
              <a:t> than 2M writes/sec above.</a:t>
            </a:r>
          </a:p>
          <a:p>
            <a:endParaRPr lang="en-US" sz="2000" dirty="0">
              <a:sym typeface="Wingdings"/>
            </a:endParaRPr>
          </a:p>
          <a:p>
            <a:endParaRPr lang="en-US" sz="2000" dirty="0">
              <a:sym typeface="Wingdings"/>
            </a:endParaRPr>
          </a:p>
          <a:p>
            <a:endParaRPr lang="en-US" sz="2000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32B84-1392-EA44-B3B4-D998EBA76F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1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Kafka so fast?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ym typeface="Wingdings"/>
              </a:rPr>
              <a:t>Fast </a:t>
            </a:r>
            <a:r>
              <a:rPr lang="en-US" sz="2000" b="1" dirty="0">
                <a:sym typeface="Wingdings"/>
              </a:rPr>
              <a:t>writes</a:t>
            </a:r>
            <a:r>
              <a:rPr lang="en-US" sz="2000" dirty="0">
                <a:sym typeface="Wingdings"/>
              </a:rPr>
              <a:t>:</a:t>
            </a:r>
          </a:p>
          <a:p>
            <a:pPr lvl="1"/>
            <a:r>
              <a:rPr lang="en-US" sz="1800" dirty="0">
                <a:sym typeface="Wingdings"/>
              </a:rPr>
              <a:t>While Kafka persists all data to disk, essentially all writes go to the</a:t>
            </a:r>
            <a:br>
              <a:rPr lang="en-US" sz="1800" dirty="0">
                <a:sym typeface="Wingdings"/>
              </a:rPr>
            </a:br>
            <a:r>
              <a:rPr lang="en-US" sz="1800" b="1" dirty="0">
                <a:sym typeface="Wingdings"/>
              </a:rPr>
              <a:t>page cache </a:t>
            </a:r>
            <a:r>
              <a:rPr lang="en-US" sz="1800" dirty="0">
                <a:sym typeface="Wingdings"/>
              </a:rPr>
              <a:t>of OS, i.e. RAM.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>
                <a:sym typeface="Wingdings"/>
              </a:rPr>
              <a:t>Fast </a:t>
            </a:r>
            <a:r>
              <a:rPr lang="en-US" sz="2000" b="1" dirty="0">
                <a:sym typeface="Wingdings"/>
              </a:rPr>
              <a:t>reads</a:t>
            </a:r>
            <a:r>
              <a:rPr lang="en-US" sz="2000" dirty="0">
                <a:sym typeface="Wingdings"/>
              </a:rPr>
              <a:t>:</a:t>
            </a:r>
          </a:p>
          <a:p>
            <a:pPr lvl="1"/>
            <a:r>
              <a:rPr lang="en-US" sz="1800" dirty="0">
                <a:sym typeface="Wingdings"/>
              </a:rPr>
              <a:t>Very efficient to transfer data from page cache to a network </a:t>
            </a:r>
            <a:r>
              <a:rPr lang="en-US" sz="1800" b="1" dirty="0">
                <a:sym typeface="Wingdings"/>
              </a:rPr>
              <a:t>socket</a:t>
            </a:r>
          </a:p>
          <a:p>
            <a:pPr lvl="1"/>
            <a:r>
              <a:rPr lang="en-US" sz="1800" dirty="0">
                <a:sym typeface="Wingdings"/>
              </a:rPr>
              <a:t>Linux: </a:t>
            </a:r>
            <a:r>
              <a:rPr lang="en-US" sz="1800" b="1" dirty="0" err="1">
                <a:latin typeface="Consolas"/>
                <a:cs typeface="Consolas"/>
                <a:sym typeface="Wingdings"/>
              </a:rPr>
              <a:t>sendfile</a:t>
            </a:r>
            <a:r>
              <a:rPr lang="en-US" sz="1800" b="1" dirty="0">
                <a:latin typeface="Consolas"/>
                <a:cs typeface="Consolas"/>
                <a:sym typeface="Wingdings"/>
              </a:rPr>
              <a:t>()</a:t>
            </a:r>
            <a:r>
              <a:rPr lang="en-US" sz="1800" dirty="0">
                <a:sym typeface="Wingdings"/>
              </a:rPr>
              <a:t> system call</a:t>
            </a:r>
          </a:p>
          <a:p>
            <a:endParaRPr lang="en-US" sz="2000" dirty="0"/>
          </a:p>
          <a:p>
            <a:r>
              <a:rPr lang="en-US" sz="2000" dirty="0"/>
              <a:t>Combination of the two = fast Kafka!</a:t>
            </a:r>
          </a:p>
          <a:p>
            <a:pPr lvl="1"/>
            <a:r>
              <a:rPr lang="en-US" sz="1800" dirty="0"/>
              <a:t>Example (Operations): On a Kafka cluster where the consumers are mostly caught up you will see no read activity on the disks as they will be serving data entirely from cache.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E32B84-1392-EA44-B3B4-D998EBA76F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95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E9F6D78-3FD3-714D-87EA-0FB8758C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Kafka® utilise </a:t>
            </a:r>
            <a:r>
              <a:rPr lang="fr-FR" dirty="0" err="1"/>
              <a:t>ZooKeeper</a:t>
            </a:r>
            <a:r>
              <a:rPr lang="fr-FR" dirty="0"/>
              <a:t> pour stocker les métadonnées persistantes du cluster et est un composant critique du déploiement de la plateforme. 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E0E4AA6-E4D6-144D-BF03-D03876BA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couple Kafka-</a:t>
            </a:r>
            <a:r>
              <a:rPr lang="fr-FR" dirty="0" err="1"/>
              <a:t>Zookeeper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4567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</a:t>
            </a:r>
            <a:r>
              <a:rPr lang="en-US" dirty="0" err="1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downloading Kafka, starting a server, and creating a console-based consumer/producer</a:t>
            </a:r>
          </a:p>
          <a:p>
            <a:r>
              <a:rPr lang="en-US" dirty="0"/>
              <a:t>Requires </a:t>
            </a:r>
            <a:r>
              <a:rPr lang="en-US" dirty="0" err="1"/>
              <a:t>ZooKeeper</a:t>
            </a:r>
            <a:r>
              <a:rPr lang="en-US" dirty="0"/>
              <a:t> to be installed and running</a:t>
            </a:r>
          </a:p>
          <a:p>
            <a:r>
              <a:rPr lang="en-US" dirty="0">
                <a:hlinkClick r:id="rId2"/>
              </a:rPr>
              <a:t>https://kafka.apache.org/documentation.html#quickstart</a:t>
            </a:r>
            <a:endParaRPr lang="en-US" dirty="0"/>
          </a:p>
          <a:p>
            <a:r>
              <a:rPr lang="en-US" dirty="0">
                <a:hlinkClick r:id="rId3"/>
              </a:rPr>
              <a:t>https://github.com/adamjshook/hadoop-demos/tree/master/</a:t>
            </a:r>
            <a:r>
              <a:rPr lang="en-US">
                <a:hlinkClick r:id="rId3"/>
              </a:rPr>
              <a:t>kafka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7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9: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706969-6642-414F-850E-D70BCAFB281E}"/>
              </a:ext>
            </a:extLst>
          </p:cNvPr>
          <p:cNvSpPr/>
          <p:nvPr/>
        </p:nvSpPr>
        <p:spPr>
          <a:xfrm>
            <a:off x="3642217" y="491925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23A38-964D-2341-9606-33A317089EE0}"/>
              </a:ext>
            </a:extLst>
          </p:cNvPr>
          <p:cNvSpPr/>
          <p:nvPr/>
        </p:nvSpPr>
        <p:spPr>
          <a:xfrm>
            <a:off x="1162879" y="2615217"/>
            <a:ext cx="490780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CEB2BD-DC95-8745-9F17-6B984074E613}"/>
              </a:ext>
            </a:extLst>
          </p:cNvPr>
          <p:cNvSpPr/>
          <p:nvPr/>
        </p:nvSpPr>
        <p:spPr>
          <a:xfrm>
            <a:off x="8662414" y="2661829"/>
            <a:ext cx="332417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pic>
        <p:nvPicPr>
          <p:cNvPr id="2" name="Picture 2" descr="Intel RealSense Depth Camera D435 : Amazon.fr: Informatique">
            <a:extLst>
              <a:ext uri="{FF2B5EF4-FFF2-40B4-BE49-F238E27FC236}">
                <a16:creationId xmlns:a16="http://schemas.microsoft.com/office/drawing/2014/main" id="{3E3C9B89-D309-9830-83A8-A432322F5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8" y="2568804"/>
            <a:ext cx="2461289" cy="9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améra D'action 4k Wifi Sport Caméra Vidéo Enregistreur Étanche Ultra Hd 2  Pouces Écran 140 Grand Angle - Buy Caméra D'action 4k Wifi,Caméra D'action  Wifi 4k,Caméra D'action 4k Wifi Sport Product on">
            <a:extLst>
              <a:ext uri="{FF2B5EF4-FFF2-40B4-BE49-F238E27FC236}">
                <a16:creationId xmlns:a16="http://schemas.microsoft.com/office/drawing/2014/main" id="{C77D9E4E-721E-9A27-6590-5FA60141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277" y="3736506"/>
            <a:ext cx="246128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A30AC939-14A0-9F30-C336-DC0F58D82537}"/>
              </a:ext>
            </a:extLst>
          </p:cNvPr>
          <p:cNvSpPr/>
          <p:nvPr/>
        </p:nvSpPr>
        <p:spPr>
          <a:xfrm>
            <a:off x="4013167" y="3768315"/>
            <a:ext cx="702980" cy="7671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HD1</a:t>
            </a:r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6D0F83F8-46CA-3591-0432-3BDBF8777D2C}"/>
              </a:ext>
            </a:extLst>
          </p:cNvPr>
          <p:cNvSpPr/>
          <p:nvPr/>
        </p:nvSpPr>
        <p:spPr>
          <a:xfrm>
            <a:off x="10194955" y="3714105"/>
            <a:ext cx="702980" cy="7671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HD2</a:t>
            </a:r>
          </a:p>
        </p:txBody>
      </p:sp>
    </p:spTree>
    <p:extLst>
      <p:ext uri="{BB962C8B-B14F-4D97-AF65-F5344CB8AC3E}">
        <p14:creationId xmlns:p14="http://schemas.microsoft.com/office/powerpoint/2010/main" val="3737760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10: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800" y="504190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KAFKA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062843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06969-6642-414F-850E-D70BCAFB281E}"/>
              </a:ext>
            </a:extLst>
          </p:cNvPr>
          <p:cNvSpPr/>
          <p:nvPr/>
        </p:nvSpPr>
        <p:spPr>
          <a:xfrm>
            <a:off x="3642217" y="491925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1F84E-EE1F-6C48-B732-4AC3E026503F}"/>
              </a:ext>
            </a:extLst>
          </p:cNvPr>
          <p:cNvSpPr/>
          <p:nvPr/>
        </p:nvSpPr>
        <p:spPr>
          <a:xfrm>
            <a:off x="1162879" y="2615217"/>
            <a:ext cx="490780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234A11-7EB4-BF48-A55A-681DD1D2E9FA}"/>
              </a:ext>
            </a:extLst>
          </p:cNvPr>
          <p:cNvSpPr/>
          <p:nvPr/>
        </p:nvSpPr>
        <p:spPr>
          <a:xfrm>
            <a:off x="8662414" y="2661829"/>
            <a:ext cx="332417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pic>
        <p:nvPicPr>
          <p:cNvPr id="2" name="Picture 2" descr="Intel RealSense Depth Camera D435 : Amazon.fr: Informatique">
            <a:extLst>
              <a:ext uri="{FF2B5EF4-FFF2-40B4-BE49-F238E27FC236}">
                <a16:creationId xmlns:a16="http://schemas.microsoft.com/office/drawing/2014/main" id="{8826C62D-F942-C5A4-3DB9-78864539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08" y="2568804"/>
            <a:ext cx="2461289" cy="9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améra D'action 4k Wifi Sport Caméra Vidéo Enregistreur Étanche Ultra Hd 2  Pouces Écran 140 Grand Angle - Buy Caméra D'action 4k Wifi,Caméra D'action  Wifi 4k,Caméra D'action 4k Wifi Sport Product on">
            <a:extLst>
              <a:ext uri="{FF2B5EF4-FFF2-40B4-BE49-F238E27FC236}">
                <a16:creationId xmlns:a16="http://schemas.microsoft.com/office/drawing/2014/main" id="{E92A11A7-D467-53B8-7932-441514B9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277" y="3736506"/>
            <a:ext cx="2461289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1F198961-32FD-BB07-3DA1-D58B56465A74}"/>
              </a:ext>
            </a:extLst>
          </p:cNvPr>
          <p:cNvSpPr/>
          <p:nvPr/>
        </p:nvSpPr>
        <p:spPr>
          <a:xfrm>
            <a:off x="10194955" y="3714105"/>
            <a:ext cx="702980" cy="7671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HD2</a:t>
            </a:r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5C9B46CB-92B3-69EE-11A5-309836DE9A24}"/>
              </a:ext>
            </a:extLst>
          </p:cNvPr>
          <p:cNvSpPr/>
          <p:nvPr/>
        </p:nvSpPr>
        <p:spPr>
          <a:xfrm>
            <a:off x="3728000" y="3518917"/>
            <a:ext cx="702980" cy="7671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HD1</a:t>
            </a:r>
          </a:p>
        </p:txBody>
      </p:sp>
    </p:spTree>
    <p:extLst>
      <p:ext uri="{BB962C8B-B14F-4D97-AF65-F5344CB8AC3E}">
        <p14:creationId xmlns:p14="http://schemas.microsoft.com/office/powerpoint/2010/main" val="1864392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11: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D89EF8-747D-AA45-97C2-294A856C8845}"/>
              </a:ext>
            </a:extLst>
          </p:cNvPr>
          <p:cNvSpPr/>
          <p:nvPr/>
        </p:nvSpPr>
        <p:spPr>
          <a:xfrm>
            <a:off x="4585252" y="150750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Connector</a:t>
            </a:r>
            <a:r>
              <a:rPr lang="fr-FR" dirty="0"/>
              <a:t> Log File, CSV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25AB51C-728D-6F40-B75E-8DD35B1E08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1915010"/>
            <a:ext cx="493643" cy="8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800" y="504190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KAFKA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062843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06969-6642-414F-850E-D70BCAFB281E}"/>
              </a:ext>
            </a:extLst>
          </p:cNvPr>
          <p:cNvSpPr/>
          <p:nvPr/>
        </p:nvSpPr>
        <p:spPr>
          <a:xfrm>
            <a:off x="3642217" y="491925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74D398-0967-CE41-9CE3-30E93DB98085}"/>
              </a:ext>
            </a:extLst>
          </p:cNvPr>
          <p:cNvSpPr txBox="1"/>
          <p:nvPr/>
        </p:nvSpPr>
        <p:spPr>
          <a:xfrm>
            <a:off x="6096000" y="11459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9B69A0-DB77-E446-9BEE-0F64FE9F404B}"/>
              </a:ext>
            </a:extLst>
          </p:cNvPr>
          <p:cNvSpPr/>
          <p:nvPr/>
        </p:nvSpPr>
        <p:spPr>
          <a:xfrm>
            <a:off x="1162879" y="2615217"/>
            <a:ext cx="490780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62A5EA-DAB2-3649-9B0E-DAC8A32D2DF4}"/>
              </a:ext>
            </a:extLst>
          </p:cNvPr>
          <p:cNvSpPr/>
          <p:nvPr/>
        </p:nvSpPr>
        <p:spPr>
          <a:xfrm>
            <a:off x="8662414" y="2661829"/>
            <a:ext cx="332417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</p:spTree>
    <p:extLst>
      <p:ext uri="{BB962C8B-B14F-4D97-AF65-F5344CB8AC3E}">
        <p14:creationId xmlns:p14="http://schemas.microsoft.com/office/powerpoint/2010/main" val="4276147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12: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D89EF8-747D-AA45-97C2-294A856C8845}"/>
              </a:ext>
            </a:extLst>
          </p:cNvPr>
          <p:cNvSpPr/>
          <p:nvPr/>
        </p:nvSpPr>
        <p:spPr>
          <a:xfrm>
            <a:off x="4585252" y="150750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Log File, CSV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25AB51C-728D-6F40-B75E-8DD35B1E08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1915010"/>
            <a:ext cx="493643" cy="8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800" y="504190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KAFKA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062843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06969-6642-414F-850E-D70BCAFB281E}"/>
              </a:ext>
            </a:extLst>
          </p:cNvPr>
          <p:cNvSpPr/>
          <p:nvPr/>
        </p:nvSpPr>
        <p:spPr>
          <a:xfrm>
            <a:off x="3642217" y="491925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74D398-0967-CE41-9CE3-30E93DB98085}"/>
              </a:ext>
            </a:extLst>
          </p:cNvPr>
          <p:cNvSpPr txBox="1"/>
          <p:nvPr/>
        </p:nvSpPr>
        <p:spPr>
          <a:xfrm>
            <a:off x="6096000" y="11459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62A5EA-DAB2-3649-9B0E-DAC8A32D2DF4}"/>
              </a:ext>
            </a:extLst>
          </p:cNvPr>
          <p:cNvSpPr/>
          <p:nvPr/>
        </p:nvSpPr>
        <p:spPr>
          <a:xfrm>
            <a:off x="8662414" y="2661829"/>
            <a:ext cx="332417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</p:spTree>
    <p:extLst>
      <p:ext uri="{BB962C8B-B14F-4D97-AF65-F5344CB8AC3E}">
        <p14:creationId xmlns:p14="http://schemas.microsoft.com/office/powerpoint/2010/main" val="303938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69A6E54-56F9-D73F-2F79-74270A9DB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MQTT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B40787EC-7151-C571-8208-ADDD4E10F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622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13: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D89EF8-747D-AA45-97C2-294A856C8845}"/>
              </a:ext>
            </a:extLst>
          </p:cNvPr>
          <p:cNvSpPr/>
          <p:nvPr/>
        </p:nvSpPr>
        <p:spPr>
          <a:xfrm>
            <a:off x="4585252" y="150750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Log File, CSV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25AB51C-728D-6F40-B75E-8DD35B1E08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1915010"/>
            <a:ext cx="493643" cy="8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800" y="504190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KAFKA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062843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06969-6642-414F-850E-D70BCAFB281E}"/>
              </a:ext>
            </a:extLst>
          </p:cNvPr>
          <p:cNvSpPr/>
          <p:nvPr/>
        </p:nvSpPr>
        <p:spPr>
          <a:xfrm>
            <a:off x="3642217" y="491925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74D398-0967-CE41-9CE3-30E93DB98085}"/>
              </a:ext>
            </a:extLst>
          </p:cNvPr>
          <p:cNvSpPr txBox="1"/>
          <p:nvPr/>
        </p:nvSpPr>
        <p:spPr>
          <a:xfrm>
            <a:off x="6096000" y="11459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E5A7229E-3B2F-754A-AE7E-6665AB170ABE}"/>
              </a:ext>
            </a:extLst>
          </p:cNvPr>
          <p:cNvSpPr/>
          <p:nvPr/>
        </p:nvSpPr>
        <p:spPr>
          <a:xfrm>
            <a:off x="1236217" y="4142509"/>
            <a:ext cx="1217551" cy="91439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Servers Twitter</a:t>
            </a:r>
          </a:p>
        </p:txBody>
      </p:sp>
      <p:sp>
        <p:nvSpPr>
          <p:cNvPr id="21" name="Carré corné 20">
            <a:extLst>
              <a:ext uri="{FF2B5EF4-FFF2-40B4-BE49-F238E27FC236}">
                <a16:creationId xmlns:a16="http://schemas.microsoft.com/office/drawing/2014/main" id="{AB611FBC-2090-AF4E-B89F-B614B41195DE}"/>
              </a:ext>
            </a:extLst>
          </p:cNvPr>
          <p:cNvSpPr/>
          <p:nvPr/>
        </p:nvSpPr>
        <p:spPr>
          <a:xfrm>
            <a:off x="1450380" y="3073358"/>
            <a:ext cx="1618193" cy="778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Twitter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019483F4-C6D4-4A48-A108-0D3D5E8930BC}"/>
              </a:ext>
            </a:extLst>
          </p:cNvPr>
          <p:cNvSpPr/>
          <p:nvPr/>
        </p:nvSpPr>
        <p:spPr>
          <a:xfrm rot="18482079">
            <a:off x="1729588" y="3972078"/>
            <a:ext cx="463484" cy="16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FEEC6D-C366-E744-80AB-203A55630DAB}"/>
              </a:ext>
            </a:extLst>
          </p:cNvPr>
          <p:cNvSpPr txBox="1"/>
          <p:nvPr/>
        </p:nvSpPr>
        <p:spPr>
          <a:xfrm>
            <a:off x="2797536" y="377960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8983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14: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D89EF8-747D-AA45-97C2-294A856C8845}"/>
              </a:ext>
            </a:extLst>
          </p:cNvPr>
          <p:cNvSpPr/>
          <p:nvPr/>
        </p:nvSpPr>
        <p:spPr>
          <a:xfrm>
            <a:off x="4585252" y="150750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Log File, CSV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25AB51C-728D-6F40-B75E-8DD35B1E08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1915010"/>
            <a:ext cx="493643" cy="8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800" y="504190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KAFKA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062843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06969-6642-414F-850E-D70BCAFB281E}"/>
              </a:ext>
            </a:extLst>
          </p:cNvPr>
          <p:cNvSpPr/>
          <p:nvPr/>
        </p:nvSpPr>
        <p:spPr>
          <a:xfrm>
            <a:off x="3642217" y="491925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74D398-0967-CE41-9CE3-30E93DB98085}"/>
              </a:ext>
            </a:extLst>
          </p:cNvPr>
          <p:cNvSpPr txBox="1"/>
          <p:nvPr/>
        </p:nvSpPr>
        <p:spPr>
          <a:xfrm>
            <a:off x="6096000" y="11459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E5A7229E-3B2F-754A-AE7E-6665AB170ABE}"/>
              </a:ext>
            </a:extLst>
          </p:cNvPr>
          <p:cNvSpPr/>
          <p:nvPr/>
        </p:nvSpPr>
        <p:spPr>
          <a:xfrm>
            <a:off x="1408101" y="5807422"/>
            <a:ext cx="1217551" cy="91439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Servers Twitter</a:t>
            </a:r>
          </a:p>
        </p:txBody>
      </p:sp>
      <p:sp>
        <p:nvSpPr>
          <p:cNvPr id="21" name="Carré corné 20">
            <a:extLst>
              <a:ext uri="{FF2B5EF4-FFF2-40B4-BE49-F238E27FC236}">
                <a16:creationId xmlns:a16="http://schemas.microsoft.com/office/drawing/2014/main" id="{AB611FBC-2090-AF4E-B89F-B614B41195DE}"/>
              </a:ext>
            </a:extLst>
          </p:cNvPr>
          <p:cNvSpPr/>
          <p:nvPr/>
        </p:nvSpPr>
        <p:spPr>
          <a:xfrm>
            <a:off x="2583547" y="5271443"/>
            <a:ext cx="1217551" cy="69884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Twitter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019483F4-C6D4-4A48-A108-0D3D5E8930BC}"/>
              </a:ext>
            </a:extLst>
          </p:cNvPr>
          <p:cNvSpPr/>
          <p:nvPr/>
        </p:nvSpPr>
        <p:spPr>
          <a:xfrm rot="18482079">
            <a:off x="2374885" y="5906169"/>
            <a:ext cx="590903" cy="227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739B993-AF01-BC4A-A4D6-816424EC3541}"/>
              </a:ext>
            </a:extLst>
          </p:cNvPr>
          <p:cNvSpPr txBox="1"/>
          <p:nvPr/>
        </p:nvSpPr>
        <p:spPr>
          <a:xfrm>
            <a:off x="2702452" y="60478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15770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15: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D89EF8-747D-AA45-97C2-294A856C8845}"/>
              </a:ext>
            </a:extLst>
          </p:cNvPr>
          <p:cNvSpPr/>
          <p:nvPr/>
        </p:nvSpPr>
        <p:spPr>
          <a:xfrm>
            <a:off x="4585252" y="150750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Log File, CSV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25AB51C-728D-6F40-B75E-8DD35B1E08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96000" y="1915010"/>
            <a:ext cx="493643" cy="8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800" y="504190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KAFKA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062843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706969-6642-414F-850E-D70BCAFB281E}"/>
              </a:ext>
            </a:extLst>
          </p:cNvPr>
          <p:cNvSpPr/>
          <p:nvPr/>
        </p:nvSpPr>
        <p:spPr>
          <a:xfrm>
            <a:off x="3642217" y="4919251"/>
            <a:ext cx="1886070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74D398-0967-CE41-9CE3-30E93DB98085}"/>
              </a:ext>
            </a:extLst>
          </p:cNvPr>
          <p:cNvSpPr txBox="1"/>
          <p:nvPr/>
        </p:nvSpPr>
        <p:spPr>
          <a:xfrm>
            <a:off x="6096000" y="11459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0" name="Cylindre 19">
            <a:extLst>
              <a:ext uri="{FF2B5EF4-FFF2-40B4-BE49-F238E27FC236}">
                <a16:creationId xmlns:a16="http://schemas.microsoft.com/office/drawing/2014/main" id="{E5A7229E-3B2F-754A-AE7E-6665AB170ABE}"/>
              </a:ext>
            </a:extLst>
          </p:cNvPr>
          <p:cNvSpPr/>
          <p:nvPr/>
        </p:nvSpPr>
        <p:spPr>
          <a:xfrm>
            <a:off x="1408101" y="5807422"/>
            <a:ext cx="1217551" cy="914398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>
                  <a:solidFill>
                    <a:sysClr val="windowText" lastClr="000000"/>
                  </a:solidFill>
                </a:ln>
              </a:rPr>
              <a:t>Servers Twitter</a:t>
            </a:r>
          </a:p>
        </p:txBody>
      </p:sp>
      <p:sp>
        <p:nvSpPr>
          <p:cNvPr id="21" name="Carré corné 20">
            <a:extLst>
              <a:ext uri="{FF2B5EF4-FFF2-40B4-BE49-F238E27FC236}">
                <a16:creationId xmlns:a16="http://schemas.microsoft.com/office/drawing/2014/main" id="{AB611FBC-2090-AF4E-B89F-B614B41195DE}"/>
              </a:ext>
            </a:extLst>
          </p:cNvPr>
          <p:cNvSpPr/>
          <p:nvPr/>
        </p:nvSpPr>
        <p:spPr>
          <a:xfrm>
            <a:off x="2583547" y="5271443"/>
            <a:ext cx="1217551" cy="69884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Twitter</a:t>
            </a:r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019483F4-C6D4-4A48-A108-0D3D5E8930BC}"/>
              </a:ext>
            </a:extLst>
          </p:cNvPr>
          <p:cNvSpPr/>
          <p:nvPr/>
        </p:nvSpPr>
        <p:spPr>
          <a:xfrm rot="18482079">
            <a:off x="2374885" y="5906169"/>
            <a:ext cx="590903" cy="227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739B993-AF01-BC4A-A4D6-816424EC3541}"/>
              </a:ext>
            </a:extLst>
          </p:cNvPr>
          <p:cNvSpPr txBox="1"/>
          <p:nvPr/>
        </p:nvSpPr>
        <p:spPr>
          <a:xfrm>
            <a:off x="2702452" y="604785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8</a:t>
            </a:r>
          </a:p>
        </p:txBody>
      </p:sp>
      <p:sp>
        <p:nvSpPr>
          <p:cNvPr id="22" name="Cylindre 21">
            <a:extLst>
              <a:ext uri="{FF2B5EF4-FFF2-40B4-BE49-F238E27FC236}">
                <a16:creationId xmlns:a16="http://schemas.microsoft.com/office/drawing/2014/main" id="{4378F96B-9FAF-DE43-8FDC-E7CB20E99DDF}"/>
              </a:ext>
            </a:extLst>
          </p:cNvPr>
          <p:cNvSpPr/>
          <p:nvPr/>
        </p:nvSpPr>
        <p:spPr>
          <a:xfrm>
            <a:off x="10772902" y="1447782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ElasticSearch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EAFD88-884E-AF45-AD32-44C7BE303E12}"/>
              </a:ext>
            </a:extLst>
          </p:cNvPr>
          <p:cNvSpPr txBox="1"/>
          <p:nvPr/>
        </p:nvSpPr>
        <p:spPr>
          <a:xfrm>
            <a:off x="10370151" y="22509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09455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1B15100-359F-5946-B0F5-9B045150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</a:t>
            </a:r>
          </a:p>
          <a:p>
            <a:r>
              <a:rPr lang="fr-FR" dirty="0"/>
              <a:t>éviter d'écrire de longs codes. </a:t>
            </a:r>
          </a:p>
          <a:p>
            <a:r>
              <a:rPr lang="fr-FR" dirty="0"/>
              <a:t>Administrer l'ensemble des pipelines de flux de données entre les différents composants via </a:t>
            </a:r>
            <a:r>
              <a:rPr lang="fr-FR" dirty="0" err="1"/>
              <a:t>NiFi</a:t>
            </a:r>
            <a:r>
              <a:rPr lang="fr-FR" dirty="0"/>
              <a:t> sur un seul écran. </a:t>
            </a:r>
          </a:p>
          <a:p>
            <a:r>
              <a:rPr lang="fr-FR" dirty="0"/>
              <a:t>Kafka:  Apache </a:t>
            </a:r>
            <a:r>
              <a:rPr lang="fr-FR" dirty="0" err="1"/>
              <a:t>Nifi</a:t>
            </a:r>
            <a:r>
              <a:rPr lang="fr-FR" dirty="0"/>
              <a:t> peut fonctionner aussi bien comme consommateur que comme producteur. 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AA65CF-E8E9-9B42-BC13-5F863D3C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Intégration Kafka, </a:t>
            </a:r>
            <a:r>
              <a:rPr lang="fr-FR" dirty="0" err="1"/>
              <a:t>NoSQL</a:t>
            </a:r>
            <a:r>
              <a:rPr lang="fr-FR" dirty="0"/>
              <a:t>, Vos Python Programs avec </a:t>
            </a:r>
            <a:r>
              <a:rPr lang="fr-FR" dirty="0" err="1"/>
              <a:t>Nifi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39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16: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799" y="5041901"/>
            <a:ext cx="2392643" cy="1371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IRIS (</a:t>
            </a:r>
            <a:r>
              <a:rPr lang="fr-FR" dirty="0" err="1"/>
              <a:t>Features</a:t>
            </a:r>
            <a:r>
              <a:rPr lang="fr-FR" dirty="0"/>
              <a:t> extraction and Classification in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316129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1F84E-EE1F-6C48-B732-4AC3E026503F}"/>
              </a:ext>
            </a:extLst>
          </p:cNvPr>
          <p:cNvSpPr/>
          <p:nvPr/>
        </p:nvSpPr>
        <p:spPr>
          <a:xfrm>
            <a:off x="1162879" y="2615217"/>
            <a:ext cx="490780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234A11-7EB4-BF48-A55A-681DD1D2E9FA}"/>
              </a:ext>
            </a:extLst>
          </p:cNvPr>
          <p:cNvSpPr/>
          <p:nvPr/>
        </p:nvSpPr>
        <p:spPr>
          <a:xfrm>
            <a:off x="8662414" y="2661829"/>
            <a:ext cx="332417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690643-2B38-7349-B178-7721E55B63A2}"/>
              </a:ext>
            </a:extLst>
          </p:cNvPr>
          <p:cNvSpPr/>
          <p:nvPr/>
        </p:nvSpPr>
        <p:spPr>
          <a:xfrm>
            <a:off x="2841409" y="4875715"/>
            <a:ext cx="2062843" cy="11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CSV file (IRIS)</a:t>
            </a:r>
          </a:p>
        </p:txBody>
      </p:sp>
    </p:spTree>
    <p:extLst>
      <p:ext uri="{BB962C8B-B14F-4D97-AF65-F5344CB8AC3E}">
        <p14:creationId xmlns:p14="http://schemas.microsoft.com/office/powerpoint/2010/main" val="1334247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17: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800" y="5041901"/>
            <a:ext cx="2306146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IRIS1 (</a:t>
            </a:r>
            <a:r>
              <a:rPr lang="fr-FR" dirty="0" err="1"/>
              <a:t>Features</a:t>
            </a:r>
            <a:r>
              <a:rPr lang="fr-FR" dirty="0"/>
              <a:t> extraction in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272881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1F84E-EE1F-6C48-B732-4AC3E026503F}"/>
              </a:ext>
            </a:extLst>
          </p:cNvPr>
          <p:cNvSpPr/>
          <p:nvPr/>
        </p:nvSpPr>
        <p:spPr>
          <a:xfrm>
            <a:off x="1162879" y="2615217"/>
            <a:ext cx="490780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234A11-7EB4-BF48-A55A-681DD1D2E9FA}"/>
              </a:ext>
            </a:extLst>
          </p:cNvPr>
          <p:cNvSpPr/>
          <p:nvPr/>
        </p:nvSpPr>
        <p:spPr>
          <a:xfrm>
            <a:off x="8662414" y="2661829"/>
            <a:ext cx="332417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690643-2B38-7349-B178-7721E55B63A2}"/>
              </a:ext>
            </a:extLst>
          </p:cNvPr>
          <p:cNvSpPr/>
          <p:nvPr/>
        </p:nvSpPr>
        <p:spPr>
          <a:xfrm>
            <a:off x="2841409" y="4875715"/>
            <a:ext cx="2062843" cy="11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CSV file (IRIS)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050AD8-1D9D-F446-B919-4F1738D6273E}"/>
              </a:ext>
            </a:extLst>
          </p:cNvPr>
          <p:cNvSpPr/>
          <p:nvPr/>
        </p:nvSpPr>
        <p:spPr>
          <a:xfrm>
            <a:off x="9338294" y="2956762"/>
            <a:ext cx="2306146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IRIS2 (Classification in Python)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3127249-6B1D-2C43-B44A-52DB6E71C3C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720873" y="3971223"/>
            <a:ext cx="540296" cy="10706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A4D8E2C-F689-5B49-8305-97799228E2E4}"/>
              </a:ext>
            </a:extLst>
          </p:cNvPr>
          <p:cNvSpPr txBox="1"/>
          <p:nvPr/>
        </p:nvSpPr>
        <p:spPr>
          <a:xfrm>
            <a:off x="10372433" y="23897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5E9B7CF-BAB8-584B-94A1-0368C2D334AE}"/>
              </a:ext>
            </a:extLst>
          </p:cNvPr>
          <p:cNvSpPr txBox="1"/>
          <p:nvPr/>
        </p:nvSpPr>
        <p:spPr>
          <a:xfrm>
            <a:off x="8976593" y="4035945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Pipe Linux</a:t>
            </a:r>
          </a:p>
        </p:txBody>
      </p:sp>
    </p:spTree>
    <p:extLst>
      <p:ext uri="{BB962C8B-B14F-4D97-AF65-F5344CB8AC3E}">
        <p14:creationId xmlns:p14="http://schemas.microsoft.com/office/powerpoint/2010/main" val="2967259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52ACED-93B7-584A-BB5F-261D43A7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10" y="2459757"/>
            <a:ext cx="7560962" cy="29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rré corné 4">
            <a:extLst>
              <a:ext uri="{FF2B5EF4-FFF2-40B4-BE49-F238E27FC236}">
                <a16:creationId xmlns:a16="http://schemas.microsoft.com/office/drawing/2014/main" id="{9A2FFE34-ED44-4D4A-9C13-DFC9E6FD2550}"/>
              </a:ext>
            </a:extLst>
          </p:cNvPr>
          <p:cNvSpPr/>
          <p:nvPr/>
        </p:nvSpPr>
        <p:spPr>
          <a:xfrm>
            <a:off x="10606490" y="1736358"/>
            <a:ext cx="1509962" cy="15888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IRIS2 (Classification in Python)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id="{56A80DC4-B50B-C44F-ADBB-2FC5FFA1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11" y="344666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Test 18: </a:t>
            </a:r>
            <a:r>
              <a:rPr lang="fr-FR" dirty="0"/>
              <a:t>Intégration Kafka, </a:t>
            </a:r>
            <a:r>
              <a:rPr lang="fr-FR" dirty="0" err="1"/>
              <a:t>NoSQL</a:t>
            </a:r>
            <a:r>
              <a:rPr lang="fr-FR" dirty="0"/>
              <a:t>, Vos Python Programs avec </a:t>
            </a:r>
            <a:r>
              <a:rPr lang="fr-FR" dirty="0" err="1"/>
              <a:t>Nifi</a:t>
            </a:r>
            <a:endParaRPr lang="fr-FR" dirty="0"/>
          </a:p>
        </p:txBody>
      </p:sp>
      <p:sp>
        <p:nvSpPr>
          <p:cNvPr id="12" name="Carré corné 11">
            <a:extLst>
              <a:ext uri="{FF2B5EF4-FFF2-40B4-BE49-F238E27FC236}">
                <a16:creationId xmlns:a16="http://schemas.microsoft.com/office/drawing/2014/main" id="{68C4AECD-ABCC-4C45-A825-5F96210722AA}"/>
              </a:ext>
            </a:extLst>
          </p:cNvPr>
          <p:cNvSpPr/>
          <p:nvPr/>
        </p:nvSpPr>
        <p:spPr>
          <a:xfrm>
            <a:off x="8615963" y="1740366"/>
            <a:ext cx="1509962" cy="158880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IRIS1 (</a:t>
            </a:r>
            <a:r>
              <a:rPr lang="fr-FR" dirty="0" err="1"/>
              <a:t>Features</a:t>
            </a:r>
            <a:r>
              <a:rPr lang="fr-FR" dirty="0"/>
              <a:t> extraction in Python)</a:t>
            </a:r>
          </a:p>
        </p:txBody>
      </p:sp>
      <p:sp>
        <p:nvSpPr>
          <p:cNvPr id="6" name="Flèche droite rayée 5">
            <a:extLst>
              <a:ext uri="{FF2B5EF4-FFF2-40B4-BE49-F238E27FC236}">
                <a16:creationId xmlns:a16="http://schemas.microsoft.com/office/drawing/2014/main" id="{A4742F32-C4D6-EF42-9A3E-DA0946A21342}"/>
              </a:ext>
            </a:extLst>
          </p:cNvPr>
          <p:cNvSpPr/>
          <p:nvPr/>
        </p:nvSpPr>
        <p:spPr>
          <a:xfrm>
            <a:off x="10125925" y="2459757"/>
            <a:ext cx="480565" cy="305717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C67E43-BB8B-E746-82E6-184F8B58ECC0}"/>
              </a:ext>
            </a:extLst>
          </p:cNvPr>
          <p:cNvSpPr txBox="1"/>
          <p:nvPr/>
        </p:nvSpPr>
        <p:spPr>
          <a:xfrm>
            <a:off x="9595416" y="115559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Pipe </a:t>
            </a:r>
            <a:r>
              <a:rPr lang="fr-FR" sz="3200" dirty="0" err="1"/>
              <a:t>Nifi</a:t>
            </a:r>
            <a:endParaRPr lang="fr-FR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20B84-629D-3846-AEA8-BFD205FC5495}"/>
              </a:ext>
            </a:extLst>
          </p:cNvPr>
          <p:cNvSpPr/>
          <p:nvPr/>
        </p:nvSpPr>
        <p:spPr>
          <a:xfrm>
            <a:off x="1585510" y="3329171"/>
            <a:ext cx="1585510" cy="1172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CSV file (IRIS)</a:t>
            </a:r>
          </a:p>
        </p:txBody>
      </p:sp>
      <p:sp>
        <p:nvSpPr>
          <p:cNvPr id="16" name="Cylindre 15">
            <a:extLst>
              <a:ext uri="{FF2B5EF4-FFF2-40B4-BE49-F238E27FC236}">
                <a16:creationId xmlns:a16="http://schemas.microsoft.com/office/drawing/2014/main" id="{DDEC758A-8628-7A4E-B37B-63F2B66B68C7}"/>
              </a:ext>
            </a:extLst>
          </p:cNvPr>
          <p:cNvSpPr/>
          <p:nvPr/>
        </p:nvSpPr>
        <p:spPr>
          <a:xfrm>
            <a:off x="8880268" y="3865963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17" name="Flèche droite rayée 16">
            <a:extLst>
              <a:ext uri="{FF2B5EF4-FFF2-40B4-BE49-F238E27FC236}">
                <a16:creationId xmlns:a16="http://schemas.microsoft.com/office/drawing/2014/main" id="{3F7E8DC6-57E7-434A-B431-055675A2A96C}"/>
              </a:ext>
            </a:extLst>
          </p:cNvPr>
          <p:cNvSpPr/>
          <p:nvPr/>
        </p:nvSpPr>
        <p:spPr>
          <a:xfrm rot="7768321" flipV="1">
            <a:off x="9637200" y="3702207"/>
            <a:ext cx="1128545" cy="3213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64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E1E5A-D82A-0547-AC5A-2CBD810A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19: </a:t>
            </a:r>
            <a:r>
              <a:rPr lang="en-US" dirty="0" err="1"/>
              <a:t>Connecteurs</a:t>
            </a:r>
            <a:r>
              <a:rPr lang="en-US" dirty="0"/>
              <a:t>(*) KAFKA</a:t>
            </a:r>
          </a:p>
        </p:txBody>
      </p:sp>
      <p:pic>
        <p:nvPicPr>
          <p:cNvPr id="301058" name="Picture 2" descr="MQTT Proxy">
            <a:extLst>
              <a:ext uri="{FF2B5EF4-FFF2-40B4-BE49-F238E27FC236}">
                <a16:creationId xmlns:a16="http://schemas.microsoft.com/office/drawing/2014/main" id="{0444160A-E1ED-344D-BFD2-33141511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22514"/>
            <a:ext cx="9144000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155F79-1247-3741-8ABE-1D547FBE1580}"/>
              </a:ext>
            </a:extLst>
          </p:cNvPr>
          <p:cNvSpPr/>
          <p:nvPr/>
        </p:nvSpPr>
        <p:spPr>
          <a:xfrm>
            <a:off x="8567800" y="5041901"/>
            <a:ext cx="3318198" cy="1005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ADL (</a:t>
            </a:r>
            <a:r>
              <a:rPr lang="fr-FR" dirty="0" err="1"/>
              <a:t>Features</a:t>
            </a:r>
            <a:r>
              <a:rPr lang="fr-FR" dirty="0"/>
              <a:t> extraction, Classification in Python)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B06CE68-6E54-7B4C-A2C4-96F84510F11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447992" y="3929083"/>
            <a:ext cx="2778907" cy="111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24DBE6B-2164-2742-97E1-39D8883FDCB3}"/>
              </a:ext>
            </a:extLst>
          </p:cNvPr>
          <p:cNvCxnSpPr>
            <a:cxnSpLocks/>
          </p:cNvCxnSpPr>
          <p:nvPr/>
        </p:nvCxnSpPr>
        <p:spPr>
          <a:xfrm flipV="1">
            <a:off x="4751851" y="3929083"/>
            <a:ext cx="2155845" cy="94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420FED9-E303-784A-805B-0A45325C447F}"/>
              </a:ext>
            </a:extLst>
          </p:cNvPr>
          <p:cNvSpPr txBox="1"/>
          <p:nvPr/>
        </p:nvSpPr>
        <p:spPr>
          <a:xfrm>
            <a:off x="8269357" y="235711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67AF6B-FB8C-524A-A593-248DC8EB1773}"/>
              </a:ext>
            </a:extLst>
          </p:cNvPr>
          <p:cNvSpPr txBox="1"/>
          <p:nvPr/>
        </p:nvSpPr>
        <p:spPr>
          <a:xfrm>
            <a:off x="5331759" y="44124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8630D3B-A6BB-9840-B0A4-C1A999A44E86}"/>
              </a:ext>
            </a:extLst>
          </p:cNvPr>
          <p:cNvSpPr txBox="1"/>
          <p:nvPr/>
        </p:nvSpPr>
        <p:spPr>
          <a:xfrm>
            <a:off x="10176680" y="44656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D8C9FAE-663F-4A4F-BE39-6D6C12D1D918}"/>
              </a:ext>
            </a:extLst>
          </p:cNvPr>
          <p:cNvSpPr txBox="1"/>
          <p:nvPr/>
        </p:nvSpPr>
        <p:spPr>
          <a:xfrm>
            <a:off x="4791607" y="36532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EA2F3-69E3-EA42-80CE-EEA32234796F}"/>
              </a:ext>
            </a:extLst>
          </p:cNvPr>
          <p:cNvSpPr txBox="1"/>
          <p:nvPr/>
        </p:nvSpPr>
        <p:spPr>
          <a:xfrm>
            <a:off x="10348564" y="35407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6</a:t>
            </a:r>
          </a:p>
        </p:txBody>
      </p:sp>
      <p:sp>
        <p:nvSpPr>
          <p:cNvPr id="19" name="Cylindre 18">
            <a:extLst>
              <a:ext uri="{FF2B5EF4-FFF2-40B4-BE49-F238E27FC236}">
                <a16:creationId xmlns:a16="http://schemas.microsoft.com/office/drawing/2014/main" id="{9284BF3C-340F-494D-AE8A-B73E0E7E6DD2}"/>
              </a:ext>
            </a:extLst>
          </p:cNvPr>
          <p:cNvSpPr/>
          <p:nvPr/>
        </p:nvSpPr>
        <p:spPr>
          <a:xfrm>
            <a:off x="10741603" y="2858404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A1F84E-EE1F-6C48-B732-4AC3E026503F}"/>
              </a:ext>
            </a:extLst>
          </p:cNvPr>
          <p:cNvSpPr/>
          <p:nvPr/>
        </p:nvSpPr>
        <p:spPr>
          <a:xfrm>
            <a:off x="1162879" y="2615217"/>
            <a:ext cx="490780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234A11-7EB4-BF48-A55A-681DD1D2E9FA}"/>
              </a:ext>
            </a:extLst>
          </p:cNvPr>
          <p:cNvSpPr/>
          <p:nvPr/>
        </p:nvSpPr>
        <p:spPr>
          <a:xfrm>
            <a:off x="8662414" y="2661829"/>
            <a:ext cx="3324178" cy="162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Producer KAFKA (Publisher Python)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E9EB55-CBA9-E541-BA8D-D856DB492F72}"/>
              </a:ext>
            </a:extLst>
          </p:cNvPr>
          <p:cNvSpPr/>
          <p:nvPr/>
        </p:nvSpPr>
        <p:spPr>
          <a:xfrm>
            <a:off x="545948" y="1570008"/>
            <a:ext cx="811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archive.ics.uci.edu</a:t>
            </a:r>
            <a:r>
              <a:rPr lang="fr-FR" dirty="0"/>
              <a:t>/ml/</a:t>
            </a:r>
            <a:r>
              <a:rPr lang="fr-FR" dirty="0" err="1"/>
              <a:t>datasets</a:t>
            </a:r>
            <a:r>
              <a:rPr lang="fr-FR" dirty="0"/>
              <a:t>/</a:t>
            </a:r>
            <a:r>
              <a:rPr lang="fr-FR" dirty="0" err="1"/>
              <a:t>Smartphone+Dataset+for+Human+Activity+Recognition</a:t>
            </a:r>
            <a:r>
              <a:rPr lang="fr-FR" dirty="0"/>
              <a:t>+%28HAR%29+in+Ambient+Assisted+Living+%28AAL%29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5459C8-EA77-324F-9499-F37AA8BAFD3F}"/>
              </a:ext>
            </a:extLst>
          </p:cNvPr>
          <p:cNvSpPr/>
          <p:nvPr/>
        </p:nvSpPr>
        <p:spPr>
          <a:xfrm>
            <a:off x="1915297" y="4874170"/>
            <a:ext cx="3318198" cy="158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CSV file (Smartphone </a:t>
            </a:r>
            <a:r>
              <a:rPr lang="fr-FR" dirty="0" err="1"/>
              <a:t>AccelerometerData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9362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52ACED-93B7-584A-BB5F-261D43A7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10" y="2459757"/>
            <a:ext cx="7560962" cy="29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rré corné 4">
            <a:extLst>
              <a:ext uri="{FF2B5EF4-FFF2-40B4-BE49-F238E27FC236}">
                <a16:creationId xmlns:a16="http://schemas.microsoft.com/office/drawing/2014/main" id="{9A2FFE34-ED44-4D4A-9C13-DFC9E6FD2550}"/>
              </a:ext>
            </a:extLst>
          </p:cNvPr>
          <p:cNvSpPr/>
          <p:nvPr/>
        </p:nvSpPr>
        <p:spPr>
          <a:xfrm>
            <a:off x="10606490" y="1583554"/>
            <a:ext cx="1509962" cy="15894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ADL2 (Classification in Python)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id="{56A80DC4-B50B-C44F-ADBB-2FC5FFA1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11" y="344666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Test 20: </a:t>
            </a:r>
            <a:r>
              <a:rPr lang="fr-FR" dirty="0"/>
              <a:t>Intégration Kafka, </a:t>
            </a:r>
            <a:r>
              <a:rPr lang="fr-FR" dirty="0" err="1"/>
              <a:t>NoSQL</a:t>
            </a:r>
            <a:r>
              <a:rPr lang="fr-FR" dirty="0"/>
              <a:t>, Vos Python Programs avec </a:t>
            </a:r>
            <a:r>
              <a:rPr lang="fr-FR" dirty="0" err="1"/>
              <a:t>Nifi</a:t>
            </a:r>
            <a:endParaRPr lang="fr-FR" dirty="0"/>
          </a:p>
        </p:txBody>
      </p:sp>
      <p:sp>
        <p:nvSpPr>
          <p:cNvPr id="12" name="Carré corné 11">
            <a:extLst>
              <a:ext uri="{FF2B5EF4-FFF2-40B4-BE49-F238E27FC236}">
                <a16:creationId xmlns:a16="http://schemas.microsoft.com/office/drawing/2014/main" id="{68C4AECD-ABCC-4C45-A825-5F96210722AA}"/>
              </a:ext>
            </a:extLst>
          </p:cNvPr>
          <p:cNvSpPr/>
          <p:nvPr/>
        </p:nvSpPr>
        <p:spPr>
          <a:xfrm>
            <a:off x="8615963" y="1587562"/>
            <a:ext cx="1509962" cy="15894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ADL1 (</a:t>
            </a:r>
            <a:r>
              <a:rPr lang="fr-FR" dirty="0" err="1"/>
              <a:t>Features</a:t>
            </a:r>
            <a:r>
              <a:rPr lang="fr-FR" dirty="0"/>
              <a:t> extraction in Python)</a:t>
            </a:r>
          </a:p>
        </p:txBody>
      </p:sp>
      <p:sp>
        <p:nvSpPr>
          <p:cNvPr id="6" name="Flèche droite rayée 5">
            <a:extLst>
              <a:ext uri="{FF2B5EF4-FFF2-40B4-BE49-F238E27FC236}">
                <a16:creationId xmlns:a16="http://schemas.microsoft.com/office/drawing/2014/main" id="{A4742F32-C4D6-EF42-9A3E-DA0946A21342}"/>
              </a:ext>
            </a:extLst>
          </p:cNvPr>
          <p:cNvSpPr/>
          <p:nvPr/>
        </p:nvSpPr>
        <p:spPr>
          <a:xfrm>
            <a:off x="10125925" y="2459757"/>
            <a:ext cx="480565" cy="305717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C67E43-BB8B-E746-82E6-184F8B58ECC0}"/>
              </a:ext>
            </a:extLst>
          </p:cNvPr>
          <p:cNvSpPr txBox="1"/>
          <p:nvPr/>
        </p:nvSpPr>
        <p:spPr>
          <a:xfrm>
            <a:off x="9370944" y="88366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Pipe </a:t>
            </a:r>
            <a:r>
              <a:rPr lang="fr-FR" sz="3200" dirty="0" err="1"/>
              <a:t>Nifi</a:t>
            </a:r>
            <a:endParaRPr lang="fr-FR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34879-DFE7-5A4E-9C81-94870A5DFA0E}"/>
              </a:ext>
            </a:extLst>
          </p:cNvPr>
          <p:cNvSpPr/>
          <p:nvPr/>
        </p:nvSpPr>
        <p:spPr>
          <a:xfrm>
            <a:off x="125492" y="2686826"/>
            <a:ext cx="1510748" cy="158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CSV file (Smartphone </a:t>
            </a:r>
            <a:r>
              <a:rPr lang="fr-FR" dirty="0" err="1"/>
              <a:t>AccelerometerData</a:t>
            </a:r>
            <a:r>
              <a:rPr lang="fr-FR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B621B-0006-CB43-9367-FE0E986C3840}"/>
              </a:ext>
            </a:extLst>
          </p:cNvPr>
          <p:cNvSpPr/>
          <p:nvPr/>
        </p:nvSpPr>
        <p:spPr>
          <a:xfrm>
            <a:off x="125492" y="5472514"/>
            <a:ext cx="811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archive.ics.uci.edu</a:t>
            </a:r>
            <a:r>
              <a:rPr lang="fr-FR" dirty="0"/>
              <a:t>/ml/</a:t>
            </a:r>
            <a:r>
              <a:rPr lang="fr-FR" dirty="0" err="1"/>
              <a:t>datasets</a:t>
            </a:r>
            <a:r>
              <a:rPr lang="fr-FR" dirty="0"/>
              <a:t>/</a:t>
            </a:r>
            <a:r>
              <a:rPr lang="fr-FR" dirty="0" err="1"/>
              <a:t>Smartphone+Dataset+for+Human+Activity+Recognition</a:t>
            </a:r>
            <a:r>
              <a:rPr lang="fr-FR" dirty="0"/>
              <a:t>+%28HAR%29+in+Ambient+Assisted+Living+%28AAL%29</a:t>
            </a:r>
          </a:p>
        </p:txBody>
      </p:sp>
    </p:spTree>
    <p:extLst>
      <p:ext uri="{BB962C8B-B14F-4D97-AF65-F5344CB8AC3E}">
        <p14:creationId xmlns:p14="http://schemas.microsoft.com/office/powerpoint/2010/main" val="1261018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52ACED-93B7-584A-BB5F-261D43A7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10" y="2459757"/>
            <a:ext cx="7560962" cy="29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ylindre 6">
            <a:extLst>
              <a:ext uri="{FF2B5EF4-FFF2-40B4-BE49-F238E27FC236}">
                <a16:creationId xmlns:a16="http://schemas.microsoft.com/office/drawing/2014/main" id="{9A6FBC0B-959C-DD44-9C36-E3465B63F29D}"/>
              </a:ext>
            </a:extLst>
          </p:cNvPr>
          <p:cNvSpPr/>
          <p:nvPr/>
        </p:nvSpPr>
        <p:spPr>
          <a:xfrm>
            <a:off x="8788580" y="3637765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5" name="Carré corné 4">
            <a:extLst>
              <a:ext uri="{FF2B5EF4-FFF2-40B4-BE49-F238E27FC236}">
                <a16:creationId xmlns:a16="http://schemas.microsoft.com/office/drawing/2014/main" id="{9A2FFE34-ED44-4D4A-9C13-DFC9E6FD2550}"/>
              </a:ext>
            </a:extLst>
          </p:cNvPr>
          <p:cNvSpPr/>
          <p:nvPr/>
        </p:nvSpPr>
        <p:spPr>
          <a:xfrm>
            <a:off x="10606490" y="1583554"/>
            <a:ext cx="1509962" cy="15894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ADL2 (Classification in Python)</a:t>
            </a:r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id="{56A80DC4-B50B-C44F-ADBB-2FC5FFA1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11" y="344666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Test 21: </a:t>
            </a:r>
            <a:r>
              <a:rPr lang="fr-FR" dirty="0"/>
              <a:t>Intégration Kafka, </a:t>
            </a:r>
            <a:r>
              <a:rPr lang="fr-FR" dirty="0" err="1"/>
              <a:t>NoSQL</a:t>
            </a:r>
            <a:r>
              <a:rPr lang="fr-FR" dirty="0"/>
              <a:t>, Vos Python Programs avec </a:t>
            </a:r>
            <a:r>
              <a:rPr lang="fr-FR" dirty="0" err="1"/>
              <a:t>Nifi</a:t>
            </a:r>
            <a:endParaRPr lang="fr-FR" dirty="0"/>
          </a:p>
        </p:txBody>
      </p:sp>
      <p:sp>
        <p:nvSpPr>
          <p:cNvPr id="12" name="Carré corné 11">
            <a:extLst>
              <a:ext uri="{FF2B5EF4-FFF2-40B4-BE49-F238E27FC236}">
                <a16:creationId xmlns:a16="http://schemas.microsoft.com/office/drawing/2014/main" id="{68C4AECD-ABCC-4C45-A825-5F96210722AA}"/>
              </a:ext>
            </a:extLst>
          </p:cNvPr>
          <p:cNvSpPr/>
          <p:nvPr/>
        </p:nvSpPr>
        <p:spPr>
          <a:xfrm>
            <a:off x="8615963" y="1587562"/>
            <a:ext cx="1509962" cy="158942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ADL1 (</a:t>
            </a:r>
            <a:r>
              <a:rPr lang="fr-FR" dirty="0" err="1"/>
              <a:t>Features</a:t>
            </a:r>
            <a:r>
              <a:rPr lang="fr-FR" dirty="0"/>
              <a:t> extraction in Python)</a:t>
            </a:r>
          </a:p>
        </p:txBody>
      </p:sp>
      <p:sp>
        <p:nvSpPr>
          <p:cNvPr id="6" name="Flèche droite rayée 5">
            <a:extLst>
              <a:ext uri="{FF2B5EF4-FFF2-40B4-BE49-F238E27FC236}">
                <a16:creationId xmlns:a16="http://schemas.microsoft.com/office/drawing/2014/main" id="{A4742F32-C4D6-EF42-9A3E-DA0946A21342}"/>
              </a:ext>
            </a:extLst>
          </p:cNvPr>
          <p:cNvSpPr/>
          <p:nvPr/>
        </p:nvSpPr>
        <p:spPr>
          <a:xfrm>
            <a:off x="10125925" y="2459757"/>
            <a:ext cx="480565" cy="305717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EC67E43-BB8B-E746-82E6-184F8B58ECC0}"/>
              </a:ext>
            </a:extLst>
          </p:cNvPr>
          <p:cNvSpPr txBox="1"/>
          <p:nvPr/>
        </p:nvSpPr>
        <p:spPr>
          <a:xfrm>
            <a:off x="9370944" y="88366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Pipe </a:t>
            </a:r>
            <a:r>
              <a:rPr lang="fr-FR" sz="3200" dirty="0" err="1"/>
              <a:t>Nifi</a:t>
            </a:r>
            <a:endParaRPr lang="fr-FR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C34879-DFE7-5A4E-9C81-94870A5DFA0E}"/>
              </a:ext>
            </a:extLst>
          </p:cNvPr>
          <p:cNvSpPr/>
          <p:nvPr/>
        </p:nvSpPr>
        <p:spPr>
          <a:xfrm>
            <a:off x="125492" y="2686826"/>
            <a:ext cx="1510748" cy="158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Connector</a:t>
            </a:r>
            <a:r>
              <a:rPr lang="fr-FR" dirty="0"/>
              <a:t> CSV file (Smartphone </a:t>
            </a:r>
            <a:r>
              <a:rPr lang="fr-FR" dirty="0" err="1"/>
              <a:t>AccelerometerData</a:t>
            </a:r>
            <a:r>
              <a:rPr lang="fr-FR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B621B-0006-CB43-9367-FE0E986C3840}"/>
              </a:ext>
            </a:extLst>
          </p:cNvPr>
          <p:cNvSpPr/>
          <p:nvPr/>
        </p:nvSpPr>
        <p:spPr>
          <a:xfrm>
            <a:off x="125492" y="5472514"/>
            <a:ext cx="811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</a:t>
            </a:r>
            <a:r>
              <a:rPr lang="fr-FR" dirty="0" err="1"/>
              <a:t>archive.ics.uci.edu</a:t>
            </a:r>
            <a:r>
              <a:rPr lang="fr-FR" dirty="0"/>
              <a:t>/ml/</a:t>
            </a:r>
            <a:r>
              <a:rPr lang="fr-FR" dirty="0" err="1"/>
              <a:t>datasets</a:t>
            </a:r>
            <a:r>
              <a:rPr lang="fr-FR" dirty="0"/>
              <a:t>/</a:t>
            </a:r>
            <a:r>
              <a:rPr lang="fr-FR" dirty="0" err="1"/>
              <a:t>Smartphone+Dataset+for+Human+Activity+Recognition</a:t>
            </a:r>
            <a:r>
              <a:rPr lang="fr-FR" dirty="0"/>
              <a:t>+%28HAR%29+in+Ambient+Assisted+Living+%28AAL%29</a:t>
            </a:r>
          </a:p>
        </p:txBody>
      </p:sp>
      <p:sp>
        <p:nvSpPr>
          <p:cNvPr id="13" name="Flèche droite rayée 12">
            <a:extLst>
              <a:ext uri="{FF2B5EF4-FFF2-40B4-BE49-F238E27FC236}">
                <a16:creationId xmlns:a16="http://schemas.microsoft.com/office/drawing/2014/main" id="{623251FB-C9B4-7E47-B21F-047830F45C5F}"/>
              </a:ext>
            </a:extLst>
          </p:cNvPr>
          <p:cNvSpPr/>
          <p:nvPr/>
        </p:nvSpPr>
        <p:spPr>
          <a:xfrm rot="7768321" flipV="1">
            <a:off x="9545512" y="3474009"/>
            <a:ext cx="1128545" cy="32137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3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16A60-73B9-6E42-BF04-1A65E8F9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8A8DC7-62AE-614C-A965-4EDABF8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1: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9D26-0232-0E4D-AE6E-5B9436A50E92}"/>
              </a:ext>
            </a:extLst>
          </p:cNvPr>
          <p:cNvSpPr/>
          <p:nvPr/>
        </p:nvSpPr>
        <p:spPr>
          <a:xfrm>
            <a:off x="4585252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 MQTT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0A1E2-922A-4647-AD80-65CBBA3D41FD}"/>
              </a:ext>
            </a:extLst>
          </p:cNvPr>
          <p:cNvSpPr/>
          <p:nvPr/>
        </p:nvSpPr>
        <p:spPr>
          <a:xfrm>
            <a:off x="1699456" y="28360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4B8830-000D-2E45-B0FA-43A35EBCCC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210204" y="3243470"/>
            <a:ext cx="1375048" cy="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12DC9-9613-CD46-9BB6-C31D8EE086D3}"/>
              </a:ext>
            </a:extLst>
          </p:cNvPr>
          <p:cNvCxnSpPr>
            <a:cxnSpLocks/>
          </p:cNvCxnSpPr>
          <p:nvPr/>
        </p:nvCxnSpPr>
        <p:spPr>
          <a:xfrm>
            <a:off x="6109792" y="3243469"/>
            <a:ext cx="122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4A03D-FA9A-C24A-9A87-9742EBA873B3}"/>
              </a:ext>
            </a:extLst>
          </p:cNvPr>
          <p:cNvSpPr/>
          <p:nvPr/>
        </p:nvSpPr>
        <p:spPr>
          <a:xfrm>
            <a:off x="3526701" y="2828789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5159E-B6D5-2840-AE92-32C623BB8CFC}"/>
              </a:ext>
            </a:extLst>
          </p:cNvPr>
          <p:cNvSpPr/>
          <p:nvPr/>
        </p:nvSpPr>
        <p:spPr>
          <a:xfrm>
            <a:off x="6293561" y="2874137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195E84-E69F-BB49-B62A-A50DBEE4C067}"/>
              </a:ext>
            </a:extLst>
          </p:cNvPr>
          <p:cNvSpPr/>
          <p:nvPr/>
        </p:nvSpPr>
        <p:spPr>
          <a:xfrm>
            <a:off x="957470" y="3873777"/>
            <a:ext cx="405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Values </a:t>
            </a:r>
            <a:r>
              <a:rPr lang="fr-FR" dirty="0" err="1"/>
              <a:t>into</a:t>
            </a:r>
            <a:r>
              <a:rPr lang="fr-FR" dirty="0"/>
              <a:t> JSON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CE3D73-44F1-1548-BFF8-5FBBE287F6AE}"/>
              </a:ext>
            </a:extLst>
          </p:cNvPr>
          <p:cNvSpPr/>
          <p:nvPr/>
        </p:nvSpPr>
        <p:spPr>
          <a:xfrm>
            <a:off x="7335348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</p:spTree>
    <p:extLst>
      <p:ext uri="{BB962C8B-B14F-4D97-AF65-F5344CB8AC3E}">
        <p14:creationId xmlns:p14="http://schemas.microsoft.com/office/powerpoint/2010/main" val="3365767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52ACED-93B7-584A-BB5F-261D43A7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10" y="2459757"/>
            <a:ext cx="7560962" cy="29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ylindre 6">
            <a:extLst>
              <a:ext uri="{FF2B5EF4-FFF2-40B4-BE49-F238E27FC236}">
                <a16:creationId xmlns:a16="http://schemas.microsoft.com/office/drawing/2014/main" id="{9A6FBC0B-959C-DD44-9C36-E3465B63F29D}"/>
              </a:ext>
            </a:extLst>
          </p:cNvPr>
          <p:cNvSpPr/>
          <p:nvPr/>
        </p:nvSpPr>
        <p:spPr>
          <a:xfrm>
            <a:off x="8697525" y="5097162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701A626C-A854-7F4F-953B-9A28C6B3D174}"/>
              </a:ext>
            </a:extLst>
          </p:cNvPr>
          <p:cNvSpPr/>
          <p:nvPr/>
        </p:nvSpPr>
        <p:spPr>
          <a:xfrm>
            <a:off x="8697526" y="3746138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ElasticSearch</a:t>
            </a:r>
            <a:endParaRPr lang="fr-FR" dirty="0"/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id="{56A80DC4-B50B-C44F-ADBB-2FC5FFA1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11" y="344666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Test 22: </a:t>
            </a:r>
            <a:r>
              <a:rPr lang="fr-FR" dirty="0"/>
              <a:t>Intégration Kafka, </a:t>
            </a:r>
            <a:r>
              <a:rPr lang="fr-FR" dirty="0" err="1"/>
              <a:t>NoSQL</a:t>
            </a:r>
            <a:r>
              <a:rPr lang="fr-FR" dirty="0"/>
              <a:t>, Vos Python Programs avec </a:t>
            </a:r>
            <a:r>
              <a:rPr lang="fr-FR" dirty="0" err="1"/>
              <a:t>Nifi</a:t>
            </a:r>
            <a:endParaRPr lang="fr-FR" dirty="0"/>
          </a:p>
        </p:txBody>
      </p:sp>
      <p:sp>
        <p:nvSpPr>
          <p:cNvPr id="9" name="Carré corné 8">
            <a:extLst>
              <a:ext uri="{FF2B5EF4-FFF2-40B4-BE49-F238E27FC236}">
                <a16:creationId xmlns:a16="http://schemas.microsoft.com/office/drawing/2014/main" id="{257E94EF-F315-9345-A8D0-0C66FFC229CF}"/>
              </a:ext>
            </a:extLst>
          </p:cNvPr>
          <p:cNvSpPr/>
          <p:nvPr/>
        </p:nvSpPr>
        <p:spPr>
          <a:xfrm>
            <a:off x="8849925" y="2114417"/>
            <a:ext cx="1509962" cy="121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in Python</a:t>
            </a:r>
          </a:p>
        </p:txBody>
      </p:sp>
      <p:sp>
        <p:nvSpPr>
          <p:cNvPr id="11" name="Carré corné 10">
            <a:extLst>
              <a:ext uri="{FF2B5EF4-FFF2-40B4-BE49-F238E27FC236}">
                <a16:creationId xmlns:a16="http://schemas.microsoft.com/office/drawing/2014/main" id="{4A2703B8-3676-E648-A6DD-F0809848E629}"/>
              </a:ext>
            </a:extLst>
          </p:cNvPr>
          <p:cNvSpPr/>
          <p:nvPr/>
        </p:nvSpPr>
        <p:spPr>
          <a:xfrm>
            <a:off x="308361" y="2547281"/>
            <a:ext cx="1509962" cy="778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Scrapper</a:t>
            </a:r>
            <a:r>
              <a:rPr lang="fr-FR" dirty="0"/>
              <a:t> Twitter 1</a:t>
            </a:r>
          </a:p>
        </p:txBody>
      </p:sp>
      <p:sp>
        <p:nvSpPr>
          <p:cNvPr id="12" name="Carré corné 11">
            <a:extLst>
              <a:ext uri="{FF2B5EF4-FFF2-40B4-BE49-F238E27FC236}">
                <a16:creationId xmlns:a16="http://schemas.microsoft.com/office/drawing/2014/main" id="{83EC6FE0-B17F-6D46-928E-E05E20B2BA4A}"/>
              </a:ext>
            </a:extLst>
          </p:cNvPr>
          <p:cNvSpPr/>
          <p:nvPr/>
        </p:nvSpPr>
        <p:spPr>
          <a:xfrm>
            <a:off x="308361" y="3569955"/>
            <a:ext cx="1509962" cy="778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Scrapper</a:t>
            </a:r>
            <a:r>
              <a:rPr lang="fr-FR" dirty="0"/>
              <a:t> Twitter 2</a:t>
            </a:r>
          </a:p>
        </p:txBody>
      </p:sp>
      <p:sp>
        <p:nvSpPr>
          <p:cNvPr id="13" name="Carré corné 12">
            <a:extLst>
              <a:ext uri="{FF2B5EF4-FFF2-40B4-BE49-F238E27FC236}">
                <a16:creationId xmlns:a16="http://schemas.microsoft.com/office/drawing/2014/main" id="{4047FA5A-4A84-F64F-A29E-09087F767F75}"/>
              </a:ext>
            </a:extLst>
          </p:cNvPr>
          <p:cNvSpPr/>
          <p:nvPr/>
        </p:nvSpPr>
        <p:spPr>
          <a:xfrm>
            <a:off x="308361" y="4592629"/>
            <a:ext cx="1509962" cy="778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Scrapper</a:t>
            </a:r>
            <a:r>
              <a:rPr lang="fr-FR" dirty="0"/>
              <a:t> </a:t>
            </a:r>
            <a:r>
              <a:rPr lang="fr-FR" dirty="0" err="1"/>
              <a:t>Wikihow</a:t>
            </a:r>
            <a:endParaRPr lang="fr-FR" dirty="0"/>
          </a:p>
        </p:txBody>
      </p:sp>
      <p:sp>
        <p:nvSpPr>
          <p:cNvPr id="14" name="Carré corné 13">
            <a:extLst>
              <a:ext uri="{FF2B5EF4-FFF2-40B4-BE49-F238E27FC236}">
                <a16:creationId xmlns:a16="http://schemas.microsoft.com/office/drawing/2014/main" id="{ED1F34D3-8FCB-2647-ACC7-0EBDA9B00E43}"/>
              </a:ext>
            </a:extLst>
          </p:cNvPr>
          <p:cNvSpPr/>
          <p:nvPr/>
        </p:nvSpPr>
        <p:spPr>
          <a:xfrm>
            <a:off x="9002325" y="2266817"/>
            <a:ext cx="1509962" cy="121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in Python</a:t>
            </a:r>
          </a:p>
        </p:txBody>
      </p:sp>
      <p:sp>
        <p:nvSpPr>
          <p:cNvPr id="15" name="Carré corné 14">
            <a:extLst>
              <a:ext uri="{FF2B5EF4-FFF2-40B4-BE49-F238E27FC236}">
                <a16:creationId xmlns:a16="http://schemas.microsoft.com/office/drawing/2014/main" id="{60323044-CA66-ED41-B014-E91AD603051A}"/>
              </a:ext>
            </a:extLst>
          </p:cNvPr>
          <p:cNvSpPr/>
          <p:nvPr/>
        </p:nvSpPr>
        <p:spPr>
          <a:xfrm>
            <a:off x="9451288" y="2445322"/>
            <a:ext cx="1509962" cy="121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in Python</a:t>
            </a:r>
          </a:p>
        </p:txBody>
      </p:sp>
    </p:spTree>
    <p:extLst>
      <p:ext uri="{BB962C8B-B14F-4D97-AF65-F5344CB8AC3E}">
        <p14:creationId xmlns:p14="http://schemas.microsoft.com/office/powerpoint/2010/main" val="115230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52ACED-93B7-584A-BB5F-261D43A7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10" y="2459757"/>
            <a:ext cx="7560962" cy="29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ylindre 6">
            <a:extLst>
              <a:ext uri="{FF2B5EF4-FFF2-40B4-BE49-F238E27FC236}">
                <a16:creationId xmlns:a16="http://schemas.microsoft.com/office/drawing/2014/main" id="{9A6FBC0B-959C-DD44-9C36-E3465B63F29D}"/>
              </a:ext>
            </a:extLst>
          </p:cNvPr>
          <p:cNvSpPr/>
          <p:nvPr/>
        </p:nvSpPr>
        <p:spPr>
          <a:xfrm>
            <a:off x="8697525" y="5097162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701A626C-A854-7F4F-953B-9A28C6B3D174}"/>
              </a:ext>
            </a:extLst>
          </p:cNvPr>
          <p:cNvSpPr/>
          <p:nvPr/>
        </p:nvSpPr>
        <p:spPr>
          <a:xfrm>
            <a:off x="8697526" y="3746138"/>
            <a:ext cx="897891" cy="1112818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ElasticSearch</a:t>
            </a:r>
            <a:endParaRPr lang="fr-FR" dirty="0"/>
          </a:p>
        </p:txBody>
      </p:sp>
      <p:sp>
        <p:nvSpPr>
          <p:cNvPr id="5" name="Carré corné 4">
            <a:extLst>
              <a:ext uri="{FF2B5EF4-FFF2-40B4-BE49-F238E27FC236}">
                <a16:creationId xmlns:a16="http://schemas.microsoft.com/office/drawing/2014/main" id="{9A2FFE34-ED44-4D4A-9C13-DFC9E6FD2550}"/>
              </a:ext>
            </a:extLst>
          </p:cNvPr>
          <p:cNvSpPr/>
          <p:nvPr/>
        </p:nvSpPr>
        <p:spPr>
          <a:xfrm>
            <a:off x="10512287" y="759840"/>
            <a:ext cx="1509962" cy="121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Visualisation </a:t>
            </a:r>
          </a:p>
          <a:p>
            <a:pPr algn="ctr"/>
            <a:r>
              <a:rPr lang="fr-FR" dirty="0" err="1"/>
              <a:t>Kibana</a:t>
            </a:r>
            <a:endParaRPr lang="fr-FR" dirty="0"/>
          </a:p>
        </p:txBody>
      </p:sp>
      <p:sp>
        <p:nvSpPr>
          <p:cNvPr id="10" name="Titre 2">
            <a:extLst>
              <a:ext uri="{FF2B5EF4-FFF2-40B4-BE49-F238E27FC236}">
                <a16:creationId xmlns:a16="http://schemas.microsoft.com/office/drawing/2014/main" id="{56A80DC4-B50B-C44F-ADBB-2FC5FFA1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11" y="344666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/>
              <a:t>Test 23: </a:t>
            </a:r>
            <a:r>
              <a:rPr lang="fr-FR" dirty="0"/>
              <a:t>Intégration Kafka, </a:t>
            </a:r>
            <a:r>
              <a:rPr lang="fr-FR" dirty="0" err="1"/>
              <a:t>NoSQL</a:t>
            </a:r>
            <a:r>
              <a:rPr lang="fr-FR" dirty="0"/>
              <a:t>, Vos Python Programs avec </a:t>
            </a:r>
            <a:r>
              <a:rPr lang="fr-FR" dirty="0" err="1"/>
              <a:t>Nifi</a:t>
            </a:r>
            <a:endParaRPr lang="fr-FR" dirty="0"/>
          </a:p>
        </p:txBody>
      </p:sp>
      <p:sp>
        <p:nvSpPr>
          <p:cNvPr id="9" name="Carré corné 8">
            <a:extLst>
              <a:ext uri="{FF2B5EF4-FFF2-40B4-BE49-F238E27FC236}">
                <a16:creationId xmlns:a16="http://schemas.microsoft.com/office/drawing/2014/main" id="{257E94EF-F315-9345-A8D0-0C66FFC229CF}"/>
              </a:ext>
            </a:extLst>
          </p:cNvPr>
          <p:cNvSpPr/>
          <p:nvPr/>
        </p:nvSpPr>
        <p:spPr>
          <a:xfrm>
            <a:off x="8849925" y="2114417"/>
            <a:ext cx="1509962" cy="121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in Python</a:t>
            </a:r>
          </a:p>
        </p:txBody>
      </p:sp>
      <p:sp>
        <p:nvSpPr>
          <p:cNvPr id="11" name="Carré corné 10">
            <a:extLst>
              <a:ext uri="{FF2B5EF4-FFF2-40B4-BE49-F238E27FC236}">
                <a16:creationId xmlns:a16="http://schemas.microsoft.com/office/drawing/2014/main" id="{4A2703B8-3676-E648-A6DD-F0809848E629}"/>
              </a:ext>
            </a:extLst>
          </p:cNvPr>
          <p:cNvSpPr/>
          <p:nvPr/>
        </p:nvSpPr>
        <p:spPr>
          <a:xfrm>
            <a:off x="308361" y="2547281"/>
            <a:ext cx="1509962" cy="778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Scrapper</a:t>
            </a:r>
            <a:r>
              <a:rPr lang="fr-FR" dirty="0"/>
              <a:t> Twitter 1</a:t>
            </a:r>
          </a:p>
        </p:txBody>
      </p:sp>
      <p:sp>
        <p:nvSpPr>
          <p:cNvPr id="12" name="Carré corné 11">
            <a:extLst>
              <a:ext uri="{FF2B5EF4-FFF2-40B4-BE49-F238E27FC236}">
                <a16:creationId xmlns:a16="http://schemas.microsoft.com/office/drawing/2014/main" id="{83EC6FE0-B17F-6D46-928E-E05E20B2BA4A}"/>
              </a:ext>
            </a:extLst>
          </p:cNvPr>
          <p:cNvSpPr/>
          <p:nvPr/>
        </p:nvSpPr>
        <p:spPr>
          <a:xfrm>
            <a:off x="308361" y="3569955"/>
            <a:ext cx="1509962" cy="778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Scrapper</a:t>
            </a:r>
            <a:r>
              <a:rPr lang="fr-FR" dirty="0"/>
              <a:t> Twitter 2</a:t>
            </a:r>
          </a:p>
        </p:txBody>
      </p:sp>
      <p:sp>
        <p:nvSpPr>
          <p:cNvPr id="13" name="Carré corné 12">
            <a:extLst>
              <a:ext uri="{FF2B5EF4-FFF2-40B4-BE49-F238E27FC236}">
                <a16:creationId xmlns:a16="http://schemas.microsoft.com/office/drawing/2014/main" id="{4047FA5A-4A84-F64F-A29E-09087F767F75}"/>
              </a:ext>
            </a:extLst>
          </p:cNvPr>
          <p:cNvSpPr/>
          <p:nvPr/>
        </p:nvSpPr>
        <p:spPr>
          <a:xfrm>
            <a:off x="308361" y="4592629"/>
            <a:ext cx="1509962" cy="77809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Scrapper</a:t>
            </a:r>
            <a:r>
              <a:rPr lang="fr-FR" dirty="0"/>
              <a:t> </a:t>
            </a:r>
            <a:r>
              <a:rPr lang="fr-FR" dirty="0" err="1"/>
              <a:t>Wikihow</a:t>
            </a:r>
            <a:endParaRPr lang="fr-FR" dirty="0"/>
          </a:p>
        </p:txBody>
      </p:sp>
      <p:sp>
        <p:nvSpPr>
          <p:cNvPr id="14" name="Carré corné 13">
            <a:extLst>
              <a:ext uri="{FF2B5EF4-FFF2-40B4-BE49-F238E27FC236}">
                <a16:creationId xmlns:a16="http://schemas.microsoft.com/office/drawing/2014/main" id="{7664806F-99C9-D144-AC8E-3E247782D44A}"/>
              </a:ext>
            </a:extLst>
          </p:cNvPr>
          <p:cNvSpPr/>
          <p:nvPr/>
        </p:nvSpPr>
        <p:spPr>
          <a:xfrm>
            <a:off x="9002325" y="2266817"/>
            <a:ext cx="1509962" cy="121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in Python</a:t>
            </a:r>
          </a:p>
        </p:txBody>
      </p:sp>
      <p:sp>
        <p:nvSpPr>
          <p:cNvPr id="15" name="Carré corné 14">
            <a:extLst>
              <a:ext uri="{FF2B5EF4-FFF2-40B4-BE49-F238E27FC236}">
                <a16:creationId xmlns:a16="http://schemas.microsoft.com/office/drawing/2014/main" id="{FECC3092-5849-674A-8B7B-0676F9F193DF}"/>
              </a:ext>
            </a:extLst>
          </p:cNvPr>
          <p:cNvSpPr/>
          <p:nvPr/>
        </p:nvSpPr>
        <p:spPr>
          <a:xfrm>
            <a:off x="9154725" y="2419217"/>
            <a:ext cx="1509962" cy="121096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ML program in Python</a:t>
            </a:r>
          </a:p>
        </p:txBody>
      </p:sp>
    </p:spTree>
    <p:extLst>
      <p:ext uri="{BB962C8B-B14F-4D97-AF65-F5344CB8AC3E}">
        <p14:creationId xmlns:p14="http://schemas.microsoft.com/office/powerpoint/2010/main" val="27908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1"/>
          <p:cNvCxnSpPr/>
          <p:nvPr/>
        </p:nvCxnSpPr>
        <p:spPr>
          <a:xfrm flipV="1">
            <a:off x="725771" y="876966"/>
            <a:ext cx="8909824" cy="1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88" y="1113754"/>
            <a:ext cx="7268589" cy="15718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3" y="3463492"/>
            <a:ext cx="4461831" cy="32638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43531" y="3074545"/>
            <a:ext cx="112215" cy="108930"/>
          </a:xfrm>
          <a:prstGeom prst="rect">
            <a:avLst/>
          </a:prstGeom>
          <a:solidFill>
            <a:srgbClr val="D71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0" name="Rectangle 9"/>
          <p:cNvSpPr/>
          <p:nvPr/>
        </p:nvSpPr>
        <p:spPr>
          <a:xfrm>
            <a:off x="1151263" y="2811187"/>
            <a:ext cx="7276642" cy="52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Après l’installation de la Librairie Paho-MQTT de la protocole MQTT.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5596568" y="4867252"/>
            <a:ext cx="594911" cy="228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219" y="4462138"/>
            <a:ext cx="3820058" cy="1038370"/>
          </a:xfrm>
          <a:prstGeom prst="rect">
            <a:avLst/>
          </a:prstGeom>
        </p:spPr>
      </p:pic>
      <p:sp>
        <p:nvSpPr>
          <p:cNvPr id="2" name="Titre 2">
            <a:extLst>
              <a:ext uri="{FF2B5EF4-FFF2-40B4-BE49-F238E27FC236}">
                <a16:creationId xmlns:a16="http://schemas.microsoft.com/office/drawing/2014/main" id="{AFA16577-7735-A4DC-EF4F-8B64692C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</p:spPr>
        <p:txBody>
          <a:bodyPr/>
          <a:lstStyle/>
          <a:p>
            <a:r>
              <a:rPr lang="en-US" dirty="0"/>
              <a:t>Test 1: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3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8" y="1204311"/>
            <a:ext cx="5126616" cy="3962600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6489265" y="2990927"/>
            <a:ext cx="594911" cy="228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76" y="2476106"/>
            <a:ext cx="3502702" cy="1188213"/>
          </a:xfrm>
          <a:prstGeom prst="rect">
            <a:avLst/>
          </a:prstGeom>
        </p:spPr>
      </p:pic>
      <p:sp>
        <p:nvSpPr>
          <p:cNvPr id="9" name="Ellipse 56"/>
          <p:cNvSpPr/>
          <p:nvPr/>
        </p:nvSpPr>
        <p:spPr>
          <a:xfrm>
            <a:off x="9694844" y="3023047"/>
            <a:ext cx="727113" cy="32512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2">
            <a:extLst>
              <a:ext uri="{FF2B5EF4-FFF2-40B4-BE49-F238E27FC236}">
                <a16:creationId xmlns:a16="http://schemas.microsoft.com/office/drawing/2014/main" id="{785D1A2C-E13E-F5CA-AE60-81E02FBB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</p:spPr>
        <p:txBody>
          <a:bodyPr/>
          <a:lstStyle/>
          <a:p>
            <a:r>
              <a:rPr lang="en-US" dirty="0"/>
              <a:t>Test 1: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61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E116A60-73B9-6E42-BF04-1A65E8F9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8A8DC7-62AE-614C-A965-4EDABF81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2: </a:t>
            </a:r>
            <a:r>
              <a:rPr lang="en-US" dirty="0" err="1"/>
              <a:t>PubSub</a:t>
            </a:r>
            <a:r>
              <a:rPr lang="en-US" dirty="0"/>
              <a:t> MQTT </a:t>
            </a:r>
            <a:r>
              <a:rPr lang="en-US" dirty="0" err="1"/>
              <a:t>en</a:t>
            </a:r>
            <a:r>
              <a:rPr lang="en-US" dirty="0"/>
              <a:t> Python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12CB0-5DC8-1647-A815-FE2EF042FB7F}"/>
              </a:ext>
            </a:extLst>
          </p:cNvPr>
          <p:cNvSpPr/>
          <p:nvPr/>
        </p:nvSpPr>
        <p:spPr>
          <a:xfrm>
            <a:off x="7335348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699D26-0232-0E4D-AE6E-5B9436A50E92}"/>
              </a:ext>
            </a:extLst>
          </p:cNvPr>
          <p:cNvSpPr/>
          <p:nvPr/>
        </p:nvSpPr>
        <p:spPr>
          <a:xfrm>
            <a:off x="4585252" y="2835965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Broker MQTT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0A1E2-922A-4647-AD80-65CBBA3D41FD}"/>
              </a:ext>
            </a:extLst>
          </p:cNvPr>
          <p:cNvSpPr/>
          <p:nvPr/>
        </p:nvSpPr>
        <p:spPr>
          <a:xfrm>
            <a:off x="1699456" y="28360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Publisher Python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4B8830-000D-2E45-B0FA-43A35EBCCC86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210204" y="3243470"/>
            <a:ext cx="1375048" cy="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12DC9-9613-CD46-9BB6-C31D8EE086D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09792" y="3243469"/>
            <a:ext cx="1225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A14A03D-FA9A-C24A-9A87-9742EBA873B3}"/>
              </a:ext>
            </a:extLst>
          </p:cNvPr>
          <p:cNvSpPr/>
          <p:nvPr/>
        </p:nvSpPr>
        <p:spPr>
          <a:xfrm>
            <a:off x="3526701" y="2828789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5159E-B6D5-2840-AE92-32C623BB8CFC}"/>
              </a:ext>
            </a:extLst>
          </p:cNvPr>
          <p:cNvSpPr/>
          <p:nvPr/>
        </p:nvSpPr>
        <p:spPr>
          <a:xfrm>
            <a:off x="6293561" y="2874137"/>
            <a:ext cx="759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MQTT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A2F5F-BCFB-6E4D-8D03-36813E6127DC}"/>
              </a:ext>
            </a:extLst>
          </p:cNvPr>
          <p:cNvSpPr/>
          <p:nvPr/>
        </p:nvSpPr>
        <p:spPr>
          <a:xfrm>
            <a:off x="7335348" y="1703116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AC5EC3-43EF-2A4A-9112-B86E4EAFF5C0}"/>
              </a:ext>
            </a:extLst>
          </p:cNvPr>
          <p:cNvSpPr/>
          <p:nvPr/>
        </p:nvSpPr>
        <p:spPr>
          <a:xfrm>
            <a:off x="7418174" y="4229201"/>
            <a:ext cx="1510748" cy="815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Consumer (</a:t>
            </a:r>
            <a:r>
              <a:rPr lang="fr-FR" dirty="0" err="1"/>
              <a:t>Subscriber</a:t>
            </a:r>
            <a:r>
              <a:rPr lang="fr-FR" dirty="0"/>
              <a:t> Python)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E02321-0E3D-534E-A4FE-FAFDD2732FB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6096000" y="2110621"/>
            <a:ext cx="1239348" cy="11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C9C611B-1523-C849-A2CE-F783B578DD10}"/>
              </a:ext>
            </a:extLst>
          </p:cNvPr>
          <p:cNvCxnSpPr>
            <a:cxnSpLocks/>
          </p:cNvCxnSpPr>
          <p:nvPr/>
        </p:nvCxnSpPr>
        <p:spPr>
          <a:xfrm>
            <a:off x="6130787" y="3267541"/>
            <a:ext cx="1287387" cy="147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B861205-1006-9145-AC14-F7DDCE65DB16}"/>
              </a:ext>
            </a:extLst>
          </p:cNvPr>
          <p:cNvSpPr/>
          <p:nvPr/>
        </p:nvSpPr>
        <p:spPr>
          <a:xfrm>
            <a:off x="957470" y="3873777"/>
            <a:ext cx="4050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Values </a:t>
            </a:r>
            <a:r>
              <a:rPr lang="fr-FR" dirty="0" err="1"/>
              <a:t>into</a:t>
            </a:r>
            <a:r>
              <a:rPr lang="fr-FR" dirty="0"/>
              <a:t> JSON Object</a:t>
            </a:r>
          </a:p>
        </p:txBody>
      </p:sp>
    </p:spTree>
    <p:extLst>
      <p:ext uri="{BB962C8B-B14F-4D97-AF65-F5344CB8AC3E}">
        <p14:creationId xmlns:p14="http://schemas.microsoft.com/office/powerpoint/2010/main" val="141117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15" y="501366"/>
            <a:ext cx="3697409" cy="209861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51" y="501366"/>
            <a:ext cx="3697409" cy="20986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073" y="501365"/>
            <a:ext cx="3697409" cy="20986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20" y="3837112"/>
            <a:ext cx="414395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C2312FE-7B15-4712-A73F-A1F881F2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A61717"/>
                </a:solidFill>
                <a:effectLst/>
                <a:latin typeface="Fira Sans" panose="020F0502020204030204" pitchFamily="34" charset="0"/>
              </a:rPr>
              <a:t>!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pip</a:t>
            </a:r>
            <a:r>
              <a:rPr lang="fr-FR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install</a:t>
            </a:r>
            <a:r>
              <a:rPr lang="fr-FR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opencv</a:t>
            </a:r>
            <a:r>
              <a:rPr lang="fr-FR" b="1" i="0" dirty="0">
                <a:solidFill>
                  <a:srgbClr val="000000"/>
                </a:solidFill>
                <a:effectLst/>
                <a:latin typeface="Fira Sans" panose="020F0502020204030204" pitchFamily="34" charset="0"/>
              </a:rPr>
              <a:t>-</a:t>
            </a:r>
            <a:r>
              <a:rPr lang="fr-FR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python 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effectLst/>
              </a:rPr>
              <a:t>import</a:t>
            </a:r>
            <a:r>
              <a:rPr lang="fr-FR" dirty="0"/>
              <a:t> </a:t>
            </a:r>
            <a:r>
              <a:rPr lang="fr-FR" dirty="0" err="1">
                <a:solidFill>
                  <a:srgbClr val="555555"/>
                </a:solidFill>
                <a:effectLst/>
              </a:rPr>
              <a:t>glob</a:t>
            </a:r>
            <a:r>
              <a:rPr lang="fr-FR" dirty="0"/>
              <a:t> </a:t>
            </a:r>
            <a:r>
              <a:rPr lang="fr-FR" b="1" dirty="0">
                <a:solidFill>
                  <a:srgbClr val="000000"/>
                </a:solidFill>
                <a:effectLst/>
              </a:rPr>
              <a:t>import</a:t>
            </a:r>
            <a:r>
              <a:rPr lang="fr-FR" dirty="0"/>
              <a:t> </a:t>
            </a:r>
            <a:r>
              <a:rPr lang="fr-FR" dirty="0">
                <a:solidFill>
                  <a:srgbClr val="555555"/>
                </a:solidFill>
                <a:effectLst/>
              </a:rPr>
              <a:t>cv2</a:t>
            </a:r>
            <a:r>
              <a:rPr lang="fr-FR" dirty="0"/>
              <a:t> </a:t>
            </a:r>
            <a:r>
              <a:rPr lang="fr-FR" b="1" dirty="0">
                <a:solidFill>
                  <a:srgbClr val="000000"/>
                </a:solidFill>
                <a:effectLst/>
              </a:rPr>
              <a:t>import</a:t>
            </a:r>
            <a:r>
              <a:rPr lang="fr-FR" dirty="0"/>
              <a:t> </a:t>
            </a:r>
            <a:r>
              <a:rPr lang="fr-FR" dirty="0">
                <a:solidFill>
                  <a:srgbClr val="555555"/>
                </a:solidFill>
                <a:effectLst/>
              </a:rPr>
              <a:t>pandas</a:t>
            </a:r>
            <a:r>
              <a:rPr lang="fr-FR" dirty="0"/>
              <a:t> </a:t>
            </a:r>
            <a:r>
              <a:rPr lang="fr-FR" b="1" dirty="0">
                <a:solidFill>
                  <a:srgbClr val="000000"/>
                </a:solidFill>
                <a:effectLst/>
              </a:rPr>
              <a:t>as</a:t>
            </a:r>
            <a:r>
              <a:rPr lang="fr-FR" dirty="0"/>
              <a:t> </a:t>
            </a:r>
            <a:r>
              <a:rPr lang="fr-FR" dirty="0" err="1">
                <a:effectLst/>
              </a:rPr>
              <a:t>pd</a:t>
            </a:r>
            <a:r>
              <a:rPr lang="fr-FR" dirty="0"/>
              <a:t> </a:t>
            </a:r>
            <a:r>
              <a:rPr lang="fr-FR" b="1" dirty="0">
                <a:solidFill>
                  <a:srgbClr val="000000"/>
                </a:solidFill>
                <a:effectLst/>
              </a:rPr>
              <a:t>import</a:t>
            </a:r>
            <a:r>
              <a:rPr lang="fr-FR" dirty="0"/>
              <a:t> </a:t>
            </a:r>
            <a:r>
              <a:rPr lang="fr-FR" dirty="0" err="1">
                <a:solidFill>
                  <a:srgbClr val="555555"/>
                </a:solidFill>
                <a:effectLst/>
              </a:rPr>
              <a:t>pathlib</a:t>
            </a:r>
            <a:endParaRPr lang="fr-FR" dirty="0">
              <a:solidFill>
                <a:srgbClr val="555555"/>
              </a:solidFill>
              <a:effectLst/>
            </a:endParaRPr>
          </a:p>
          <a:p>
            <a:pPr algn="l"/>
            <a:endParaRPr lang="fr-FR" b="0" i="0" dirty="0">
              <a:solidFill>
                <a:srgbClr val="555555"/>
              </a:solidFill>
              <a:latin typeface="Fira Sans" panose="020F0502020204030204" pitchFamily="34" charset="0"/>
            </a:endParaRPr>
          </a:p>
          <a:p>
            <a:pPr algn="l"/>
            <a:endParaRPr lang="fr-FR" b="0" i="0" dirty="0">
              <a:solidFill>
                <a:srgbClr val="333333"/>
              </a:solidFill>
              <a:effectLst/>
              <a:latin typeface="Fira Sans" panose="020F0502020204030204" pitchFamily="34" charset="0"/>
            </a:endParaRPr>
          </a:p>
          <a:p>
            <a:pPr algn="l"/>
            <a:br>
              <a:rPr lang="fr-FR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</a:br>
            <a:endParaRPr lang="fr-FR" b="0" i="0" dirty="0">
              <a:solidFill>
                <a:srgbClr val="333333"/>
              </a:solidFill>
              <a:effectLst/>
              <a:latin typeface="Fira Sans" panose="020F0502020204030204" pitchFamily="34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4FC70E0-937F-13D4-C322-47F7D53F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Publisher of QR Code</a:t>
            </a:r>
          </a:p>
        </p:txBody>
      </p:sp>
      <p:pic>
        <p:nvPicPr>
          <p:cNvPr id="1026" name="Picture 2" descr="How to read QR codes in Python using OpenCV">
            <a:extLst>
              <a:ext uri="{FF2B5EF4-FFF2-40B4-BE49-F238E27FC236}">
                <a16:creationId xmlns:a16="http://schemas.microsoft.com/office/drawing/2014/main" id="{1F841B82-34B2-FA73-B796-CEB9BE97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48" y="3429000"/>
            <a:ext cx="4237338" cy="2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44DAAA5-DEEA-C84E-1654-584430691437}"/>
              </a:ext>
            </a:extLst>
          </p:cNvPr>
          <p:cNvSpPr txBox="1"/>
          <p:nvPr/>
        </p:nvSpPr>
        <p:spPr>
          <a:xfrm>
            <a:off x="623392" y="2689554"/>
            <a:ext cx="65761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0000"/>
                </a:solidFill>
                <a:effectLst/>
              </a:rPr>
              <a:t>def</a:t>
            </a:r>
            <a:r>
              <a:rPr lang="fr-FR" dirty="0"/>
              <a:t> </a:t>
            </a:r>
            <a:r>
              <a:rPr lang="fr-FR" b="1" dirty="0" err="1">
                <a:solidFill>
                  <a:srgbClr val="990000"/>
                </a:solidFill>
                <a:effectLst/>
              </a:rPr>
              <a:t>read_qr_code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filename</a:t>
            </a:r>
            <a:r>
              <a:rPr lang="fr-FR" dirty="0">
                <a:effectLst/>
              </a:rPr>
              <a:t>):</a:t>
            </a:r>
            <a:r>
              <a:rPr lang="fr-FR" dirty="0"/>
              <a:t> 	</a:t>
            </a:r>
          </a:p>
          <a:p>
            <a:r>
              <a:rPr lang="fr-FR" dirty="0">
                <a:solidFill>
                  <a:srgbClr val="DD1144"/>
                </a:solidFill>
                <a:effectLst/>
              </a:rPr>
              <a:t>	"""Read an image and </a:t>
            </a:r>
            <a:r>
              <a:rPr lang="fr-FR" dirty="0" err="1">
                <a:solidFill>
                  <a:srgbClr val="DD1144"/>
                </a:solidFill>
                <a:effectLst/>
              </a:rPr>
              <a:t>read</a:t>
            </a:r>
            <a:r>
              <a:rPr lang="fr-FR" dirty="0">
                <a:solidFill>
                  <a:srgbClr val="DD1144"/>
                </a:solidFill>
                <a:effectLst/>
              </a:rPr>
              <a:t> the QR code. </a:t>
            </a:r>
          </a:p>
          <a:p>
            <a:r>
              <a:rPr lang="fr-FR" dirty="0">
                <a:solidFill>
                  <a:srgbClr val="DD1144"/>
                </a:solidFill>
                <a:effectLst/>
              </a:rPr>
              <a:t>	Args: </a:t>
            </a:r>
          </a:p>
          <a:p>
            <a:r>
              <a:rPr lang="fr-FR" dirty="0">
                <a:solidFill>
                  <a:srgbClr val="DD1144"/>
                </a:solidFill>
              </a:rPr>
              <a:t>		</a:t>
            </a:r>
            <a:r>
              <a:rPr lang="fr-FR" dirty="0" err="1">
                <a:solidFill>
                  <a:srgbClr val="DD1144"/>
                </a:solidFill>
                <a:effectLst/>
              </a:rPr>
              <a:t>filename</a:t>
            </a:r>
            <a:r>
              <a:rPr lang="fr-FR" dirty="0">
                <a:solidFill>
                  <a:srgbClr val="DD1144"/>
                </a:solidFill>
                <a:effectLst/>
              </a:rPr>
              <a:t> (string): Path to file 	</a:t>
            </a:r>
            <a:r>
              <a:rPr lang="fr-FR" dirty="0" err="1">
                <a:solidFill>
                  <a:srgbClr val="DD1144"/>
                </a:solidFill>
                <a:effectLst/>
              </a:rPr>
              <a:t>Returns</a:t>
            </a:r>
            <a:r>
              <a:rPr lang="fr-FR" dirty="0">
                <a:solidFill>
                  <a:srgbClr val="DD1144"/>
                </a:solidFill>
                <a:effectLst/>
              </a:rPr>
              <a:t>: </a:t>
            </a:r>
          </a:p>
          <a:p>
            <a:r>
              <a:rPr lang="fr-FR" dirty="0">
                <a:solidFill>
                  <a:srgbClr val="DD1144"/>
                </a:solidFill>
              </a:rPr>
              <a:t>		</a:t>
            </a:r>
            <a:r>
              <a:rPr lang="fr-FR" dirty="0" err="1">
                <a:solidFill>
                  <a:srgbClr val="DD1144"/>
                </a:solidFill>
                <a:effectLst/>
              </a:rPr>
              <a:t>qr</a:t>
            </a:r>
            <a:r>
              <a:rPr lang="fr-FR" dirty="0">
                <a:solidFill>
                  <a:srgbClr val="DD1144"/>
                </a:solidFill>
                <a:effectLst/>
              </a:rPr>
              <a:t> (string): Value </a:t>
            </a:r>
            <a:r>
              <a:rPr lang="fr-FR" dirty="0" err="1">
                <a:solidFill>
                  <a:srgbClr val="DD1144"/>
                </a:solidFill>
                <a:effectLst/>
              </a:rPr>
              <a:t>from</a:t>
            </a:r>
            <a:r>
              <a:rPr lang="fr-FR" dirty="0">
                <a:solidFill>
                  <a:srgbClr val="DD1144"/>
                </a:solidFill>
                <a:effectLst/>
              </a:rPr>
              <a:t> QR code </a:t>
            </a:r>
          </a:p>
          <a:p>
            <a:r>
              <a:rPr lang="fr-FR" dirty="0">
                <a:solidFill>
                  <a:srgbClr val="DD1144"/>
                </a:solidFill>
              </a:rPr>
              <a:t>	</a:t>
            </a:r>
            <a:r>
              <a:rPr lang="fr-FR" dirty="0">
                <a:solidFill>
                  <a:srgbClr val="DD1144"/>
                </a:solidFill>
                <a:effectLst/>
              </a:rPr>
              <a:t>"""</a:t>
            </a:r>
            <a:r>
              <a:rPr lang="fr-FR" dirty="0"/>
              <a:t> </a:t>
            </a:r>
          </a:p>
          <a:p>
            <a:r>
              <a:rPr lang="fr-FR" b="1" dirty="0">
                <a:solidFill>
                  <a:srgbClr val="000000"/>
                </a:solidFill>
                <a:effectLst/>
              </a:rPr>
              <a:t>	</a:t>
            </a:r>
            <a:r>
              <a:rPr lang="fr-FR" b="1" dirty="0" err="1">
                <a:solidFill>
                  <a:srgbClr val="000000"/>
                </a:solidFill>
                <a:effectLst/>
              </a:rPr>
              <a:t>try</a:t>
            </a:r>
            <a:r>
              <a:rPr lang="fr-FR" dirty="0">
                <a:effectLst/>
              </a:rPr>
              <a:t>:</a:t>
            </a:r>
            <a:r>
              <a:rPr lang="fr-FR" dirty="0"/>
              <a:t> </a:t>
            </a:r>
          </a:p>
          <a:p>
            <a:r>
              <a:rPr lang="fr-FR" dirty="0">
                <a:effectLst/>
              </a:rPr>
              <a:t>		</a:t>
            </a:r>
            <a:r>
              <a:rPr lang="fr-FR" dirty="0" err="1">
                <a:effectLst/>
              </a:rPr>
              <a:t>img</a:t>
            </a:r>
            <a:r>
              <a:rPr lang="fr-FR" dirty="0"/>
              <a:t> </a:t>
            </a:r>
            <a:r>
              <a:rPr lang="fr-FR" b="1" dirty="0">
                <a:solidFill>
                  <a:srgbClr val="000000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effectLst/>
              </a:rPr>
              <a:t>cv2.imread(</a:t>
            </a:r>
            <a:r>
              <a:rPr lang="fr-FR" dirty="0" err="1">
                <a:effectLst/>
              </a:rPr>
              <a:t>filename</a:t>
            </a:r>
            <a:r>
              <a:rPr lang="fr-FR" dirty="0">
                <a:effectLst/>
              </a:rPr>
              <a:t>)</a:t>
            </a:r>
            <a:r>
              <a:rPr lang="fr-FR" dirty="0"/>
              <a:t> </a:t>
            </a:r>
          </a:p>
          <a:p>
            <a:r>
              <a:rPr lang="fr-FR" dirty="0">
                <a:effectLst/>
              </a:rPr>
              <a:t>		</a:t>
            </a:r>
            <a:r>
              <a:rPr lang="fr-FR" dirty="0" err="1">
                <a:effectLst/>
              </a:rPr>
              <a:t>detect</a:t>
            </a:r>
            <a:r>
              <a:rPr lang="fr-FR" dirty="0"/>
              <a:t> </a:t>
            </a:r>
            <a:r>
              <a:rPr lang="fr-FR" b="1" dirty="0">
                <a:solidFill>
                  <a:srgbClr val="000000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>
                <a:effectLst/>
              </a:rPr>
              <a:t>cv2.QRCodeDetector()</a:t>
            </a:r>
            <a:r>
              <a:rPr lang="fr-FR" dirty="0"/>
              <a:t> </a:t>
            </a:r>
            <a:r>
              <a:rPr lang="fr-FR" dirty="0">
                <a:effectLst/>
              </a:rPr>
              <a:t>value,</a:t>
            </a:r>
            <a:r>
              <a:rPr lang="fr-FR" dirty="0"/>
              <a:t> </a:t>
            </a:r>
            <a:r>
              <a:rPr lang="fr-FR" dirty="0">
                <a:effectLst/>
              </a:rPr>
              <a:t>points,</a:t>
            </a:r>
            <a:r>
              <a:rPr lang="fr-FR" dirty="0"/>
              <a:t> 		</a:t>
            </a:r>
            <a:r>
              <a:rPr lang="fr-FR" dirty="0" err="1">
                <a:effectLst/>
              </a:rPr>
              <a:t>straight_qrcode</a:t>
            </a:r>
            <a:r>
              <a:rPr lang="fr-FR" dirty="0"/>
              <a:t> </a:t>
            </a:r>
            <a:r>
              <a:rPr lang="fr-FR" b="1" dirty="0">
                <a:solidFill>
                  <a:srgbClr val="000000"/>
                </a:solidFill>
                <a:effectLst/>
              </a:rPr>
              <a:t>=</a:t>
            </a:r>
            <a:r>
              <a:rPr lang="fr-FR" dirty="0"/>
              <a:t> </a:t>
            </a:r>
            <a:r>
              <a:rPr lang="fr-FR" dirty="0" err="1">
                <a:effectLst/>
              </a:rPr>
              <a:t>detect.detectAndDecode</a:t>
            </a:r>
            <a:r>
              <a:rPr lang="fr-FR" dirty="0">
                <a:effectLst/>
              </a:rPr>
              <a:t>(</a:t>
            </a:r>
            <a:r>
              <a:rPr lang="fr-FR" dirty="0" err="1">
                <a:effectLst/>
              </a:rPr>
              <a:t>img</a:t>
            </a:r>
            <a:r>
              <a:rPr lang="fr-FR" dirty="0">
                <a:effectLst/>
              </a:rPr>
              <a:t>)</a:t>
            </a:r>
            <a:r>
              <a:rPr lang="fr-FR" dirty="0"/>
              <a:t> </a:t>
            </a:r>
          </a:p>
          <a:p>
            <a:r>
              <a:rPr lang="fr-FR" b="1" dirty="0">
                <a:solidFill>
                  <a:srgbClr val="000000"/>
                </a:solidFill>
                <a:effectLst/>
              </a:rPr>
              <a:t>		return</a:t>
            </a:r>
            <a:r>
              <a:rPr lang="fr-FR" dirty="0"/>
              <a:t> </a:t>
            </a:r>
            <a:r>
              <a:rPr lang="fr-FR" dirty="0">
                <a:effectLst/>
              </a:rPr>
              <a:t>value</a:t>
            </a:r>
            <a:r>
              <a:rPr lang="fr-FR" dirty="0"/>
              <a:t> </a:t>
            </a:r>
          </a:p>
          <a:p>
            <a:r>
              <a:rPr lang="fr-FR" b="1" dirty="0">
                <a:solidFill>
                  <a:srgbClr val="000000"/>
                </a:solidFill>
                <a:effectLst/>
              </a:rPr>
              <a:t>	</a:t>
            </a:r>
            <a:r>
              <a:rPr lang="fr-FR" b="1" dirty="0" err="1">
                <a:solidFill>
                  <a:srgbClr val="000000"/>
                </a:solidFill>
                <a:effectLst/>
              </a:rPr>
              <a:t>except</a:t>
            </a:r>
            <a:r>
              <a:rPr lang="fr-FR" dirty="0">
                <a:effectLst/>
              </a:rPr>
              <a:t>:</a:t>
            </a:r>
            <a:r>
              <a:rPr lang="fr-FR" dirty="0"/>
              <a:t> </a:t>
            </a:r>
          </a:p>
          <a:p>
            <a:r>
              <a:rPr lang="fr-FR" b="1" dirty="0">
                <a:solidFill>
                  <a:srgbClr val="000000"/>
                </a:solidFill>
                <a:effectLst/>
              </a:rPr>
              <a:t>		return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6589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 2013 –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1672</Words>
  <Application>Microsoft Macintosh PowerPoint</Application>
  <PresentationFormat>Grand écran</PresentationFormat>
  <Paragraphs>358</Paragraphs>
  <Slides>41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Fira Sans</vt:lpstr>
      <vt:lpstr>Segoe UI Light</vt:lpstr>
      <vt:lpstr>Segoe WP</vt:lpstr>
      <vt:lpstr>Times New Roman</vt:lpstr>
      <vt:lpstr>Wingdings</vt:lpstr>
      <vt:lpstr>Thème Office</vt:lpstr>
      <vt:lpstr>Travaux Pratiques </vt:lpstr>
      <vt:lpstr>Environnement</vt:lpstr>
      <vt:lpstr>MQTT</vt:lpstr>
      <vt:lpstr>Test 1: PubSub MQTT en Python</vt:lpstr>
      <vt:lpstr>Test 1: PubSub MQTT en Python</vt:lpstr>
      <vt:lpstr>Test 1: PubSub MQTT en Python</vt:lpstr>
      <vt:lpstr>Test 2: PubSub MQTT en Python</vt:lpstr>
      <vt:lpstr>Présentation PowerPoint</vt:lpstr>
      <vt:lpstr>Publisher of QR Code</vt:lpstr>
      <vt:lpstr>Test 3: PubSub MQTT en Python</vt:lpstr>
      <vt:lpstr>Présentation PowerPoint</vt:lpstr>
      <vt:lpstr>Test 4: PubSub MQTT en Python</vt:lpstr>
      <vt:lpstr>Test 5: PubSub MQTT en Python</vt:lpstr>
      <vt:lpstr>Test 6: PubSub MQTT en Python</vt:lpstr>
      <vt:lpstr>Test 7: PubSub MQTT en Python</vt:lpstr>
      <vt:lpstr>Test 8: PubSub MQTT Scrapper from Twitter</vt:lpstr>
      <vt:lpstr>KAFKA</vt:lpstr>
      <vt:lpstr>A first look</vt:lpstr>
      <vt:lpstr>Topics</vt:lpstr>
      <vt:lpstr>Topics</vt:lpstr>
      <vt:lpstr>Kafka adoption and use cases</vt:lpstr>
      <vt:lpstr>How fast is Kafka?</vt:lpstr>
      <vt:lpstr>Why is Kafka so fast?</vt:lpstr>
      <vt:lpstr>Installation couple Kafka-Zookeeper</vt:lpstr>
      <vt:lpstr>Kafka Quickstart</vt:lpstr>
      <vt:lpstr>Test 9: Connecteurs(*) KAFKA</vt:lpstr>
      <vt:lpstr>Test 10: Connecteurs(*) KAFKA</vt:lpstr>
      <vt:lpstr>Test 11: Connecteurs(*) KAFKA</vt:lpstr>
      <vt:lpstr>Test 12: Connecteurs(*) KAFKA</vt:lpstr>
      <vt:lpstr>Test 13: Connecteurs(*) KAFKA</vt:lpstr>
      <vt:lpstr>Test 14: Connecteurs(*) KAFKA</vt:lpstr>
      <vt:lpstr>Test 15: Connecteurs(*) KAFKA</vt:lpstr>
      <vt:lpstr>Intégration Kafka, NoSQL, Vos Python Programs avec Nifi</vt:lpstr>
      <vt:lpstr>Test 16: Connecteurs(*) KAFKA</vt:lpstr>
      <vt:lpstr>Test 17: Connecteurs(*) KAFKA</vt:lpstr>
      <vt:lpstr>Test 18: Intégration Kafka, NoSQL, Vos Python Programs avec Nifi</vt:lpstr>
      <vt:lpstr>Test 19: Connecteurs(*) KAFKA</vt:lpstr>
      <vt:lpstr>Test 20: Intégration Kafka, NoSQL, Vos Python Programs avec Nifi</vt:lpstr>
      <vt:lpstr>Test 21: Intégration Kafka, NoSQL, Vos Python Programs avec Nifi</vt:lpstr>
      <vt:lpstr>Test 22: Intégration Kafka, NoSQL, Vos Python Programs avec Nifi</vt:lpstr>
      <vt:lpstr>Test 23: Intégration Kafka, NoSQL, Vos Python Programs avec Nifi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Projet </dc:title>
  <dc:creator>Abdelghani Chibani</dc:creator>
  <cp:lastModifiedBy>Abdelghani Chibani</cp:lastModifiedBy>
  <cp:revision>27</cp:revision>
  <dcterms:created xsi:type="dcterms:W3CDTF">2021-10-20T08:48:38Z</dcterms:created>
  <dcterms:modified xsi:type="dcterms:W3CDTF">2024-01-18T15:55:44Z</dcterms:modified>
</cp:coreProperties>
</file>