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38C-4F4B-4320-B787-44C86381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16042-86FF-4413-8269-6F274F0AB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ABA0-5187-4750-8CFC-3E42E398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FA01-967D-4841-8F28-9E09D90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4AB9-A9B4-4077-BE09-7B42C735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7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4CEF-5E01-4A2F-AA58-DF633FD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43394-F316-48C8-96BC-CA65F0420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14E8-8C83-47BE-ABAE-EAC2A18B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C692-D546-46F3-824C-A0F11393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D461-E28D-435F-9AD8-BEBFB6F2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9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66D9-E337-4D5E-8486-6804C4A8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DC6AC-D131-4282-B435-382F3764E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8191-039B-4A11-8749-968096BA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C3E2-20B4-4C21-A32B-82A767BA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493B-161F-4ED2-9387-7EBFF4F7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35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D86-C7E4-4A4B-8610-7F35A2EA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6844-1300-4D04-A29A-3408761E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D0FE-66BF-495B-82C8-E92429B9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FBF8-D69F-46EB-A611-377FD91A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0552-8740-4D59-9757-4C1C0518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8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53C9-9EB2-47CD-9421-6561425F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2516-59CE-4933-95C9-AFA1199B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7C2C-C779-4525-A5CE-0C4E68A2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25BC-11EA-469D-B9AF-01C0A641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4BC8-89EE-44D7-9844-53005E0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73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A957-2524-4EF4-BD78-AB3D9858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559-2E77-4F79-9DD0-6E367523F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15B8F-F769-44DC-BEAF-E3ADC3959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DDDD-231E-45EB-81CF-5288A2DB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57EA9-A403-4988-A626-38C2405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ADB4-9720-4C57-9F38-80F0DABB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5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62C8-EA55-4F7E-B482-78E5EF8B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02B6-F4A7-4C1D-A2D3-1BD11B87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5F51A-1BDD-4F1D-9453-F8CBF17C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7137D-0F27-45C9-9E64-45C6911F4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8F062-FED2-41F6-8CF2-73DCEB9B9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A38DE-14A5-48B7-A1DD-665CFB0C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3F134-031A-49B1-9E80-01EE972F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89CF5-C9FD-4EA5-AE32-F28AB061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99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191A-D671-4289-988D-4C30AA3A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66B77-0BC9-4742-A1AC-9C8352DF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53262-6934-4119-AFFD-DA5B043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FF868-40D1-46B8-A797-7DED620E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5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A67B6-F35F-4C5F-B280-99B4DFF1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AE6C3-8528-4070-B6B5-DD085594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B12C-100C-4078-B1D8-133E7A6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49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62C7-4B2F-4E2E-BA9C-CDD1C853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411F-9048-4342-930E-75EB9FCC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6694-D0DF-411B-B7CE-1E93BA1C3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50B0B-48B7-4ABE-A80F-367D642C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132CE-7173-492D-A4DD-A67EFEB9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2E5DD-7A06-4DEF-9708-833ED311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0AF6-BE1E-4C57-BBC9-07A596F9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2EE47-929F-441A-A83C-CFD4A75BB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4D0C0-1169-4B11-84E0-A27470979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5F2E2-643F-43D3-87B1-4917BDF5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8F94-4BA6-4B08-9A85-3B786238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ED7A-3E08-4422-8779-A57A3EB3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76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0E382-4190-4D09-B720-B0F10772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84DE0-7F36-4718-AF5B-7DC429F2A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EDA2-8B7E-4EF8-B523-8868DAE4F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D950-0115-4C21-9D45-CA7EFC22C26F}" type="datetimeFigureOut">
              <a:rPr lang="fr-FR" smtClean="0"/>
              <a:t>30/12/2017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9FC8B-5272-4748-8C30-E0001B91D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4136-AFE3-4146-99FE-0AFADB07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18FB-B5BB-4F3C-BC7D-F03E72C61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13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830BA8-FF20-4096-A24E-B8275EB3055B}"/>
              </a:ext>
            </a:extLst>
          </p:cNvPr>
          <p:cNvSpPr/>
          <p:nvPr/>
        </p:nvSpPr>
        <p:spPr>
          <a:xfrm>
            <a:off x="73294" y="165100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52E9D-BCA2-49E3-8BC4-A015846644E3}"/>
              </a:ext>
            </a:extLst>
          </p:cNvPr>
          <p:cNvSpPr txBox="1"/>
          <p:nvPr/>
        </p:nvSpPr>
        <p:spPr>
          <a:xfrm>
            <a:off x="614363" y="366713"/>
            <a:ext cx="1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7C34-CDD6-4276-87B4-0BB535A1F168}"/>
              </a:ext>
            </a:extLst>
          </p:cNvPr>
          <p:cNvSpPr txBox="1"/>
          <p:nvPr/>
        </p:nvSpPr>
        <p:spPr>
          <a:xfrm rot="16200000">
            <a:off x="-1085732" y="165365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MonospaceTypewriter" panose="02000606040000020004" pitchFamily="2" charset="0"/>
              </a:rPr>
              <a:t>Carte d’OS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DB321-8F1C-4EF3-84A3-EBBD9FF3B13E}"/>
              </a:ext>
            </a:extLst>
          </p:cNvPr>
          <p:cNvSpPr txBox="1"/>
          <p:nvPr/>
        </p:nvSpPr>
        <p:spPr>
          <a:xfrm>
            <a:off x="282178" y="167991"/>
            <a:ext cx="2059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prstClr val="black"/>
                </a:solidFill>
              </a:rPr>
              <a:t>Microsoft Windows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Os le plus répandu dans les entreprises et chez les particuliers.</a:t>
            </a:r>
          </a:p>
          <a:p>
            <a:endParaRPr lang="fr-FR" sz="900" u="sng" dirty="0">
              <a:latin typeface="MonospaceTypewriter" panose="02000606040000020004" pitchFamily="2" charset="0"/>
            </a:endParaRPr>
          </a:p>
          <a:p>
            <a:r>
              <a:rPr lang="fr-FR" sz="900" u="sng" dirty="0">
                <a:latin typeface="MonospaceTypewriter" panose="02000606040000020004" pitchFamily="2" charset="0"/>
              </a:rPr>
              <a:t>Avantage: D</a:t>
            </a:r>
            <a:r>
              <a:rPr lang="fr-FR" sz="900" dirty="0">
                <a:latin typeface="MonospaceTypewriter" panose="02000606040000020004" pitchFamily="2" charset="0"/>
              </a:rPr>
              <a:t>onc plus de logiciels (+1 pour chaque équipement)</a:t>
            </a:r>
            <a:br>
              <a:rPr lang="fr-FR" sz="900" u="sng" dirty="0">
                <a:latin typeface="MonospaceTypewriter" panose="02000606040000020004" pitchFamily="2" charset="0"/>
              </a:rPr>
            </a:br>
            <a:r>
              <a:rPr lang="fr-FR" sz="900" u="sng" dirty="0">
                <a:latin typeface="MonospaceTypewriter" panose="02000606040000020004" pitchFamily="2" charset="0"/>
              </a:rPr>
              <a:t>Inconvénient:</a:t>
            </a:r>
            <a:r>
              <a:rPr lang="fr-FR" sz="900" dirty="0">
                <a:latin typeface="MonospaceTypewriter" panose="02000606040000020004" pitchFamily="2" charset="0"/>
              </a:rPr>
              <a:t> Du donc le plus exposé (Effet des virus +1)</a:t>
            </a:r>
            <a:r>
              <a:rPr lang="fr-FR" sz="900" u="sng" dirty="0">
                <a:latin typeface="MonospaceTypewriter" panose="02000606040000020004" pitchFamily="2" charset="0"/>
              </a:rPr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B62838-C8A3-4F61-868E-4CD34A1EEE0D}"/>
              </a:ext>
            </a:extLst>
          </p:cNvPr>
          <p:cNvSpPr/>
          <p:nvPr/>
        </p:nvSpPr>
        <p:spPr>
          <a:xfrm>
            <a:off x="15476" y="3511550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A84059-A132-4387-B70B-2D1E3C37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6" y="818095"/>
            <a:ext cx="1240155" cy="9310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D379A9-2A24-4B6F-B8E9-5F1CC041C463}"/>
              </a:ext>
            </a:extLst>
          </p:cNvPr>
          <p:cNvSpPr txBox="1"/>
          <p:nvPr/>
        </p:nvSpPr>
        <p:spPr>
          <a:xfrm rot="16200000">
            <a:off x="-1101209" y="4910884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MonospaceTypewriter" panose="02000606040000020004" pitchFamily="2" charset="0"/>
              </a:rPr>
              <a:t>Carte d’OS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E0B48-B9B4-4365-9EC0-B00BC98CE530}"/>
              </a:ext>
            </a:extLst>
          </p:cNvPr>
          <p:cNvSpPr txBox="1"/>
          <p:nvPr/>
        </p:nvSpPr>
        <p:spPr>
          <a:xfrm>
            <a:off x="229838" y="3522134"/>
            <a:ext cx="2069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prstClr val="black"/>
                </a:solidFill>
              </a:rPr>
              <a:t>Mac OS X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L’Os propriétaire d’Apple pour ses ordinateurs. Basé sur le noyau UNIX</a:t>
            </a:r>
          </a:p>
          <a:p>
            <a:endParaRPr lang="fr-FR" sz="900" u="sng" dirty="0">
              <a:latin typeface="MonospaceTypewriter" panose="02000606040000020004" pitchFamily="2" charset="0"/>
            </a:endParaRPr>
          </a:p>
          <a:p>
            <a:r>
              <a:rPr lang="fr-FR" sz="900" u="sng" dirty="0" err="1">
                <a:latin typeface="MonospaceTypewriter" panose="02000606040000020004" pitchFamily="2" charset="0"/>
              </a:rPr>
              <a:t>Avantage:N</a:t>
            </a:r>
            <a:r>
              <a:rPr lang="fr-FR" sz="900" dirty="0" err="1">
                <a:latin typeface="MonospaceTypewriter" panose="02000606040000020004" pitchFamily="2" charset="0"/>
              </a:rPr>
              <a:t>oyau</a:t>
            </a:r>
            <a:r>
              <a:rPr lang="fr-FR" sz="900" u="sng" dirty="0">
                <a:latin typeface="MonospaceTypewriter" panose="02000606040000020004" pitchFamily="2" charset="0"/>
              </a:rPr>
              <a:t> </a:t>
            </a:r>
            <a:r>
              <a:rPr lang="fr-FR" sz="900" dirty="0">
                <a:latin typeface="MonospaceTypewriter" panose="02000606040000020004" pitchFamily="2" charset="0"/>
              </a:rPr>
              <a:t>UNIX donc mieux protégé (+1 face au virus supérieur au niv3)</a:t>
            </a:r>
            <a:br>
              <a:rPr lang="fr-FR" sz="900" u="sng" dirty="0">
                <a:latin typeface="MonospaceTypewriter" panose="02000606040000020004" pitchFamily="2" charset="0"/>
              </a:rPr>
            </a:br>
            <a:r>
              <a:rPr lang="fr-FR" sz="900" u="sng" dirty="0">
                <a:latin typeface="MonospaceTypewriter" panose="02000606040000020004" pitchFamily="2" charset="0"/>
              </a:rPr>
              <a:t>Inconvénient:</a:t>
            </a:r>
            <a:r>
              <a:rPr lang="fr-FR" sz="900" dirty="0">
                <a:latin typeface="MonospaceTypewriter" panose="02000606040000020004" pitchFamily="2" charset="0"/>
              </a:rPr>
              <a:t> Produit relativement cher (-1 récompense face au virus supérieurs au niv3</a:t>
            </a:r>
            <a:endParaRPr lang="fr-FR" sz="900" u="sng" dirty="0">
              <a:latin typeface="MonospaceTypewriter" panose="0200060604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A14091-A6FF-43C8-BC27-B4B65324D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4152901"/>
            <a:ext cx="952500" cy="9525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22C9D6-12B0-42DC-93DA-C3D74B0BB52A}"/>
              </a:ext>
            </a:extLst>
          </p:cNvPr>
          <p:cNvSpPr/>
          <p:nvPr/>
        </p:nvSpPr>
        <p:spPr>
          <a:xfrm>
            <a:off x="2549937" y="165100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882EE-8282-4796-B632-EC9A3EF10A93}"/>
              </a:ext>
            </a:extLst>
          </p:cNvPr>
          <p:cNvSpPr txBox="1"/>
          <p:nvPr/>
        </p:nvSpPr>
        <p:spPr>
          <a:xfrm>
            <a:off x="2748823" y="179439"/>
            <a:ext cx="2069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prstClr val="black"/>
                </a:solidFill>
              </a:rPr>
              <a:t>Ubuntu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Une des distributions de linux les plus populaires. Basé sur le noyau UNIX. Open source</a:t>
            </a:r>
          </a:p>
          <a:p>
            <a:endParaRPr lang="fr-FR" sz="900" u="sng" dirty="0">
              <a:latin typeface="MonospaceTypewriter" panose="02000606040000020004" pitchFamily="2" charset="0"/>
            </a:endParaRPr>
          </a:p>
          <a:p>
            <a:r>
              <a:rPr lang="fr-FR" sz="900" u="sng" dirty="0">
                <a:latin typeface="MonospaceTypewriter" panose="02000606040000020004" pitchFamily="2" charset="0"/>
              </a:rPr>
              <a:t>Avantage: Communauté</a:t>
            </a:r>
            <a:r>
              <a:rPr lang="fr-FR" sz="900" dirty="0">
                <a:latin typeface="MonospaceTypewriter" panose="02000606040000020004" pitchFamily="2" charset="0"/>
              </a:rPr>
              <a:t> open-source: A partir du niv3, à chaque tour peut imposer le soutien d’un autre joueur</a:t>
            </a:r>
            <a:br>
              <a:rPr lang="fr-FR" sz="900" u="sng" dirty="0">
                <a:latin typeface="MonospaceTypewriter" panose="02000606040000020004" pitchFamily="2" charset="0"/>
              </a:rPr>
            </a:br>
            <a:r>
              <a:rPr lang="fr-FR" sz="900" u="sng" dirty="0">
                <a:latin typeface="MonospaceTypewriter" panose="02000606040000020004" pitchFamily="2" charset="0"/>
              </a:rPr>
              <a:t>Inconvénient:</a:t>
            </a:r>
            <a:r>
              <a:rPr lang="fr-FR" sz="900" dirty="0">
                <a:latin typeface="MonospaceTypewriter" panose="02000606040000020004" pitchFamily="2" charset="0"/>
              </a:rPr>
              <a:t> Compatibilité avec les outils restreinte: </a:t>
            </a:r>
          </a:p>
          <a:p>
            <a:r>
              <a:rPr lang="fr-FR" sz="900" dirty="0">
                <a:latin typeface="MonospaceTypewriter" panose="02000606040000020004" pitchFamily="2" charset="0"/>
              </a:rPr>
              <a:t>-1 objet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82B6F8-E4E1-45AE-8E23-8E319B2693C8}"/>
              </a:ext>
            </a:extLst>
          </p:cNvPr>
          <p:cNvSpPr txBox="1"/>
          <p:nvPr/>
        </p:nvSpPr>
        <p:spPr>
          <a:xfrm rot="16200000">
            <a:off x="1414204" y="165258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MonospaceTypewriter" panose="02000606040000020004" pitchFamily="2" charset="0"/>
              </a:rPr>
              <a:t>Carte d’OS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B5C733-D100-445C-B5E1-DA37A8FD2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05" y="736045"/>
            <a:ext cx="1130864" cy="68848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D6D67-3FB0-4CF8-812F-11E733BB3008}"/>
              </a:ext>
            </a:extLst>
          </p:cNvPr>
          <p:cNvSpPr/>
          <p:nvPr/>
        </p:nvSpPr>
        <p:spPr>
          <a:xfrm>
            <a:off x="7553457" y="3506232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7B1F9E-479F-4949-8A2A-1FDF242AA5E3}"/>
              </a:ext>
            </a:extLst>
          </p:cNvPr>
          <p:cNvSpPr/>
          <p:nvPr/>
        </p:nvSpPr>
        <p:spPr>
          <a:xfrm>
            <a:off x="7553457" y="179439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5D9C0E-A53A-48E3-8263-1E4B8202615D}"/>
              </a:ext>
            </a:extLst>
          </p:cNvPr>
          <p:cNvSpPr/>
          <p:nvPr/>
        </p:nvSpPr>
        <p:spPr>
          <a:xfrm>
            <a:off x="5011152" y="3506232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08F3EF-366D-4F8D-8117-5F98C3B8A300}"/>
              </a:ext>
            </a:extLst>
          </p:cNvPr>
          <p:cNvSpPr/>
          <p:nvPr/>
        </p:nvSpPr>
        <p:spPr>
          <a:xfrm>
            <a:off x="5051697" y="165100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55AFC6-3F3A-456F-9991-8E279EEBB126}"/>
              </a:ext>
            </a:extLst>
          </p:cNvPr>
          <p:cNvSpPr/>
          <p:nvPr/>
        </p:nvSpPr>
        <p:spPr>
          <a:xfrm>
            <a:off x="2513314" y="3521401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2B958-6470-47CC-BB09-8ABB169A8EF9}"/>
              </a:ext>
            </a:extLst>
          </p:cNvPr>
          <p:cNvSpPr txBox="1"/>
          <p:nvPr/>
        </p:nvSpPr>
        <p:spPr>
          <a:xfrm>
            <a:off x="5260581" y="167991"/>
            <a:ext cx="2059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prstClr val="black"/>
                </a:solidFill>
              </a:rPr>
              <a:t>Microsoft Windows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Os le plus répandu dans les entreprises et chez les particuliers.</a:t>
            </a:r>
          </a:p>
          <a:p>
            <a:endParaRPr lang="fr-FR" sz="900" u="sng" dirty="0">
              <a:latin typeface="MonospaceTypewriter" panose="02000606040000020004" pitchFamily="2" charset="0"/>
            </a:endParaRPr>
          </a:p>
          <a:p>
            <a:r>
              <a:rPr lang="fr-FR" sz="900" u="sng" dirty="0">
                <a:latin typeface="MonospaceTypewriter" panose="02000606040000020004" pitchFamily="2" charset="0"/>
              </a:rPr>
              <a:t>Avantage: D</a:t>
            </a:r>
            <a:r>
              <a:rPr lang="fr-FR" sz="900" dirty="0">
                <a:latin typeface="MonospaceTypewriter" panose="02000606040000020004" pitchFamily="2" charset="0"/>
              </a:rPr>
              <a:t>onc plus de logiciels (+1 pour chaque équipement)</a:t>
            </a:r>
            <a:br>
              <a:rPr lang="fr-FR" sz="900" u="sng" dirty="0">
                <a:latin typeface="MonospaceTypewriter" panose="02000606040000020004" pitchFamily="2" charset="0"/>
              </a:rPr>
            </a:br>
            <a:r>
              <a:rPr lang="fr-FR" sz="900" u="sng" dirty="0">
                <a:latin typeface="MonospaceTypewriter" panose="02000606040000020004" pitchFamily="2" charset="0"/>
              </a:rPr>
              <a:t>Inconvénient:</a:t>
            </a:r>
            <a:r>
              <a:rPr lang="fr-FR" sz="900" dirty="0">
                <a:latin typeface="MonospaceTypewriter" panose="02000606040000020004" pitchFamily="2" charset="0"/>
              </a:rPr>
              <a:t> Du donc le plus exposé (Effet des virus +1)</a:t>
            </a:r>
            <a:r>
              <a:rPr lang="fr-FR" sz="900" u="sng" dirty="0">
                <a:latin typeface="MonospaceTypewriter" panose="02000606040000020004" pitchFamily="2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38EB08-3993-4BB5-9979-A38F58D41056}"/>
              </a:ext>
            </a:extLst>
          </p:cNvPr>
          <p:cNvSpPr txBox="1"/>
          <p:nvPr/>
        </p:nvSpPr>
        <p:spPr>
          <a:xfrm rot="16200000">
            <a:off x="3909943" y="170971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MonospaceTypewriter" panose="02000606040000020004" pitchFamily="2" charset="0"/>
              </a:rPr>
              <a:t>Carte d’OS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F90B6D4-A9EC-48CC-AA3C-EFD50683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233" y="733035"/>
            <a:ext cx="1240155" cy="93100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203BEAE-69A6-40B0-8CA8-2127D560F204}"/>
              </a:ext>
            </a:extLst>
          </p:cNvPr>
          <p:cNvSpPr txBox="1"/>
          <p:nvPr/>
        </p:nvSpPr>
        <p:spPr>
          <a:xfrm>
            <a:off x="7752343" y="184221"/>
            <a:ext cx="2069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prstClr val="black"/>
                </a:solidFill>
              </a:rPr>
              <a:t>Ubuntu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Une des distributions de linux les plus populaires. Basé sur le noyau UNIX. Open source</a:t>
            </a:r>
          </a:p>
          <a:p>
            <a:endParaRPr lang="fr-FR" sz="900" u="sng" dirty="0">
              <a:latin typeface="MonospaceTypewriter" panose="02000606040000020004" pitchFamily="2" charset="0"/>
            </a:endParaRPr>
          </a:p>
          <a:p>
            <a:r>
              <a:rPr lang="fr-FR" sz="900" u="sng" dirty="0">
                <a:latin typeface="MonospaceTypewriter" panose="02000606040000020004" pitchFamily="2" charset="0"/>
              </a:rPr>
              <a:t>Avantage: Communauté</a:t>
            </a:r>
            <a:r>
              <a:rPr lang="fr-FR" sz="900" dirty="0">
                <a:latin typeface="MonospaceTypewriter" panose="02000606040000020004" pitchFamily="2" charset="0"/>
              </a:rPr>
              <a:t> open-source: A partir du niv3, à chaque tour peut imposer le soutien d’un autre joueur</a:t>
            </a:r>
            <a:br>
              <a:rPr lang="fr-FR" sz="900" u="sng" dirty="0">
                <a:latin typeface="MonospaceTypewriter" panose="02000606040000020004" pitchFamily="2" charset="0"/>
              </a:rPr>
            </a:br>
            <a:r>
              <a:rPr lang="fr-FR" sz="900" u="sng" dirty="0">
                <a:latin typeface="MonospaceTypewriter" panose="02000606040000020004" pitchFamily="2" charset="0"/>
              </a:rPr>
              <a:t>Inconvénient:</a:t>
            </a:r>
            <a:r>
              <a:rPr lang="fr-FR" sz="900" dirty="0">
                <a:latin typeface="MonospaceTypewriter" panose="02000606040000020004" pitchFamily="2" charset="0"/>
              </a:rPr>
              <a:t> Compatibilité avec les outils restreinte: </a:t>
            </a:r>
          </a:p>
          <a:p>
            <a:r>
              <a:rPr lang="fr-FR" sz="900" dirty="0">
                <a:latin typeface="MonospaceTypewriter" panose="02000606040000020004" pitchFamily="2" charset="0"/>
              </a:rPr>
              <a:t>-1 objet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F3569-3CF6-4C8C-BE36-D03082D3407D}"/>
              </a:ext>
            </a:extLst>
          </p:cNvPr>
          <p:cNvSpPr txBox="1"/>
          <p:nvPr/>
        </p:nvSpPr>
        <p:spPr>
          <a:xfrm rot="16200000">
            <a:off x="6417374" y="1652587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MonospaceTypewriter" panose="02000606040000020004" pitchFamily="2" charset="0"/>
              </a:rPr>
              <a:t>Carte d’OS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A26AE9E-0B0F-4871-A89D-355DE93A2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25" y="608510"/>
            <a:ext cx="1130864" cy="6884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87DC31D-41A2-4084-A104-9D77FE0138CF}"/>
              </a:ext>
            </a:extLst>
          </p:cNvPr>
          <p:cNvSpPr txBox="1"/>
          <p:nvPr/>
        </p:nvSpPr>
        <p:spPr>
          <a:xfrm>
            <a:off x="2716533" y="3522134"/>
            <a:ext cx="2069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prstClr val="black"/>
                </a:solidFill>
              </a:rPr>
              <a:t>Mac OS X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L’Os propriétaire d’Apple pour ses ordinateurs. Basé sur le noyau UNIX</a:t>
            </a:r>
          </a:p>
          <a:p>
            <a:endParaRPr lang="fr-FR" sz="900" u="sng" dirty="0">
              <a:latin typeface="MonospaceTypewriter" panose="02000606040000020004" pitchFamily="2" charset="0"/>
            </a:endParaRPr>
          </a:p>
          <a:p>
            <a:r>
              <a:rPr lang="fr-FR" sz="900" u="sng" dirty="0" err="1">
                <a:latin typeface="MonospaceTypewriter" panose="02000606040000020004" pitchFamily="2" charset="0"/>
              </a:rPr>
              <a:t>Avantage:</a:t>
            </a:r>
            <a:r>
              <a:rPr lang="fr-FR" sz="900" dirty="0" err="1">
                <a:latin typeface="MonospaceTypewriter" panose="02000606040000020004" pitchFamily="2" charset="0"/>
              </a:rPr>
              <a:t>Noyau</a:t>
            </a:r>
            <a:r>
              <a:rPr lang="fr-FR" sz="900" dirty="0">
                <a:latin typeface="MonospaceTypewriter" panose="02000606040000020004" pitchFamily="2" charset="0"/>
              </a:rPr>
              <a:t> UNIX donc mieux protégé (+1 face au virus supérieur au niv3)</a:t>
            </a:r>
            <a:br>
              <a:rPr lang="fr-FR" sz="900" u="sng" dirty="0">
                <a:latin typeface="MonospaceTypewriter" panose="02000606040000020004" pitchFamily="2" charset="0"/>
              </a:rPr>
            </a:br>
            <a:r>
              <a:rPr lang="fr-FR" sz="900" u="sng" dirty="0">
                <a:latin typeface="MonospaceTypewriter" panose="02000606040000020004" pitchFamily="2" charset="0"/>
              </a:rPr>
              <a:t>Inconvénient:</a:t>
            </a:r>
            <a:r>
              <a:rPr lang="fr-FR" sz="900" dirty="0">
                <a:latin typeface="MonospaceTypewriter" panose="02000606040000020004" pitchFamily="2" charset="0"/>
              </a:rPr>
              <a:t> Produit relativement cher (-1 récompense face au virus supérieurs au niv3</a:t>
            </a:r>
            <a:endParaRPr lang="fr-FR" sz="900" u="sng" dirty="0">
              <a:latin typeface="MonospaceTypewriter" panose="0200060604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155EF-D9AA-4351-892B-A8E7B40C7872}"/>
              </a:ext>
            </a:extLst>
          </p:cNvPr>
          <p:cNvSpPr txBox="1"/>
          <p:nvPr/>
        </p:nvSpPr>
        <p:spPr>
          <a:xfrm rot="16200000">
            <a:off x="1414204" y="4905566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MonospaceTypewriter" panose="02000606040000020004" pitchFamily="2" charset="0"/>
              </a:rPr>
              <a:t>Carte d’OS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858344C-5471-4674-9A00-96900C857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73" y="4010026"/>
            <a:ext cx="952500" cy="9525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435579-C3BB-4AEF-98D4-1DA816593DA6}"/>
              </a:ext>
            </a:extLst>
          </p:cNvPr>
          <p:cNvSpPr txBox="1"/>
          <p:nvPr/>
        </p:nvSpPr>
        <p:spPr>
          <a:xfrm>
            <a:off x="5223107" y="3506232"/>
            <a:ext cx="2059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prstClr val="black"/>
                </a:solidFill>
              </a:rPr>
              <a:t>Microsoft Windows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Os le plus répandu dans les entreprises et chez les particuliers.</a:t>
            </a:r>
          </a:p>
          <a:p>
            <a:endParaRPr lang="fr-FR" sz="900" u="sng" dirty="0">
              <a:latin typeface="MonospaceTypewriter" panose="02000606040000020004" pitchFamily="2" charset="0"/>
            </a:endParaRPr>
          </a:p>
          <a:p>
            <a:r>
              <a:rPr lang="fr-FR" sz="900" u="sng" dirty="0">
                <a:latin typeface="MonospaceTypewriter" panose="02000606040000020004" pitchFamily="2" charset="0"/>
              </a:rPr>
              <a:t>Avantage: D</a:t>
            </a:r>
            <a:r>
              <a:rPr lang="fr-FR" sz="900" dirty="0">
                <a:latin typeface="MonospaceTypewriter" panose="02000606040000020004" pitchFamily="2" charset="0"/>
              </a:rPr>
              <a:t>onc plus de logiciels (+1 pour chaque équipement)</a:t>
            </a:r>
            <a:br>
              <a:rPr lang="fr-FR" sz="900" u="sng" dirty="0">
                <a:latin typeface="MonospaceTypewriter" panose="02000606040000020004" pitchFamily="2" charset="0"/>
              </a:rPr>
            </a:br>
            <a:r>
              <a:rPr lang="fr-FR" sz="900" u="sng" dirty="0">
                <a:latin typeface="MonospaceTypewriter" panose="02000606040000020004" pitchFamily="2" charset="0"/>
              </a:rPr>
              <a:t>Inconvénient:</a:t>
            </a:r>
            <a:r>
              <a:rPr lang="fr-FR" sz="900" dirty="0">
                <a:latin typeface="MonospaceTypewriter" panose="02000606040000020004" pitchFamily="2" charset="0"/>
              </a:rPr>
              <a:t> Du donc le plus exposé (Effet des virus +1)</a:t>
            </a:r>
            <a:r>
              <a:rPr lang="fr-FR" sz="900" u="sng" dirty="0">
                <a:latin typeface="MonospaceTypewriter" panose="02000606040000020004" pitchFamily="2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9ABB68-A9D8-4990-9D73-5062FA5368F2}"/>
              </a:ext>
            </a:extLst>
          </p:cNvPr>
          <p:cNvSpPr txBox="1"/>
          <p:nvPr/>
        </p:nvSpPr>
        <p:spPr>
          <a:xfrm rot="16200000">
            <a:off x="3881225" y="4924617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MonospaceTypewriter" panose="02000606040000020004" pitchFamily="2" charset="0"/>
              </a:rPr>
              <a:t>Carte d’OS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C33129-DAE8-45C8-9A77-C13774E3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232" y="4031521"/>
            <a:ext cx="1240155" cy="93100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906707-7DDE-482D-9F7C-623ECB4211A9}"/>
              </a:ext>
            </a:extLst>
          </p:cNvPr>
          <p:cNvSpPr txBox="1"/>
          <p:nvPr/>
        </p:nvSpPr>
        <p:spPr>
          <a:xfrm>
            <a:off x="7752343" y="3521401"/>
            <a:ext cx="2069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prstClr val="black"/>
                </a:solidFill>
              </a:rPr>
              <a:t>Ubuntu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Une des distributions de linux les plus populaires. Basé sur le noyau UNIX. Open source</a:t>
            </a:r>
          </a:p>
          <a:p>
            <a:endParaRPr lang="fr-FR" sz="900" u="sng" dirty="0">
              <a:latin typeface="MonospaceTypewriter" panose="02000606040000020004" pitchFamily="2" charset="0"/>
            </a:endParaRPr>
          </a:p>
          <a:p>
            <a:r>
              <a:rPr lang="fr-FR" sz="900" u="sng" dirty="0">
                <a:latin typeface="MonospaceTypewriter" panose="02000606040000020004" pitchFamily="2" charset="0"/>
              </a:rPr>
              <a:t>Avantage: Communauté</a:t>
            </a:r>
            <a:r>
              <a:rPr lang="fr-FR" sz="900" dirty="0">
                <a:latin typeface="MonospaceTypewriter" panose="02000606040000020004" pitchFamily="2" charset="0"/>
              </a:rPr>
              <a:t> open-source: A partir du niv3, à chaque tour peut imposer le soutien d’un autre joueur</a:t>
            </a:r>
            <a:br>
              <a:rPr lang="fr-FR" sz="900" u="sng" dirty="0">
                <a:latin typeface="MonospaceTypewriter" panose="02000606040000020004" pitchFamily="2" charset="0"/>
              </a:rPr>
            </a:br>
            <a:r>
              <a:rPr lang="fr-FR" sz="900" u="sng" dirty="0">
                <a:latin typeface="MonospaceTypewriter" panose="02000606040000020004" pitchFamily="2" charset="0"/>
              </a:rPr>
              <a:t>Inconvénient:</a:t>
            </a:r>
            <a:r>
              <a:rPr lang="fr-FR" sz="900" dirty="0">
                <a:latin typeface="MonospaceTypewriter" panose="02000606040000020004" pitchFamily="2" charset="0"/>
              </a:rPr>
              <a:t> Compatibilité avec les outils restreinte: </a:t>
            </a:r>
          </a:p>
          <a:p>
            <a:r>
              <a:rPr lang="fr-FR" sz="900" dirty="0">
                <a:latin typeface="MonospaceTypewriter" panose="02000606040000020004" pitchFamily="2" charset="0"/>
              </a:rPr>
              <a:t>-1 objet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51FCAB-A08A-4443-937C-FE9CC647CF7C}"/>
              </a:ext>
            </a:extLst>
          </p:cNvPr>
          <p:cNvSpPr txBox="1"/>
          <p:nvPr/>
        </p:nvSpPr>
        <p:spPr>
          <a:xfrm rot="16200000">
            <a:off x="6419377" y="4886517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MonospaceTypewriter" panose="02000606040000020004" pitchFamily="2" charset="0"/>
              </a:rPr>
              <a:t>Carte d’OS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165EBE9-C6F1-4C23-8CE6-267BDC219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53" y="4010026"/>
            <a:ext cx="1130864" cy="6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830BA8-FF20-4096-A24E-B8275EB3055B}"/>
              </a:ext>
            </a:extLst>
          </p:cNvPr>
          <p:cNvSpPr/>
          <p:nvPr/>
        </p:nvSpPr>
        <p:spPr>
          <a:xfrm>
            <a:off x="73294" y="165100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52E9D-BCA2-49E3-8BC4-A015846644E3}"/>
              </a:ext>
            </a:extLst>
          </p:cNvPr>
          <p:cNvSpPr txBox="1"/>
          <p:nvPr/>
        </p:nvSpPr>
        <p:spPr>
          <a:xfrm>
            <a:off x="614363" y="366713"/>
            <a:ext cx="1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7C34-CDD6-4276-87B4-0BB535A1F168}"/>
              </a:ext>
            </a:extLst>
          </p:cNvPr>
          <p:cNvSpPr txBox="1"/>
          <p:nvPr/>
        </p:nvSpPr>
        <p:spPr>
          <a:xfrm rot="16200000">
            <a:off x="-1085732" y="165365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MonospaceTypewriter" panose="02000606040000020004" pitchFamily="2" charset="0"/>
              </a:rPr>
              <a:t>Carte virus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DB321-8F1C-4EF3-84A3-EBBD9FF3B13E}"/>
              </a:ext>
            </a:extLst>
          </p:cNvPr>
          <p:cNvSpPr txBox="1"/>
          <p:nvPr/>
        </p:nvSpPr>
        <p:spPr>
          <a:xfrm>
            <a:off x="282178" y="167991"/>
            <a:ext cx="2059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FF0000"/>
                </a:solidFill>
              </a:rPr>
              <a:t>Attaque DDOS</a:t>
            </a:r>
          </a:p>
          <a:p>
            <a:pPr lvl="0" algn="ctr"/>
            <a:r>
              <a:rPr lang="fr-FR" dirty="0">
                <a:solidFill>
                  <a:srgbClr val="FF0000"/>
                </a:solidFill>
              </a:rPr>
              <a:t>(Déni de service)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1050" b="1" u="sng" dirty="0">
                <a:latin typeface="MonospaceTypewriter" panose="02000606040000020004" pitchFamily="2" charset="0"/>
              </a:rPr>
              <a:t>Puissance:</a:t>
            </a:r>
            <a:r>
              <a:rPr lang="fr-FR" sz="1050" b="1" dirty="0">
                <a:latin typeface="MonospaceTypewriter" panose="02000606040000020004" pitchFamily="2" charset="0"/>
              </a:rPr>
              <a:t> 3</a:t>
            </a:r>
            <a:r>
              <a:rPr lang="fr-FR" sz="1050" b="1" u="sng" dirty="0">
                <a:latin typeface="MonospaceTypewriter" panose="02000606040000020004" pitchFamily="2" charset="0"/>
              </a:rPr>
              <a:t> </a:t>
            </a:r>
          </a:p>
          <a:p>
            <a:r>
              <a:rPr lang="fr-FR" sz="900" b="1" u="sng" dirty="0">
                <a:latin typeface="MonospaceTypewriter" panose="02000606040000020004" pitchFamily="2" charset="0"/>
              </a:rPr>
              <a:t>Effet Négatif:</a:t>
            </a:r>
            <a:r>
              <a:rPr lang="fr-FR" sz="900" b="1" dirty="0">
                <a:latin typeface="MonospaceTypewriter" panose="02000606040000020004" pitchFamily="2" charset="0"/>
              </a:rPr>
              <a:t> Les objets de type serveur sont inefficace </a:t>
            </a:r>
            <a:endParaRPr lang="fr-FR" sz="900" b="1" u="sng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Saturation d’un serveur par des requêtes en nombres envoyées de manière malveillante. La conséquence est l’interruption du fonctionnement du serveur, et ainsi du site web ou application en ligne.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B62838-C8A3-4F61-868E-4CD34A1EEE0D}"/>
              </a:ext>
            </a:extLst>
          </p:cNvPr>
          <p:cNvSpPr/>
          <p:nvPr/>
        </p:nvSpPr>
        <p:spPr>
          <a:xfrm>
            <a:off x="15476" y="3511550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379A9-2A24-4B6F-B8E9-5F1CC041C463}"/>
              </a:ext>
            </a:extLst>
          </p:cNvPr>
          <p:cNvSpPr txBox="1"/>
          <p:nvPr/>
        </p:nvSpPr>
        <p:spPr>
          <a:xfrm rot="16200000">
            <a:off x="-1101209" y="4910884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MonospaceTypewriter" panose="02000606040000020004" pitchFamily="2" charset="0"/>
              </a:rPr>
              <a:t>Carte logiciel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E0B48-B9B4-4365-9EC0-B00BC98CE530}"/>
              </a:ext>
            </a:extLst>
          </p:cNvPr>
          <p:cNvSpPr txBox="1"/>
          <p:nvPr/>
        </p:nvSpPr>
        <p:spPr>
          <a:xfrm>
            <a:off x="229838" y="3522134"/>
            <a:ext cx="2069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7030A0"/>
                </a:solidFill>
              </a:rPr>
              <a:t>Ransomware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Vous prenez en otage grâce à un logiciel malveillant les données de la machine d’un joueur de votre choix. Vous pouvez ainsi choisir l’objet de votre choix parmi ses logiciels. </a:t>
            </a:r>
          </a:p>
          <a:p>
            <a:r>
              <a:rPr lang="fr-FR" sz="900" b="1" dirty="0">
                <a:latin typeface="MonospaceTypewriter" panose="02000606040000020004" pitchFamily="2" charset="0"/>
              </a:rPr>
              <a:t>Défense:</a:t>
            </a:r>
            <a:r>
              <a:rPr lang="fr-FR" sz="900" dirty="0">
                <a:latin typeface="MonospaceTypewriter" panose="02000606040000020004" pitchFamily="2" charset="0"/>
              </a:rPr>
              <a:t> Si le joueur visé à un objet « protection cryptage des données », l’attaque échoue.</a:t>
            </a:r>
            <a:endParaRPr lang="fr-FR" sz="900" b="1" dirty="0">
              <a:latin typeface="MonospaceTypewriter" panose="02000606040000020004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22C9D6-12B0-42DC-93DA-C3D74B0BB52A}"/>
              </a:ext>
            </a:extLst>
          </p:cNvPr>
          <p:cNvSpPr/>
          <p:nvPr/>
        </p:nvSpPr>
        <p:spPr>
          <a:xfrm>
            <a:off x="2549937" y="165100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882EE-8282-4796-B632-EC9A3EF10A93}"/>
              </a:ext>
            </a:extLst>
          </p:cNvPr>
          <p:cNvSpPr txBox="1"/>
          <p:nvPr/>
        </p:nvSpPr>
        <p:spPr>
          <a:xfrm>
            <a:off x="2748823" y="179439"/>
            <a:ext cx="2069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FF0000"/>
                </a:solidFill>
              </a:rPr>
              <a:t>Cheval de Troie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1050" b="1" u="sng" dirty="0">
                <a:latin typeface="MonospaceTypewriter" panose="02000606040000020004" pitchFamily="2" charset="0"/>
              </a:rPr>
              <a:t>Puissance:</a:t>
            </a:r>
            <a:r>
              <a:rPr lang="fr-FR" sz="1050" b="1" dirty="0">
                <a:latin typeface="MonospaceTypewriter" panose="02000606040000020004" pitchFamily="2" charset="0"/>
              </a:rPr>
              <a:t> 2</a:t>
            </a:r>
          </a:p>
          <a:p>
            <a:r>
              <a:rPr lang="fr-FR" sz="900" b="1" u="sng" dirty="0">
                <a:latin typeface="MonospaceTypewriter" panose="02000606040000020004" pitchFamily="2" charset="0"/>
              </a:rPr>
              <a:t>Effet négatif: </a:t>
            </a:r>
            <a:r>
              <a:rPr lang="fr-FR" sz="900" b="1" dirty="0">
                <a:latin typeface="MonospaceTypewriter" panose="02000606040000020004" pitchFamily="2" charset="0"/>
              </a:rPr>
              <a:t>Attaque par surprise le système, -1 à tt les effets d’antivirus.</a:t>
            </a:r>
          </a:p>
          <a:p>
            <a:r>
              <a:rPr lang="fr-FR" sz="900" dirty="0">
                <a:latin typeface="MonospaceTypewriter" panose="02000606040000020004" pitchFamily="2" charset="0"/>
              </a:rPr>
              <a:t>Logiciel malveillant, d’apparence première inoffensif qui s’installer à votre insu dans votre système, pour se déclencher plus tard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82B6F8-E4E1-45AE-8E23-8E319B2693C8}"/>
              </a:ext>
            </a:extLst>
          </p:cNvPr>
          <p:cNvSpPr txBox="1"/>
          <p:nvPr/>
        </p:nvSpPr>
        <p:spPr>
          <a:xfrm rot="16200000">
            <a:off x="1424178" y="1578773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MonospaceTypewriter" panose="02000606040000020004" pitchFamily="2" charset="0"/>
              </a:rPr>
              <a:t>Carte virus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D6D67-3FB0-4CF8-812F-11E733BB3008}"/>
              </a:ext>
            </a:extLst>
          </p:cNvPr>
          <p:cNvSpPr/>
          <p:nvPr/>
        </p:nvSpPr>
        <p:spPr>
          <a:xfrm>
            <a:off x="7553457" y="3506232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7B1F9E-479F-4949-8A2A-1FDF242AA5E3}"/>
              </a:ext>
            </a:extLst>
          </p:cNvPr>
          <p:cNvSpPr/>
          <p:nvPr/>
        </p:nvSpPr>
        <p:spPr>
          <a:xfrm>
            <a:off x="7553457" y="179439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5D9C0E-A53A-48E3-8263-1E4B8202615D}"/>
              </a:ext>
            </a:extLst>
          </p:cNvPr>
          <p:cNvSpPr/>
          <p:nvPr/>
        </p:nvSpPr>
        <p:spPr>
          <a:xfrm>
            <a:off x="5011152" y="3506232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08F3EF-366D-4F8D-8117-5F98C3B8A300}"/>
              </a:ext>
            </a:extLst>
          </p:cNvPr>
          <p:cNvSpPr/>
          <p:nvPr/>
        </p:nvSpPr>
        <p:spPr>
          <a:xfrm>
            <a:off x="5051697" y="165100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55AFC6-3F3A-456F-9991-8E279EEBB126}"/>
              </a:ext>
            </a:extLst>
          </p:cNvPr>
          <p:cNvSpPr/>
          <p:nvPr/>
        </p:nvSpPr>
        <p:spPr>
          <a:xfrm>
            <a:off x="2513314" y="3521401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2B958-6470-47CC-BB09-8ABB169A8EF9}"/>
              </a:ext>
            </a:extLst>
          </p:cNvPr>
          <p:cNvSpPr txBox="1"/>
          <p:nvPr/>
        </p:nvSpPr>
        <p:spPr>
          <a:xfrm>
            <a:off x="5260581" y="167991"/>
            <a:ext cx="2059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FF0000"/>
                </a:solidFill>
              </a:rPr>
              <a:t>Ecoute de paquet </a:t>
            </a:r>
          </a:p>
          <a:p>
            <a:pPr lvl="0" algn="ctr"/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Sniffing</a:t>
            </a:r>
            <a:r>
              <a:rPr lang="fr-FR" dirty="0">
                <a:solidFill>
                  <a:srgbClr val="FF0000"/>
                </a:solidFill>
              </a:rPr>
              <a:t>) 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r>
              <a:rPr lang="fr-FR" sz="900" b="1" u="sng" dirty="0">
                <a:latin typeface="MonospaceTypewriter" panose="02000606040000020004" pitchFamily="2" charset="0"/>
              </a:rPr>
              <a:t>Puissance:</a:t>
            </a:r>
            <a:r>
              <a:rPr lang="fr-FR" sz="900" b="1" dirty="0">
                <a:latin typeface="MonospaceTypewriter" panose="02000606040000020004" pitchFamily="2" charset="0"/>
              </a:rPr>
              <a:t> 4</a:t>
            </a:r>
          </a:p>
          <a:p>
            <a:r>
              <a:rPr lang="fr-FR" sz="900" b="1" dirty="0">
                <a:latin typeface="MonospaceTypewriter" panose="02000606040000020004" pitchFamily="2" charset="0"/>
              </a:rPr>
              <a:t>Effet négatif: vous perdez le contrôle d’un de vos objets lors de cette attaque.</a:t>
            </a:r>
            <a:br>
              <a:rPr lang="fr-FR" sz="900" dirty="0">
                <a:latin typeface="MonospaceTypewriter" panose="02000606040000020004" pitchFamily="2" charset="0"/>
              </a:rPr>
            </a:br>
            <a:r>
              <a:rPr lang="fr-FR" sz="900" dirty="0">
                <a:latin typeface="MonospaceTypewriter" panose="02000606040000020004" pitchFamily="2" charset="0"/>
              </a:rPr>
              <a:t>Etant sur une page non sécurité lors d’une communication sur internet lors d’un achat, quelqu’un de malveillant a intercepté vos données personnelles envoyés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38EB08-3993-4BB5-9979-A38F58D41056}"/>
              </a:ext>
            </a:extLst>
          </p:cNvPr>
          <p:cNvSpPr txBox="1"/>
          <p:nvPr/>
        </p:nvSpPr>
        <p:spPr>
          <a:xfrm rot="16200000">
            <a:off x="3909943" y="170971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MonospaceTypewriter" panose="02000606040000020004" pitchFamily="2" charset="0"/>
              </a:rPr>
              <a:t>Carte virus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3BEAE-69A6-40B0-8CA8-2127D560F204}"/>
              </a:ext>
            </a:extLst>
          </p:cNvPr>
          <p:cNvSpPr txBox="1"/>
          <p:nvPr/>
        </p:nvSpPr>
        <p:spPr>
          <a:xfrm>
            <a:off x="7752343" y="184221"/>
            <a:ext cx="2069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FF0000"/>
                </a:solidFill>
              </a:rPr>
              <a:t>Psyb0t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r>
              <a:rPr lang="fr-FR" sz="900" b="1" u="sng" dirty="0">
                <a:latin typeface="MonospaceTypewriter" panose="02000606040000020004" pitchFamily="2" charset="0"/>
              </a:rPr>
              <a:t>Puissance:</a:t>
            </a:r>
            <a:r>
              <a:rPr lang="fr-FR" sz="900" b="1" dirty="0">
                <a:latin typeface="MonospaceTypewriter" panose="02000606040000020004" pitchFamily="2" charset="0"/>
              </a:rPr>
              <a:t> 6</a:t>
            </a:r>
          </a:p>
          <a:p>
            <a:r>
              <a:rPr lang="fr-FR" sz="900" b="1" u="sng" dirty="0">
                <a:latin typeface="MonospaceTypewriter" panose="02000606040000020004" pitchFamily="2" charset="0"/>
              </a:rPr>
              <a:t>Effet négatif: </a:t>
            </a:r>
            <a:r>
              <a:rPr lang="fr-FR" sz="900" b="1" dirty="0">
                <a:latin typeface="MonospaceTypewriter" panose="02000606040000020004" pitchFamily="2" charset="0"/>
              </a:rPr>
              <a:t>Impossible de demander de l’aide face à ce virus.</a:t>
            </a:r>
            <a:endParaRPr lang="fr-FR" sz="900" b="1" u="sng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Premier virus informatique capable d’infecter des routeurs. Les routeurs permettent de faire transmettre les informatiques d’une machine 1 vers une machine 2 sur un réseau, ce virus bloque les accès appelés « ports » d’un routeur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F3569-3CF6-4C8C-BE36-D03082D3407D}"/>
              </a:ext>
            </a:extLst>
          </p:cNvPr>
          <p:cNvSpPr txBox="1"/>
          <p:nvPr/>
        </p:nvSpPr>
        <p:spPr>
          <a:xfrm rot="16200000">
            <a:off x="6417374" y="1652587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MonospaceTypewriter" panose="02000606040000020004" pitchFamily="2" charset="0"/>
              </a:rPr>
              <a:t>Carte virus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A26AE9E-0B0F-4871-A89D-355DE93A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25" y="608510"/>
            <a:ext cx="1130864" cy="6884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87DC31D-41A2-4084-A104-9D77FE0138CF}"/>
              </a:ext>
            </a:extLst>
          </p:cNvPr>
          <p:cNvSpPr txBox="1"/>
          <p:nvPr/>
        </p:nvSpPr>
        <p:spPr>
          <a:xfrm>
            <a:off x="2776168" y="3601716"/>
            <a:ext cx="206911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 err="1">
                <a:solidFill>
                  <a:srgbClr val="7030A0"/>
                </a:solidFill>
              </a:rPr>
              <a:t>FireWall</a:t>
            </a:r>
            <a:endParaRPr lang="fr-FR" dirty="0">
              <a:solidFill>
                <a:srgbClr val="7030A0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1100" dirty="0">
              <a:solidFill>
                <a:prstClr val="black"/>
              </a:solidFill>
            </a:endParaRPr>
          </a:p>
          <a:p>
            <a:endParaRPr lang="fr-FR" sz="900" b="1" u="sng" dirty="0">
              <a:latin typeface="MonospaceTypewriter" panose="02000606040000020004" pitchFamily="2" charset="0"/>
            </a:endParaRPr>
          </a:p>
          <a:p>
            <a:r>
              <a:rPr lang="fr-FR" sz="900" b="1" u="sng" dirty="0">
                <a:latin typeface="MonospaceTypewriter" panose="02000606040000020004" pitchFamily="2" charset="0"/>
              </a:rPr>
              <a:t>Effet</a:t>
            </a:r>
            <a:r>
              <a:rPr lang="fr-FR" sz="900" b="1" dirty="0">
                <a:latin typeface="MonospaceTypewriter" panose="02000606040000020004" pitchFamily="2" charset="0"/>
              </a:rPr>
              <a:t>: Défense +2</a:t>
            </a:r>
            <a:endParaRPr lang="fr-FR" sz="900" b="1" u="sng" dirty="0">
              <a:latin typeface="MonospaceTypewriter" panose="02000606040000020004" pitchFamily="2" charset="0"/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Application qui surveille et contrôle le flux d’information qui sort de l’ordinateur et définit la politique de sécurité (analyse de la provenance des données, le contenu </a:t>
            </a:r>
            <a:r>
              <a:rPr lang="fr-FR" sz="900" dirty="0" err="1">
                <a:latin typeface="MonospaceTypewriter" panose="02000606040000020004" pitchFamily="2" charset="0"/>
              </a:rPr>
              <a:t>etc</a:t>
            </a:r>
            <a:r>
              <a:rPr lang="fr-FR" sz="900" dirty="0">
                <a:latin typeface="MonospaceTypewriter" panose="02000606040000020004" pitchFamily="2" charset="0"/>
              </a:rPr>
              <a:t>). </a:t>
            </a:r>
            <a:endParaRPr lang="fr-FR" sz="900" u="sng" dirty="0">
              <a:latin typeface="MonospaceTypewriter" panose="0200060604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155EF-D9AA-4351-892B-A8E7B40C7872}"/>
              </a:ext>
            </a:extLst>
          </p:cNvPr>
          <p:cNvSpPr txBox="1"/>
          <p:nvPr/>
        </p:nvSpPr>
        <p:spPr>
          <a:xfrm rot="16200000">
            <a:off x="1414204" y="4905566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MonospaceTypewriter" panose="02000606040000020004" pitchFamily="2" charset="0"/>
              </a:rPr>
              <a:t>Carte logiciel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435579-C3BB-4AEF-98D4-1DA816593DA6}"/>
              </a:ext>
            </a:extLst>
          </p:cNvPr>
          <p:cNvSpPr txBox="1"/>
          <p:nvPr/>
        </p:nvSpPr>
        <p:spPr>
          <a:xfrm>
            <a:off x="5223107" y="3506232"/>
            <a:ext cx="205911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7030A0"/>
                </a:solidFill>
              </a:rPr>
              <a:t>Sauvegarde des données 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Devant le phénomène des ransomware, vous avez décidé de sauvegarder vos données sur un serveur à distance, dit « cloud ». </a:t>
            </a:r>
            <a:br>
              <a:rPr lang="fr-FR" sz="900" dirty="0">
                <a:latin typeface="MonospaceTypewriter" panose="02000606040000020004" pitchFamily="2" charset="0"/>
              </a:rPr>
            </a:br>
            <a:r>
              <a:rPr lang="fr-FR" sz="900" dirty="0">
                <a:latin typeface="MonospaceTypewriter" panose="02000606040000020004" pitchFamily="2" charset="0"/>
              </a:rPr>
              <a:t>Vous pouvez utiliser cette carte pour vous immuniser d’une attaque de type « Ransomware » d’un autre joueur </a:t>
            </a:r>
            <a:r>
              <a:rPr lang="fr-FR" sz="900" b="1" dirty="0">
                <a:latin typeface="MonospaceTypewriter" panose="02000606040000020004" pitchFamily="2" charset="0"/>
              </a:rPr>
              <a:t>une seule fois</a:t>
            </a:r>
            <a:endParaRPr lang="fr-FR" sz="900" dirty="0">
              <a:latin typeface="MonospaceTypewriter" panose="02000606040000020004" pitchFamily="2" charset="0"/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9ABB68-A9D8-4990-9D73-5062FA5368F2}"/>
              </a:ext>
            </a:extLst>
          </p:cNvPr>
          <p:cNvSpPr txBox="1"/>
          <p:nvPr/>
        </p:nvSpPr>
        <p:spPr>
          <a:xfrm rot="16200000">
            <a:off x="3881225" y="4924617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MonospaceTypewriter" panose="02000606040000020004" pitchFamily="2" charset="0"/>
              </a:rPr>
              <a:t>Carte logiciel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906707-7DDE-482D-9F7C-623ECB4211A9}"/>
              </a:ext>
            </a:extLst>
          </p:cNvPr>
          <p:cNvSpPr txBox="1"/>
          <p:nvPr/>
        </p:nvSpPr>
        <p:spPr>
          <a:xfrm>
            <a:off x="7752343" y="3521401"/>
            <a:ext cx="20691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7030A0"/>
                </a:solidFill>
              </a:rPr>
              <a:t>Blockchain</a:t>
            </a: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endParaRPr lang="fr-FR" sz="900" dirty="0">
              <a:latin typeface="MonospaceTypewriter" panose="02000606040000020004" pitchFamily="2" charset="0"/>
            </a:endParaRPr>
          </a:p>
          <a:p>
            <a:r>
              <a:rPr lang="fr-FR" sz="900" b="1" u="sng" dirty="0">
                <a:latin typeface="MonospaceTypewriter" panose="02000606040000020004" pitchFamily="2" charset="0"/>
              </a:rPr>
              <a:t>Effet: </a:t>
            </a:r>
            <a:r>
              <a:rPr lang="fr-FR" sz="900" dirty="0">
                <a:latin typeface="MonospaceTypewriter" panose="02000606040000020004" pitchFamily="2" charset="0"/>
              </a:rPr>
              <a:t>+3 défense </a:t>
            </a:r>
          </a:p>
          <a:p>
            <a:endParaRPr lang="fr-FR" sz="900" b="1" u="sng" dirty="0">
              <a:latin typeface="MonospaceTypewriter" panose="0200060604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51FCAB-A08A-4443-937C-FE9CC647CF7C}"/>
              </a:ext>
            </a:extLst>
          </p:cNvPr>
          <p:cNvSpPr txBox="1"/>
          <p:nvPr/>
        </p:nvSpPr>
        <p:spPr>
          <a:xfrm rot="16200000">
            <a:off x="6419377" y="4886517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MonospaceTypewriter" panose="02000606040000020004" pitchFamily="2" charset="0"/>
              </a:rPr>
              <a:t>Carte logiciel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165EBE9-C6F1-4C23-8CE6-267BDC21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53" y="4010026"/>
            <a:ext cx="1130864" cy="6884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9EFF39-BB7C-4AC2-BF2C-2CFB4A55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" y="746629"/>
            <a:ext cx="2183219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FAF06-5DD8-4400-8970-4840A6608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3946306"/>
            <a:ext cx="1323413" cy="868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4C673C-D8F8-4F30-986D-2AA50B475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5" y="518451"/>
            <a:ext cx="1080964" cy="1219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3DADA6-C1A0-4D29-B3CC-F489DA1C9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32" y="3946306"/>
            <a:ext cx="1859516" cy="879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0F25F-3349-4E1E-9380-DD0B3A2A1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89" y="4156766"/>
            <a:ext cx="1207520" cy="865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9F5660-ECD5-4898-A172-BDC3AE27D2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97" y="803592"/>
            <a:ext cx="1449861" cy="72427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EEE9D6-B12E-4F43-8022-06D887820FD3}"/>
              </a:ext>
            </a:extLst>
          </p:cNvPr>
          <p:cNvSpPr/>
          <p:nvPr/>
        </p:nvSpPr>
        <p:spPr>
          <a:xfrm>
            <a:off x="9856331" y="179439"/>
            <a:ext cx="2268000" cy="31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MonospaceTypewriter" panose="02000606040000020004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F4084-2B4C-41DD-ABF9-106AE89500F7}"/>
              </a:ext>
            </a:extLst>
          </p:cNvPr>
          <p:cNvSpPr txBox="1"/>
          <p:nvPr/>
        </p:nvSpPr>
        <p:spPr>
          <a:xfrm>
            <a:off x="10055217" y="183963"/>
            <a:ext cx="206911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7030A0"/>
                </a:solidFill>
              </a:rPr>
              <a:t>White </a:t>
            </a:r>
            <a:r>
              <a:rPr lang="fr-FR" dirty="0" err="1">
                <a:solidFill>
                  <a:srgbClr val="7030A0"/>
                </a:solidFill>
              </a:rPr>
              <a:t>hat</a:t>
            </a:r>
            <a:endParaRPr lang="fr-FR" dirty="0">
              <a:solidFill>
                <a:srgbClr val="7030A0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pPr lvl="0" algn="ctr"/>
            <a:endParaRPr lang="fr-FR" dirty="0">
              <a:solidFill>
                <a:prstClr val="black"/>
              </a:solidFill>
            </a:endParaRPr>
          </a:p>
          <a:p>
            <a:r>
              <a:rPr lang="fr-FR" sz="900" dirty="0">
                <a:latin typeface="MonospaceTypewriter" panose="02000606040000020004" pitchFamily="2" charset="0"/>
              </a:rPr>
              <a:t>[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37E7A-791A-4FAB-BA88-05690FAFA310}"/>
              </a:ext>
            </a:extLst>
          </p:cNvPr>
          <p:cNvSpPr txBox="1"/>
          <p:nvPr/>
        </p:nvSpPr>
        <p:spPr>
          <a:xfrm rot="16200000">
            <a:off x="8744225" y="1760733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MonospaceTypewriter" panose="02000606040000020004" pitchFamily="2" charset="0"/>
              </a:rPr>
              <a:t>Carte métier</a:t>
            </a:r>
          </a:p>
        </p:txBody>
      </p:sp>
    </p:spTree>
    <p:extLst>
      <p:ext uri="{BB962C8B-B14F-4D97-AF65-F5344CB8AC3E}">
        <p14:creationId xmlns:p14="http://schemas.microsoft.com/office/powerpoint/2010/main" val="262914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571</Words>
  <Application>Microsoft Office PowerPoint</Application>
  <PresentationFormat>Grand écran</PresentationFormat>
  <Paragraphs>159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MonospaceTypewriter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Faddaoui Ilies</dc:creator>
  <cp:lastModifiedBy>Faddaoui Ilies</cp:lastModifiedBy>
  <cp:revision>19</cp:revision>
  <cp:lastPrinted>2017-12-30T10:11:34Z</cp:lastPrinted>
  <dcterms:created xsi:type="dcterms:W3CDTF">2017-12-29T17:55:32Z</dcterms:created>
  <dcterms:modified xsi:type="dcterms:W3CDTF">2017-12-30T12:54:07Z</dcterms:modified>
</cp:coreProperties>
</file>