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2" r:id="rId5"/>
    <p:sldId id="276" r:id="rId6"/>
    <p:sldId id="271" r:id="rId7"/>
    <p:sldId id="272" r:id="rId8"/>
    <p:sldId id="258" r:id="rId9"/>
    <p:sldId id="260" r:id="rId10"/>
    <p:sldId id="261" r:id="rId11"/>
    <p:sldId id="263" r:id="rId12"/>
    <p:sldId id="264" r:id="rId13"/>
    <p:sldId id="265" r:id="rId14"/>
    <p:sldId id="277" r:id="rId15"/>
    <p:sldId id="266" r:id="rId16"/>
    <p:sldId id="273" r:id="rId17"/>
    <p:sldId id="274" r:id="rId18"/>
    <p:sldId id="275" r:id="rId19"/>
    <p:sldId id="268" r:id="rId20"/>
    <p:sldId id="269" r:id="rId21"/>
    <p:sldId id="270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F50F-058C-436E-BABC-405F1D403B22}" type="datetimeFigureOut">
              <a:rPr lang="ru-RU" smtClean="0"/>
              <a:pPr/>
              <a:t>12.02.2015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91CD-D808-4FAF-98AD-93637201800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728192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latin typeface="Times New Roman" pitchFamily="18" charset="0"/>
                <a:cs typeface="Times New Roman" pitchFamily="18" charset="0"/>
              </a:rPr>
              <a:t>Безопасность</a:t>
            </a:r>
            <a:r>
              <a:rPr lang="ru-RU" sz="6600" b="1" dirty="0" smtClean="0"/>
              <a:t> </a:t>
            </a:r>
            <a:r>
              <a:rPr lang="ru-RU" sz="6600" b="1" dirty="0" smtClean="0">
                <a:latin typeface="Times New Roman" pitchFamily="18" charset="0"/>
                <a:cs typeface="Times New Roman" pitchFamily="18" charset="0"/>
              </a:rPr>
              <a:t>жизнедеятельности</a:t>
            </a:r>
            <a:endParaRPr lang="ru-RU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259632" y="4509120"/>
            <a:ext cx="7406640" cy="1752600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Абрамова Евгения Сергеевна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 algn="just"/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Средства индивидуальной защиты  работников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– технические средства, используемые для предотвращения или уменьшения воздействие на работников вредных или опасных производственных факторов, а также для защиты от загрязнения. </a:t>
            </a:r>
          </a:p>
          <a:p>
            <a:pPr algn="just"/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Производственная деятельность -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совокупность действия людей с применением орудий труда, необходимых для превращения ресурсов в готовую продукцию.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Работодатель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– организация (юридическое лицо), представляемая её руководителем (администрацией), либо физическое лицо, с которым работник состоит в трудовых отношениях. </a:t>
            </a:r>
          </a:p>
          <a:p>
            <a:pPr algn="just"/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Работник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физическое лицо, работающее в организации на основе трудового договора. </a:t>
            </a:r>
          </a:p>
          <a:p>
            <a:pPr algn="just"/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Здоровье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не  только  отсутствие  болезней,  но  и  способность   организма быстро  адаптироваться  к  постоянно   меняющимся  условиям  окружающей  среды,  способность  к  оптимальному   выполнению  профессиональных,  общественных,  биологических  функций.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Основные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показатели  здоровья  нации: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средняя  продолжительность жизни (СПЖ);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рождаемость;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смертность  детей  до  года  на  1000  родившихся.</a:t>
            </a:r>
          </a:p>
          <a:p>
            <a:pPr>
              <a:buFontTx/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Факторы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  влияющие  на  продолжительность  жизни: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состояние  окружающей  среды - 20%;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уровень  медицинского  обслуживания - 7%;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генетическая  предрасположенность - 20%;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случайность - 3%;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образ  жизни - 50%.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67608"/>
          </a:xfrm>
        </p:spPr>
        <p:txBody>
          <a:bodyPr>
            <a:normAutofit fontScale="92500" lnSpcReduction="20000"/>
          </a:bodyPr>
          <a:lstStyle/>
          <a:p>
            <a:pPr marL="0" indent="361950" algn="just">
              <a:buNone/>
            </a:pP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Опасность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– 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явления,  процессы,  объекты,  способные  в  определенных  условиях   нанести  вред   здоровью  человека   прямо  или  косвенно.  Опасность  хранят  все  системы,  имеющие  энергию  (электрическую,  радиоактивную,   химическую,  биологическую,  социальную  и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д.р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). 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61950" algn="just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Количественная оценка опасности –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риск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61950" algn="just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Потенциальная 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опасность  присутствует   всегда.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dirty="0" smtClean="0"/>
          </a:p>
          <a:p>
            <a:pPr algn="just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810090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361950" algn="just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Опасность характеризуется 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скрытностью,  неопределенностью  во  времени. 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61950" algn="just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Условия позволяющие 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потенциальной  опасности   перейти  в реальную,  называются  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причинами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.  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61950" algn="just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Причины  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могут  быть  техногенного,  антропогенного  и  природного   характера.  </a:t>
            </a:r>
          </a:p>
          <a:p>
            <a:pPr marL="0" indent="36195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Классификация опасностей: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По происхождению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различают 6 групп опасностей: природные, техногенные, антропогенные, экологические, социальные и биологические. </a:t>
            </a:r>
          </a:p>
          <a:p>
            <a:pPr lvl="0" algn="just"/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По характеру воздействия на человека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опасности можно разделить на пять групп: механические, физические, химические, биологические и психофизиологические. </a:t>
            </a:r>
          </a:p>
          <a:p>
            <a:pPr lvl="0" algn="just"/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По времени проявления отрицательных последствий </a:t>
            </a:r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опасности делятся на импульсивные и кумулятивные (накапливающие).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pPr lvl="0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 локализации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опасности бывают: связанные с литосферой, гидросферой, атмосферой, космосом. </a:t>
            </a:r>
          </a:p>
          <a:p>
            <a:pPr lvl="0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 вызываемым последствиям: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утомление, заболевания, трав­мы, аварии, пожары, летальные исходы и т. д. </a:t>
            </a:r>
          </a:p>
          <a:p>
            <a:pPr lvl="0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 приносимому ущербу: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социальный, технический, экологический, экономический. </a:t>
            </a:r>
          </a:p>
          <a:p>
            <a:pPr lvl="0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 структуре (строению)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опасности делятся на простые и производные, порождаемые взаимодействием простых. </a:t>
            </a:r>
          </a:p>
          <a:p>
            <a:pPr lvl="0"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 реализуемой энергии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опасности делятся на активные и пассивные. К пассивным относятся опасности, активизирующиеся за счет энергии, носителем которой является сам человек. Это — острые (колющие и режущие) неподвижные элементы; неровности поверх­ности, по которой перемещается человек; уклоны, подъемы; незначи­тельное трение между соприкасающимися поверхностями и др.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3900" b="1" i="1" dirty="0">
                <a:latin typeface="Times New Roman" pitchFamily="18" charset="0"/>
                <a:cs typeface="Times New Roman" pitchFamily="18" charset="0"/>
              </a:rPr>
              <a:t>несчастный  случай</a:t>
            </a:r>
            <a:r>
              <a:rPr lang="ru-RU" sz="39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900" dirty="0">
                <a:latin typeface="Times New Roman" pitchFamily="18" charset="0"/>
                <a:cs typeface="Times New Roman" pitchFamily="18" charset="0"/>
              </a:rPr>
              <a:t>-  результат  совпадения  во  времени  и  пространстве  опасных  и  вредных   факторов  и  человека,   приводящих  к   частичной  или  полной  потере  здоровья</a:t>
            </a:r>
            <a:r>
              <a:rPr lang="ru-RU" sz="3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3900" b="1" i="1" dirty="0" smtClean="0">
                <a:latin typeface="Times New Roman" pitchFamily="18" charset="0"/>
                <a:cs typeface="Times New Roman" pitchFamily="18" charset="0"/>
              </a:rPr>
              <a:t>аварийная  </a:t>
            </a:r>
            <a:r>
              <a:rPr lang="ru-RU" sz="3900" b="1" i="1" dirty="0">
                <a:latin typeface="Times New Roman" pitchFamily="18" charset="0"/>
                <a:cs typeface="Times New Roman" pitchFamily="18" charset="0"/>
              </a:rPr>
              <a:t>ситуация</a:t>
            </a:r>
            <a:r>
              <a:rPr lang="ru-RU" sz="3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9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900" dirty="0" err="1">
                <a:latin typeface="Times New Roman" pitchFamily="18" charset="0"/>
                <a:cs typeface="Times New Roman" pitchFamily="18" charset="0"/>
              </a:rPr>
              <a:t>ситуация</a:t>
            </a:r>
            <a:r>
              <a:rPr lang="ru-RU" sz="3900" dirty="0">
                <a:latin typeface="Times New Roman" pitchFamily="18" charset="0"/>
                <a:cs typeface="Times New Roman" pitchFamily="18" charset="0"/>
              </a:rPr>
              <a:t>, в  которой   создается  достаточно  большая   возможность   возникновения  несчастного  случая</a:t>
            </a:r>
            <a:r>
              <a:rPr lang="ru-RU" sz="3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3900" b="1" i="1" dirty="0">
                <a:latin typeface="Times New Roman" pitchFamily="18" charset="0"/>
                <a:cs typeface="Times New Roman" pitchFamily="18" charset="0"/>
              </a:rPr>
              <a:t>авария</a:t>
            </a:r>
            <a:r>
              <a:rPr lang="ru-RU" sz="3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900" dirty="0">
                <a:latin typeface="Times New Roman" pitchFamily="18" charset="0"/>
                <a:cs typeface="Times New Roman" pitchFamily="18" charset="0"/>
              </a:rPr>
              <a:t> - повреждение  машины,  установки,   системы  энергоснабжения,  здания,  сооружения,   транспортного  средства.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Литература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Девисилов</a:t>
            </a: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В.А. Охрана труда, 2003г.</a:t>
            </a:r>
          </a:p>
          <a:p>
            <a:pPr lvl="0" indent="361950" algn="just">
              <a:spcBef>
                <a:spcPct val="20000"/>
              </a:spcBef>
              <a:buFontTx/>
              <a:buAutoNum type="arabicPeriod"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Я. Д. Вишняков. Безопасность жизнедеятельности: учебник для бакалавров. — М.: Издательство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, 2013. — 543 с.  </a:t>
            </a:r>
          </a:p>
          <a:p>
            <a:pPr lvl="0" indent="361950" algn="just">
              <a:spcBef>
                <a:spcPct val="20000"/>
              </a:spcBef>
              <a:buFontTx/>
              <a:buAutoNum type="arabicPeriod"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Э.А.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Арустамов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 Безопасность жизнедеятельности: учебник. — М.: Дашков и К. 2006.- 476с. </a:t>
            </a:r>
          </a:p>
          <a:p>
            <a:pPr indent="361950" algn="just">
              <a:buFont typeface="+mj-lt"/>
              <a:buAutoNum type="arabicPeriod"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Торгунаков Е. А.,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Мазуров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Г. И.,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Акселевич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В. И. Безопасность жизнедеятельности: учебник. — СПб.: Издательство Санкт-Петербургского университета управления и экономики, 2012. — 444 с.</a:t>
            </a:r>
          </a:p>
          <a:p>
            <a:pPr indent="361950" algn="just">
              <a:buFont typeface="+mj-lt"/>
              <a:buAutoNum type="arabicPeriod"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Безопасность жизнедеятельности: Учебное пособие / Под редакцией проф. С.Г.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Плещица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 – СПб.: Изд-во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СПбГУЭФ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, 2010. –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c.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катастрофа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событие  с  трагическими   последствиями,   крупная  авария  с  гибелью  людей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чрезвычайная  ситуация (ЧС)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 обстановка  на  определенной  территории,   сложившаяся  в результате  аварии,   опасного природного  явления,  катастрофы,  стихийного   или  иного  бедствия,  которые  могут  повлечь   или  повлекли  за  собой   человеческие  жертвы,  ущерб  здоровью  людей   или   окружающей  среде,  значительные  материальные  потери  и  нарушение  условий   жизнедеятельности  людей.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Условия  возникновения  катастроф: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Наличие  источников  риска: СДЯВ (сильно  действующих  ядовитых  веществ; РВ (радиоактивных  веществ); ЛВЖ (легковоспламеняющихся  жидкостей); ВВ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(взрывчатых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веществ);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ВД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(высокого  давления) и т.д.</a:t>
            </a:r>
          </a:p>
          <a:p>
            <a:pPr lvl="0" algn="just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Наличие  факторов  риска: взрыв, выброс, возгорание и т.д.</a:t>
            </a:r>
          </a:p>
          <a:p>
            <a:pPr lvl="0" algn="just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Нахождение  в  опасной  зоне  людей.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Основные принципы обеспечения безопасности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Ориентирующие принципы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определяют  направление поиска безопасных решений. При этом используется системность в подходе к решению проблем, принцип возможности замены человека в опасной зоне промышленными роботами, принцип сбора информации об объекте и классификации опасностей (например, классификация зданий по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пожароопасности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 принцип нормирования (нормы освещённости,  шума) и некоторые другие.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/>
          </a:bodyPr>
          <a:lstStyle/>
          <a:p>
            <a:pPr marL="514350" indent="-514350" hangingPunct="0">
              <a:buFont typeface="+mj-lt"/>
              <a:buAutoNum type="arabicPeriod" startAt="2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Технические принципы: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защита расстоянием и временем;</a:t>
            </a:r>
          </a:p>
          <a:p>
            <a:pPr lvl="0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экранирование опасности;</a:t>
            </a:r>
          </a:p>
          <a:p>
            <a:pPr lvl="0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слабое звено (предохранители,  клапаны);</a:t>
            </a:r>
          </a:p>
          <a:p>
            <a:pPr lvl="0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блокировка и др.</a:t>
            </a:r>
          </a:p>
          <a:p>
            <a:pPr marL="514350" indent="-514350" hangingPunct="0">
              <a:buFont typeface="+mj-lt"/>
              <a:buAutoNum type="arabicPeriod" startAt="3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Организационные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принципы:</a:t>
            </a:r>
          </a:p>
          <a:p>
            <a:pPr lvl="0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несовместимости (например, правила хранения некоторых химических  веществ);</a:t>
            </a:r>
          </a:p>
          <a:p>
            <a:pPr lvl="0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компенсации (предоставления льгот лицам, работающим  в  опасных зонах);</a:t>
            </a:r>
          </a:p>
          <a:p>
            <a:pPr lvl="0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нормирования и др.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marL="514350" indent="-514350" hangingPunct="0">
              <a:buFont typeface="+mj-lt"/>
              <a:buAutoNum type="arabicPeriod" startAt="4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Управленческие принципы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плановость (планирование профилактических и иных мероприятий);</a:t>
            </a:r>
          </a:p>
          <a:p>
            <a:pPr lvl="0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обратная  связь, подбора кадров, стимулирование;</a:t>
            </a:r>
          </a:p>
          <a:p>
            <a:pPr lvl="0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контроль и ответственность.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lnSpcReduction="10000"/>
          </a:bodyPr>
          <a:lstStyle/>
          <a:p>
            <a:pPr marL="0" indent="354013" algn="just" hangingPunc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Нормирование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установление параметров,  соблюдение  которых обеспечит защиту человека от опасностей,  например, предельно допустимые концентрации (ПДК),  предельно допустимый уровень (ПДУ), нормы переноски тяжестей, продолжительность рабочего времени и др.</a:t>
            </a:r>
          </a:p>
          <a:p>
            <a:pPr marL="0" indent="354013" algn="just" hangingPunc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54013" algn="just" hangingPunc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Слабое звено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в систему специально включают слабый  элемент для  обеспечения  безопасности всей системы,  например,  клапаны, предохранители, молниеотводы, защитное заземление и др.</a:t>
            </a:r>
          </a:p>
          <a:p>
            <a:pPr hangingPunct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Основные понятия, термины, определения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БЖ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это наука о комфортном и безопасном взаимодействии человека с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техносферой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целью которой является сохранение здоровья и жизни человека, защита его от опасностей техногенного, антропогенного и природного характера и создание комфортных условий жизни и деятельности.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 БЖ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54013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Выявить  опасные  и  вредные факторы,  действующие  на человека  в среде  обитания;  разрабатывать  меры   и  способы   снижения  этих  факторов   до  безопасных  значений;  разрабатывать  методы  и  средства  защиты  человека;  разрабатывать  меры  по  предупреждению  чрезвычайных   ситуаций;  по  действию  в  чрезвычайных  ситуациях,  по  ликвидации   последствий  чрезвычайных  ситуаций (ЧС).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Виды безопасности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национальная;</a:t>
            </a:r>
          </a:p>
          <a:p>
            <a:pPr marL="514350" indent="-514350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общественная;</a:t>
            </a:r>
          </a:p>
          <a:p>
            <a:pPr marL="514350" indent="-514350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экономическая;</a:t>
            </a:r>
          </a:p>
          <a:p>
            <a:pPr marL="514350" indent="-514350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экологическая;</a:t>
            </a:r>
          </a:p>
          <a:p>
            <a:pPr marL="514350" indent="-514350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информационная;</a:t>
            </a:r>
          </a:p>
          <a:p>
            <a:pPr marL="514350" indent="-514350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химическая; 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промышленная;</a:t>
            </a:r>
          </a:p>
          <a:p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 производственная;</a:t>
            </a:r>
          </a:p>
          <a:p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 социальная;</a:t>
            </a:r>
          </a:p>
          <a:p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 политическая;</a:t>
            </a:r>
          </a:p>
          <a:p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 военная;</a:t>
            </a:r>
          </a:p>
          <a:p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 гуманитарная.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>
            <a:noAutofit/>
          </a:bodyPr>
          <a:lstStyle/>
          <a:p>
            <a:pPr algn="just"/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Охрана труда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- система сохранения жизни и здоровья работников в процесс трудовой деятельности, включающая в себя правовые, социально – экономические, организационно – технические, санитарно – профилактические, реабилитационные и иные мероприятия. </a:t>
            </a:r>
          </a:p>
          <a:p>
            <a:pPr algn="just"/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Среда обитания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- окружающая  человека  среда,  обусловленная  в данный  момент совокупностью  факторов,  способных  оказывать  прямое   или  косвенное, немедленное  или  отдаленное   воздействие  на   деятельность  человека, его   здоровье  и  его  потомство.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79512" y="476250"/>
            <a:ext cx="8507288" cy="6049094"/>
          </a:xfrm>
        </p:spPr>
        <p:txBody>
          <a:bodyPr>
            <a:noAutofit/>
          </a:bodyPr>
          <a:lstStyle/>
          <a:p>
            <a:pPr algn="just"/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Деятельность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- активное (сознательное)   взаимодействие  человека  со  средой  обитания.</a:t>
            </a:r>
          </a:p>
          <a:p>
            <a:pPr algn="just"/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Безопасные условия труда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- условия труда, при которых воздействие на работника вредных или опасных производственных факторов исключено либо уровни их воздействия не превышают установленные нормативы. </a:t>
            </a:r>
          </a:p>
          <a:p>
            <a:pPr algn="just"/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Рабочее место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место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, в котором работник должен находиться или в которое ему необходимо прибыть в связи с его работой. Место, которое прямо или косвенно находится под контролем работодателя.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1087</Words>
  <Application>Microsoft Office PowerPoint</Application>
  <PresentationFormat>Экран (4:3)</PresentationFormat>
  <Paragraphs>91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Безопасность жизнедеятельности</vt:lpstr>
      <vt:lpstr>Литература </vt:lpstr>
      <vt:lpstr>Основные понятия, термины, определения</vt:lpstr>
      <vt:lpstr>Слайд 4</vt:lpstr>
      <vt:lpstr>Задачи БЖ</vt:lpstr>
      <vt:lpstr>Виды безопасности</vt:lpstr>
      <vt:lpstr>Слайд 7</vt:lpstr>
      <vt:lpstr>Слайд 8</vt:lpstr>
      <vt:lpstr>Слайд 9</vt:lpstr>
      <vt:lpstr>Слайд 10</vt:lpstr>
      <vt:lpstr>Слайд 11</vt:lpstr>
      <vt:lpstr>Основные  показатели  здоровья  нации:</vt:lpstr>
      <vt:lpstr>Слайд 13</vt:lpstr>
      <vt:lpstr>Слайд 14</vt:lpstr>
      <vt:lpstr>Слайд 15</vt:lpstr>
      <vt:lpstr>Классификация опасностей: </vt:lpstr>
      <vt:lpstr>Слайд 17</vt:lpstr>
      <vt:lpstr>Слайд 18</vt:lpstr>
      <vt:lpstr>Слайд 19</vt:lpstr>
      <vt:lpstr>Слайд 20</vt:lpstr>
      <vt:lpstr>Условия  возникновения  катастроф: </vt:lpstr>
      <vt:lpstr>Основные принципы обеспечения безопасности</vt:lpstr>
      <vt:lpstr>Слайд 23</vt:lpstr>
      <vt:lpstr>Слайд 24</vt:lpstr>
      <vt:lpstr>Слайд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Безопасность жизнедеятельности</dc:title>
  <dc:creator>Admin</dc:creator>
  <cp:lastModifiedBy>Admin</cp:lastModifiedBy>
  <cp:revision>29</cp:revision>
  <dcterms:created xsi:type="dcterms:W3CDTF">2014-10-13T08:28:41Z</dcterms:created>
  <dcterms:modified xsi:type="dcterms:W3CDTF">2015-02-12T07:16:32Z</dcterms:modified>
</cp:coreProperties>
</file>