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  <p:sldId id="288" r:id="rId5"/>
    <p:sldId id="289" r:id="rId6"/>
    <p:sldId id="275" r:id="rId7"/>
    <p:sldId id="276" r:id="rId8"/>
    <p:sldId id="277" r:id="rId9"/>
    <p:sldId id="279" r:id="rId10"/>
    <p:sldId id="278" r:id="rId11"/>
    <p:sldId id="280" r:id="rId12"/>
    <p:sldId id="281" r:id="rId13"/>
    <p:sldId id="282" r:id="rId14"/>
    <p:sldId id="284" r:id="rId15"/>
    <p:sldId id="283" r:id="rId16"/>
    <p:sldId id="292" r:id="rId17"/>
    <p:sldId id="293" r:id="rId18"/>
    <p:sldId id="294" r:id="rId19"/>
    <p:sldId id="29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DCAC">
                <a:alpha val="52000"/>
              </a:srgbClr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b="1" dirty="0" smtClean="0">
                <a:latin typeface="Times New Roman" pitchFamily="18" charset="0"/>
                <a:cs typeface="Times New Roman" pitchFamily="18" charset="0"/>
              </a:rPr>
              <a:t>Вентиляция </a:t>
            </a:r>
            <a:endParaRPr lang="ru-RU" sz="8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Схема вытяжной вентиляции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571612"/>
            <a:ext cx="764386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pPr hangingPunc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Состав вытяжной вентиляции: </a:t>
            </a:r>
          </a:p>
          <a:p>
            <a:pPr algn="just" hangingPunct="0">
              <a:buNone/>
            </a:pPr>
            <a:r>
              <a:rPr lang="ru-RU" dirty="0" smtClean="0"/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вытяжная шахта (1-1,5м над верхней точкой здания);</a:t>
            </a:r>
          </a:p>
          <a:p>
            <a:pPr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 – магистральный воздухопровод;</a:t>
            </a:r>
          </a:p>
          <a:p>
            <a:pPr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 – фильтр;</a:t>
            </a:r>
          </a:p>
          <a:p>
            <a:pPr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 – вентилятор;</a:t>
            </a:r>
          </a:p>
          <a:p>
            <a:pPr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 – вытяжные отверстия (устройство для удаления воздуха на улицу).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hangingPunct="0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Требования к вентиляциям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14422"/>
            <a:ext cx="8786874" cy="5643578"/>
          </a:xfrm>
        </p:spPr>
        <p:txBody>
          <a:bodyPr>
            <a:normAutofit fontScale="77500" lnSpcReduction="20000"/>
          </a:bodyPr>
          <a:lstStyle/>
          <a:p>
            <a:pPr marL="0" indent="361950"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Количество приточного воздуха должно соответствовать количеству удаляемого. Разница между ними должна быть минимальной.</a:t>
            </a:r>
          </a:p>
          <a:p>
            <a:pPr marL="0" indent="361950"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Приточные и вытяжные отверстия  должны быть правильно размещены. Приток, как правило,  осуществляется в рабочую зону, где выделения вредных веществ минимально, а удаляться, где выделения  максимально. Как правило,  вытяжные отверстия располагаются в верхний  зоне.</a:t>
            </a:r>
          </a:p>
          <a:p>
            <a:pPr marL="0" indent="361950"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Система вентиляции не должна вызывать перегрев или переохлаждение работающих.</a:t>
            </a:r>
          </a:p>
          <a:p>
            <a:pPr marL="0" indent="361950"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4. Система вентиляции не должна создавать шум на рабочих местах выше допустимых норм.</a:t>
            </a:r>
          </a:p>
          <a:p>
            <a:pPr marL="0" indent="361950"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 Система вентиляции  должна быть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электробезопасной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пожаробезопасной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взрывобезопасной, проста по устройству и надежна в эксплуатацию.</a:t>
            </a:r>
          </a:p>
          <a:p>
            <a:pPr marL="0" indent="361950"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214290"/>
            <a:ext cx="8858312" cy="6643710"/>
          </a:xfrm>
        </p:spPr>
        <p:txBody>
          <a:bodyPr>
            <a:normAutofit fontScale="92500" lnSpcReduction="10000"/>
          </a:bodyPr>
          <a:lstStyle/>
          <a:p>
            <a:pPr marL="0" indent="361950" algn="just" hangingPunct="0">
              <a:buNone/>
            </a:pPr>
            <a:r>
              <a:rPr lang="ru-RU" b="1" u="sng" dirty="0" smtClean="0">
                <a:latin typeface="Times New Roman" pitchFamily="18" charset="0"/>
                <a:cs typeface="Times New Roman" pitchFamily="18" charset="0"/>
              </a:rPr>
              <a:t>Кондиционирование воздуха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это создание и автоматическое поддержание независимо от наружных условий, температуры, влажности и скорости  движения  воздуха, наиболее благоприятных для людей или требуемых для нормального протекания технологического процесса.</a:t>
            </a:r>
          </a:p>
          <a:p>
            <a:pPr marL="0" indent="361950" algn="just" hangingPunct="0">
              <a:buNone/>
            </a:pPr>
            <a:r>
              <a:rPr lang="ru-RU" b="1" u="sng" dirty="0" smtClean="0">
                <a:latin typeface="Times New Roman" pitchFamily="18" charset="0"/>
                <a:cs typeface="Times New Roman" pitchFamily="18" charset="0"/>
              </a:rPr>
              <a:t>Кондиционер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это вентиляционная установка, поддерживающая в помещении заданный параметр воздушной среды.</a:t>
            </a:r>
          </a:p>
          <a:p>
            <a:pPr marL="0" indent="361950"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Может быть 2 типов:</a:t>
            </a:r>
          </a:p>
          <a:p>
            <a:pPr marL="0" lvl="0" indent="36195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Полного кондиционирования</a:t>
            </a:r>
          </a:p>
          <a:p>
            <a:pPr marL="0" lvl="0" indent="36195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Неполного кондиционирования (только часть параметров)</a:t>
            </a:r>
          </a:p>
          <a:p>
            <a:pPr marL="0" indent="361950" algn="just" hangingPunc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61950"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92500" lnSpcReduction="10000"/>
          </a:bodyPr>
          <a:lstStyle/>
          <a:p>
            <a:pPr marL="0" indent="361950" algn="just" hangingPunc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Типы местной вентиляции:</a:t>
            </a:r>
          </a:p>
          <a:p>
            <a:pPr marL="0" indent="361950"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Местная приточная вентиляция. Служит для  создания требуемых параметров  воздушной среды в ограниченной зоне. К ней относятся: воздушные души, воздушные оазисы, воздушно-тепловые завесы.</a:t>
            </a:r>
          </a:p>
          <a:p>
            <a:pPr marL="0" indent="361950"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Местная вытяжная вентиляция. Служит для вылавливания и удаления вредных веществ из источника их образования. К ней относятся: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защито-обеспечивающие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кожухи, вытяжные шкафы, вытяжные зонты, всасывающие  панели, бортовые отсосы.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Эксплуатация вентиляционных систем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 fontScale="92500" lnSpcReduction="20000"/>
          </a:bodyPr>
          <a:lstStyle/>
          <a:p>
            <a:pPr marL="0" indent="361950" algn="just" hangingPunct="0">
              <a:buNone/>
              <a:tabLst>
                <a:tab pos="631825" algn="l"/>
                <a:tab pos="982663" algn="l"/>
                <a:tab pos="1073150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Систематический (ежеквартальный) контроль воздушной среды.</a:t>
            </a:r>
          </a:p>
          <a:p>
            <a:pPr marL="0" indent="361950" algn="just" hangingPunct="0">
              <a:buNone/>
              <a:tabLst>
                <a:tab pos="631825" algn="l"/>
                <a:tab pos="982663" algn="l"/>
                <a:tab pos="1073150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Снабжение всех вентиляционных систем паспортными данными (производительность, режим работы, сроки испытаний).</a:t>
            </a:r>
          </a:p>
          <a:p>
            <a:pPr marL="0" indent="361950" algn="just" hangingPunct="0">
              <a:buNone/>
              <a:tabLst>
                <a:tab pos="631825" algn="l"/>
                <a:tab pos="982663" algn="l"/>
                <a:tab pos="1073150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Эксплуатация только подготовленными людьми.</a:t>
            </a:r>
          </a:p>
          <a:p>
            <a:pPr marL="0" indent="361950" algn="just" hangingPunct="0">
              <a:buNone/>
              <a:tabLst>
                <a:tab pos="631825" algn="l"/>
                <a:tab pos="982663" algn="l"/>
                <a:tab pos="1073150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 Ежегодный осмотр  пылеулавливающих устройств и воздуховодов (чистка фильтров и воздуховодов).</a:t>
            </a:r>
          </a:p>
          <a:p>
            <a:pPr marL="0" indent="361950" algn="just" hangingPunct="0">
              <a:buNone/>
              <a:tabLst>
                <a:tab pos="631825" algn="l"/>
                <a:tab pos="982663" algn="l"/>
                <a:tab pos="1073150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 Проведение планового предупредительного ремонта.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pPr marL="0" indent="354013" algn="ctr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800" b="1" dirty="0" smtClean="0">
                <a:latin typeface="Times New Roman" pitchFamily="18" charset="0"/>
                <a:cs typeface="Times New Roman" pitchFamily="18" charset="0"/>
              </a:rPr>
              <a:t>Действие на организм человека</a:t>
            </a:r>
          </a:p>
          <a:p>
            <a:pPr marL="0" indent="354013"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условиях избыточной тепловой энергии:    повышение  температуры  тела,  учащение  пульса,  обильное  потоотделение,  и  при  сильной  степени перегревания -  тепловом ударе -  расстройство координации движений, падение артериального давления, потеря сознания. 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214290"/>
            <a:ext cx="8786874" cy="6429420"/>
          </a:xfrm>
        </p:spPr>
        <p:txBody>
          <a:bodyPr>
            <a:normAutofit fontScale="92500" lnSpcReduction="20000"/>
          </a:bodyPr>
          <a:lstStyle/>
          <a:p>
            <a:pPr marL="0" indent="354013"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Вследствие нарушения водно-соленого баланса может развиться судорожная болезнь, которая проявляется в виде тонических судорог конечностей, слабости, головных болей и др.  </a:t>
            </a:r>
          </a:p>
          <a:p>
            <a:pPr marL="0" indent="354013"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 работах  на  открытом  воздухе  во  время  интенсивного  прямого  облучения  головы может  произойти солнечный удар, сопровождающийся головной болью, расстройством зрения, рвотой, судорогами, но температура тела остается нормальной.  </a:t>
            </a:r>
          </a:p>
          <a:p>
            <a:pPr marL="0" indent="354013"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Под влиянием инфракрасного изучения в организме человека возникают биохимические сдвиги и изменения функционального состояния центральной нервной системы, усиливается секреторная деятельность желудка, поджелудочной и слюнных желез. 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lnSpcReduction="10000"/>
          </a:bodyPr>
          <a:lstStyle/>
          <a:p>
            <a:pPr marL="0" indent="354013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 влиянием низких и пониженных температур воздуха могут развиваться ознобления (припухлость, зуд и жжение кожи), обморожения, миозиты, невриты, радикулиты и др. Длительное охлаждение способствует развитию заболеваний периферической нервной, мышечной систем, суставов: радикулитов, невритов, миозитов,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ревматоидных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заболеваний. При частом и сильном охлаждении конечностей могут иметь место нейротрофические изменения в тканях. 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 lnSpcReduction="10000"/>
          </a:bodyPr>
          <a:lstStyle/>
          <a:p>
            <a:pPr marL="0" indent="354013"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Влажность воздуха оказывает значительное влияние на терморегуляцию организма человека. Высокая относительная влажность при высокой температуре воздуха способствует перегреванию организма, при низкой же температуре она усиливает теплоотдачу с поверхности кожи, что ведет к переохлаждению организма. Низкая влажность вызывает пересыхание слизистых оболочек дыхательных путей работающего.</a:t>
            </a:r>
          </a:p>
          <a:p>
            <a:pPr marL="0" indent="354013"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Подвижность воздуха эффективно способствует теплоотдаче организма человека и положительно проявляется при высоких температурах, но отрицательно при низких.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>
            <a:normAutofit fontScale="90000"/>
          </a:bodyPr>
          <a:lstStyle/>
          <a:p>
            <a:pPr hangingPunct="0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Нормирование содержания вредных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веществ в воздухе рабочей зоны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>
            <a:normAutofit/>
          </a:bodyPr>
          <a:lstStyle/>
          <a:p>
            <a:pPr marL="0" indent="354013" algn="just" hangingPunct="0">
              <a:buNone/>
            </a:pPr>
            <a:r>
              <a:rPr lang="ru-RU" b="1" u="sng" dirty="0" smtClean="0">
                <a:latin typeface="Times New Roman" pitchFamily="18" charset="0"/>
                <a:cs typeface="Times New Roman" pitchFamily="18" charset="0"/>
              </a:rPr>
              <a:t>ПДК (ПДУ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это такое содержание вредных веществ, когда в течении всего рабочего дня, но не более 40 часов в неделю,  в течении всего трудового стажа воздействия вредных веществ не приводит к заболеваниям у работников и последующего поколения, обнаруживаемых современными методами.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 marL="0" indent="354013"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Вредные  вещества по степени воздействия на человека делятся на 4 группы:</a:t>
            </a:r>
          </a:p>
          <a:p>
            <a:pPr marL="0" indent="354013"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1.Чрезвычайноопасные (свинец, озон, марганец)</a:t>
            </a:r>
          </a:p>
          <a:p>
            <a:pPr marL="0" indent="354013"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Высокоопасные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(хлор, соляная кислота)</a:t>
            </a:r>
          </a:p>
          <a:p>
            <a:pPr marL="0" indent="354013"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Умеренноопасные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(камфара, германий)</a:t>
            </a:r>
          </a:p>
          <a:p>
            <a:pPr marL="0" indent="354013"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 Малоопасные (ацетон, бензин)</a:t>
            </a:r>
          </a:p>
          <a:p>
            <a:pPr marL="0" indent="354013" algn="just" hangingPunc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54013"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Всего нормируется около 700 веществ.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pPr marL="0" indent="354013"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Воздух, удаляемый из помещения перед выбросом в атмосферу, должен очиститься с тем чтобы в атмосферном воздухе живых поселков концентрация не превышала ПДК, а в воздухе, поступающего в помещение концентрация не должна превышать 0,3ПДК.</a:t>
            </a:r>
          </a:p>
          <a:p>
            <a:pPr marL="0" indent="354013"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одновременном воздействием нескольких веществ, отношении концентрации не должно превышать 1.</a:t>
            </a:r>
          </a:p>
          <a:p>
            <a:pPr hangingPunct="0"/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571744"/>
            <a:ext cx="8349469" cy="1423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 marL="0" indent="361950" algn="just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61950" algn="just"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Вентиляция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представляет собой организованный и регулируемый воздухообмен, обеспечивающий удаление из помещений воздуха, загрязненного вредными газами, пылью, а также улучшающий микроклиматические условия в производственных помещениях.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Вентиляцию можно классифицировать следующим образом: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ru-RU" dirty="0" smtClean="0"/>
              <a:t>		</a:t>
            </a:r>
          </a:p>
          <a:p>
            <a:pPr algn="just" hangingPunct="1"/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По способу организации воздухообмена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общеобменная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местная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hangingPunct="1"/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По способу перемещения воздуха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естественная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 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искусственная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(механическая).</a:t>
            </a:r>
          </a:p>
          <a:p>
            <a:pPr algn="just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 принципу действия  -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приточная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(подача воздуха) или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вытяжна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я (удаление воздуха).</a:t>
            </a:r>
          </a:p>
          <a:p>
            <a:pPr>
              <a:buFontTx/>
              <a:buNone/>
            </a:pPr>
            <a:endParaRPr lang="ru-RU" sz="2800" dirty="0" smtClean="0"/>
          </a:p>
          <a:p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Схема приточной вентиляции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643602"/>
          </a:xfrm>
        </p:spPr>
        <p:txBody>
          <a:bodyPr>
            <a:normAutofit/>
          </a:bodyPr>
          <a:lstStyle/>
          <a:p>
            <a:pPr hangingPunct="0"/>
            <a:endParaRPr lang="ru-RU" dirty="0" smtClean="0"/>
          </a:p>
          <a:p>
            <a:pPr hangingPunct="0"/>
            <a:endParaRPr lang="ru-RU" dirty="0" smtClean="0"/>
          </a:p>
          <a:p>
            <a:pPr hangingPunct="0"/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285860"/>
            <a:ext cx="800105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pPr algn="just" hangingPunc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Состав приточной вентиляции: </a:t>
            </a:r>
          </a:p>
          <a:p>
            <a:pPr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1–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воздухозаборник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(расположен более 2 м над уровнем земли, в чистых местах);</a:t>
            </a:r>
          </a:p>
          <a:p>
            <a:pPr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2–магистральный воздухопровод;</a:t>
            </a:r>
          </a:p>
          <a:p>
            <a:pPr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3–фильтр;</a:t>
            </a:r>
          </a:p>
          <a:p>
            <a:pPr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4–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колорифер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кондиционер;</a:t>
            </a:r>
          </a:p>
          <a:p>
            <a:pPr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5–вентилятор;</a:t>
            </a:r>
          </a:p>
          <a:p>
            <a:pPr algn="just" hangingPunc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6–приточное отверстие (устройство для подачи воздуха).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833</Words>
  <Application>Microsoft Office PowerPoint</Application>
  <PresentationFormat>Экран (4:3)</PresentationFormat>
  <Paragraphs>64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Вентиляция </vt:lpstr>
      <vt:lpstr>Нормирование содержания вредных  веществ в воздухе рабочей зоны</vt:lpstr>
      <vt:lpstr>Слайд 3</vt:lpstr>
      <vt:lpstr>Слайд 4</vt:lpstr>
      <vt:lpstr>Слайд 5</vt:lpstr>
      <vt:lpstr>Слайд 6</vt:lpstr>
      <vt:lpstr>Вентиляцию можно классифицировать следующим образом:</vt:lpstr>
      <vt:lpstr>Схема приточной вентиляции</vt:lpstr>
      <vt:lpstr>Слайд 9</vt:lpstr>
      <vt:lpstr>Схема вытяжной вентиляции</vt:lpstr>
      <vt:lpstr>Слайд 11</vt:lpstr>
      <vt:lpstr>Требования к вентиляциям </vt:lpstr>
      <vt:lpstr>Слайд 13</vt:lpstr>
      <vt:lpstr>Слайд 14</vt:lpstr>
      <vt:lpstr>Эксплуатация вентиляционных систем</vt:lpstr>
      <vt:lpstr>Слайд 16</vt:lpstr>
      <vt:lpstr>Слайд 17</vt:lpstr>
      <vt:lpstr>Слайд 18</vt:lpstr>
      <vt:lpstr>Слайд 19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Опасные и вредные факторы производственной среды</dc:title>
  <dc:creator>Admin</dc:creator>
  <cp:lastModifiedBy>Admin</cp:lastModifiedBy>
  <cp:revision>35</cp:revision>
  <dcterms:created xsi:type="dcterms:W3CDTF">2014-10-13T09:21:29Z</dcterms:created>
  <dcterms:modified xsi:type="dcterms:W3CDTF">2016-04-06T04:17:48Z</dcterms:modified>
</cp:coreProperties>
</file>