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ADE5-0CFA-4011-9D02-DAB46956B037}" type="datetimeFigureOut">
              <a:rPr lang="ru-RU" smtClean="0"/>
              <a:pPr/>
              <a:t>05.02.2015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002-CCFD-493A-8E43-49A420040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b="1" dirty="0">
                <a:latin typeface="Times New Roman" pitchFamily="18" charset="0"/>
                <a:cs typeface="Times New Roman" pitchFamily="18" charset="0"/>
              </a:rPr>
              <a:t>Производственное освещение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Количественные характеристики: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71501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Световой поток (Ф)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часть лучистого потока, которая воспринимается зрением человека как свет, измеряется в люменах (Лм).</a:t>
            </a:r>
          </a:p>
          <a:p>
            <a:pPr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Единица светового потока - люмен (Лм)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световой поток, излучаемый точечным источником с телесным углом  в 1 стерадиан при силе света, равной 1 канделе.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Сила света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- отношение светового потока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Ф, исходящего от источника и распространяется равномерно внутри элементарного телесного угла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 величине этого угла.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 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 величину силы света принята кандела (Кд).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472518" cy="6429420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Освещенность (Е)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отношение светового потока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 попадающего на элемент поверхности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 площади этого элемента.</a:t>
            </a:r>
          </a:p>
          <a:p>
            <a:pPr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Е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За единицу освещенности принят люкс (Лк)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Яркость 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элемента поверхности  - отношение силы света в данном направлении к площади проекции излучающей поверхности на плоскость, перпендикулярную к данному направлению излучения. За единицу яркости принят 1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Нит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Качественные характеристики: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4292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Коэффициент пульсации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[%] характеризует глубину колебания освещенности, создаваемой газоразрядными (люминесцентными)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лампами;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Показатель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ослепленности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оценивает слепящее действие осветительной установки.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 Показатель дискомфорта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определяется потемнением фона при появлении яркого пятна.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Коэффициент отражения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характеризует способность отражать падающий на него световой поток. Он определяется как отношение отраженного от поверхности  светового потока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Фотр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 падающему на него потоку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Фпад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Основными параметрами электрических источников света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являются:</a:t>
            </a:r>
          </a:p>
          <a:p>
            <a:pPr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номинальные значения напряжения (В),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мощности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(Вт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светового потока (лм),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световой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отдачи (лм/Вт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срок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службы (час).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Достоинства ламп накаливания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429288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непосредственное включение в сеть без дополнительных аппаратов; работоспособность при  значительных отклонениях напряжения в сети от номинального;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широкий диапазон мощностей (от 15 до 1500ВТ), напряжений (от 12 до 220В) и типов, приспособленных к определенным условиям применения;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почти полная независимость от условий окружающей среды (вплоть до возможности работать погруженной в воду) в том числе от температуры;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компактность, простота в изготовлении и следовательно, дешевизна.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 недостаткам ламп накаливания относятся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5214974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низкий энергетический КПД (видимое излучение составляет не более 4 % потребляемой электроэнергии);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в спектре света преобладают инфракрасные лучи;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изменение в сторону снижения светового потока и КПД в процессе эксплуатации;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высокая температура на поверхности колбы (до 250 - 300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через 10-12 мин после включения),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малый срок службы (до 1000ч) и резкое его снижение при незначительных превышениях напряжения питающей сети.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Достоинства люминесцентных ламп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высокая световая отдача, достигающая 76 лм/Вт (при максимум 18 лм/Вт у ламп накаливания);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большой срок службы, доходящий до 10000 ч у стандартных ламп;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 возможность иметь различный спектральный состав света, в том числе и близкий к естественному дневному свету;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незначительный нагрев поверхности  трубки (до 50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С);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относительно малая яркость светящей поверхности.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Основными недостатками этих лам являются: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/>
          </a:bodyPr>
          <a:lstStyle/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сложность схемы включения;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ограниченная единичная мощность и большие размеры при данной мощности;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зависимость характеристик ламп от температуры окружающей среды и напряжения питающей сети;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значительное снижение светового потока к концу срока службы (до 50%);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вредные для зрения пульсации светового потока при питании лампы переменным током.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Освещение движущихся предметов пульсирующим потоком может привести к так называемому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стробоскопическому эффекту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который проявляется в искаженном зрительном восприятии истинного характера движения. 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Способы устранение пульсации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643578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При питании системы освещения от однофазной сети устанавливают в непосредственной близости пары ламп с питанием их напряжения, сдвинутым по фазе на 90 градусов. При этом вспышки света двух ламп суммируясь перекрываются, что приводит к значительному уменьшению коэффициента пульсации;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При питании от трехфазной сети лампы устанавливают в непосредственной близости посредством включения трех ламп по схеме «треугольник», что приводит за счет взаимного перекрытия вспышек света к меньшему, чем при двух лампах уменьшению коэффициента пульсации.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Процессы восприятие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величины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предмета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51149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Аккомодации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изменение кривизны хрусталика глаза таким образом, что изображение предмета оказалось в плоскости сетчатки глаза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(т.е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«наводка на фокус»).</a:t>
            </a:r>
          </a:p>
          <a:p>
            <a:pPr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Конвергенции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поворот осей зрения обоих глаз так, чтобы они пересекались на рассматриваемом объекте.</a:t>
            </a:r>
          </a:p>
          <a:p>
            <a:pPr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Адаптации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приспособление гала к данному уровню освещению.</a:t>
            </a: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Полное время, необходимое для адаптации от светлого к темному – 45 сек., от темного к светлому – от 1 мин и более.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 выборе ламп пользуются следующими характеристиками: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электрическими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(напряжение питания, мощность);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эксплуатационными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(срок службы лампы);</a:t>
            </a:r>
          </a:p>
          <a:p>
            <a:pPr lvl="0" algn="just"/>
            <a:r>
              <a:rPr lang="ru-RU" i="1" dirty="0">
                <a:latin typeface="Times New Roman" pitchFamily="18" charset="0"/>
                <a:cs typeface="Times New Roman" pitchFamily="18" charset="0"/>
              </a:rPr>
              <a:t>светотехническими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(световой поток или сила света) для некоторых ламп вместо светового потока, световая отдача - это величина светового потока, приходящаяся на единицу потребляемой мощности);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конструктивными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(форма колбы лампы).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marL="0" indent="442913" algn="just"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Светильники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это совокупность источника света и осветительной арматуры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2913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42913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назначением осветительной арматуры является перераспределение светового потока лампы, для крепления и подключения ее к системе питания, для защиты от механических повреждений и изоляции лампы от окружающей среды и для защиты органов зрения от слепящего действия лампы.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Характеристики светильников: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6143644"/>
          </a:xfrm>
        </p:spPr>
        <p:txBody>
          <a:bodyPr>
            <a:normAutofit/>
          </a:bodyPr>
          <a:lstStyle/>
          <a:p>
            <a:pPr lvl="0" algn="just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Защитный угол светильника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/>
              <a:t>α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это угол, в пределах которого глаз наблюдателя защищен от слепящего воздействия ярких частей лампы. Обычно защитный угол светильника определяется углом, образованным горизонталью, проходящей через центр светящегося тела лампы  и линией, касательной к светящемуся телу лампы и краю (кромке) отражателя или непрозрачного экрана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143380"/>
            <a:ext cx="357190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lvl="0"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Распределение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светового потока в пространстве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(графики линий равной освещенности - изолюкс) в полярной системе координат – кривые распространения световой плотности энергии от точечного источника света.</a:t>
            </a:r>
          </a:p>
          <a:p>
            <a:pPr lvl="0"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Коэффициент полезного действия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отношение фактического светового светильника к световому потоку помещенной в него лампы.</a:t>
            </a:r>
          </a:p>
          <a:p>
            <a:pPr lvl="0"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Наименьшая высота подвеса.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Нормирование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освещенности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5286412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 характера зрительной работы, который определяется в зависимости от наименьшего размера объекта различения [мм] – той самой малой детали рабочей поверхности,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которую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трудно различить.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 контраста объекта различения с фоном (контраст – это разность яркости объекта различения и фона). 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 фона, который может быть светлым, средним и темным.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 системы освещения (общая, комбинированная).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 типа лампы (накаливания или люминесцентные)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Действие на организм человека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 marL="0" indent="354013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Неправильное освещение может быть причиной  таких  заболеваний,  как близорукость,  спазм, аккомодация (способность к адаптации, чаще всего имеется в виду способность глаза менять фокусное расстояние), зрительное утомление и других болезней, понижает умственную и физическую работоспособность, увеличивает число ошибок в производственных процессах, аварий и несчастных случаев.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Виды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освещения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Различают следующие виды освещения:</a:t>
            </a: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Естественное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Искусственное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Совмещенное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pPr marL="176213" indent="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Совмещенное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это освещение рабочего места естественным светом и искусственным.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176213" indent="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Естественное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подразделяется на:</a:t>
            </a:r>
          </a:p>
          <a:p>
            <a:pPr marL="176213" indent="0" algn="just"/>
            <a:r>
              <a:rPr lang="ru-RU" i="1" dirty="0">
                <a:latin typeface="Times New Roman" pitchFamily="18" charset="0"/>
                <a:cs typeface="Times New Roman" pitchFamily="18" charset="0"/>
              </a:rPr>
              <a:t>	верхнее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прозрачные перекрытия и световые фонари на крышах;</a:t>
            </a:r>
          </a:p>
          <a:p>
            <a:pPr marL="176213" indent="0" algn="just"/>
            <a:r>
              <a:rPr lang="ru-RU" i="1" dirty="0">
                <a:latin typeface="Times New Roman" pitchFamily="18" charset="0"/>
                <a:cs typeface="Times New Roman" pitchFamily="18" charset="0"/>
              </a:rPr>
              <a:t>	боковое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световые проемы в окнах или сами окна;</a:t>
            </a:r>
          </a:p>
          <a:p>
            <a:pPr marL="176213" indent="0" algn="just"/>
            <a:r>
              <a:rPr lang="ru-RU" i="1" dirty="0">
                <a:latin typeface="Times New Roman" pitchFamily="18" charset="0"/>
                <a:cs typeface="Times New Roman" pitchFamily="18" charset="0"/>
              </a:rPr>
              <a:t>	комбинированное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и то и другое вместе.</a:t>
            </a:r>
          </a:p>
          <a:p>
            <a:pPr marL="176213" indent="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Искусственное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(создаваемое лампами, при недостаточном естественном освещении).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 функциональному назначению искусственное освещение подразделяют 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рабочее;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аварийное;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эвакуационное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охранное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дежурное.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357982"/>
          </a:xfrm>
        </p:spPr>
        <p:txBody>
          <a:bodyPr>
            <a:normAutofit fontScale="92500" lnSpcReduction="10000"/>
          </a:bodyPr>
          <a:lstStyle/>
          <a:p>
            <a:pPr marL="0" indent="354013" algn="just"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Рабочее освещение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освещение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обязательное для всех помещений и освещаемых территориях для обеспечения нормальной работы, прохода людей и движения транспорта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4013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354013" algn="just"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Аварийное  освещение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освещение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устраиваемое для продолжения работы в тех случаях, когда внезапное отключение рабочего освещения (при аварии) и связанное с этим нарушением нормального обслуживания могут вызвать взрыв, пожар, отравление людей, длительное нарушение технологического процесса и т.п., т.е. те ситуации, в которых  недопустимо прекращение работ.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500858"/>
          </a:xfrm>
        </p:spPr>
        <p:txBody>
          <a:bodyPr>
            <a:normAutofit fontScale="85000" lnSpcReduction="10000"/>
          </a:bodyPr>
          <a:lstStyle/>
          <a:p>
            <a:pPr marL="0" indent="354013" algn="just"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Эвакуационное освещение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следует предусматривать для эвакуации людей из помещений при аварийном отключении рабочего освещения в местах, опасных для прохода людей, на лестничных клетках, вдоль основных проходов в производственных помещениях, в которых работает более 50 человек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4013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3540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нерабочее время, совпадающее с темными временами суток, во многих случаях необходимо обеспечить минимальное искусственное освещение для несения дежурств охраны, т.е.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дежурное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4013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3540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охранного освещения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площадок предприятий и дежурного освещения помещений выделяется часть светильников рабочего или аварийного освещения  или прожекторов.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Системы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освещения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Общая система освещения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это освещение при котором лампы располагаются в верхней зоне помещения;</a:t>
            </a:r>
          </a:p>
          <a:p>
            <a:pPr lvl="0"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Местная система освещения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освещение над рабочим местом (настольная лампа);</a:t>
            </a:r>
          </a:p>
          <a:p>
            <a:pPr lvl="0"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Комбинированная система освещения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это сочетание общего освещения с местным, при котором непосредственно над рабочей поверхностью устанавливается местный источник света, например, настольная лампа.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Характеристики освещения, единицы измерения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освещения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Излучение, которое воздействует на глаз, вызывает ощущение света и называется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оптическим (видимым) излучением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2913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Освещение характеризуется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количественными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качественными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характеристиками.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1382</Words>
  <Application>Microsoft Office PowerPoint</Application>
  <PresentationFormat>Экран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Производственное освещение</vt:lpstr>
      <vt:lpstr>Процессы восприятие величины предмета </vt:lpstr>
      <vt:lpstr>Виды освещения</vt:lpstr>
      <vt:lpstr>Слайд 4</vt:lpstr>
      <vt:lpstr>Слайд 5</vt:lpstr>
      <vt:lpstr>Слайд 6</vt:lpstr>
      <vt:lpstr>Слайд 7</vt:lpstr>
      <vt:lpstr>Системы освещения</vt:lpstr>
      <vt:lpstr>Характеристики освещения, единицы измерения освещения</vt:lpstr>
      <vt:lpstr>Количественные характеристики:</vt:lpstr>
      <vt:lpstr>Слайд 11</vt:lpstr>
      <vt:lpstr>Качественные характеристики:</vt:lpstr>
      <vt:lpstr>Слайд 13</vt:lpstr>
      <vt:lpstr>Достоинства ламп накаливания:</vt:lpstr>
      <vt:lpstr>К недостаткам ламп накаливания относятся: </vt:lpstr>
      <vt:lpstr>Достоинства люминесцентных ламп:</vt:lpstr>
      <vt:lpstr>Основными недостатками этих лам являются: </vt:lpstr>
      <vt:lpstr>Слайд 18</vt:lpstr>
      <vt:lpstr>Способы устранение пульсации:</vt:lpstr>
      <vt:lpstr>Слайд 20</vt:lpstr>
      <vt:lpstr>Слайд 21</vt:lpstr>
      <vt:lpstr>Характеристики светильников:</vt:lpstr>
      <vt:lpstr>Слайд 23</vt:lpstr>
      <vt:lpstr>Нормирование освещенности</vt:lpstr>
      <vt:lpstr>Действие на организм человека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Производственное освещение</dc:title>
  <dc:creator>Admin</dc:creator>
  <cp:lastModifiedBy>Admin</cp:lastModifiedBy>
  <cp:revision>21</cp:revision>
  <dcterms:created xsi:type="dcterms:W3CDTF">2014-12-23T05:34:31Z</dcterms:created>
  <dcterms:modified xsi:type="dcterms:W3CDTF">2015-02-05T07:52:31Z</dcterms:modified>
</cp:coreProperties>
</file>