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2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7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EDBA7-CF02-4A78-9608-D0DAB130CA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4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01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88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1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27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2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6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8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93E6-BED7-4A4E-B307-49A2512CF74D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DD81-D690-4B3A-AA98-76D847AE6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1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3000" b="1" dirty="0"/>
              <a:t>Алгоритм </a:t>
            </a:r>
            <a:r>
              <a:rPr lang="ru-RU" sz="3000" b="1" dirty="0" err="1"/>
              <a:t>Флойда-Уоршалла</a:t>
            </a:r>
            <a:r>
              <a:rPr lang="ru-RU" sz="3000" b="1" dirty="0"/>
              <a:t> (</a:t>
            </a:r>
            <a:r>
              <a:rPr lang="en-US" b="1" dirty="0">
                <a:latin typeface="+mj-lt"/>
              </a:rPr>
              <a:t>Floyd</a:t>
            </a:r>
            <a:r>
              <a:rPr lang="ru-RU" b="1" dirty="0">
                <a:latin typeface="+mj-lt"/>
              </a:rPr>
              <a:t>-</a:t>
            </a:r>
            <a:r>
              <a:rPr lang="en-US" b="1" dirty="0" err="1">
                <a:latin typeface="+mj-lt"/>
              </a:rPr>
              <a:t>Warshall</a:t>
            </a:r>
            <a:r>
              <a:rPr lang="ru-RU" dirty="0"/>
              <a:t>)</a:t>
            </a:r>
            <a:endParaRPr lang="ru-RU" sz="3000" b="1" dirty="0"/>
          </a:p>
          <a:p>
            <a:pPr marL="144000" indent="0">
              <a:buNone/>
            </a:pPr>
            <a:r>
              <a:rPr lang="ru-RU" sz="3000" dirty="0"/>
              <a:t>Находит кратчайшие расстояния между всеми парами вершин графа.</a:t>
            </a:r>
          </a:p>
          <a:p>
            <a:pPr marL="144000" indent="0">
              <a:buNone/>
            </a:pPr>
            <a:r>
              <a:rPr lang="ru-RU" dirty="0"/>
              <a:t>Алгоритм строит матрицу за </a:t>
            </a:r>
            <a:r>
              <a:rPr lang="en-US" i="1" dirty="0"/>
              <a:t>n</a:t>
            </a:r>
            <a:r>
              <a:rPr lang="ru-RU" dirty="0"/>
              <a:t> шагов, т.е. строится матрица </a:t>
            </a:r>
            <a:r>
              <a:rPr lang="en-US" dirty="0"/>
              <a:t>D</a:t>
            </a:r>
            <a:r>
              <a:rPr lang="ru-RU" baseline="30000" dirty="0"/>
              <a:t>(1)</a:t>
            </a:r>
            <a:r>
              <a:rPr lang="en-US" dirty="0"/>
              <a:t> </a:t>
            </a:r>
            <a:r>
              <a:rPr lang="ru-RU" dirty="0"/>
              <a:t>, …, </a:t>
            </a:r>
            <a:r>
              <a:rPr lang="en-US" dirty="0"/>
              <a:t>D</a:t>
            </a:r>
            <a:r>
              <a:rPr lang="ru-RU" baseline="30000" dirty="0"/>
              <a:t>(</a:t>
            </a:r>
            <a:r>
              <a:rPr lang="en-US" baseline="30000" dirty="0"/>
              <a:t>n</a:t>
            </a:r>
            <a:r>
              <a:rPr lang="ru-RU" baseline="30000" dirty="0"/>
              <a:t>)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D</a:t>
            </a:r>
            <a:endParaRPr lang="ru-RU" sz="3000" dirty="0"/>
          </a:p>
          <a:p>
            <a:pPr marL="144000" indent="0">
              <a:buNone/>
            </a:pPr>
            <a:r>
              <a:rPr lang="ru-RU" dirty="0"/>
              <a:t>Обозначим через                     длину кратчайшего пути из </a:t>
            </a:r>
          </a:p>
          <a:p>
            <a:pPr marL="144000" indent="0">
              <a:buNone/>
            </a:pP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baseline="-25000" dirty="0"/>
              <a:t> </a:t>
            </a:r>
            <a:r>
              <a:rPr lang="ru-RU" dirty="0"/>
              <a:t>в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ru-RU" baseline="-25000" dirty="0"/>
              <a:t> </a:t>
            </a:r>
            <a:r>
              <a:rPr lang="en-US" baseline="-25000" dirty="0"/>
              <a:t> </a:t>
            </a:r>
            <a:r>
              <a:rPr lang="ru-RU" dirty="0"/>
              <a:t>с промежуточными вершинами во множестве {</a:t>
            </a:r>
            <a:r>
              <a:rPr lang="en-US" i="1" dirty="0"/>
              <a:t>v</a:t>
            </a:r>
            <a:r>
              <a:rPr lang="ru-RU" baseline="-25000" dirty="0"/>
              <a:t>1</a:t>
            </a:r>
            <a:r>
              <a:rPr lang="ru-RU" i="1" dirty="0"/>
              <a:t>,…,</a:t>
            </a:r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r>
              <a:rPr lang="ru-RU" dirty="0"/>
              <a:t>}. </a:t>
            </a:r>
          </a:p>
          <a:p>
            <a:pPr marL="144000" indent="0">
              <a:buNone/>
            </a:pPr>
            <a:r>
              <a:rPr lang="ru-RU" dirty="0"/>
              <a:t>Алгоритм использует три правила:</a:t>
            </a:r>
          </a:p>
          <a:p>
            <a:pPr marL="658350" indent="-514350">
              <a:buAutoNum type="arabicParenR"/>
            </a:pPr>
            <a:r>
              <a:rPr lang="ru-RU" dirty="0"/>
              <a:t>                    - вес дуги, соединяющей вершины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ru-RU" dirty="0"/>
              <a:t> и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baseline="-25000" dirty="0"/>
              <a:t> </a:t>
            </a:r>
            <a:r>
              <a:rPr lang="ru-RU" dirty="0"/>
              <a:t>(т.е. первоначально матрица </a:t>
            </a:r>
            <a:r>
              <a:rPr lang="en-US" dirty="0"/>
              <a:t>D</a:t>
            </a:r>
            <a:r>
              <a:rPr lang="ru-RU" dirty="0"/>
              <a:t> – это исходная матрица весов).</a:t>
            </a:r>
          </a:p>
          <a:p>
            <a:pPr marL="658350" indent="-514350">
              <a:buAutoNum type="arabicParenR"/>
            </a:pPr>
            <a:r>
              <a:rPr lang="ru-RU" dirty="0"/>
              <a:t> </a:t>
            </a:r>
            <a:endParaRPr lang="en-US" dirty="0"/>
          </a:p>
          <a:p>
            <a:pPr indent="0"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endParaRPr lang="ru-RU" sz="30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4511824" y="2132856"/>
          <a:ext cx="1464434" cy="880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Формула" r:id="rId3" imgW="495000" imgH="533160" progId="Equation.3">
                  <p:embed/>
                </p:oleObj>
              </mc:Choice>
              <mc:Fallback>
                <p:oleObj name="Формула" r:id="rId3" imgW="4950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2132856"/>
                        <a:ext cx="1464434" cy="880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2135560" y="4149080"/>
          <a:ext cx="1800200" cy="63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5" imgW="583947" imgH="253890" progId="Equation.3">
                  <p:embed/>
                </p:oleObj>
              </mc:Choice>
              <mc:Fallback>
                <p:oleObj name="Equation" r:id="rId5" imgW="58394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149080"/>
                        <a:ext cx="1800200" cy="639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2135560" y="5661248"/>
          <a:ext cx="7920880" cy="81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7" imgW="2235200" imgH="292100" progId="Equation.3">
                  <p:embed/>
                </p:oleObj>
              </mc:Choice>
              <mc:Fallback>
                <p:oleObj name="Equation" r:id="rId7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5661248"/>
                        <a:ext cx="7920880" cy="813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7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404813"/>
            <a:ext cx="8229600" cy="586581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dirty="0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135188" y="836614"/>
          <a:ext cx="7199312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108200" imgH="800100" progId="Equation.3">
                  <p:embed/>
                </p:oleObj>
              </mc:Choice>
              <mc:Fallback>
                <p:oleObj name="Equation" r:id="rId3" imgW="21082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836614"/>
                        <a:ext cx="7199312" cy="287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2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ъект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ru-RU" b="1" i="1" dirty="0"/>
              <a:t>3.</a:t>
            </a:r>
            <a:r>
              <a:rPr lang="ru-RU" altLang="ru-RU" b="1" i="1" dirty="0"/>
              <a:t>1</a:t>
            </a:r>
            <a:r>
              <a:rPr lang="en-US" altLang="ru-RU" b="1" i="1" dirty="0"/>
              <a:t>7 </a:t>
            </a:r>
            <a:r>
              <a:rPr lang="en-US" altLang="ru-RU" b="1" i="1" dirty="0" err="1"/>
              <a:t>Раскраска</a:t>
            </a:r>
            <a:r>
              <a:rPr lang="en-US" altLang="ru-RU" b="1" i="1" dirty="0"/>
              <a:t> </a:t>
            </a:r>
            <a:r>
              <a:rPr lang="en-US" altLang="ru-RU" b="1" i="1" dirty="0" err="1"/>
              <a:t>графов</a:t>
            </a:r>
            <a:endParaRPr lang="ru-RU" altLang="ru-RU" b="1" i="1" dirty="0"/>
          </a:p>
          <a:p>
            <a:pPr marL="0" indent="0">
              <a:buNone/>
            </a:pPr>
            <a:r>
              <a:rPr lang="ru-RU" altLang="ru-RU" dirty="0"/>
              <a:t>Проблема четырёх красок — математическая задача, предложенная Ф. </a:t>
            </a:r>
            <a:r>
              <a:rPr lang="ru-RU" altLang="ru-RU" dirty="0" err="1"/>
              <a:t>Гутри</a:t>
            </a:r>
            <a:r>
              <a:rPr lang="ru-RU" altLang="ru-RU" dirty="0"/>
              <a:t> (англ.) в 1852 году, сформулированная следующим образом:</a:t>
            </a:r>
          </a:p>
          <a:p>
            <a:pPr marL="0" indent="0">
              <a:buNone/>
            </a:pPr>
            <a:r>
              <a:rPr lang="ru-RU" altLang="ru-RU" dirty="0"/>
              <a:t>«Выяснить, можно ли всякую расположенную на сфере карту раскрасить четырьмя красками так, чтобы любые две области, имеющие общий участок границы, были раскрашены в разные цвета»</a:t>
            </a:r>
          </a:p>
          <a:p>
            <a:pPr marL="0" indent="0">
              <a:buNone/>
            </a:pPr>
            <a:r>
              <a:rPr lang="ru-RU" altLang="ru-RU" dirty="0"/>
              <a:t>Стоит отметить две необходимые характеристики этой карты:</a:t>
            </a:r>
          </a:p>
          <a:p>
            <a:pPr marL="0" indent="0">
              <a:buNone/>
            </a:pPr>
            <a:r>
              <a:rPr lang="ru-RU" altLang="ru-RU" dirty="0"/>
              <a:t>1) Граница между любыми двумя областями является непрерывной линией.</a:t>
            </a:r>
          </a:p>
          <a:p>
            <a:pPr marL="0" indent="0">
              <a:buNone/>
            </a:pPr>
            <a:r>
              <a:rPr lang="ru-RU" altLang="ru-RU" dirty="0"/>
              <a:t>2) Каждая область является односвязной.</a:t>
            </a:r>
          </a:p>
        </p:txBody>
      </p:sp>
    </p:spTree>
    <p:extLst>
      <p:ext uri="{BB962C8B-B14F-4D97-AF65-F5344CB8AC3E}">
        <p14:creationId xmlns:p14="http://schemas.microsoft.com/office/powerpoint/2010/main" val="146211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60351"/>
            <a:ext cx="8229600" cy="58658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altLang="ru-RU" smtClean="0"/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2208213" y="1844676"/>
            <a:ext cx="6121400" cy="4321175"/>
            <a:chOff x="2886" y="8664"/>
            <a:chExt cx="3142" cy="2465"/>
          </a:xfrm>
        </p:grpSpPr>
        <p:grpSp>
          <p:nvGrpSpPr>
            <p:cNvPr id="33796" name="Group 5"/>
            <p:cNvGrpSpPr>
              <a:grpSpLocks/>
            </p:cNvGrpSpPr>
            <p:nvPr/>
          </p:nvGrpSpPr>
          <p:grpSpPr bwMode="auto">
            <a:xfrm>
              <a:off x="2886" y="8664"/>
              <a:ext cx="3142" cy="2465"/>
              <a:chOff x="2842" y="8664"/>
              <a:chExt cx="3142" cy="2465"/>
            </a:xfrm>
          </p:grpSpPr>
          <p:grpSp>
            <p:nvGrpSpPr>
              <p:cNvPr id="33803" name="Group 6"/>
              <p:cNvGrpSpPr>
                <a:grpSpLocks/>
              </p:cNvGrpSpPr>
              <p:nvPr/>
            </p:nvGrpSpPr>
            <p:grpSpPr bwMode="auto">
              <a:xfrm>
                <a:off x="3330" y="8664"/>
                <a:ext cx="2654" cy="1972"/>
                <a:chOff x="3330" y="8664"/>
                <a:chExt cx="2654" cy="1972"/>
              </a:xfrm>
            </p:grpSpPr>
            <p:grpSp>
              <p:nvGrpSpPr>
                <p:cNvPr id="33805" name="Group 7"/>
                <p:cNvGrpSpPr>
                  <a:grpSpLocks/>
                </p:cNvGrpSpPr>
                <p:nvPr/>
              </p:nvGrpSpPr>
              <p:grpSpPr bwMode="auto">
                <a:xfrm>
                  <a:off x="3330" y="8664"/>
                  <a:ext cx="2112" cy="1972"/>
                  <a:chOff x="3330" y="8664"/>
                  <a:chExt cx="2112" cy="1972"/>
                </a:xfrm>
              </p:grpSpPr>
              <p:grpSp>
                <p:nvGrpSpPr>
                  <p:cNvPr id="33807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933" y="8664"/>
                    <a:ext cx="1440" cy="1177"/>
                    <a:chOff x="3846" y="8970"/>
                    <a:chExt cx="1440" cy="1177"/>
                  </a:xfrm>
                </p:grpSpPr>
                <p:sp>
                  <p:nvSpPr>
                    <p:cNvPr id="33809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6" y="8970"/>
                      <a:ext cx="1179" cy="39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412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ru-RU" altLang="ru-RU" sz="1800"/>
                    </a:p>
                  </p:txBody>
                </p:sp>
                <p:sp>
                  <p:nvSpPr>
                    <p:cNvPr id="33810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7" y="9363"/>
                      <a:ext cx="916" cy="39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412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ru-RU" altLang="ru-RU" sz="1800"/>
                    </a:p>
                  </p:txBody>
                </p:sp>
                <p:sp>
                  <p:nvSpPr>
                    <p:cNvPr id="33811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6" y="9755"/>
                      <a:ext cx="1440" cy="39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4127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ru-RU" altLang="ru-RU" sz="1800"/>
                    </a:p>
                  </p:txBody>
                </p:sp>
              </p:grpSp>
              <p:sp>
                <p:nvSpPr>
                  <p:cNvPr id="33808" name="Freeform 12"/>
                  <p:cNvSpPr>
                    <a:spLocks/>
                  </p:cNvSpPr>
                  <p:nvPr/>
                </p:nvSpPr>
                <p:spPr bwMode="auto">
                  <a:xfrm>
                    <a:off x="3330" y="9798"/>
                    <a:ext cx="2112" cy="838"/>
                  </a:xfrm>
                  <a:custGeom>
                    <a:avLst/>
                    <a:gdLst>
                      <a:gd name="T0" fmla="*/ 116 w 2903"/>
                      <a:gd name="T1" fmla="*/ 1 h 1152"/>
                      <a:gd name="T2" fmla="*/ 116 w 2903"/>
                      <a:gd name="T3" fmla="*/ 24 h 1152"/>
                      <a:gd name="T4" fmla="*/ 116 w 2903"/>
                      <a:gd name="T5" fmla="*/ 43 h 1152"/>
                      <a:gd name="T6" fmla="*/ 90 w 2903"/>
                      <a:gd name="T7" fmla="*/ 42 h 1152"/>
                      <a:gd name="T8" fmla="*/ 69 w 2903"/>
                      <a:gd name="T9" fmla="*/ 44 h 1152"/>
                      <a:gd name="T10" fmla="*/ 69 w 2903"/>
                      <a:gd name="T11" fmla="*/ 41 h 1152"/>
                      <a:gd name="T12" fmla="*/ 67 w 2903"/>
                      <a:gd name="T13" fmla="*/ 29 h 1152"/>
                      <a:gd name="T14" fmla="*/ 55 w 2903"/>
                      <a:gd name="T15" fmla="*/ 20 h 1152"/>
                      <a:gd name="T16" fmla="*/ 40 w 2903"/>
                      <a:gd name="T17" fmla="*/ 25 h 1152"/>
                      <a:gd name="T18" fmla="*/ 17 w 2903"/>
                      <a:gd name="T19" fmla="*/ 23 h 1152"/>
                      <a:gd name="T20" fmla="*/ 15 w 2903"/>
                      <a:gd name="T21" fmla="*/ 20 h 1152"/>
                      <a:gd name="T22" fmla="*/ 8 w 2903"/>
                      <a:gd name="T23" fmla="*/ 17 h 1152"/>
                      <a:gd name="T24" fmla="*/ 3 w 2903"/>
                      <a:gd name="T25" fmla="*/ 14 h 1152"/>
                      <a:gd name="T26" fmla="*/ 5 w 2903"/>
                      <a:gd name="T27" fmla="*/ 0 h 1152"/>
                      <a:gd name="T28" fmla="*/ 17 w 2903"/>
                      <a:gd name="T29" fmla="*/ 1 h 1152"/>
                      <a:gd name="T30" fmla="*/ 24 w 2903"/>
                      <a:gd name="T31" fmla="*/ 3 h 1152"/>
                      <a:gd name="T32" fmla="*/ 33 w 2903"/>
                      <a:gd name="T33" fmla="*/ 3 h 115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903"/>
                      <a:gd name="T52" fmla="*/ 0 h 1152"/>
                      <a:gd name="T53" fmla="*/ 2903 w 2903"/>
                      <a:gd name="T54" fmla="*/ 1152 h 115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903" h="1152">
                        <a:moveTo>
                          <a:pt x="2809" y="30"/>
                        </a:moveTo>
                        <a:cubicBezTo>
                          <a:pt x="2804" y="215"/>
                          <a:pt x="2800" y="400"/>
                          <a:pt x="2794" y="585"/>
                        </a:cubicBezTo>
                        <a:cubicBezTo>
                          <a:pt x="2790" y="735"/>
                          <a:pt x="2903" y="950"/>
                          <a:pt x="2779" y="1035"/>
                        </a:cubicBezTo>
                        <a:cubicBezTo>
                          <a:pt x="2610" y="1152"/>
                          <a:pt x="2369" y="1025"/>
                          <a:pt x="2164" y="1020"/>
                        </a:cubicBezTo>
                        <a:cubicBezTo>
                          <a:pt x="1850" y="1062"/>
                          <a:pt x="2015" y="1050"/>
                          <a:pt x="1669" y="1050"/>
                        </a:cubicBezTo>
                        <a:cubicBezTo>
                          <a:pt x="1852" y="775"/>
                          <a:pt x="1692" y="1047"/>
                          <a:pt x="1669" y="990"/>
                        </a:cubicBezTo>
                        <a:cubicBezTo>
                          <a:pt x="1632" y="901"/>
                          <a:pt x="1644" y="799"/>
                          <a:pt x="1624" y="705"/>
                        </a:cubicBezTo>
                        <a:cubicBezTo>
                          <a:pt x="1595" y="564"/>
                          <a:pt x="1428" y="529"/>
                          <a:pt x="1309" y="495"/>
                        </a:cubicBezTo>
                        <a:cubicBezTo>
                          <a:pt x="1184" y="531"/>
                          <a:pt x="1077" y="547"/>
                          <a:pt x="964" y="615"/>
                        </a:cubicBezTo>
                        <a:cubicBezTo>
                          <a:pt x="735" y="606"/>
                          <a:pt x="610" y="629"/>
                          <a:pt x="424" y="555"/>
                        </a:cubicBezTo>
                        <a:cubicBezTo>
                          <a:pt x="404" y="535"/>
                          <a:pt x="389" y="509"/>
                          <a:pt x="364" y="495"/>
                        </a:cubicBezTo>
                        <a:cubicBezTo>
                          <a:pt x="307" y="463"/>
                          <a:pt x="235" y="461"/>
                          <a:pt x="184" y="420"/>
                        </a:cubicBezTo>
                        <a:cubicBezTo>
                          <a:pt x="95" y="349"/>
                          <a:pt x="136" y="378"/>
                          <a:pt x="64" y="330"/>
                        </a:cubicBezTo>
                        <a:cubicBezTo>
                          <a:pt x="50" y="218"/>
                          <a:pt x="0" y="73"/>
                          <a:pt x="109" y="0"/>
                        </a:cubicBezTo>
                        <a:cubicBezTo>
                          <a:pt x="204" y="5"/>
                          <a:pt x="300" y="4"/>
                          <a:pt x="394" y="15"/>
                        </a:cubicBezTo>
                        <a:cubicBezTo>
                          <a:pt x="452" y="22"/>
                          <a:pt x="528" y="60"/>
                          <a:pt x="589" y="75"/>
                        </a:cubicBezTo>
                        <a:cubicBezTo>
                          <a:pt x="769" y="59"/>
                          <a:pt x="699" y="60"/>
                          <a:pt x="799" y="60"/>
                        </a:cubicBezTo>
                      </a:path>
                    </a:pathLst>
                  </a:custGeom>
                  <a:noFill/>
                  <a:ln w="412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3806" name="Freeform 13"/>
                <p:cNvSpPr>
                  <a:spLocks/>
                </p:cNvSpPr>
                <p:nvPr/>
              </p:nvSpPr>
              <p:spPr bwMode="auto">
                <a:xfrm>
                  <a:off x="5111" y="8664"/>
                  <a:ext cx="873" cy="1833"/>
                </a:xfrm>
                <a:custGeom>
                  <a:avLst/>
                  <a:gdLst>
                    <a:gd name="T0" fmla="*/ 0 w 1200"/>
                    <a:gd name="T1" fmla="*/ 0 h 2520"/>
                    <a:gd name="T2" fmla="*/ 38 w 1200"/>
                    <a:gd name="T3" fmla="*/ 15 h 2520"/>
                    <a:gd name="T4" fmla="*/ 44 w 1200"/>
                    <a:gd name="T5" fmla="*/ 30 h 2520"/>
                    <a:gd name="T6" fmla="*/ 44 w 1200"/>
                    <a:gd name="T7" fmla="*/ 44 h 2520"/>
                    <a:gd name="T8" fmla="*/ 44 w 1200"/>
                    <a:gd name="T9" fmla="*/ 60 h 2520"/>
                    <a:gd name="T10" fmla="*/ 44 w 1200"/>
                    <a:gd name="T11" fmla="*/ 89 h 2520"/>
                    <a:gd name="T12" fmla="*/ 15 w 1200"/>
                    <a:gd name="T13" fmla="*/ 105 h 25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00"/>
                    <a:gd name="T22" fmla="*/ 0 h 2520"/>
                    <a:gd name="T23" fmla="*/ 1200 w 1200"/>
                    <a:gd name="T24" fmla="*/ 2520 h 252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00" h="2520">
                      <a:moveTo>
                        <a:pt x="0" y="0"/>
                      </a:moveTo>
                      <a:cubicBezTo>
                        <a:pt x="360" y="120"/>
                        <a:pt x="720" y="240"/>
                        <a:pt x="900" y="360"/>
                      </a:cubicBezTo>
                      <a:cubicBezTo>
                        <a:pt x="1080" y="480"/>
                        <a:pt x="1050" y="600"/>
                        <a:pt x="1080" y="720"/>
                      </a:cubicBezTo>
                      <a:cubicBezTo>
                        <a:pt x="1110" y="840"/>
                        <a:pt x="1080" y="960"/>
                        <a:pt x="1080" y="1080"/>
                      </a:cubicBezTo>
                      <a:cubicBezTo>
                        <a:pt x="1080" y="1200"/>
                        <a:pt x="1080" y="1260"/>
                        <a:pt x="1080" y="1440"/>
                      </a:cubicBezTo>
                      <a:cubicBezTo>
                        <a:pt x="1080" y="1620"/>
                        <a:pt x="1200" y="1980"/>
                        <a:pt x="1080" y="2160"/>
                      </a:cubicBezTo>
                      <a:cubicBezTo>
                        <a:pt x="960" y="2340"/>
                        <a:pt x="660" y="2430"/>
                        <a:pt x="360" y="2520"/>
                      </a:cubicBezTo>
                    </a:path>
                  </a:pathLst>
                </a:custGeom>
                <a:noFill/>
                <a:ln w="412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3804" name="Freeform 14"/>
              <p:cNvSpPr>
                <a:spLocks/>
              </p:cNvSpPr>
              <p:nvPr/>
            </p:nvSpPr>
            <p:spPr bwMode="auto">
              <a:xfrm>
                <a:off x="2842" y="9035"/>
                <a:ext cx="1746" cy="2094"/>
              </a:xfrm>
              <a:custGeom>
                <a:avLst/>
                <a:gdLst>
                  <a:gd name="T0" fmla="*/ 63 w 2400"/>
                  <a:gd name="T1" fmla="*/ 1 h 2880"/>
                  <a:gd name="T2" fmla="*/ 55 w 2400"/>
                  <a:gd name="T3" fmla="*/ 1 h 2880"/>
                  <a:gd name="T4" fmla="*/ 47 w 2400"/>
                  <a:gd name="T5" fmla="*/ 9 h 2880"/>
                  <a:gd name="T6" fmla="*/ 32 w 2400"/>
                  <a:gd name="T7" fmla="*/ 16 h 2880"/>
                  <a:gd name="T8" fmla="*/ 17 w 2400"/>
                  <a:gd name="T9" fmla="*/ 31 h 2880"/>
                  <a:gd name="T10" fmla="*/ 10 w 2400"/>
                  <a:gd name="T11" fmla="*/ 39 h 2880"/>
                  <a:gd name="T12" fmla="*/ 10 w 2400"/>
                  <a:gd name="T13" fmla="*/ 61 h 2880"/>
                  <a:gd name="T14" fmla="*/ 3 w 2400"/>
                  <a:gd name="T15" fmla="*/ 76 h 2880"/>
                  <a:gd name="T16" fmla="*/ 25 w 2400"/>
                  <a:gd name="T17" fmla="*/ 113 h 2880"/>
                  <a:gd name="T18" fmla="*/ 40 w 2400"/>
                  <a:gd name="T19" fmla="*/ 113 h 2880"/>
                  <a:gd name="T20" fmla="*/ 63 w 2400"/>
                  <a:gd name="T21" fmla="*/ 105 h 2880"/>
                  <a:gd name="T22" fmla="*/ 92 w 2400"/>
                  <a:gd name="T23" fmla="*/ 98 h 2880"/>
                  <a:gd name="T24" fmla="*/ 100 w 2400"/>
                  <a:gd name="T25" fmla="*/ 83 h 28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400"/>
                  <a:gd name="T40" fmla="*/ 0 h 2880"/>
                  <a:gd name="T41" fmla="*/ 2400 w 2400"/>
                  <a:gd name="T42" fmla="*/ 2880 h 28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400" h="2880">
                    <a:moveTo>
                      <a:pt x="1500" y="30"/>
                    </a:moveTo>
                    <a:cubicBezTo>
                      <a:pt x="1440" y="15"/>
                      <a:pt x="1380" y="0"/>
                      <a:pt x="1320" y="30"/>
                    </a:cubicBezTo>
                    <a:cubicBezTo>
                      <a:pt x="1260" y="60"/>
                      <a:pt x="1230" y="150"/>
                      <a:pt x="1140" y="210"/>
                    </a:cubicBezTo>
                    <a:cubicBezTo>
                      <a:pt x="1050" y="270"/>
                      <a:pt x="900" y="300"/>
                      <a:pt x="780" y="390"/>
                    </a:cubicBezTo>
                    <a:cubicBezTo>
                      <a:pt x="660" y="480"/>
                      <a:pt x="510" y="660"/>
                      <a:pt x="420" y="750"/>
                    </a:cubicBezTo>
                    <a:cubicBezTo>
                      <a:pt x="330" y="840"/>
                      <a:pt x="270" y="810"/>
                      <a:pt x="240" y="930"/>
                    </a:cubicBezTo>
                    <a:cubicBezTo>
                      <a:pt x="210" y="1050"/>
                      <a:pt x="270" y="1320"/>
                      <a:pt x="240" y="1470"/>
                    </a:cubicBezTo>
                    <a:cubicBezTo>
                      <a:pt x="210" y="1620"/>
                      <a:pt x="0" y="1620"/>
                      <a:pt x="60" y="1830"/>
                    </a:cubicBezTo>
                    <a:cubicBezTo>
                      <a:pt x="120" y="2040"/>
                      <a:pt x="450" y="2580"/>
                      <a:pt x="600" y="2730"/>
                    </a:cubicBezTo>
                    <a:cubicBezTo>
                      <a:pt x="750" y="2880"/>
                      <a:pt x="810" y="2760"/>
                      <a:pt x="960" y="2730"/>
                    </a:cubicBezTo>
                    <a:cubicBezTo>
                      <a:pt x="1110" y="2700"/>
                      <a:pt x="1290" y="2610"/>
                      <a:pt x="1500" y="2550"/>
                    </a:cubicBezTo>
                    <a:cubicBezTo>
                      <a:pt x="1710" y="2490"/>
                      <a:pt x="2070" y="2460"/>
                      <a:pt x="2220" y="2370"/>
                    </a:cubicBezTo>
                    <a:cubicBezTo>
                      <a:pt x="2370" y="2280"/>
                      <a:pt x="2385" y="2145"/>
                      <a:pt x="2400" y="2010"/>
                    </a:cubicBezTo>
                  </a:path>
                </a:pathLst>
              </a:custGeom>
              <a:noFill/>
              <a:ln w="412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3797" name="Text Box 15"/>
            <p:cNvSpPr txBox="1">
              <a:spLocks noChangeArrowheads="1"/>
            </p:cNvSpPr>
            <p:nvPr/>
          </p:nvSpPr>
          <p:spPr bwMode="auto">
            <a:xfrm>
              <a:off x="4195" y="8664"/>
              <a:ext cx="524" cy="39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>
                  <a:latin typeface="Times New Roman" panose="02020603050405020304" pitchFamily="18" charset="0"/>
                </a:rPr>
                <a:t>А</a:t>
              </a:r>
              <a:endParaRPr lang="ru-RU" altLang="ru-RU"/>
            </a:p>
          </p:txBody>
        </p:sp>
        <p:sp>
          <p:nvSpPr>
            <p:cNvPr id="33798" name="Text Box 16"/>
            <p:cNvSpPr txBox="1">
              <a:spLocks noChangeArrowheads="1"/>
            </p:cNvSpPr>
            <p:nvPr/>
          </p:nvSpPr>
          <p:spPr bwMode="auto">
            <a:xfrm>
              <a:off x="4457" y="9057"/>
              <a:ext cx="525" cy="3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3600">
                  <a:latin typeface="Times New Roman" panose="02020603050405020304" pitchFamily="18" charset="0"/>
                </a:rPr>
                <a:t>С</a:t>
              </a:r>
              <a:endParaRPr lang="ru-RU" altLang="ru-RU" sz="3600"/>
            </a:p>
          </p:txBody>
        </p:sp>
        <p:sp>
          <p:nvSpPr>
            <p:cNvPr id="33799" name="Text Box 17"/>
            <p:cNvSpPr txBox="1">
              <a:spLocks noChangeArrowheads="1"/>
            </p:cNvSpPr>
            <p:nvPr/>
          </p:nvSpPr>
          <p:spPr bwMode="auto">
            <a:xfrm>
              <a:off x="3148" y="10372"/>
              <a:ext cx="525" cy="3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3600">
                  <a:latin typeface="Times New Roman" panose="02020603050405020304" pitchFamily="18" charset="0"/>
                </a:rPr>
                <a:t>В</a:t>
              </a:r>
              <a:endParaRPr lang="ru-RU" altLang="ru-RU" sz="3600"/>
            </a:p>
          </p:txBody>
        </p:sp>
        <p:sp>
          <p:nvSpPr>
            <p:cNvPr id="33800" name="Text Box 18"/>
            <p:cNvSpPr txBox="1">
              <a:spLocks noChangeArrowheads="1"/>
            </p:cNvSpPr>
            <p:nvPr/>
          </p:nvSpPr>
          <p:spPr bwMode="auto">
            <a:xfrm>
              <a:off x="5111" y="9063"/>
              <a:ext cx="656" cy="35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3600">
                  <a:latin typeface="Times New Roman" panose="02020603050405020304" pitchFamily="18" charset="0"/>
                </a:rPr>
                <a:t>D</a:t>
              </a:r>
              <a:endParaRPr lang="ru-RU" altLang="ru-RU" sz="3600"/>
            </a:p>
          </p:txBody>
        </p:sp>
        <p:sp>
          <p:nvSpPr>
            <p:cNvPr id="33801" name="Text Box 19"/>
            <p:cNvSpPr txBox="1">
              <a:spLocks noChangeArrowheads="1"/>
            </p:cNvSpPr>
            <p:nvPr/>
          </p:nvSpPr>
          <p:spPr bwMode="auto">
            <a:xfrm>
              <a:off x="4588" y="9849"/>
              <a:ext cx="525" cy="3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3600">
                  <a:latin typeface="Times New Roman" panose="02020603050405020304" pitchFamily="18" charset="0"/>
                </a:rPr>
                <a:t>F</a:t>
              </a:r>
              <a:endParaRPr lang="ru-RU" altLang="ru-RU" sz="3600"/>
            </a:p>
          </p:txBody>
        </p:sp>
        <p:sp>
          <p:nvSpPr>
            <p:cNvPr id="33802" name="Text Box 20"/>
            <p:cNvSpPr txBox="1">
              <a:spLocks noChangeArrowheads="1"/>
            </p:cNvSpPr>
            <p:nvPr/>
          </p:nvSpPr>
          <p:spPr bwMode="auto">
            <a:xfrm>
              <a:off x="4588" y="9456"/>
              <a:ext cx="525" cy="39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3600">
                  <a:latin typeface="Times New Roman" panose="02020603050405020304" pitchFamily="18" charset="0"/>
                </a:rPr>
                <a:t>E</a:t>
              </a:r>
              <a:endParaRPr lang="ru-RU" altLang="ru-RU" sz="3600"/>
            </a:p>
          </p:txBody>
        </p:sp>
      </p:grpSp>
    </p:spTree>
    <p:extLst>
      <p:ext uri="{BB962C8B-B14F-4D97-AF65-F5344CB8AC3E}">
        <p14:creationId xmlns:p14="http://schemas.microsoft.com/office/powerpoint/2010/main" val="24421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ъект 2"/>
          <p:cNvSpPr>
            <a:spLocks noGrp="1"/>
          </p:cNvSpPr>
          <p:nvPr>
            <p:ph idx="1"/>
          </p:nvPr>
        </p:nvSpPr>
        <p:spPr>
          <a:xfrm>
            <a:off x="1524000" y="115889"/>
            <a:ext cx="9036050" cy="6626225"/>
          </a:xfrm>
        </p:spPr>
        <p:txBody>
          <a:bodyPr/>
          <a:lstStyle/>
          <a:p>
            <a:pPr marL="0" indent="0">
              <a:buNone/>
            </a:pPr>
            <a:r>
              <a:rPr lang="ru-RU" altLang="ru-RU" smtClean="0"/>
              <a:t>Фомулировка задачи на сфере и на плоскости одинаковая.</a:t>
            </a:r>
          </a:p>
          <a:p>
            <a:pPr marL="0" indent="0">
              <a:buNone/>
            </a:pPr>
            <a:r>
              <a:rPr lang="ru-RU" altLang="ru-RU" smtClean="0"/>
              <a:t>Заменим задачу раскраски плоской карты на эквивалентную ей проблему, касающуюся плоских графов:</a:t>
            </a:r>
          </a:p>
          <a:p>
            <a:pPr marL="0" indent="0">
              <a:buNone/>
            </a:pPr>
            <a:r>
              <a:rPr lang="ru-RU" altLang="ru-RU" smtClean="0"/>
              <a:t>Выберем столицу у каждой страны (то есть выберем по одной внутренней точке в каждой из стран) и соединим дугами столицы стран, имеющих общий сегмент границы. В результате получится плоский граф.</a:t>
            </a:r>
          </a:p>
        </p:txBody>
      </p:sp>
    </p:spTree>
    <p:extLst>
      <p:ext uri="{BB962C8B-B14F-4D97-AF65-F5344CB8AC3E}">
        <p14:creationId xmlns:p14="http://schemas.microsoft.com/office/powerpoint/2010/main" val="28500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33375"/>
            <a:ext cx="8229600" cy="57927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altLang="ru-RU" dirty="0" smtClean="0"/>
          </a:p>
        </p:txBody>
      </p:sp>
      <p:grpSp>
        <p:nvGrpSpPr>
          <p:cNvPr id="34819" name="Group 4"/>
          <p:cNvGrpSpPr>
            <a:grpSpLocks noChangeAspect="1"/>
          </p:cNvGrpSpPr>
          <p:nvPr/>
        </p:nvGrpSpPr>
        <p:grpSpPr bwMode="auto">
          <a:xfrm>
            <a:off x="3503613" y="1052513"/>
            <a:ext cx="5041900" cy="4932362"/>
            <a:chOff x="3564" y="3794"/>
            <a:chExt cx="3855" cy="3772"/>
          </a:xfrm>
        </p:grpSpPr>
        <p:sp>
          <p:nvSpPr>
            <p:cNvPr id="34820" name="AutoShape 5"/>
            <p:cNvSpPr>
              <a:spLocks noChangeAspect="1" noChangeArrowheads="1"/>
            </p:cNvSpPr>
            <p:nvPr/>
          </p:nvSpPr>
          <p:spPr bwMode="auto">
            <a:xfrm>
              <a:off x="3564" y="3794"/>
              <a:ext cx="3855" cy="3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sp>
          <p:nvSpPr>
            <p:cNvPr id="34821" name="Oval 6"/>
            <p:cNvSpPr>
              <a:spLocks noChangeArrowheads="1"/>
            </p:cNvSpPr>
            <p:nvPr/>
          </p:nvSpPr>
          <p:spPr bwMode="auto">
            <a:xfrm>
              <a:off x="5373" y="4021"/>
              <a:ext cx="131" cy="13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sp>
          <p:nvSpPr>
            <p:cNvPr id="34822" name="Oval 7"/>
            <p:cNvSpPr>
              <a:spLocks noChangeArrowheads="1"/>
            </p:cNvSpPr>
            <p:nvPr/>
          </p:nvSpPr>
          <p:spPr bwMode="auto">
            <a:xfrm>
              <a:off x="5373" y="4806"/>
              <a:ext cx="129" cy="1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/>
            </a:p>
          </p:txBody>
        </p:sp>
        <p:sp>
          <p:nvSpPr>
            <p:cNvPr id="34823" name="Line 8"/>
            <p:cNvSpPr>
              <a:spLocks noChangeShapeType="1"/>
            </p:cNvSpPr>
            <p:nvPr/>
          </p:nvSpPr>
          <p:spPr bwMode="auto">
            <a:xfrm flipH="1">
              <a:off x="5430" y="4001"/>
              <a:ext cx="1" cy="915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24" name="Line 9"/>
            <p:cNvSpPr>
              <a:spLocks noChangeShapeType="1"/>
            </p:cNvSpPr>
            <p:nvPr/>
          </p:nvSpPr>
          <p:spPr bwMode="auto">
            <a:xfrm flipH="1">
              <a:off x="5430" y="5949"/>
              <a:ext cx="2" cy="915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825" name="Line 10"/>
            <p:cNvSpPr>
              <a:spLocks noChangeShapeType="1"/>
            </p:cNvSpPr>
            <p:nvPr/>
          </p:nvSpPr>
          <p:spPr bwMode="auto">
            <a:xfrm flipH="1">
              <a:off x="5513" y="5535"/>
              <a:ext cx="1285" cy="373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4826" name="Group 11"/>
            <p:cNvGrpSpPr>
              <a:grpSpLocks/>
            </p:cNvGrpSpPr>
            <p:nvPr/>
          </p:nvGrpSpPr>
          <p:grpSpPr bwMode="auto">
            <a:xfrm>
              <a:off x="3564" y="3835"/>
              <a:ext cx="3855" cy="3690"/>
              <a:chOff x="3564" y="3794"/>
              <a:chExt cx="3855" cy="3690"/>
            </a:xfrm>
          </p:grpSpPr>
          <p:grpSp>
            <p:nvGrpSpPr>
              <p:cNvPr id="34827" name="Group 12"/>
              <p:cNvGrpSpPr>
                <a:grpSpLocks/>
              </p:cNvGrpSpPr>
              <p:nvPr/>
            </p:nvGrpSpPr>
            <p:grpSpPr bwMode="auto">
              <a:xfrm>
                <a:off x="4062" y="4001"/>
                <a:ext cx="2893" cy="2981"/>
                <a:chOff x="4051" y="4021"/>
                <a:chExt cx="2893" cy="2981"/>
              </a:xfrm>
            </p:grpSpPr>
            <p:sp>
              <p:nvSpPr>
                <p:cNvPr id="34834" name="Oval 13"/>
                <p:cNvSpPr>
                  <a:spLocks noChangeArrowheads="1"/>
                </p:cNvSpPr>
                <p:nvPr/>
              </p:nvSpPr>
              <p:spPr bwMode="auto">
                <a:xfrm>
                  <a:off x="4051" y="5426"/>
                  <a:ext cx="131" cy="13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34835" name="Oval 14"/>
                <p:cNvSpPr>
                  <a:spLocks noChangeArrowheads="1"/>
                </p:cNvSpPr>
                <p:nvPr/>
              </p:nvSpPr>
              <p:spPr bwMode="auto">
                <a:xfrm>
                  <a:off x="6813" y="5461"/>
                  <a:ext cx="131" cy="13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34836" name="Oval 15"/>
                <p:cNvSpPr>
                  <a:spLocks noChangeArrowheads="1"/>
                </p:cNvSpPr>
                <p:nvPr/>
              </p:nvSpPr>
              <p:spPr bwMode="auto">
                <a:xfrm>
                  <a:off x="5373" y="5818"/>
                  <a:ext cx="131" cy="13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34837" name="Oval 16"/>
                <p:cNvSpPr>
                  <a:spLocks noChangeArrowheads="1"/>
                </p:cNvSpPr>
                <p:nvPr/>
              </p:nvSpPr>
              <p:spPr bwMode="auto">
                <a:xfrm>
                  <a:off x="5373" y="6869"/>
                  <a:ext cx="131" cy="13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3483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4182" y="4118"/>
                  <a:ext cx="1178" cy="1308"/>
                </a:xfrm>
                <a:prstGeom prst="line">
                  <a:avLst/>
                </a:prstGeom>
                <a:noFill/>
                <a:ln w="476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3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5430" y="4902"/>
                  <a:ext cx="1" cy="915"/>
                </a:xfrm>
                <a:prstGeom prst="line">
                  <a:avLst/>
                </a:prstGeom>
                <a:noFill/>
                <a:ln w="476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0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4182" y="5558"/>
                  <a:ext cx="1178" cy="1308"/>
                </a:xfrm>
                <a:prstGeom prst="line">
                  <a:avLst/>
                </a:prstGeom>
                <a:noFill/>
                <a:ln w="476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1" name="Line 20"/>
                <p:cNvSpPr>
                  <a:spLocks noChangeShapeType="1"/>
                </p:cNvSpPr>
                <p:nvPr/>
              </p:nvSpPr>
              <p:spPr bwMode="auto">
                <a:xfrm>
                  <a:off x="5373" y="4021"/>
                  <a:ext cx="1440" cy="1440"/>
                </a:xfrm>
                <a:prstGeom prst="line">
                  <a:avLst/>
                </a:prstGeom>
                <a:noFill/>
                <a:ln w="476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2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5471" y="4872"/>
                  <a:ext cx="1410" cy="621"/>
                </a:xfrm>
                <a:prstGeom prst="line">
                  <a:avLst/>
                </a:prstGeom>
                <a:noFill/>
                <a:ln w="476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04" y="5592"/>
                  <a:ext cx="1310" cy="1309"/>
                </a:xfrm>
                <a:prstGeom prst="line">
                  <a:avLst/>
                </a:prstGeom>
                <a:noFill/>
                <a:ln w="476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4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4090" y="5501"/>
                  <a:ext cx="1327" cy="373"/>
                </a:xfrm>
                <a:prstGeom prst="line">
                  <a:avLst/>
                </a:prstGeom>
                <a:noFill/>
                <a:ln w="476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484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4145" y="4913"/>
                  <a:ext cx="1243" cy="580"/>
                </a:xfrm>
                <a:prstGeom prst="line">
                  <a:avLst/>
                </a:prstGeom>
                <a:noFill/>
                <a:ln w="476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4828" name="Text Box 25"/>
              <p:cNvSpPr txBox="1">
                <a:spLocks noChangeArrowheads="1"/>
              </p:cNvSpPr>
              <p:nvPr/>
            </p:nvSpPr>
            <p:spPr bwMode="auto">
              <a:xfrm>
                <a:off x="5678" y="3794"/>
                <a:ext cx="373" cy="29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3600">
                    <a:latin typeface="Times New Roman" panose="02020603050405020304" pitchFamily="18" charset="0"/>
                  </a:rPr>
                  <a:t>a</a:t>
                </a:r>
                <a:endParaRPr lang="ru-RU" altLang="ru-RU" sz="3600"/>
              </a:p>
            </p:txBody>
          </p:sp>
          <p:sp>
            <p:nvSpPr>
              <p:cNvPr id="34829" name="Text Box 26"/>
              <p:cNvSpPr txBox="1">
                <a:spLocks noChangeArrowheads="1"/>
              </p:cNvSpPr>
              <p:nvPr/>
            </p:nvSpPr>
            <p:spPr bwMode="auto">
              <a:xfrm>
                <a:off x="7046" y="5328"/>
                <a:ext cx="373" cy="29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3600">
                    <a:latin typeface="Times New Roman" panose="02020603050405020304" pitchFamily="18" charset="0"/>
                  </a:rPr>
                  <a:t>d</a:t>
                </a:r>
                <a:endParaRPr lang="ru-RU" altLang="ru-RU" sz="3600"/>
              </a:p>
            </p:txBody>
          </p:sp>
          <p:sp>
            <p:nvSpPr>
              <p:cNvPr id="34830" name="Text Box 27"/>
              <p:cNvSpPr txBox="1">
                <a:spLocks noChangeArrowheads="1"/>
              </p:cNvSpPr>
              <p:nvPr/>
            </p:nvSpPr>
            <p:spPr bwMode="auto">
              <a:xfrm>
                <a:off x="5181" y="7193"/>
                <a:ext cx="372" cy="29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3600" dirty="0" smtClean="0"/>
                  <a:t>f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3600" dirty="0" smtClean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3600" dirty="0"/>
              </a:p>
            </p:txBody>
          </p:sp>
          <p:sp>
            <p:nvSpPr>
              <p:cNvPr id="34831" name="Text Box 28"/>
              <p:cNvSpPr txBox="1">
                <a:spLocks noChangeArrowheads="1"/>
              </p:cNvSpPr>
              <p:nvPr/>
            </p:nvSpPr>
            <p:spPr bwMode="auto">
              <a:xfrm>
                <a:off x="3564" y="5452"/>
                <a:ext cx="373" cy="29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3600">
                    <a:latin typeface="Times New Roman" panose="02020603050405020304" pitchFamily="18" charset="0"/>
                  </a:rPr>
                  <a:t>b</a:t>
                </a:r>
                <a:endParaRPr lang="ru-RU" altLang="ru-RU" sz="3600"/>
              </a:p>
            </p:txBody>
          </p:sp>
          <p:sp>
            <p:nvSpPr>
              <p:cNvPr id="34832" name="Text Box 29"/>
              <p:cNvSpPr txBox="1">
                <a:spLocks noChangeArrowheads="1"/>
              </p:cNvSpPr>
              <p:nvPr/>
            </p:nvSpPr>
            <p:spPr bwMode="auto">
              <a:xfrm>
                <a:off x="5513" y="4955"/>
                <a:ext cx="372" cy="29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3600">
                    <a:latin typeface="Times New Roman" panose="02020603050405020304" pitchFamily="18" charset="0"/>
                  </a:rPr>
                  <a:t>c</a:t>
                </a:r>
                <a:endParaRPr lang="ru-RU" altLang="ru-RU" sz="3600"/>
              </a:p>
            </p:txBody>
          </p:sp>
          <p:sp>
            <p:nvSpPr>
              <p:cNvPr id="34833" name="Text Box 30"/>
              <p:cNvSpPr txBox="1">
                <a:spLocks noChangeArrowheads="1"/>
              </p:cNvSpPr>
              <p:nvPr/>
            </p:nvSpPr>
            <p:spPr bwMode="auto">
              <a:xfrm>
                <a:off x="5513" y="5949"/>
                <a:ext cx="372" cy="29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3600">
                    <a:latin typeface="Times New Roman" panose="02020603050405020304" pitchFamily="18" charset="0"/>
                  </a:rPr>
                  <a:t>e</a:t>
                </a:r>
                <a:endParaRPr lang="ru-RU" altLang="ru-RU" sz="3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7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Содержимое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altLang="ru-RU" sz="3000" dirty="0">
                <a:solidFill>
                  <a:srgbClr val="0070C0"/>
                </a:solidFill>
              </a:rPr>
              <a:t>Раскраской графа </a:t>
            </a:r>
            <a:r>
              <a:rPr lang="en-US" altLang="ru-RU" sz="3000" dirty="0">
                <a:solidFill>
                  <a:srgbClr val="0070C0"/>
                </a:solidFill>
              </a:rPr>
              <a:t>G</a:t>
            </a:r>
            <a:r>
              <a:rPr lang="ru-RU" altLang="ru-RU" sz="3000" dirty="0">
                <a:solidFill>
                  <a:srgbClr val="0070C0"/>
                </a:solidFill>
              </a:rPr>
              <a:t> </a:t>
            </a:r>
            <a:r>
              <a:rPr lang="ru-RU" altLang="ru-RU" sz="3000" dirty="0"/>
              <a:t>называется окрашивание вершин графа G, такое, что никакие две смежные вершины не окрашены в один цвет. </a:t>
            </a:r>
          </a:p>
          <a:p>
            <a:pPr indent="0">
              <a:buNone/>
            </a:pPr>
            <a:r>
              <a:rPr lang="ru-RU" altLang="ru-RU" sz="3000" b="1" dirty="0"/>
              <a:t>Теорема. </a:t>
            </a:r>
            <a:r>
              <a:rPr lang="ru-RU" altLang="ru-RU" sz="3000" dirty="0"/>
              <a:t>Любой плоский граф допускает правильную 4-раскраску.</a:t>
            </a:r>
          </a:p>
          <a:p>
            <a:pPr indent="0">
              <a:buNone/>
            </a:pPr>
            <a:r>
              <a:rPr lang="ru-RU" altLang="ru-RU" dirty="0"/>
              <a:t>Пусть С</a:t>
            </a:r>
            <a:r>
              <a:rPr lang="ru-RU" altLang="ru-RU" baseline="-25000" dirty="0"/>
              <a:t>G</a:t>
            </a:r>
            <a:r>
              <a:rPr lang="ru-RU" altLang="ru-RU" dirty="0"/>
              <a:t>(</a:t>
            </a:r>
            <a:r>
              <a:rPr lang="ru-RU" altLang="ru-RU" dirty="0">
                <a:sym typeface="Symbol" panose="05050102010706020507" pitchFamily="18" charset="2"/>
              </a:rPr>
              <a:t></a:t>
            </a:r>
            <a:r>
              <a:rPr lang="ru-RU" altLang="ru-RU" dirty="0"/>
              <a:t>) обозначает количество способов раскраски графа </a:t>
            </a:r>
            <a:r>
              <a:rPr lang="en-US" altLang="ru-RU" dirty="0"/>
              <a:t>G</a:t>
            </a:r>
            <a:r>
              <a:rPr lang="ru-RU" altLang="ru-RU" dirty="0"/>
              <a:t> с использованием </a:t>
            </a:r>
            <a:r>
              <a:rPr lang="ru-RU" altLang="ru-RU" dirty="0">
                <a:sym typeface="Symbol" panose="05050102010706020507" pitchFamily="18" charset="2"/>
              </a:rPr>
              <a:t> </a:t>
            </a:r>
            <a:r>
              <a:rPr lang="ru-RU" altLang="ru-RU" dirty="0"/>
              <a:t>цветов, так, что никакие две соседние вершины не окрашены в </a:t>
            </a:r>
            <a:r>
              <a:rPr lang="ru-RU" altLang="ru-RU" dirty="0" smtClean="0"/>
              <a:t>одинаковые </a:t>
            </a:r>
            <a:r>
              <a:rPr lang="ru-RU" altLang="ru-RU" dirty="0"/>
              <a:t>цвета.</a:t>
            </a:r>
          </a:p>
          <a:p>
            <a:pPr indent="0">
              <a:buNone/>
            </a:pPr>
            <a:r>
              <a:rPr lang="ru-RU" altLang="ru-RU" dirty="0"/>
              <a:t> Для фиксированного графа G это полиномиальная функция от </a:t>
            </a:r>
            <a:r>
              <a:rPr lang="ru-RU" altLang="ru-RU" dirty="0">
                <a:sym typeface="Symbol" panose="05050102010706020507" pitchFamily="18" charset="2"/>
              </a:rPr>
              <a:t></a:t>
            </a:r>
            <a:r>
              <a:rPr lang="ru-RU" altLang="ru-RU" dirty="0"/>
              <a:t>. </a:t>
            </a:r>
          </a:p>
          <a:p>
            <a:pPr indent="0">
              <a:buNone/>
            </a:pPr>
            <a:r>
              <a:rPr lang="ru-RU" altLang="ru-RU" dirty="0"/>
              <a:t>Само </a:t>
            </a:r>
            <a:r>
              <a:rPr lang="ru-RU" altLang="ru-RU" dirty="0">
                <a:sym typeface="Symbol" panose="05050102010706020507" pitchFamily="18" charset="2"/>
              </a:rPr>
              <a:t></a:t>
            </a:r>
            <a:r>
              <a:rPr lang="ru-RU" altLang="ru-RU" dirty="0"/>
              <a:t> при этом называется </a:t>
            </a:r>
            <a:r>
              <a:rPr lang="ru-RU" altLang="ru-RU" dirty="0">
                <a:solidFill>
                  <a:srgbClr val="0070C0"/>
                </a:solidFill>
              </a:rPr>
              <a:t>хроматическим числом</a:t>
            </a:r>
            <a:r>
              <a:rPr lang="ru-RU" altLang="ru-RU" dirty="0"/>
              <a:t>. </a:t>
            </a:r>
          </a:p>
          <a:p>
            <a:pPr indent="0">
              <a:buNone/>
            </a:pPr>
            <a:r>
              <a:rPr lang="ru-RU" altLang="ru-RU" dirty="0"/>
              <a:t>Хроматическое число графа – это наименьшее положительное число </a:t>
            </a:r>
            <a:r>
              <a:rPr lang="ru-RU" altLang="ru-RU" i="1" dirty="0"/>
              <a:t>n</a:t>
            </a:r>
            <a:r>
              <a:rPr lang="ru-RU" altLang="ru-RU" dirty="0"/>
              <a:t>, такое что С</a:t>
            </a:r>
            <a:r>
              <a:rPr lang="ru-RU" altLang="ru-RU" baseline="-25000" dirty="0"/>
              <a:t>G</a:t>
            </a:r>
            <a:r>
              <a:rPr lang="ru-RU" altLang="ru-RU" dirty="0"/>
              <a:t>(</a:t>
            </a:r>
            <a:r>
              <a:rPr lang="en-US" altLang="ru-RU" i="1" dirty="0"/>
              <a:t>n</a:t>
            </a:r>
            <a:r>
              <a:rPr lang="ru-RU" altLang="ru-RU" dirty="0"/>
              <a:t>)</a:t>
            </a:r>
            <a:r>
              <a:rPr lang="ru-RU" altLang="ru-RU" dirty="0">
                <a:sym typeface="Symbol" panose="05050102010706020507" pitchFamily="18" charset="2"/>
              </a:rPr>
              <a:t></a:t>
            </a:r>
            <a:r>
              <a:rPr lang="ru-RU" altLang="ru-RU" dirty="0"/>
              <a:t>0.</a:t>
            </a:r>
          </a:p>
          <a:p>
            <a:pPr indent="0">
              <a:buNone/>
            </a:pPr>
            <a:r>
              <a:rPr lang="ru-RU" altLang="ru-RU" dirty="0"/>
              <a:t>Проблема четырёх красок эквивалентна утверждению, что С</a:t>
            </a:r>
            <a:r>
              <a:rPr lang="ru-RU" altLang="ru-RU" baseline="-25000" dirty="0"/>
              <a:t>G</a:t>
            </a:r>
            <a:r>
              <a:rPr lang="ru-RU" altLang="ru-RU" dirty="0"/>
              <a:t>(4)</a:t>
            </a:r>
            <a:r>
              <a:rPr lang="ru-RU" altLang="ru-RU" dirty="0">
                <a:sym typeface="Symbol" panose="05050102010706020507" pitchFamily="18" charset="2"/>
              </a:rPr>
              <a:t></a:t>
            </a:r>
            <a:r>
              <a:rPr lang="ru-RU" altLang="ru-RU" dirty="0"/>
              <a:t>0 для произвольного графа.</a:t>
            </a:r>
          </a:p>
          <a:p>
            <a:pPr>
              <a:buFontTx/>
              <a:buNone/>
            </a:pPr>
            <a:endParaRPr lang="ru-RU" altLang="ru-RU" sz="3000" dirty="0"/>
          </a:p>
        </p:txBody>
      </p:sp>
    </p:spTree>
    <p:extLst>
      <p:ext uri="{BB962C8B-B14F-4D97-AF65-F5344CB8AC3E}">
        <p14:creationId xmlns:p14="http://schemas.microsoft.com/office/powerpoint/2010/main" val="20844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951" y="115889"/>
            <a:ext cx="8856663" cy="66262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dirty="0"/>
              <a:t>Алгоритм  раскраски графа</a:t>
            </a:r>
          </a:p>
          <a:p>
            <a:pPr marL="514350" indent="-514350">
              <a:buFontTx/>
              <a:buAutoNum type="arabicPeriod"/>
              <a:defRPr/>
            </a:pPr>
            <a:r>
              <a:rPr lang="ru-RU" dirty="0"/>
              <a:t>Вершины располагаются в порядке </a:t>
            </a:r>
            <a:r>
              <a:rPr lang="ru-RU" dirty="0" err="1"/>
              <a:t>невозрастания</a:t>
            </a:r>
            <a:r>
              <a:rPr lang="ru-RU" dirty="0"/>
              <a:t> их степеней</a:t>
            </a:r>
          </a:p>
          <a:p>
            <a:pPr marL="514350" indent="-514350">
              <a:buFontTx/>
              <a:buAutoNum type="arabicPeriod"/>
              <a:defRPr/>
            </a:pPr>
            <a:r>
              <a:rPr lang="ru-RU" dirty="0"/>
              <a:t>Неокрашенная вершина с наименьшим номером ( в списке) окрашивается в цвет 1, затем вершины просматриваются в порядке возрастания номера</a:t>
            </a:r>
          </a:p>
          <a:p>
            <a:pPr marL="514350" indent="-514350">
              <a:buFontTx/>
              <a:buAutoNum type="arabicPeriod"/>
              <a:defRPr/>
            </a:pPr>
            <a:r>
              <a:rPr lang="ru-RU" dirty="0"/>
              <a:t>Вершины, смежные с одной из окрашенных в цвет 1, не могут быть окрашены в этот цвет</a:t>
            </a:r>
          </a:p>
          <a:p>
            <a:pPr marL="514350" indent="-514350">
              <a:buFontTx/>
              <a:buAutoNum type="arabicPeriod"/>
              <a:defRPr/>
            </a:pPr>
            <a:r>
              <a:rPr lang="ru-RU" dirty="0"/>
              <a:t>В цвет 1 окрашивается всякая вершина, которая не </a:t>
            </a:r>
            <a:r>
              <a:rPr lang="ru-RU" dirty="0" err="1"/>
              <a:t>смежна</a:t>
            </a:r>
            <a:r>
              <a:rPr lang="ru-RU" dirty="0"/>
              <a:t> с другой, уже окрашенной в этот цвет.</a:t>
            </a:r>
          </a:p>
          <a:p>
            <a:pPr marL="0" indent="0">
              <a:buNone/>
              <a:defRPr/>
            </a:pPr>
            <a:r>
              <a:rPr lang="ru-RU" dirty="0"/>
              <a:t>Шаги 2-4 повторяются для цветов с большими номерами, пока не будут раскрашены все вершины</a:t>
            </a:r>
          </a:p>
          <a:p>
            <a:pPr marL="514350" indent="-514350">
              <a:buFontTx/>
              <a:buAutoNum type="arabicPeriod"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7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3) </a:t>
            </a:r>
            <a:r>
              <a:rPr lang="ru-RU" sz="3600" dirty="0"/>
              <a:t>Длина кратчайшего пути из вершины </a:t>
            </a:r>
            <a:r>
              <a:rPr lang="en-US" sz="3600" i="1" dirty="0"/>
              <a:t>v</a:t>
            </a:r>
            <a:r>
              <a:rPr lang="en-US" sz="3600" i="1" baseline="-25000" dirty="0"/>
              <a:t>i</a:t>
            </a:r>
            <a:r>
              <a:rPr lang="en-US" sz="3600" dirty="0"/>
              <a:t> </a:t>
            </a:r>
            <a:r>
              <a:rPr lang="ru-RU" sz="3600" dirty="0"/>
              <a:t>в вершину </a:t>
            </a:r>
            <a:r>
              <a:rPr lang="en-US" sz="3600" i="1" dirty="0" err="1"/>
              <a:t>v</a:t>
            </a:r>
            <a:r>
              <a:rPr lang="en-US" sz="3600" i="1" baseline="-25000" dirty="0" err="1"/>
              <a:t>j</a:t>
            </a:r>
            <a:r>
              <a:rPr lang="ru-RU" sz="3600" i="1" dirty="0"/>
              <a:t>:</a:t>
            </a:r>
            <a:r>
              <a:rPr lang="ru-RU" sz="3600" dirty="0"/>
              <a:t> </a:t>
            </a:r>
            <a:endParaRPr lang="en-US" sz="3600" dirty="0"/>
          </a:p>
          <a:p>
            <a:pPr>
              <a:buNone/>
            </a:pPr>
            <a:r>
              <a:rPr lang="ru-RU" sz="3600" dirty="0"/>
              <a:t>Пример. Найдем матрицу кратчайших расстояний для графа:</a:t>
            </a:r>
            <a:r>
              <a:rPr lang="ru-RU" sz="4400" dirty="0"/>
              <a:t> </a:t>
            </a:r>
            <a:endParaRPr lang="en-US" sz="3600" dirty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sz="3600" dirty="0"/>
          </a:p>
          <a:p>
            <a:pPr eaLnBrk="1" hangingPunct="1">
              <a:buFontTx/>
              <a:buNone/>
            </a:pPr>
            <a:endParaRPr lang="ru-RU" sz="3600" dirty="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/>
          </p:nvPr>
        </p:nvGraphicFramePr>
        <p:xfrm>
          <a:off x="4439816" y="548680"/>
          <a:ext cx="4176464" cy="772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876240" imgH="253800" progId="Equation.3">
                  <p:embed/>
                </p:oleObj>
              </mc:Choice>
              <mc:Fallback>
                <p:oleObj name="Equation" r:id="rId3" imgW="876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548680"/>
                        <a:ext cx="4176464" cy="772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529585" y="2183144"/>
            <a:ext cx="5536082" cy="4532312"/>
            <a:chOff x="1429" y="799"/>
            <a:chExt cx="3197" cy="2855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903" y="3120"/>
              <a:ext cx="103" cy="1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1429" y="1525"/>
              <a:ext cx="1678" cy="1727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429" y="3203"/>
              <a:ext cx="2449" cy="7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3192" y="1434"/>
              <a:ext cx="731" cy="1679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98" y="1434"/>
              <a:ext cx="1654" cy="1686"/>
            </a:xfrm>
            <a:custGeom>
              <a:avLst/>
              <a:gdLst>
                <a:gd name="T0" fmla="*/ 2506 w 1344"/>
                <a:gd name="T1" fmla="*/ 0 h 1064"/>
                <a:gd name="T2" fmla="*/ 1346 w 1344"/>
                <a:gd name="T3" fmla="*/ 618 h 1064"/>
                <a:gd name="T4" fmla="*/ 479 w 1344"/>
                <a:gd name="T5" fmla="*/ 1989 h 1064"/>
                <a:gd name="T6" fmla="*/ 0 w 1344"/>
                <a:gd name="T7" fmla="*/ 4234 h 10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1064"/>
                <a:gd name="T14" fmla="*/ 1344 w 1344"/>
                <a:gd name="T15" fmla="*/ 1064 h 10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1064">
                  <a:moveTo>
                    <a:pt x="1344" y="0"/>
                  </a:moveTo>
                  <a:cubicBezTo>
                    <a:pt x="1240" y="26"/>
                    <a:pt x="903" y="72"/>
                    <a:pt x="722" y="155"/>
                  </a:cubicBezTo>
                  <a:cubicBezTo>
                    <a:pt x="541" y="238"/>
                    <a:pt x="377" y="348"/>
                    <a:pt x="257" y="500"/>
                  </a:cubicBezTo>
                  <a:cubicBezTo>
                    <a:pt x="137" y="652"/>
                    <a:pt x="54" y="947"/>
                    <a:pt x="0" y="1064"/>
                  </a:cubicBezTo>
                </a:path>
              </a:pathLst>
            </a:custGeom>
            <a:noFill/>
            <a:ln w="47625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464" y="3120"/>
              <a:ext cx="103" cy="1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107" y="799"/>
              <a:ext cx="723" cy="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600" i="1" dirty="0">
                  <a:latin typeface="Times New Roman" pitchFamily="18" charset="0"/>
                </a:rPr>
                <a:t>v</a:t>
              </a:r>
              <a:r>
                <a:rPr lang="en-US" sz="3600" baseline="-25000" dirty="0">
                  <a:latin typeface="Times New Roman" pitchFamily="18" charset="0"/>
                </a:rPr>
                <a:t>2</a:t>
              </a:r>
              <a:endParaRPr lang="ru-RU" sz="3600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903" y="2855"/>
              <a:ext cx="723" cy="7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600" i="1">
                  <a:latin typeface="Times New Roman" pitchFamily="18" charset="0"/>
                </a:rPr>
                <a:t>v</a:t>
              </a:r>
              <a:r>
                <a:rPr lang="en-US" sz="3600" baseline="-25000">
                  <a:latin typeface="Times New Roman" pitchFamily="18" charset="0"/>
                </a:rPr>
                <a:t>3</a:t>
              </a:r>
              <a:endParaRPr lang="ru-RU" sz="36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525" y="1877"/>
              <a:ext cx="578" cy="437"/>
            </a:xfrm>
            <a:prstGeom prst="rect">
              <a:avLst/>
            </a:prstGeom>
            <a:noFill/>
            <a:ln w="476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3200" dirty="0">
                  <a:latin typeface="Times New Roman" pitchFamily="18" charset="0"/>
                </a:rPr>
                <a:t>2</a:t>
              </a:r>
              <a:endParaRPr lang="ru-RU" sz="32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357" y="2010"/>
              <a:ext cx="608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 dirty="0">
                  <a:latin typeface="Times New Roman" pitchFamily="18" charset="0"/>
                </a:rPr>
                <a:t>8</a:t>
              </a:r>
              <a:endParaRPr lang="ru-RU" sz="3200" dirty="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686" y="1476"/>
              <a:ext cx="638" cy="3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200" dirty="0">
                  <a:latin typeface="Times New Roman" pitchFamily="18" charset="0"/>
                </a:rPr>
                <a:t>3</a:t>
              </a:r>
              <a:endParaRPr lang="ru-RU" sz="3200" dirty="0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061" y="1389"/>
              <a:ext cx="103" cy="1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966854" y="5999495"/>
            <a:ext cx="918132" cy="4472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3200" dirty="0" smtClean="0">
                <a:latin typeface="Times New Roman" pitchFamily="18" charset="0"/>
              </a:rPr>
              <a:t>5</a:t>
            </a:r>
            <a:endParaRPr lang="ru-RU" sz="3200" dirty="0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642355" y="5629991"/>
            <a:ext cx="1006713" cy="8059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i="1" dirty="0" smtClean="0">
                <a:latin typeface="Times New Roman" pitchFamily="18" charset="0"/>
              </a:rPr>
              <a:t>v</a:t>
            </a:r>
            <a:r>
              <a:rPr lang="ru-RU" sz="3600" baseline="-25000" dirty="0" smtClean="0">
                <a:latin typeface="Times New Roman" pitchFamily="18" charset="0"/>
              </a:rPr>
              <a:t>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426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"/>
            <a:ext cx="9144000" cy="6126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dirty="0" smtClean="0"/>
              <a:t>                  </a:t>
            </a:r>
            <a:r>
              <a:rPr lang="en-US" i="1" dirty="0" smtClean="0"/>
              <a:t>v</a:t>
            </a:r>
            <a:r>
              <a:rPr lang="en-US" i="1" baseline="-25000" dirty="0" smtClean="0"/>
              <a:t>1</a:t>
            </a:r>
            <a:r>
              <a:rPr lang="en-US" i="1" dirty="0" smtClean="0"/>
              <a:t>     v</a:t>
            </a:r>
            <a:r>
              <a:rPr lang="en-US" i="1" baseline="-25000" dirty="0" smtClean="0"/>
              <a:t>2</a:t>
            </a:r>
            <a:r>
              <a:rPr lang="en-US" i="1" dirty="0" smtClean="0"/>
              <a:t>    v</a:t>
            </a:r>
            <a:r>
              <a:rPr lang="en-US" i="1" baseline="-25000" dirty="0" smtClean="0"/>
              <a:t>3</a:t>
            </a:r>
            <a:endParaRPr lang="ru-RU" i="1" baseline="-25000" dirty="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/>
          </p:nvPr>
        </p:nvGraphicFramePr>
        <p:xfrm>
          <a:off x="1553892" y="754978"/>
          <a:ext cx="4176713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536700" imgH="800100" progId="Equation.3">
                  <p:embed/>
                </p:oleObj>
              </mc:Choice>
              <mc:Fallback>
                <p:oleObj name="Equation" r:id="rId3" imgW="15367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892" y="754978"/>
                        <a:ext cx="4176713" cy="227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0"/>
            <a:ext cx="9144000" cy="6669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Элементы матрицы </a:t>
            </a:r>
            <a:r>
              <a:rPr lang="en-US" smtClean="0"/>
              <a:t>D</a:t>
            </a:r>
            <a:r>
              <a:rPr lang="ru-RU" baseline="30000" smtClean="0"/>
              <a:t>(1)</a:t>
            </a:r>
            <a:r>
              <a:rPr lang="ru-RU" smtClean="0"/>
              <a:t> находим по правилу:</a:t>
            </a:r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/>
          </a:p>
          <a:p>
            <a:pPr eaLnBrk="1" hangingPunct="1">
              <a:buFontTx/>
              <a:buNone/>
            </a:pPr>
            <a:endParaRPr lang="ru-RU"/>
          </a:p>
          <a:p>
            <a:pPr eaLnBrk="1" hangingPunct="1">
              <a:buFontTx/>
              <a:buNone/>
            </a:pPr>
            <a:endParaRPr lang="ru-RU"/>
          </a:p>
          <a:p>
            <a:pPr eaLnBrk="1" hangingPunct="1">
              <a:buFontTx/>
              <a:buNone/>
            </a:pPr>
            <a:endParaRPr lang="ru-RU"/>
          </a:p>
          <a:p>
            <a:pPr eaLnBrk="1" hangingPunct="1">
              <a:buFontTx/>
              <a:buNone/>
            </a:pPr>
            <a:endParaRPr lang="ru-RU"/>
          </a:p>
          <a:p>
            <a:pPr eaLnBrk="1" hangingPunct="1">
              <a:buFontTx/>
              <a:buNone/>
            </a:pPr>
            <a:endParaRPr lang="ru-RU"/>
          </a:p>
          <a:p>
            <a:pPr eaLnBrk="1" hangingPunct="1">
              <a:buFontTx/>
              <a:buNone/>
            </a:pPr>
            <a:endParaRPr lang="ru-RU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524000" y="549275"/>
          <a:ext cx="828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Формула" r:id="rId3" imgW="1600200" imgH="253800" progId="Equation.3">
                  <p:embed/>
                </p:oleObj>
              </mc:Choice>
              <mc:Fallback>
                <p:oleObj name="Формула" r:id="rId3" imgW="1600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9275"/>
                        <a:ext cx="8280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1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1557338"/>
          <a:ext cx="8497888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Формула" r:id="rId5" imgW="2730240" imgH="1498320" progId="Equation.3">
                  <p:embed/>
                </p:oleObj>
              </mc:Choice>
              <mc:Fallback>
                <p:oleObj name="Формула" r:id="rId5" imgW="273024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557338"/>
                        <a:ext cx="8497888" cy="5040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5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524000" y="309563"/>
          <a:ext cx="9144000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Формула" r:id="rId3" imgW="2831760" imgH="736560" progId="Equation.3">
                  <p:embed/>
                </p:oleObj>
              </mc:Choice>
              <mc:Fallback>
                <p:oleObj name="Формула" r:id="rId3" imgW="28317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9563"/>
                        <a:ext cx="9144000" cy="239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8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4531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r>
              <a:rPr lang="ru-RU" smtClean="0"/>
              <a:t>Элементы матрицы </a:t>
            </a:r>
            <a:r>
              <a:rPr lang="en-US" smtClean="0"/>
              <a:t>D</a:t>
            </a:r>
            <a:r>
              <a:rPr lang="ru-RU" baseline="30000" smtClean="0"/>
              <a:t>(2)</a:t>
            </a:r>
            <a:r>
              <a:rPr lang="ru-RU" smtClean="0"/>
              <a:t> находим по правилу: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992313" y="404813"/>
          <a:ext cx="5256212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257300" imgH="800100" progId="Equation.3">
                  <p:embed/>
                </p:oleObj>
              </mc:Choice>
              <mc:Fallback>
                <p:oleObj name="Equation" r:id="rId3" imgW="12573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04813"/>
                        <a:ext cx="5256212" cy="248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74826" y="4581526"/>
          <a:ext cx="73453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1916868" imgH="291973" progId="Equation.3">
                  <p:embed/>
                </p:oleObj>
              </mc:Choice>
              <mc:Fallback>
                <p:oleObj name="Equation" r:id="rId5" imgW="1916868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4581526"/>
                        <a:ext cx="734536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2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774825" y="1"/>
          <a:ext cx="8642350" cy="666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2743200" imgH="2260440" progId="Equation.3">
                  <p:embed/>
                </p:oleObj>
              </mc:Choice>
              <mc:Fallback>
                <p:oleObj name="Equation" r:id="rId3" imgW="2743200" imgH="226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"/>
                        <a:ext cx="8642350" cy="666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94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60350"/>
            <a:ext cx="9144000" cy="6121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r>
              <a:rPr lang="ru-RU" smtClean="0"/>
              <a:t>Элементы матрицы </a:t>
            </a:r>
            <a:r>
              <a:rPr lang="en-US" smtClean="0"/>
              <a:t>D</a:t>
            </a:r>
            <a:r>
              <a:rPr lang="ru-RU" baseline="30000" smtClean="0"/>
              <a:t>(3)</a:t>
            </a:r>
            <a:r>
              <a:rPr lang="ru-RU" smtClean="0"/>
              <a:t> находим по правилу: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782888" y="1"/>
          <a:ext cx="50419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1295400" imgH="800100" progId="Equation.3">
                  <p:embed/>
                </p:oleObj>
              </mc:Choice>
              <mc:Fallback>
                <p:oleObj name="Equation" r:id="rId3" imgW="12954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"/>
                        <a:ext cx="5041900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1524001" y="3096697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774826" y="4149726"/>
          <a:ext cx="72739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1981200" imgH="292100" progId="Equation.3">
                  <p:embed/>
                </p:oleObj>
              </mc:Choice>
              <mc:Fallback>
                <p:oleObj name="Equation" r:id="rId5" imgW="1981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4149726"/>
                        <a:ext cx="7273925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8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524000" y="260351"/>
          <a:ext cx="8820150" cy="643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2768400" imgH="2260440" progId="Equation.3">
                  <p:embed/>
                </p:oleObj>
              </mc:Choice>
              <mc:Fallback>
                <p:oleObj name="Equation" r:id="rId3" imgW="2768400" imgH="226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0351"/>
                        <a:ext cx="8820150" cy="643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4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495</Words>
  <Application>Microsoft Office PowerPoint</Application>
  <PresentationFormat>Широкоэкранный</PresentationFormat>
  <Paragraphs>73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Тема Office</vt:lpstr>
      <vt:lpstr>Формула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RaTa</dc:creator>
  <cp:lastModifiedBy>RaTa</cp:lastModifiedBy>
  <cp:revision>11</cp:revision>
  <dcterms:created xsi:type="dcterms:W3CDTF">2021-05-02T04:14:47Z</dcterms:created>
  <dcterms:modified xsi:type="dcterms:W3CDTF">2021-05-17T04:40:01Z</dcterms:modified>
</cp:coreProperties>
</file>