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7DD3A-D806-45B9-99E8-CA2FCD3DFD44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4180-A78B-42C7-9129-586E85E39C8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net.ru/docs/RUS/qt3_prog/qt3.html" TargetMode="External"/><Relationship Id="rId2" Type="http://schemas.openxmlformats.org/officeDocument/2006/relationships/hyperlink" Target="http://doc.crossplatform.ru/qt/4.6.x/exampl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download.qt-project.org/official_releases/online_installer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857233"/>
            <a:ext cx="7958166" cy="27432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6000" dirty="0" smtClean="0"/>
              <a:t>Человеко-машинное взаимодействие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</a:p>
          <a:p>
            <a:r>
              <a:rPr lang="ru-RU" dirty="0" smtClean="0"/>
              <a:t>Мерзлякова Екатерина Юрьевна</a:t>
            </a:r>
          </a:p>
          <a:p>
            <a:r>
              <a:rPr lang="ru-RU" dirty="0"/>
              <a:t>к</a:t>
            </a:r>
            <a:r>
              <a:rPr lang="ru-RU" dirty="0" smtClean="0"/>
              <a:t>.т.н. доцент </a:t>
            </a:r>
            <a:r>
              <a:rPr lang="ru-RU" dirty="0" err="1" smtClean="0"/>
              <a:t>ПМиК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2547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Создание приложения</a:t>
            </a:r>
            <a:endParaRPr lang="ru-RU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142984"/>
            <a:ext cx="7358114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2547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/>
              <a:t>Интеграция справки по </a:t>
            </a:r>
            <a:r>
              <a:rPr lang="ru-RU" b="1" dirty="0" err="1"/>
              <a:t>Qt</a:t>
            </a:r>
            <a:endParaRPr lang="ru-RU" b="1" u="sng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142984"/>
            <a:ext cx="7572428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2547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Литература по </a:t>
            </a:r>
            <a:r>
              <a:rPr lang="ru-RU" b="1" dirty="0" err="1"/>
              <a:t>Qt</a:t>
            </a:r>
            <a:endParaRPr lang="ru-RU" b="1" u="sng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214282" y="1643050"/>
            <a:ext cx="835824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52413" algn="l"/>
              </a:tabLst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Бланшет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Ж.,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Саммерфилд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М. QT 4: программирование GUI на С++.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КУДИЦ-Пресс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2008.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52413" algn="l"/>
              </a:tabLst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Саммерфилд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М.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Профессиональное программирование. Символ-Плюс, 2011. 552 с.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52413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Шлее М.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4.5. Профессиональное программирование на C++. 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БХВ-Петербург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2009. 896 с.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52413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2"/>
              </a:rPr>
              <a:t>http://doc.crossplatform.ru/qt/4.6.x/examples.html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- Примеры программ на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учебное пособие.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52413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3"/>
              </a:rPr>
              <a:t>http://www.opennet.ru/docs/RUS/qt3_prog/qt3.html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- Разработка графического интерфейса с помощью библиотеки Qt3.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2547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Панели вывода. Панель проблемы</a:t>
            </a:r>
            <a:endParaRPr lang="ru-RU" b="1" u="sng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429520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2547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Панели вывода. Вывод приложения</a:t>
            </a:r>
            <a:endParaRPr lang="ru-RU" b="1" u="sng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286676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2547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Панели вывода. Результат поиска</a:t>
            </a:r>
            <a:endParaRPr lang="ru-RU" b="1" u="sng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807249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2547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Панели вывода. Консоль сборки</a:t>
            </a:r>
            <a:endParaRPr lang="ru-RU" b="1" u="sng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764386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2547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Режим дизайна</a:t>
            </a:r>
            <a:endParaRPr lang="ru-RU" b="1" u="sng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828680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2547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Режим дизайна</a:t>
            </a:r>
            <a:endParaRPr lang="ru-RU" b="1" u="sng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8072494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2547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Главное окно</a:t>
            </a:r>
            <a:endParaRPr lang="ru-RU" b="1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3"/>
            <a:ext cx="750099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79704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/>
              <a:t>Основные вопросы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человеко-машинного </a:t>
            </a:r>
            <a:r>
              <a:rPr lang="ru-RU" b="1" dirty="0"/>
              <a:t>взаимодействия</a:t>
            </a:r>
            <a:endParaRPr lang="ru-RU" dirty="0"/>
          </a:p>
        </p:txBody>
      </p:sp>
      <p:pic>
        <p:nvPicPr>
          <p:cNvPr id="1026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14554"/>
            <a:ext cx="9144000" cy="2687862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14282" y="5000636"/>
            <a:ext cx="8643998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Пользовательский интерфейс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программы -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это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совокупность элементов, позволяющих пользователю программы управлять ее работой и получать требуемые результаты.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2547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ain.cpp</a:t>
            </a:r>
            <a:endParaRPr lang="ru-RU" b="1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000923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2547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ainwindow.cpp</a:t>
            </a:r>
            <a:endParaRPr lang="ru-RU" b="1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764386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2547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Заголовок окна</a:t>
            </a:r>
            <a:endParaRPr lang="ru-RU" b="1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0"/>
            <a:ext cx="7643866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2547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Заголовок окна</a:t>
            </a:r>
            <a:endParaRPr lang="ru-RU" b="1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85860"/>
            <a:ext cx="764386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2547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Заголовок окна</a:t>
            </a:r>
            <a:endParaRPr lang="ru-RU" b="1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142984"/>
            <a:ext cx="7643866" cy="550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2547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Заголовок окна</a:t>
            </a:r>
            <a:endParaRPr lang="ru-RU" b="1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84"/>
            <a:ext cx="7858180" cy="54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2547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Типы данных</a:t>
            </a:r>
            <a:endParaRPr lang="ru-RU" b="1" dirty="0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071538" y="1287244"/>
            <a:ext cx="7429552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qint8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целое со знаком (8 битов), аналог типа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signed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char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quint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и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uchar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целое неотрицательное (8 битов,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unsigned char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qint16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целое со знаком (16 бит,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short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quint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16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и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ushort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целое неотрицательное (16 бит,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unsigned short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qint32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целое со знаком (32 бита,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quint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32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и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uint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целое неотрицательное (32 бита,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unsigned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qint64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целое со знаком (64 бита,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long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quint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64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и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ulong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целое неотрицательное (64 бита,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unsigned long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qlonglong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эквивалент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quint64;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qulonglong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эквивалент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quint64;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qreal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вещественное число, аналог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double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, за исключением платформ с ARM     архитектурой процессоров, в этом случае тип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qreal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определен как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2547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Массивы и списки</a:t>
            </a:r>
            <a:endParaRPr lang="ru-RU" b="1" dirty="0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357158" y="1287244"/>
            <a:ext cx="8572560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Aft>
                <a:spcPts val="1200"/>
              </a:spcAft>
              <a:buFont typeface="Wingdings" pitchFamily="2" charset="2"/>
              <a:buChar char="q"/>
            </a:pPr>
            <a:r>
              <a:rPr lang="ru-RU" sz="2800" dirty="0"/>
              <a:t>вектор </a:t>
            </a:r>
            <a:r>
              <a:rPr lang="ru-RU" sz="2800" b="1" dirty="0" err="1"/>
              <a:t>QVector</a:t>
            </a:r>
            <a:r>
              <a:rPr lang="ru-RU" sz="2800" b="1" dirty="0"/>
              <a:t>&lt;T&gt;, </a:t>
            </a:r>
            <a:endParaRPr lang="ru-RU" sz="2800" dirty="0"/>
          </a:p>
          <a:p>
            <a:pPr lvl="0">
              <a:spcAft>
                <a:spcPts val="1200"/>
              </a:spcAft>
              <a:buFont typeface="Wingdings" pitchFamily="2" charset="2"/>
              <a:buChar char="q"/>
            </a:pPr>
            <a:r>
              <a:rPr lang="ru-RU" sz="2800" dirty="0"/>
              <a:t> список </a:t>
            </a:r>
            <a:r>
              <a:rPr lang="ru-RU" sz="2800" b="1" dirty="0" err="1"/>
              <a:t>QList</a:t>
            </a:r>
            <a:r>
              <a:rPr lang="ru-RU" sz="2800" b="1" dirty="0"/>
              <a:t>&lt;T&gt;, </a:t>
            </a:r>
            <a:endParaRPr lang="ru-RU" sz="2800" dirty="0"/>
          </a:p>
          <a:p>
            <a:pPr lvl="0">
              <a:spcAft>
                <a:spcPts val="1200"/>
              </a:spcAft>
              <a:buFont typeface="Wingdings" pitchFamily="2" charset="2"/>
              <a:buChar char="q"/>
            </a:pPr>
            <a:r>
              <a:rPr lang="ru-RU" sz="2800" dirty="0"/>
              <a:t> двусвязный список </a:t>
            </a:r>
            <a:r>
              <a:rPr lang="ru-RU" sz="2800" b="1" dirty="0" err="1"/>
              <a:t>QLinkedList</a:t>
            </a:r>
            <a:r>
              <a:rPr lang="ru-RU" sz="2800" b="1" dirty="0"/>
              <a:t>&lt;T&gt;</a:t>
            </a:r>
            <a:endParaRPr lang="ru-RU" sz="2800" dirty="0"/>
          </a:p>
          <a:p>
            <a:pPr lvl="0">
              <a:spcAft>
                <a:spcPts val="1200"/>
              </a:spcAft>
              <a:buFont typeface="Wingdings" pitchFamily="2" charset="2"/>
              <a:buChar char="q"/>
            </a:pPr>
            <a:r>
              <a:rPr lang="ru-RU" sz="2800" dirty="0"/>
              <a:t> </a:t>
            </a:r>
            <a:r>
              <a:rPr lang="ru-RU" sz="2800" dirty="0" smtClean="0"/>
              <a:t>низкоуровневый </a:t>
            </a:r>
            <a:r>
              <a:rPr lang="ru-RU" sz="2800" dirty="0"/>
              <a:t>класс для работы с массивами </a:t>
            </a:r>
            <a:r>
              <a:rPr lang="ru-RU" sz="2800" dirty="0" smtClean="0"/>
              <a:t>переменной </a:t>
            </a:r>
            <a:r>
              <a:rPr lang="ru-RU" sz="2800" dirty="0"/>
              <a:t>длины </a:t>
            </a:r>
            <a:r>
              <a:rPr lang="ru-RU" sz="2800" b="1" dirty="0" err="1"/>
              <a:t>QVarLengthArray</a:t>
            </a:r>
            <a:r>
              <a:rPr lang="ru-RU" sz="2800" b="1" dirty="0"/>
              <a:t>&lt;T&gt;.</a:t>
            </a:r>
            <a:endParaRPr lang="ru-RU" sz="2800" dirty="0"/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endParaRPr lang="ru-RU" sz="2800" dirty="0" smtClean="0"/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ru-RU" sz="2800" dirty="0" smtClean="0"/>
              <a:t>Для </a:t>
            </a:r>
            <a:r>
              <a:rPr lang="ru-RU" sz="2800" dirty="0"/>
              <a:t>работы со списком строк имеется специальный 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ru-RU" sz="2800" dirty="0"/>
              <a:t>  класс </a:t>
            </a:r>
            <a:r>
              <a:rPr lang="ru-RU" sz="2800" b="1" dirty="0" err="1"/>
              <a:t>QStringList</a:t>
            </a:r>
            <a:r>
              <a:rPr lang="ru-RU" sz="2800" b="1" dirty="0"/>
              <a:t>.</a:t>
            </a:r>
            <a:endParaRPr lang="ru-RU" sz="2800" dirty="0"/>
          </a:p>
          <a:p>
            <a:endParaRPr lang="ru-RU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274638"/>
            <a:ext cx="8215370" cy="122553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/>
              <a:t>Общий алгоритм работы со списком </a:t>
            </a:r>
            <a:r>
              <a:rPr lang="ru-RU" b="1" dirty="0" err="1"/>
              <a:t>QList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28596" y="2214554"/>
            <a:ext cx="821537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1. Объявить объект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список элементов нужного типа, например: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37" name="Рисунок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643314"/>
            <a:ext cx="8358214" cy="14826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274638"/>
            <a:ext cx="8215370" cy="122553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/>
              <a:t>Общий алгоритм работы со списком </a:t>
            </a:r>
            <a:r>
              <a:rPr lang="ru-RU" b="1" dirty="0" err="1"/>
              <a:t>QList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28596" y="2214554"/>
            <a:ext cx="821537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2. Заполнить список значениями. Добавить элемент в конец списка можно методом </a:t>
            </a:r>
            <a:r>
              <a:rPr lang="ru-RU" sz="2400" b="1" dirty="0" err="1"/>
              <a:t>append</a:t>
            </a:r>
            <a:r>
              <a:rPr lang="ru-RU" sz="2400" b="1" dirty="0"/>
              <a:t>() </a:t>
            </a:r>
            <a:r>
              <a:rPr lang="ru-RU" sz="2400" dirty="0"/>
              <a:t>или оператором </a:t>
            </a:r>
            <a:r>
              <a:rPr lang="ru-RU" sz="2400" b="1" dirty="0"/>
              <a:t>&lt;&lt;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14686"/>
            <a:ext cx="842968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714348" y="5429264"/>
            <a:ext cx="7929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добавления элемента в начало списка существует метод </a:t>
            </a:r>
            <a:r>
              <a:rPr lang="ru-RU" sz="2400" b="1" dirty="0" err="1"/>
              <a:t>prepend</a:t>
            </a:r>
            <a:r>
              <a:rPr lang="ru-RU" sz="2400" b="1" dirty="0"/>
              <a:t>();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79704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/>
              <a:t>Основные вопросы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человеко-машинного </a:t>
            </a:r>
            <a:r>
              <a:rPr lang="ru-RU" b="1" dirty="0"/>
              <a:t>взаимодействия</a:t>
            </a:r>
            <a:endParaRPr lang="ru-RU" dirty="0"/>
          </a:p>
        </p:txBody>
      </p:sp>
      <p:pic>
        <p:nvPicPr>
          <p:cNvPr id="15362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243105"/>
            <a:ext cx="5429288" cy="46148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274638"/>
            <a:ext cx="8215370" cy="122553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/>
              <a:t>Общий алгоритм работы со списком </a:t>
            </a:r>
            <a:r>
              <a:rPr lang="ru-RU" b="1" dirty="0" err="1"/>
              <a:t>QList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500034" y="1643050"/>
            <a:ext cx="821537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3. Выполнить необходимые операции над списком, например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538" y="2357430"/>
            <a:ext cx="7072362" cy="42862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274638"/>
            <a:ext cx="8215370" cy="122553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Пример </a:t>
            </a:r>
            <a:r>
              <a:rPr lang="ru-RU" b="1" dirty="0"/>
              <a:t>работы со списком </a:t>
            </a:r>
            <a:r>
              <a:rPr lang="ru-RU" b="1" dirty="0" err="1"/>
              <a:t>QList</a:t>
            </a:r>
            <a:r>
              <a:rPr lang="ru-RU" b="1" dirty="0"/>
              <a:t> </a:t>
            </a:r>
            <a:endParaRPr lang="ru-RU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7364"/>
            <a:ext cx="7215238" cy="459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274638"/>
            <a:ext cx="8215370" cy="122553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Пример </a:t>
            </a:r>
            <a:r>
              <a:rPr lang="ru-RU" b="1" dirty="0"/>
              <a:t>работы со списком </a:t>
            </a:r>
            <a:r>
              <a:rPr lang="ru-RU" b="1" dirty="0" err="1"/>
              <a:t>QList</a:t>
            </a:r>
            <a:r>
              <a:rPr lang="ru-RU" b="1" dirty="0"/>
              <a:t> </a:t>
            </a:r>
            <a:endParaRPr lang="ru-RU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7000924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93978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err="1"/>
              <a:t>QtCreator</a:t>
            </a:r>
            <a:endParaRPr lang="ru-RU" dirty="0"/>
          </a:p>
        </p:txBody>
      </p:sp>
      <p:pic>
        <p:nvPicPr>
          <p:cNvPr id="4" name="Рисунок 3" descr="C:\Users\Домовой\Documents\Работа\ЧМВ_новое\ЛЕКЦИИ\презентации\QtCreato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85728"/>
            <a:ext cx="1046425" cy="103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428596" y="1500174"/>
            <a:ext cx="835824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программирования графического пользовательского интерфейса;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сетевого программирования (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сокеты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работа с СУБД, HTTP, XML, JSON);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работы с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мультимедийными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данными;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программирования под мобильную платформу;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интернационализации приложений;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рефлексивного программирования (поддержка динамической типизации, получение информации о типах, создание объектов по имени класса и изменение их свойств).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93978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/>
              <a:t>Установка </a:t>
            </a:r>
            <a:r>
              <a:rPr lang="ru-RU" b="1" dirty="0" err="1"/>
              <a:t>Qt</a:t>
            </a:r>
            <a:r>
              <a:rPr lang="ru-RU" b="1" dirty="0"/>
              <a:t> </a:t>
            </a:r>
            <a:r>
              <a:rPr lang="ru-RU" b="1" dirty="0" err="1"/>
              <a:t>Creator</a:t>
            </a:r>
            <a:r>
              <a:rPr lang="ru-RU" b="1" dirty="0"/>
              <a:t> 5.2</a:t>
            </a:r>
            <a:endParaRPr lang="ru-RU" dirty="0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500034" y="1285860"/>
            <a:ext cx="8358246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hlinkClick r:id="rId2"/>
              </a:rPr>
              <a:t>http</a:t>
            </a:r>
            <a:r>
              <a:rPr lang="ru-RU" sz="2000" dirty="0">
                <a:hlinkClick r:id="rId2"/>
              </a:rPr>
              <a:t>://download.qt-project.org/official_releases/online_installers</a:t>
            </a:r>
            <a:r>
              <a:rPr lang="ru-RU" sz="2000" dirty="0"/>
              <a:t>.</a:t>
            </a:r>
            <a:r>
              <a:rPr lang="ru-RU" dirty="0"/>
              <a:t> 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 descr="C:\Users\Домовой\Documents\Работа\ЧМВ_новое\ЛЕКЦИИ\презентации\Снимок13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000240"/>
            <a:ext cx="764386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93978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/>
              <a:t>Установка </a:t>
            </a:r>
            <a:r>
              <a:rPr lang="ru-RU" b="1" dirty="0" err="1"/>
              <a:t>Qt</a:t>
            </a:r>
            <a:r>
              <a:rPr lang="ru-RU" b="1" dirty="0"/>
              <a:t> </a:t>
            </a:r>
            <a:r>
              <a:rPr lang="ru-RU" b="1" dirty="0" err="1"/>
              <a:t>Creator</a:t>
            </a:r>
            <a:r>
              <a:rPr lang="ru-RU" b="1" dirty="0"/>
              <a:t> 5.2</a:t>
            </a:r>
            <a:endParaRPr lang="ru-RU" dirty="0"/>
          </a:p>
        </p:txBody>
      </p:sp>
      <p:pic>
        <p:nvPicPr>
          <p:cNvPr id="6" name="Рисунок 5" descr="C:\Users\Домовой\Documents\Работа\ЧМВ_новое\ЛЕКЦИИ\презентации\Снимок5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7358113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93978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/>
              <a:t>Установка </a:t>
            </a:r>
            <a:r>
              <a:rPr lang="ru-RU" b="1" dirty="0" err="1"/>
              <a:t>Qt</a:t>
            </a:r>
            <a:r>
              <a:rPr lang="ru-RU" b="1" dirty="0"/>
              <a:t> </a:t>
            </a:r>
            <a:r>
              <a:rPr lang="ru-RU" b="1" dirty="0" err="1"/>
              <a:t>Creator</a:t>
            </a:r>
            <a:r>
              <a:rPr lang="ru-RU" b="1" dirty="0"/>
              <a:t> 5.2</a:t>
            </a:r>
            <a:endParaRPr lang="ru-RU" dirty="0"/>
          </a:p>
        </p:txBody>
      </p:sp>
      <p:pic>
        <p:nvPicPr>
          <p:cNvPr id="4" name="Рисунок 3" descr="C:\Users\Домовой\Documents\Работа\ЧМВ_новое\ЛЕКЦИИ\презентации\Снимок6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428736"/>
            <a:ext cx="571504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2547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Создание приложения</a:t>
            </a:r>
            <a:endParaRPr lang="ru-RU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84"/>
            <a:ext cx="7786742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2547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Создание приложения</a:t>
            </a:r>
            <a:endParaRPr lang="ru-RU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7572428" cy="55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1758</TotalTime>
  <Words>493</Words>
  <Application>Microsoft Office PowerPoint</Application>
  <PresentationFormat>Экран (4:3)</PresentationFormat>
  <Paragraphs>72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Человеко-машинное взаимодействие</vt:lpstr>
      <vt:lpstr>Основные вопросы  человеко-машинного взаимодействия</vt:lpstr>
      <vt:lpstr>Основные вопросы  человеко-машинного взаимодействия</vt:lpstr>
      <vt:lpstr>QtCreator</vt:lpstr>
      <vt:lpstr>Установка Qt Creator 5.2</vt:lpstr>
      <vt:lpstr>Установка Qt Creator 5.2</vt:lpstr>
      <vt:lpstr>Установка Qt Creator 5.2</vt:lpstr>
      <vt:lpstr>Создание приложения</vt:lpstr>
      <vt:lpstr>Создание приложения</vt:lpstr>
      <vt:lpstr>Создание приложения</vt:lpstr>
      <vt:lpstr>Интеграция справки по Qt</vt:lpstr>
      <vt:lpstr>Литература по Qt</vt:lpstr>
      <vt:lpstr>Панели вывода. Панель проблемы</vt:lpstr>
      <vt:lpstr>Панели вывода. Вывод приложения</vt:lpstr>
      <vt:lpstr>Панели вывода. Результат поиска</vt:lpstr>
      <vt:lpstr>Панели вывода. Консоль сборки</vt:lpstr>
      <vt:lpstr>Режим дизайна</vt:lpstr>
      <vt:lpstr>Режим дизайна</vt:lpstr>
      <vt:lpstr>Главное окно</vt:lpstr>
      <vt:lpstr>main.cpp</vt:lpstr>
      <vt:lpstr>mainwindow.cpp</vt:lpstr>
      <vt:lpstr>Заголовок окна</vt:lpstr>
      <vt:lpstr>Заголовок окна</vt:lpstr>
      <vt:lpstr>Заголовок окна</vt:lpstr>
      <vt:lpstr>Заголовок окна</vt:lpstr>
      <vt:lpstr>Типы данных</vt:lpstr>
      <vt:lpstr>Массивы и списки</vt:lpstr>
      <vt:lpstr>Общий алгоритм работы со списком QList </vt:lpstr>
      <vt:lpstr>Общий алгоритм работы со списком QList </vt:lpstr>
      <vt:lpstr>Общий алгоритм работы со списком QList </vt:lpstr>
      <vt:lpstr>Пример работы со списком QList </vt:lpstr>
      <vt:lpstr>Пример работы со списком QList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Человеко-машинное взаимодействие</dc:title>
  <dc:creator>Домовой</dc:creator>
  <cp:lastModifiedBy>Домовой</cp:lastModifiedBy>
  <cp:revision>83</cp:revision>
  <dcterms:created xsi:type="dcterms:W3CDTF">2015-02-12T13:19:52Z</dcterms:created>
  <dcterms:modified xsi:type="dcterms:W3CDTF">2015-02-13T18:38:20Z</dcterms:modified>
</cp:coreProperties>
</file>