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  <p:sldId id="261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DD3A-D806-45B9-99E8-CA2FCD3DFD44}" type="datetimeFigureOut">
              <a:rPr lang="ru-RU" smtClean="0"/>
              <a:pPr/>
              <a:t>19.02.2015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4180-A78B-42C7-9129-586E85E39C8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DD3A-D806-45B9-99E8-CA2FCD3DFD44}" type="datetimeFigureOut">
              <a:rPr lang="ru-RU" smtClean="0"/>
              <a:pPr/>
              <a:t>19.02.2015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4180-A78B-42C7-9129-586E85E39C8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DD3A-D806-45B9-99E8-CA2FCD3DFD44}" type="datetimeFigureOut">
              <a:rPr lang="ru-RU" smtClean="0"/>
              <a:pPr/>
              <a:t>19.02.2015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4180-A78B-42C7-9129-586E85E39C8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DD3A-D806-45B9-99E8-CA2FCD3DFD44}" type="datetimeFigureOut">
              <a:rPr lang="ru-RU" smtClean="0"/>
              <a:pPr/>
              <a:t>19.02.2015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4180-A78B-42C7-9129-586E85E39C8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DD3A-D806-45B9-99E8-CA2FCD3DFD44}" type="datetimeFigureOut">
              <a:rPr lang="ru-RU" smtClean="0"/>
              <a:pPr/>
              <a:t>19.02.2015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4180-A78B-42C7-9129-586E85E39C8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DD3A-D806-45B9-99E8-CA2FCD3DFD44}" type="datetimeFigureOut">
              <a:rPr lang="ru-RU" smtClean="0"/>
              <a:pPr/>
              <a:t>19.02.2015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4180-A78B-42C7-9129-586E85E39C8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DD3A-D806-45B9-99E8-CA2FCD3DFD44}" type="datetimeFigureOut">
              <a:rPr lang="ru-RU" smtClean="0"/>
              <a:pPr/>
              <a:t>19.02.2015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4180-A78B-42C7-9129-586E85E39C8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DD3A-D806-45B9-99E8-CA2FCD3DFD44}" type="datetimeFigureOut">
              <a:rPr lang="ru-RU" smtClean="0"/>
              <a:pPr/>
              <a:t>19.02.2015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4180-A78B-42C7-9129-586E85E39C8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DD3A-D806-45B9-99E8-CA2FCD3DFD44}" type="datetimeFigureOut">
              <a:rPr lang="ru-RU" smtClean="0"/>
              <a:pPr/>
              <a:t>19.02.2015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4180-A78B-42C7-9129-586E85E39C8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DD3A-D806-45B9-99E8-CA2FCD3DFD44}" type="datetimeFigureOut">
              <a:rPr lang="ru-RU" smtClean="0"/>
              <a:pPr/>
              <a:t>19.02.2015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4180-A78B-42C7-9129-586E85E39C8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DD3A-D806-45B9-99E8-CA2FCD3DFD44}" type="datetimeFigureOut">
              <a:rPr lang="ru-RU" smtClean="0"/>
              <a:pPr/>
              <a:t>19.02.2015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4180-A78B-42C7-9129-586E85E39C8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7DD3A-D806-45B9-99E8-CA2FCD3DFD44}" type="datetimeFigureOut">
              <a:rPr lang="ru-RU" smtClean="0"/>
              <a:pPr/>
              <a:t>19.02.2015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84180-A78B-42C7-9129-586E85E39C8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qt-doc.ru/prosmotr-soderjimogo-direktorii-qdir.html" TargetMode="External"/><Relationship Id="rId2" Type="http://schemas.openxmlformats.org/officeDocument/2006/relationships/hyperlink" Target="http://doc.crossplatform.ru/qt/4.7.x/qdir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0034" y="857233"/>
            <a:ext cx="7958166" cy="274321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6000" dirty="0" smtClean="0"/>
              <a:t>Человеко-машинное взаимодействие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</a:t>
            </a:r>
            <a:r>
              <a:rPr lang="ru-RU" dirty="0" smtClean="0"/>
              <a:t>2</a:t>
            </a:r>
            <a:endParaRPr lang="ru-RU" dirty="0" smtClean="0"/>
          </a:p>
          <a:p>
            <a:r>
              <a:rPr lang="ru-RU" dirty="0" smtClean="0"/>
              <a:t>Мерзлякова Екатерина Юрьевна</a:t>
            </a:r>
          </a:p>
          <a:p>
            <a:r>
              <a:rPr lang="ru-RU" dirty="0"/>
              <a:t>к</a:t>
            </a:r>
            <a:r>
              <a:rPr lang="ru-RU" dirty="0" smtClean="0"/>
              <a:t>.т.н. доцент </a:t>
            </a:r>
            <a:r>
              <a:rPr lang="ru-RU" dirty="0" err="1" smtClean="0"/>
              <a:t>ПМиК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58204" cy="107157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b="1" dirty="0" smtClean="0"/>
              <a:t>Библиотека </a:t>
            </a:r>
            <a:r>
              <a:rPr lang="en-US" b="1" dirty="0" smtClean="0"/>
              <a:t>QT</a:t>
            </a:r>
            <a:r>
              <a:rPr lang="ru-RU" b="1" dirty="0" smtClean="0"/>
              <a:t>.</a:t>
            </a:r>
            <a:r>
              <a:rPr lang="en-US" b="1" dirty="0" smtClean="0"/>
              <a:t> </a:t>
            </a:r>
            <a:r>
              <a:rPr lang="ru-RU" b="1" dirty="0" smtClean="0"/>
              <a:t>Класс </a:t>
            </a:r>
            <a:r>
              <a:rPr lang="en-US" b="1" dirty="0" err="1" smtClean="0"/>
              <a:t>QBuffer</a:t>
            </a:r>
            <a:r>
              <a:rPr lang="ru-RU" b="1" dirty="0" smtClean="0"/>
              <a:t/>
            </a:r>
            <a:br>
              <a:rPr lang="ru-RU" b="1" dirty="0" smtClean="0"/>
            </a:br>
            <a:endParaRPr lang="ru-RU" dirty="0"/>
          </a:p>
        </p:txBody>
      </p:sp>
      <p:pic>
        <p:nvPicPr>
          <p:cNvPr id="4" name="Рисунок 3" descr="C:\Users\Домовой\Documents\Работа\ЧМВ_новое\ЛЕКЦИИ\презентации\Untitled-1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357298"/>
            <a:ext cx="5429288" cy="5500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6000760" y="1357298"/>
            <a:ext cx="3143240" cy="5247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QByteArray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buffer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600"/>
              </a:spcAft>
            </a:pP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setBuffer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() 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600"/>
              </a:spcAft>
            </a:pP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open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()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600"/>
              </a:spcAft>
            </a:pP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600"/>
              </a:spcAft>
            </a:pP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write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и 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putChar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600"/>
              </a:spcAft>
            </a:pP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600"/>
              </a:spcAft>
            </a:pP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read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readAll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()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или 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getChar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600"/>
              </a:spcAft>
            </a:pP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600"/>
              </a:spcAft>
            </a:pP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size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spcAft>
                <a:spcPts val="600"/>
              </a:spcAf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seek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spcAft>
                <a:spcPts val="600"/>
              </a:spcAft>
            </a:pP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close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582726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b="1" dirty="0" smtClean="0"/>
              <a:t>Библиотека </a:t>
            </a:r>
            <a:r>
              <a:rPr lang="en-US" b="1" dirty="0" smtClean="0"/>
              <a:t>QT</a:t>
            </a:r>
            <a:r>
              <a:rPr lang="ru-RU" b="1" dirty="0" smtClean="0"/>
              <a:t>.</a:t>
            </a:r>
            <a:br>
              <a:rPr lang="ru-RU" b="1" dirty="0" smtClean="0"/>
            </a:br>
            <a:r>
              <a:rPr lang="ru-RU" b="1" dirty="0" smtClean="0"/>
              <a:t>Класс</a:t>
            </a:r>
            <a:r>
              <a:rPr lang="en-US" b="1" dirty="0" smtClean="0"/>
              <a:t> </a:t>
            </a:r>
            <a:r>
              <a:rPr lang="en-US" b="1" dirty="0" err="1" smtClean="0"/>
              <a:t>QTemporaryFile</a:t>
            </a:r>
            <a:r>
              <a:rPr lang="ru-RU" b="1" dirty="0" smtClean="0"/>
              <a:t/>
            </a:r>
            <a:br>
              <a:rPr lang="ru-RU" b="1" dirty="0" smtClean="0"/>
            </a:br>
            <a:endParaRPr lang="ru-RU" dirty="0"/>
          </a:p>
        </p:txBody>
      </p:sp>
      <p:pic>
        <p:nvPicPr>
          <p:cNvPr id="4" name="Рисунок 3" descr="C:\Users\Домовой\Documents\Работа\ЧМВ_новое\ЛЕКЦИИ\презентации\Untitled-1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990346"/>
            <a:ext cx="5034525" cy="4867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b="1" dirty="0" smtClean="0"/>
              <a:t>Работа с директориями. Класс </a:t>
            </a:r>
            <a:r>
              <a:rPr lang="en-US" b="1" dirty="0" err="1" smtClean="0"/>
              <a:t>Q</a:t>
            </a:r>
            <a:r>
              <a:rPr lang="en-US" b="1" dirty="0" err="1" smtClean="0"/>
              <a:t>D</a:t>
            </a:r>
            <a:r>
              <a:rPr lang="en-US" b="1" dirty="0" err="1" smtClean="0"/>
              <a:t>ir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428596" y="1571612"/>
            <a:ext cx="7929618" cy="206210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ru-RU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QDir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::</a:t>
            </a:r>
            <a:r>
              <a:rPr kumimoji="0" lang="ru-RU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current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ru-RU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QDir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::</a:t>
            </a:r>
            <a:r>
              <a:rPr kumimoji="0" lang="ru-RU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root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ru-RU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QDir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::</a:t>
            </a:r>
            <a:r>
              <a:rPr kumimoji="0" lang="ru-RU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drives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 </a:t>
            </a:r>
            <a:r>
              <a:rPr kumimoji="0" lang="ru-RU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ru-RU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QFileinfo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</a:t>
            </a:r>
            <a:r>
              <a:rPr kumimoji="0" lang="ru-RU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С:\, D:\ и т. д.;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ru-RU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QDir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::</a:t>
            </a:r>
            <a:r>
              <a:rPr kumimoji="0" lang="ru-RU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home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()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643042" y="3786190"/>
            <a:ext cx="5643602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2000" b="1" i="1" dirty="0" err="1" smtClean="0">
                <a:latin typeface="Courier New" pitchFamily="49" charset="0"/>
                <a:cs typeface="Courier New" pitchFamily="49" charset="0"/>
              </a:rPr>
              <a:t>QApplication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ru-RU" sz="2000" b="1" i="1" dirty="0" err="1" smtClean="0">
                <a:latin typeface="Courier New" pitchFamily="49" charset="0"/>
                <a:cs typeface="Courier New" pitchFamily="49" charset="0"/>
              </a:rPr>
              <a:t>applicationDirPath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600"/>
              </a:spcAft>
            </a:pPr>
            <a:r>
              <a:rPr lang="ru-RU" sz="2000" b="1" i="1" dirty="0" err="1" smtClean="0">
                <a:latin typeface="Courier New" pitchFamily="49" charset="0"/>
                <a:cs typeface="Courier New" pitchFamily="49" charset="0"/>
              </a:rPr>
              <a:t>QApplication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ru-RU" sz="2000" b="1" i="1" dirty="0" err="1" smtClean="0">
                <a:latin typeface="Courier New" pitchFamily="49" charset="0"/>
                <a:cs typeface="Courier New" pitchFamily="49" charset="0"/>
              </a:rPr>
              <a:t>applicationFilePath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600"/>
              </a:spcAft>
            </a:pPr>
            <a:r>
              <a:rPr lang="ru-RU" sz="2000" b="1" i="1" dirty="0" err="1" smtClean="0">
                <a:latin typeface="Courier New" pitchFamily="49" charset="0"/>
                <a:cs typeface="Courier New" pitchFamily="49" charset="0"/>
              </a:rPr>
              <a:t>exists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600"/>
              </a:spcAft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ru-RU" sz="2000" b="1" i="1" dirty="0" err="1" smtClean="0">
                <a:latin typeface="Courier New" pitchFamily="49" charset="0"/>
                <a:cs typeface="Courier New" pitchFamily="49" charset="0"/>
              </a:rPr>
              <a:t>cd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600"/>
              </a:spcAft>
            </a:pPr>
            <a:r>
              <a:rPr lang="ru-RU" sz="2000" b="1" i="1" dirty="0" err="1" smtClean="0">
                <a:latin typeface="Courier New" pitchFamily="49" charset="0"/>
                <a:cs typeface="Courier New" pitchFamily="49" charset="0"/>
              </a:rPr>
              <a:t>cdUp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spcAft>
                <a:spcPts val="600"/>
              </a:spcAft>
            </a:pPr>
            <a:r>
              <a:rPr lang="ru-RU" sz="2000" b="1" i="1" dirty="0" err="1" smtClean="0">
                <a:latin typeface="Courier New" pitchFamily="49" charset="0"/>
                <a:cs typeface="Courier New" pitchFamily="49" charset="0"/>
              </a:rPr>
              <a:t>cd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("..")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== </a:t>
            </a:r>
            <a:r>
              <a:rPr lang="ru-RU" sz="2000" b="1" i="1" dirty="0" err="1" smtClean="0">
                <a:latin typeface="Courier New" pitchFamily="49" charset="0"/>
                <a:cs typeface="Courier New" pitchFamily="49" charset="0"/>
              </a:rPr>
              <a:t>cdUp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().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600"/>
              </a:spcAft>
            </a:pPr>
            <a:r>
              <a:rPr lang="ru-RU" sz="2000" b="1" i="1" dirty="0" err="1" smtClean="0">
                <a:latin typeface="Courier New" pitchFamily="49" charset="0"/>
                <a:cs typeface="Courier New" pitchFamily="49" charset="0"/>
              </a:rPr>
              <a:t>makeAbsolute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b="1" dirty="0" smtClean="0"/>
              <a:t>Работа с директориями. Класс </a:t>
            </a:r>
            <a:r>
              <a:rPr lang="en-US" b="1" dirty="0" err="1" smtClean="0"/>
              <a:t>Q</a:t>
            </a:r>
            <a:r>
              <a:rPr lang="en-US" b="1" dirty="0" err="1" smtClean="0"/>
              <a:t>D</a:t>
            </a:r>
            <a:r>
              <a:rPr lang="en-US" b="1" dirty="0" err="1" smtClean="0"/>
              <a:t>ir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142844" y="1928802"/>
            <a:ext cx="9001156" cy="441659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ru-RU" sz="24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mkdir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ru-RU" sz="24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rename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ru-RU" sz="24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rmdir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ru-RU" sz="24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entryList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и </a:t>
            </a:r>
            <a:r>
              <a:rPr kumimoji="0" lang="ru-RU" sz="24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entryInfoList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  <a:r>
              <a:rPr kumimoji="0" lang="ru-RU" sz="24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- 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QStringList</a:t>
            </a:r>
            <a:r>
              <a:rPr lang="ru-RU" sz="2400" b="1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2400" b="1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</a:t>
            </a:r>
            <a:r>
              <a:rPr lang="ru-RU" sz="2400" b="1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QFileInfoList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ru-RU" sz="24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count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ru-RU" sz="2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ru-RU" sz="2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Подробнее здесь: </a:t>
            </a:r>
            <a:r>
              <a:rPr kumimoji="0" lang="ru-RU" sz="2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hlinkClick r:id="rId2"/>
              </a:rPr>
              <a:t>http://doc.crossplatform.ru/qt/4.7.x/qdir.html</a:t>
            </a:r>
            <a:endParaRPr kumimoji="0" lang="ru-RU" sz="24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ru-RU" sz="24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ru-RU" sz="2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И здесь: </a:t>
            </a:r>
            <a:r>
              <a:rPr kumimoji="0" lang="ru-RU" sz="2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hlinkClick r:id="rId3"/>
              </a:rPr>
              <a:t>http://qt-doc.ru/prosmotr-soderjimogo-direktorii-qdir.html</a:t>
            </a:r>
            <a:r>
              <a:rPr kumimoji="0" lang="ru-RU" sz="2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ru-RU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b="1" dirty="0" smtClean="0"/>
              <a:t>Информация о файлах. Класс </a:t>
            </a:r>
            <a:r>
              <a:rPr lang="ru-RU" b="1" dirty="0" err="1" smtClean="0"/>
              <a:t>QFileInfo</a:t>
            </a:r>
            <a:endParaRPr lang="ru-RU" dirty="0"/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1785918" y="2214554"/>
            <a:ext cx="4857784" cy="346248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ru-RU" sz="2400" b="1" i="1" dirty="0" err="1" smtClean="0">
                <a:latin typeface="Courier New" pitchFamily="49" charset="0"/>
                <a:cs typeface="Courier New" pitchFamily="49" charset="0"/>
              </a:rPr>
              <a:t>isFile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() и </a:t>
            </a:r>
            <a:r>
              <a:rPr lang="ru-RU" sz="2400" b="1" i="1" dirty="0" err="1" smtClean="0">
                <a:latin typeface="Courier New" pitchFamily="49" charset="0"/>
                <a:cs typeface="Courier New" pitchFamily="49" charset="0"/>
              </a:rPr>
              <a:t>isDir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ru-RU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ru-RU" sz="2400" b="1" i="1" dirty="0" err="1" smtClean="0">
                <a:latin typeface="Courier New" pitchFamily="49" charset="0"/>
                <a:cs typeface="Courier New" pitchFamily="49" charset="0"/>
              </a:rPr>
              <a:t>absoluteFilePath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() </a:t>
            </a:r>
            <a:endParaRPr lang="ru-RU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ru-RU" sz="2400" b="1" i="1" dirty="0" err="1" smtClean="0">
                <a:latin typeface="Courier New" pitchFamily="49" charset="0"/>
                <a:cs typeface="Courier New" pitchFamily="49" charset="0"/>
              </a:rPr>
              <a:t>filePath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() </a:t>
            </a:r>
            <a:endParaRPr lang="ru-RU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ru-RU" sz="2400" b="1" i="1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() </a:t>
            </a:r>
            <a:endParaRPr lang="ru-RU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ru-RU" sz="2400" b="1" i="1" dirty="0" err="1" smtClean="0">
                <a:latin typeface="Courier New" pitchFamily="49" charset="0"/>
                <a:cs typeface="Courier New" pitchFamily="49" charset="0"/>
              </a:rPr>
              <a:t>baseName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() </a:t>
            </a:r>
            <a:endParaRPr lang="ru-RU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ru-RU" sz="2400" b="1" i="1" dirty="0" err="1" smtClean="0">
                <a:latin typeface="Courier New" pitchFamily="49" charset="0"/>
                <a:cs typeface="Courier New" pitchFamily="49" charset="0"/>
              </a:rPr>
              <a:t>completeSuffix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(). </a:t>
            </a:r>
            <a:r>
              <a:rPr kumimoji="0" lang="ru-RU" sz="2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endParaRPr kumimoji="0" lang="ru-RU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b="1" dirty="0" smtClean="0"/>
              <a:t>Информация о дате и времени файла в </a:t>
            </a:r>
            <a:r>
              <a:rPr lang="ru-RU" b="1" dirty="0" err="1" smtClean="0"/>
              <a:t>Qt</a:t>
            </a:r>
            <a:endParaRPr lang="ru-RU" b="1" dirty="0"/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928662" y="2071678"/>
            <a:ext cx="7215238" cy="341632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 //Дата и время 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создания файла </a:t>
            </a:r>
            <a:r>
              <a:rPr lang="ru-RU" sz="2400" b="1" dirty="0" err="1" smtClean="0">
                <a:latin typeface="Courier New" pitchFamily="49" charset="0"/>
                <a:cs typeface="Courier New" pitchFamily="49" charset="0"/>
              </a:rPr>
              <a:t>fileInfo.created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ru-RU" sz="2400" b="1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(); </a:t>
            </a:r>
            <a:endParaRPr lang="ru-RU" sz="2400" b="1" dirty="0" smtClean="0">
              <a:latin typeface="Courier New" pitchFamily="49" charset="0"/>
              <a:cs typeface="Courier New" pitchFamily="49" charset="0"/>
            </a:endParaRPr>
          </a:p>
          <a:p>
            <a:endParaRPr lang="ru-RU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Дата и время последнего изменения 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файла </a:t>
            </a:r>
            <a:r>
              <a:rPr lang="ru-RU" sz="2400" b="1" dirty="0" err="1" smtClean="0">
                <a:latin typeface="Courier New" pitchFamily="49" charset="0"/>
                <a:cs typeface="Courier New" pitchFamily="49" charset="0"/>
              </a:rPr>
              <a:t>fileInfo.lastModified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ru-RU" sz="2400" b="1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(); </a:t>
            </a:r>
            <a:endParaRPr lang="ru-RU" sz="2400" b="1" dirty="0" smtClean="0">
              <a:latin typeface="Courier New" pitchFamily="49" charset="0"/>
              <a:cs typeface="Courier New" pitchFamily="49" charset="0"/>
            </a:endParaRPr>
          </a:p>
          <a:p>
            <a:endParaRPr lang="ru-RU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Дата и время последнего чтения 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файла </a:t>
            </a:r>
            <a:r>
              <a:rPr lang="ru-RU" sz="2400" b="1" dirty="0" err="1" smtClean="0">
                <a:latin typeface="Courier New" pitchFamily="49" charset="0"/>
                <a:cs typeface="Courier New" pitchFamily="49" charset="0"/>
              </a:rPr>
              <a:t>fileInfo.lastRead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ru-RU" sz="2400" b="1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b="1" dirty="0" smtClean="0"/>
              <a:t>Получение атрибутов файла в </a:t>
            </a:r>
            <a:r>
              <a:rPr lang="ru-RU" b="1" dirty="0" err="1" smtClean="0"/>
              <a:t>Qt</a:t>
            </a:r>
            <a:endParaRPr lang="ru-RU" b="1" dirty="0"/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571472" y="2071678"/>
            <a:ext cx="8001056" cy="364715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ru-RU" sz="2400" b="1" i="1" dirty="0" err="1" smtClean="0">
                <a:latin typeface="Courier New" pitchFamily="49" charset="0"/>
                <a:cs typeface="Courier New" pitchFamily="49" charset="0"/>
              </a:rPr>
              <a:t>isReadable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 —возвращает </a:t>
            </a:r>
            <a:r>
              <a:rPr lang="ru-RU" sz="2400" i="1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, если из указанного файла можно читать информацию;</a:t>
            </a:r>
          </a:p>
          <a:p>
            <a:pPr>
              <a:spcAft>
                <a:spcPts val="600"/>
              </a:spcAft>
            </a:pPr>
            <a:r>
              <a:rPr lang="ru-RU" sz="2400" b="1" i="1" dirty="0" err="1" smtClean="0">
                <a:latin typeface="Courier New" pitchFamily="49" charset="0"/>
                <a:cs typeface="Courier New" pitchFamily="49" charset="0"/>
              </a:rPr>
              <a:t>isWriteable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 —возвращает </a:t>
            </a:r>
            <a:r>
              <a:rPr lang="ru-RU" sz="2400" i="1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, если в указанный файл можно записывать информацию;</a:t>
            </a:r>
          </a:p>
          <a:p>
            <a:pPr>
              <a:spcAft>
                <a:spcPts val="600"/>
              </a:spcAft>
            </a:pPr>
            <a:r>
              <a:rPr lang="ru-RU" sz="2400" b="1" i="1" dirty="0" err="1" smtClean="0">
                <a:latin typeface="Courier New" pitchFamily="49" charset="0"/>
                <a:cs typeface="Courier New" pitchFamily="49" charset="0"/>
              </a:rPr>
              <a:t>isHidden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() —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 возвращает </a:t>
            </a:r>
            <a:r>
              <a:rPr lang="ru-RU" sz="2400" i="1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, если указанный файл является скрытым;</a:t>
            </a:r>
          </a:p>
          <a:p>
            <a:pPr>
              <a:spcAft>
                <a:spcPts val="600"/>
              </a:spcAft>
            </a:pPr>
            <a:r>
              <a:rPr lang="ru-RU" sz="2400" b="1" i="1" dirty="0" err="1" smtClean="0">
                <a:latin typeface="Courier New" pitchFamily="49" charset="0"/>
                <a:cs typeface="Courier New" pitchFamily="49" charset="0"/>
              </a:rPr>
              <a:t>isExecutable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— возвращает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ru-RU" sz="2400" i="1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, если указанный файл можно исполнять. 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dirty="0" err="1" smtClean="0"/>
              <a:t>Виджеты</a:t>
            </a:r>
            <a:r>
              <a:rPr lang="ru-RU" dirty="0" smtClean="0"/>
              <a:t>, сигналы, слоты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682594" y="2000241"/>
            <a:ext cx="7961372" cy="421484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dirty="0" err="1" smtClean="0"/>
              <a:t>Виджеты</a:t>
            </a:r>
            <a:r>
              <a:rPr lang="ru-RU" dirty="0" smtClean="0"/>
              <a:t>, сигналы, слоты</a:t>
            </a:r>
            <a:endParaRPr lang="ru-R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714620"/>
            <a:ext cx="8543899" cy="2689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dirty="0" err="1" smtClean="0"/>
              <a:t>Виджеты</a:t>
            </a:r>
            <a:r>
              <a:rPr lang="ru-RU" dirty="0" smtClean="0"/>
              <a:t>, сигналы, слоты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214554"/>
            <a:ext cx="8215370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58204" cy="1571636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dirty="0" smtClean="0"/>
              <a:t>Сроки сдачи лабораторных работ</a:t>
            </a:r>
            <a:endParaRPr lang="ru-RU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2714612" y="2071678"/>
          <a:ext cx="3643338" cy="4572032"/>
        </p:xfrm>
        <a:graphic>
          <a:graphicData uri="http://schemas.openxmlformats.org/drawingml/2006/table">
            <a:tbl>
              <a:tblPr/>
              <a:tblGrid>
                <a:gridCol w="1195161"/>
                <a:gridCol w="2448177"/>
              </a:tblGrid>
              <a:tr h="5715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800">
                          <a:latin typeface="Calibri"/>
                          <a:ea typeface="Calibri"/>
                          <a:cs typeface="Times New Roman"/>
                        </a:rPr>
                        <a:t>ЛР№ 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800">
                          <a:latin typeface="Calibri"/>
                          <a:ea typeface="Calibri"/>
                          <a:cs typeface="Times New Roman"/>
                        </a:rPr>
                        <a:t>До 8 марта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800">
                          <a:latin typeface="Calibri"/>
                          <a:ea typeface="Calibri"/>
                          <a:cs typeface="Times New Roman"/>
                        </a:rPr>
                        <a:t>ЛР№ 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800">
                          <a:latin typeface="Calibri"/>
                          <a:ea typeface="Calibri"/>
                          <a:cs typeface="Times New Roman"/>
                        </a:rPr>
                        <a:t>До 22 марта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800">
                          <a:latin typeface="Calibri"/>
                          <a:ea typeface="Calibri"/>
                          <a:cs typeface="Times New Roman"/>
                        </a:rPr>
                        <a:t>ЛР№ 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715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800">
                          <a:latin typeface="Calibri"/>
                          <a:ea typeface="Calibri"/>
                          <a:cs typeface="Times New Roman"/>
                        </a:rPr>
                        <a:t>ЛР№ 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800">
                          <a:latin typeface="Calibri"/>
                          <a:ea typeface="Calibri"/>
                          <a:cs typeface="Times New Roman"/>
                        </a:rPr>
                        <a:t>До 5 апреля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800">
                          <a:latin typeface="Calibri"/>
                          <a:ea typeface="Calibri"/>
                          <a:cs typeface="Times New Roman"/>
                        </a:rPr>
                        <a:t>ЛР№ 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800">
                          <a:latin typeface="Calibri"/>
                          <a:ea typeface="Calibri"/>
                          <a:cs typeface="Times New Roman"/>
                        </a:rPr>
                        <a:t>До 19 апреля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800">
                          <a:latin typeface="Calibri"/>
                          <a:ea typeface="Calibri"/>
                          <a:cs typeface="Times New Roman"/>
                        </a:rPr>
                        <a:t>ЛР№ 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800">
                          <a:latin typeface="Calibri"/>
                          <a:ea typeface="Calibri"/>
                          <a:cs typeface="Times New Roman"/>
                        </a:rPr>
                        <a:t>До 10 мая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800">
                          <a:latin typeface="Calibri"/>
                          <a:ea typeface="Calibri"/>
                          <a:cs typeface="Times New Roman"/>
                        </a:rPr>
                        <a:t>ЛР№ 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800">
                          <a:latin typeface="Calibri"/>
                          <a:ea typeface="Calibri"/>
                          <a:cs typeface="Times New Roman"/>
                        </a:rPr>
                        <a:t>До 17 мая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800">
                          <a:latin typeface="Calibri"/>
                          <a:ea typeface="Calibri"/>
                          <a:cs typeface="Times New Roman"/>
                        </a:rPr>
                        <a:t>РГЗ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800" dirty="0">
                          <a:latin typeface="Calibri"/>
                          <a:ea typeface="Calibri"/>
                          <a:cs typeface="Times New Roman"/>
                        </a:rPr>
                        <a:t>До 24 мая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572264" y="4572008"/>
            <a:ext cx="2286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 10 апреля рекомендовано начало работы над РГЗ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dirty="0" err="1" smtClean="0"/>
              <a:t>Виджеты</a:t>
            </a:r>
            <a:r>
              <a:rPr lang="ru-RU" dirty="0" smtClean="0"/>
              <a:t>, сигналы, слоты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714348" y="1571612"/>
            <a:ext cx="6845652" cy="508838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dirty="0" err="1" smtClean="0"/>
              <a:t>Виджеты</a:t>
            </a:r>
            <a:r>
              <a:rPr lang="ru-RU" dirty="0" smtClean="0"/>
              <a:t>, сигналы, слоты</a:t>
            </a:r>
            <a:endParaRPr lang="ru-RU" dirty="0"/>
          </a:p>
        </p:txBody>
      </p:sp>
      <p:pic>
        <p:nvPicPr>
          <p:cNvPr id="45058" name="Picture 2" descr="C:\Users\Домовой\Documents\Работа\ЧМВ_новое\ЛЕКЦИИ\презентации\Untitled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785926"/>
            <a:ext cx="8602634" cy="42204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dirty="0" err="1" smtClean="0"/>
              <a:t>Виджеты</a:t>
            </a:r>
            <a:r>
              <a:rPr lang="ru-RU" dirty="0" smtClean="0"/>
              <a:t>, сигналы, слоты</a:t>
            </a:r>
            <a:endParaRPr lang="ru-RU" dirty="0"/>
          </a:p>
        </p:txBody>
      </p:sp>
      <p:pic>
        <p:nvPicPr>
          <p:cNvPr id="46082" name="Picture 2" descr="C:\Users\Домовой\Documents\Работа\ЧМВ_новое\ЛЕКЦИИ\презентации\Untitled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836" y="2143116"/>
            <a:ext cx="9084164" cy="41434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dirty="0" smtClean="0"/>
              <a:t>Менеджер компоновки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500034" y="1928802"/>
            <a:ext cx="4125960" cy="1039680"/>
          </a:xfrm>
          <a:prstGeom prst="rect">
            <a:avLst/>
          </a:prstGeom>
        </p:spPr>
      </p:pic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214282" y="3643315"/>
            <a:ext cx="4500594" cy="1723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ru-RU" sz="3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QHBoxLayout</a:t>
            </a: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ru-RU" sz="3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QVBoxLayout</a:t>
            </a: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ru-RU" sz="3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QGridBoxLayout</a:t>
            </a: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dirty="0" smtClean="0"/>
              <a:t>Менеджер компоновки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14282" y="2214554"/>
            <a:ext cx="8643998" cy="292895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b="1" dirty="0" smtClean="0"/>
              <a:t>Диалоговые окна</a:t>
            </a:r>
            <a:endParaRPr lang="ru-RU" dirty="0"/>
          </a:p>
        </p:txBody>
      </p:sp>
      <p:sp>
        <p:nvSpPr>
          <p:cNvPr id="55297" name="Rectangle 1"/>
          <p:cNvSpPr>
            <a:spLocks noChangeArrowheads="1"/>
          </p:cNvSpPr>
          <p:nvPr/>
        </p:nvSpPr>
        <p:spPr bwMode="auto">
          <a:xfrm>
            <a:off x="142844" y="2143116"/>
            <a:ext cx="91440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Q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ialog</a:t>
            </a:r>
            <a:endParaRPr kumimoji="0" lang="ru-RU" sz="2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Модальные</a:t>
            </a:r>
            <a:endParaRPr lang="ru-RU" sz="2000" dirty="0" smtClean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Немодальные ( </a:t>
            </a:r>
            <a:r>
              <a:rPr lang="ru-RU" sz="2000" b="1" dirty="0" err="1" smtClean="0"/>
              <a:t>show</a:t>
            </a:r>
            <a:r>
              <a:rPr lang="ru-RU" sz="2000" b="1" dirty="0" smtClean="0"/>
              <a:t>()   </a:t>
            </a:r>
            <a:r>
              <a:rPr lang="ru-RU" sz="2000" b="1" dirty="0" err="1" smtClean="0"/>
              <a:t>hide</a:t>
            </a:r>
            <a:r>
              <a:rPr lang="ru-RU" sz="2000" b="1" dirty="0" smtClean="0"/>
              <a:t>()</a:t>
            </a:r>
            <a:r>
              <a:rPr lang="ru-RU" sz="2000" dirty="0" smtClean="0"/>
              <a:t> </a:t>
            </a:r>
            <a:r>
              <a:rPr lang="ru-RU" sz="2000" dirty="0" smtClean="0"/>
              <a:t> )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QDialog::setModal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и 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QDialog::isModal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b="1" dirty="0" smtClean="0"/>
              <a:t>Диалоговые окна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14488"/>
            <a:ext cx="6152515" cy="425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1714480" y="600076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Input </a:t>
            </a:r>
            <a:r>
              <a:rPr lang="en-US" b="1" dirty="0" smtClean="0"/>
              <a:t>Widgets</a:t>
            </a:r>
            <a:r>
              <a:rPr lang="ru-RU" b="1" dirty="0" smtClean="0"/>
              <a:t> </a:t>
            </a:r>
            <a:r>
              <a:rPr lang="en-US" b="1" dirty="0" smtClean="0"/>
              <a:t> </a:t>
            </a:r>
            <a:r>
              <a:rPr lang="ru-RU" dirty="0" smtClean="0"/>
              <a:t>-  </a:t>
            </a:r>
            <a:r>
              <a:rPr lang="en-US" b="1" dirty="0" smtClean="0"/>
              <a:t>Horizontal Slider </a:t>
            </a:r>
            <a:endParaRPr lang="ru-RU" dirty="0" smtClean="0"/>
          </a:p>
          <a:p>
            <a:r>
              <a:rPr lang="en-US" b="1" dirty="0" smtClean="0"/>
              <a:t>Display Widgets</a:t>
            </a:r>
            <a:r>
              <a:rPr lang="ru-RU" dirty="0" smtClean="0"/>
              <a:t> – </a:t>
            </a:r>
            <a:r>
              <a:rPr lang="en-US" b="1" dirty="0" err="1" smtClean="0"/>
              <a:t>LCDNumber</a:t>
            </a:r>
            <a:r>
              <a:rPr lang="en-US" dirty="0" smtClean="0"/>
              <a:t> </a:t>
            </a:r>
            <a:endParaRPr lang="ru-R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b="1" dirty="0" smtClean="0"/>
              <a:t>Диалоговые окна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28596" y="564357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текст </a:t>
            </a:r>
            <a:r>
              <a:rPr lang="ru-RU" b="1" dirty="0" smtClean="0"/>
              <a:t>“&amp;</a:t>
            </a:r>
            <a:r>
              <a:rPr lang="ru-RU" b="1" dirty="0" err="1" smtClean="0"/>
              <a:t>Reset</a:t>
            </a:r>
            <a:r>
              <a:rPr lang="ru-RU" b="1" dirty="0" smtClean="0"/>
              <a:t>” </a:t>
            </a:r>
            <a:endParaRPr lang="ru-RU" b="1" dirty="0" smtClean="0"/>
          </a:p>
          <a:p>
            <a:r>
              <a:rPr lang="ru-RU" dirty="0" err="1" smtClean="0"/>
              <a:t>OdjectName</a:t>
            </a:r>
            <a:r>
              <a:rPr lang="ru-RU" dirty="0" smtClean="0"/>
              <a:t> </a:t>
            </a:r>
            <a:r>
              <a:rPr lang="ru-RU" b="1" dirty="0" smtClean="0"/>
              <a:t>–“</a:t>
            </a:r>
            <a:r>
              <a:rPr lang="ru-RU" b="1" dirty="0" err="1" smtClean="0"/>
              <a:t>m_pcmdReset</a:t>
            </a:r>
            <a:r>
              <a:rPr lang="ru-RU" b="1" dirty="0" smtClean="0"/>
              <a:t>”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786182" y="5643578"/>
            <a:ext cx="16977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“&amp;</a:t>
            </a:r>
            <a:r>
              <a:rPr lang="ru-RU" b="1" dirty="0" err="1" smtClean="0"/>
              <a:t>Quit</a:t>
            </a:r>
            <a:r>
              <a:rPr lang="ru-RU" b="1" dirty="0" smtClean="0"/>
              <a:t>” </a:t>
            </a:r>
            <a:endParaRPr lang="ru-RU" b="1" dirty="0" smtClean="0"/>
          </a:p>
          <a:p>
            <a:r>
              <a:rPr lang="ru-RU" dirty="0" smtClean="0"/>
              <a:t> </a:t>
            </a:r>
            <a:r>
              <a:rPr lang="ru-RU" b="1" dirty="0" smtClean="0"/>
              <a:t>“</a:t>
            </a:r>
            <a:r>
              <a:rPr lang="ru-RU" b="1" dirty="0" err="1" smtClean="0"/>
              <a:t>m_pcmdQuit</a:t>
            </a:r>
            <a:r>
              <a:rPr lang="ru-RU" b="1" dirty="0" smtClean="0"/>
              <a:t>”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929322" y="3786190"/>
            <a:ext cx="2601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err="1" smtClean="0"/>
              <a:t>Spacers</a:t>
            </a:r>
            <a:r>
              <a:rPr lang="ru-RU" b="1" dirty="0" smtClean="0"/>
              <a:t> – </a:t>
            </a:r>
            <a:r>
              <a:rPr lang="ru-RU" b="1" dirty="0" err="1" smtClean="0"/>
              <a:t>Vertical</a:t>
            </a:r>
            <a:r>
              <a:rPr lang="ru-RU" b="1" dirty="0" smtClean="0"/>
              <a:t> </a:t>
            </a:r>
            <a:r>
              <a:rPr lang="ru-RU" b="1" dirty="0" err="1" smtClean="0"/>
              <a:t>Spacer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59394" name="Picture 2" descr="C:\Users\Домовой\Documents\Работа\ЧМВ_новое\ЛЕКЦИИ\презентации\Untitled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85925"/>
            <a:ext cx="5143536" cy="38726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b="1" dirty="0" smtClean="0"/>
              <a:t>Диалоговые окна</a:t>
            </a:r>
            <a:endParaRPr lang="ru-RU" dirty="0"/>
          </a:p>
        </p:txBody>
      </p:sp>
      <p:pic>
        <p:nvPicPr>
          <p:cNvPr id="57346" name="Picture 2" descr="C:\Users\Домовой\Documents\Работа\ЧМВ_новое\ЛЕКЦИИ\презентации\Untitled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714488"/>
            <a:ext cx="6572296" cy="49817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b="1" dirty="0" smtClean="0"/>
              <a:t>Диалоговые окна</a:t>
            </a:r>
            <a:endParaRPr lang="ru-RU" dirty="0"/>
          </a:p>
        </p:txBody>
      </p:sp>
      <p:pic>
        <p:nvPicPr>
          <p:cNvPr id="58370" name="Picture 2" descr="C:\Users\Домовой\Documents\Работа\ЧМВ_новое\ЛЕКЦИИ\презентации\Untitled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1" y="1776392"/>
            <a:ext cx="6500858" cy="50545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58204" cy="1571636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dirty="0" smtClean="0"/>
              <a:t>Как установить иконку приложения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71472" y="2357430"/>
            <a:ext cx="778674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1. Подготовить файл значка в *.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ico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2. Создать текстовый файл с расширением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rc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 содержащий одну строку: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4000504"/>
            <a:ext cx="7286676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5429264"/>
            <a:ext cx="6437312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>
          <a:xfrm>
            <a:off x="571472" y="4714884"/>
            <a:ext cx="84296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3. К тексту pro-файла добавить строку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b="1" dirty="0" smtClean="0"/>
              <a:t>Диалоговые окна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286512" y="2143116"/>
            <a:ext cx="28574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valueChanged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)       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display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357950" y="3429000"/>
            <a:ext cx="24288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clicked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close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. 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000760" y="4786322"/>
            <a:ext cx="33575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ui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display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(0); 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0418" name="Picture 2" descr="C:\Users\Домовой\Documents\Работа\ЧМВ_новое\ЛЕКЦИИ\презентации\Untitled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785926"/>
            <a:ext cx="5669816" cy="47908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b="1" dirty="0" smtClean="0"/>
              <a:t>Диалоговые окна</a:t>
            </a:r>
            <a:endParaRPr lang="ru-RU" dirty="0"/>
          </a:p>
        </p:txBody>
      </p:sp>
      <p:pic>
        <p:nvPicPr>
          <p:cNvPr id="4" name="Рисунок 3" descr="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28766"/>
            <a:ext cx="4643456" cy="5129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1" name="Rectangle 1"/>
          <p:cNvSpPr>
            <a:spLocks noChangeArrowheads="1"/>
          </p:cNvSpPr>
          <p:nvPr/>
        </p:nvSpPr>
        <p:spPr bwMode="auto">
          <a:xfrm>
            <a:off x="5286380" y="1928802"/>
            <a:ext cx="3643338" cy="3743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Label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 -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lb</a:t>
            </a:r>
            <a:endParaRPr kumimoji="0" 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Line Edit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–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 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, </a:t>
            </a:r>
            <a:endParaRPr kumimoji="0" 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ComboBox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–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cb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, </a:t>
            </a:r>
            <a:endParaRPr kumimoji="0" 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SpinBox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–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sb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, </a:t>
            </a:r>
            <a:endParaRPr kumimoji="0" 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CheckBox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–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chb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, </a:t>
            </a:r>
            <a:endParaRPr kumimoji="0" 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Double Spin Box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–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dsb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, </a:t>
            </a:r>
            <a:endParaRPr kumimoji="0" 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Date/Time Edit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–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dte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,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Bookman Old Style" pitchFamily="18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GroupBox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 –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groupBox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с тремя зависимыми переключателями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RadioButton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 –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rb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1,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rb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2 и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rb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3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b="1" dirty="0" smtClean="0"/>
              <a:t>Диалоговые окна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643174" y="1928802"/>
            <a:ext cx="62151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i="1" dirty="0" smtClean="0"/>
              <a:t>“</a:t>
            </a:r>
            <a:r>
              <a:rPr lang="en-US" sz="2000" i="1" dirty="0" err="1" smtClean="0"/>
              <a:t>SizePolice</a:t>
            </a:r>
            <a:r>
              <a:rPr lang="ru-RU" sz="2000" i="1" dirty="0" smtClean="0"/>
              <a:t> – Горизонтальная политика – </a:t>
            </a:r>
            <a:r>
              <a:rPr lang="en-US" sz="2000" i="1" dirty="0" smtClean="0"/>
              <a:t>Expanding</a:t>
            </a:r>
            <a:r>
              <a:rPr lang="ru-RU" sz="2000" i="1" dirty="0" smtClean="0"/>
              <a:t>”</a:t>
            </a:r>
            <a:r>
              <a:rPr lang="ru-RU" sz="2000" dirty="0" smtClean="0"/>
              <a:t>. </a:t>
            </a:r>
            <a:endParaRPr lang="ru-RU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786050" y="2571744"/>
            <a:ext cx="58579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toggled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элемента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chb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и слот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enabled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элемента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dsb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. 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2714612" y="3643314"/>
          <a:ext cx="6215106" cy="1143008"/>
        </p:xfrm>
        <a:graphic>
          <a:graphicData uri="http://schemas.openxmlformats.org/drawingml/2006/table">
            <a:tbl>
              <a:tblPr/>
              <a:tblGrid>
                <a:gridCol w="1553289"/>
                <a:gridCol w="1553939"/>
                <a:gridCol w="1553939"/>
                <a:gridCol w="1553939"/>
              </a:tblGrid>
              <a:tr h="34787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400" b="1" dirty="0">
                          <a:latin typeface="Bookman Old Style"/>
                          <a:ea typeface="Calibri"/>
                          <a:cs typeface="Courier New"/>
                        </a:rPr>
                        <a:t>Отправитель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400" b="1">
                          <a:latin typeface="Bookman Old Style"/>
                          <a:ea typeface="Calibri"/>
                          <a:cs typeface="Courier New"/>
                        </a:rPr>
                        <a:t>Сигнал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400" b="1">
                          <a:latin typeface="Bookman Old Style"/>
                          <a:ea typeface="Calibri"/>
                          <a:cs typeface="Courier New"/>
                        </a:rPr>
                        <a:t>Получатель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400" b="1">
                          <a:latin typeface="Bookman Old Style"/>
                          <a:ea typeface="Calibri"/>
                          <a:cs typeface="Courier New"/>
                        </a:rPr>
                        <a:t>Слот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9513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dirty="0" err="1">
                          <a:latin typeface="Bookman Old Style"/>
                          <a:ea typeface="Calibri"/>
                          <a:cs typeface="Courier New"/>
                        </a:rPr>
                        <a:t>chb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dirty="0">
                          <a:latin typeface="Bookman Old Style"/>
                          <a:ea typeface="Calibri"/>
                          <a:cs typeface="Courier New"/>
                        </a:rPr>
                        <a:t>toggled(</a:t>
                      </a:r>
                      <a:r>
                        <a:rPr lang="en-US" sz="1600" dirty="0" err="1">
                          <a:latin typeface="Bookman Old Style"/>
                          <a:ea typeface="Calibri"/>
                          <a:cs typeface="Courier New"/>
                        </a:rPr>
                        <a:t>bool</a:t>
                      </a:r>
                      <a:r>
                        <a:rPr lang="en-US" sz="1600" dirty="0">
                          <a:latin typeface="Bookman Old Style"/>
                          <a:ea typeface="Calibri"/>
                          <a:cs typeface="Courier New"/>
                        </a:rPr>
                        <a:t>)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dirty="0" err="1">
                          <a:latin typeface="Bookman Old Style"/>
                          <a:ea typeface="Calibri"/>
                          <a:cs typeface="Courier New"/>
                        </a:rPr>
                        <a:t>dsb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dirty="0" err="1">
                          <a:latin typeface="Bookman Old Style"/>
                          <a:ea typeface="Calibri"/>
                          <a:cs typeface="Courier New"/>
                        </a:rPr>
                        <a:t>SetEnabled</a:t>
                      </a:r>
                      <a:r>
                        <a:rPr lang="en-US" sz="1600" dirty="0">
                          <a:latin typeface="Bookman Old Style"/>
                          <a:ea typeface="Calibri"/>
                          <a:cs typeface="Courier New"/>
                        </a:rPr>
                        <a:t>(</a:t>
                      </a:r>
                      <a:r>
                        <a:rPr lang="en-US" sz="1600" dirty="0" err="1">
                          <a:latin typeface="Bookman Old Style"/>
                          <a:ea typeface="Calibri"/>
                          <a:cs typeface="Courier New"/>
                        </a:rPr>
                        <a:t>bool</a:t>
                      </a:r>
                      <a:r>
                        <a:rPr lang="en-US" sz="1600" dirty="0">
                          <a:latin typeface="Bookman Old Style"/>
                          <a:ea typeface="Calibri"/>
                          <a:cs typeface="Courier New"/>
                        </a:rPr>
                        <a:t>)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3357554" y="535782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Accepted</a:t>
            </a:r>
            <a:r>
              <a:rPr lang="en-US" dirty="0" smtClean="0"/>
              <a:t> </a:t>
            </a:r>
            <a:r>
              <a:rPr lang="ru-RU" dirty="0" smtClean="0"/>
              <a:t> или </a:t>
            </a:r>
            <a:r>
              <a:rPr lang="en-US" b="1" dirty="0" smtClean="0"/>
              <a:t>Rejected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en-US" b="1" dirty="0" smtClean="0"/>
              <a:t>result</a:t>
            </a:r>
            <a:r>
              <a:rPr lang="ru-RU" b="1" dirty="0" smtClean="0"/>
              <a:t>().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428992" y="6215082"/>
            <a:ext cx="1781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setText</a:t>
            </a:r>
            <a:r>
              <a:rPr lang="ru-RU" b="1" dirty="0" smtClean="0"/>
              <a:t>(</a:t>
            </a:r>
            <a:r>
              <a:rPr lang="en-US" b="1" dirty="0" err="1" smtClean="0"/>
              <a:t>QString</a:t>
            </a:r>
            <a:r>
              <a:rPr lang="ru-RU" b="1" dirty="0" smtClean="0"/>
              <a:t>)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57158" y="2285992"/>
            <a:ext cx="2000264" cy="338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Label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 -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lb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Line Edit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–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 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, 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ComboBox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–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cb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, 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SpinBox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–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sb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, 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CheckBox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–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chb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, 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Double Spin Box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–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dsb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, 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Date/Time Edit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–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dte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,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Bookman Old Style" pitchFamily="18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GroupBox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 –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groupBox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с тремя зависимыми переключателями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RadioButton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 –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rb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1,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rb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2 и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rb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3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b="1" dirty="0" smtClean="0"/>
              <a:t>Стандартные диалоговые </a:t>
            </a:r>
            <a:r>
              <a:rPr lang="ru-RU" b="1" dirty="0" smtClean="0"/>
              <a:t>окна</a:t>
            </a:r>
            <a:r>
              <a:rPr lang="ru-RU" dirty="0" smtClean="0"/>
              <a:t> </a:t>
            </a:r>
            <a:br>
              <a:rPr lang="ru-RU" dirty="0" smtClean="0"/>
            </a:br>
            <a:r>
              <a:rPr lang="ru-RU" sz="4000" dirty="0" smtClean="0"/>
              <a:t>Диалоговое окно выбора файлов</a:t>
            </a:r>
            <a:endParaRPr lang="ru-RU" sz="40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214546" y="2143116"/>
            <a:ext cx="4572000" cy="337015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QFileDialog</a:t>
            </a:r>
            <a:endParaRPr lang="ru-RU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getOpenFileName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getOpenFileNames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() </a:t>
            </a:r>
            <a:endParaRPr lang="ru-RU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getSaveFileName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() </a:t>
            </a:r>
            <a:endParaRPr lang="ru-RU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getExistingDirectory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b="1" dirty="0" smtClean="0"/>
              <a:t>Стандартные диалоговые </a:t>
            </a:r>
            <a:r>
              <a:rPr lang="ru-RU" b="1" dirty="0" smtClean="0"/>
              <a:t>окна</a:t>
            </a:r>
            <a:r>
              <a:rPr lang="ru-RU" dirty="0" smtClean="0"/>
              <a:t> </a:t>
            </a:r>
            <a:br>
              <a:rPr lang="ru-RU" dirty="0" smtClean="0"/>
            </a:br>
            <a:r>
              <a:rPr lang="ru-RU" sz="4000" dirty="0" smtClean="0"/>
              <a:t>Диалоговое окно выбора файлов</a:t>
            </a:r>
            <a:endParaRPr lang="ru-RU" sz="4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643182"/>
            <a:ext cx="7847012" cy="9366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4500570"/>
            <a:ext cx="7959725" cy="8683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79704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b="1" dirty="0" smtClean="0"/>
              <a:t>Библиотека </a:t>
            </a:r>
            <a:r>
              <a:rPr lang="en-US" b="1" dirty="0" smtClean="0"/>
              <a:t>QT</a:t>
            </a:r>
            <a:r>
              <a:rPr lang="ru-RU" b="1" dirty="0" smtClean="0"/>
              <a:t>.</a:t>
            </a:r>
            <a:br>
              <a:rPr lang="ru-RU" b="1" dirty="0" smtClean="0"/>
            </a:br>
            <a:r>
              <a:rPr lang="ru-RU" b="1" dirty="0" smtClean="0"/>
              <a:t>Работа с ф</a:t>
            </a:r>
            <a:r>
              <a:rPr lang="ru-RU" b="1" dirty="0" smtClean="0"/>
              <a:t>айловой системой.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2714612" y="2428868"/>
            <a:ext cx="4071966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tabLst>
                <a:tab pos="457200" algn="l"/>
              </a:tabLst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QFile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tabLst>
                <a:tab pos="457200" algn="l"/>
              </a:tabLst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QTemporaryFile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tabLst>
                <a:tab pos="457200" algn="l"/>
              </a:tabLst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QDir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tabLst>
                <a:tab pos="457200" algn="l"/>
              </a:tabLst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QFileInfo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tabLst>
                <a:tab pos="457200" algn="l"/>
              </a:tabLst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QFileSystemWatcher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tabLst>
                <a:tab pos="457200" algn="l"/>
              </a:tabLst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QDirIterator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tabLst>
                <a:tab pos="457200" algn="l"/>
              </a:tabLst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QByteArray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tabLst>
                <a:tab pos="457200" algn="l"/>
              </a:tabLst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QBuffer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804960" y="2227758"/>
            <a:ext cx="5099040" cy="541440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785786" y="3357562"/>
            <a:ext cx="5907960" cy="360000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4"/>
          <a:stretch>
            <a:fillRect/>
          </a:stretch>
        </p:blipFill>
        <p:spPr>
          <a:xfrm>
            <a:off x="785786" y="4214818"/>
            <a:ext cx="6472800" cy="720000"/>
          </a:xfrm>
          <a:prstGeom prst="rect">
            <a:avLst/>
          </a:prstGeom>
        </p:spPr>
      </p:pic>
      <p:sp>
        <p:nvSpPr>
          <p:cNvPr id="10" name="Заголовок 2"/>
          <p:cNvSpPr txBox="1">
            <a:spLocks/>
          </p:cNvSpPr>
          <p:nvPr/>
        </p:nvSpPr>
        <p:spPr>
          <a:xfrm>
            <a:off x="500034" y="0"/>
            <a:ext cx="8258204" cy="1571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Общий алгоритм работы с текстовыми файлами 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14348" y="5286388"/>
            <a:ext cx="1007007" cy="13388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400" dirty="0" err="1" smtClean="0"/>
              <a:t>flush</a:t>
            </a:r>
            <a:r>
              <a:rPr lang="ru-RU" sz="2400" dirty="0" smtClean="0"/>
              <a:t>()</a:t>
            </a:r>
            <a:endParaRPr lang="ru-RU" sz="24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400" dirty="0" err="1" smtClean="0"/>
              <a:t>close</a:t>
            </a:r>
            <a:r>
              <a:rPr lang="ru-RU" sz="2400" dirty="0" smtClean="0"/>
              <a:t>()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58204" cy="1571636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dirty="0" smtClean="0"/>
              <a:t>Режим: битовые флаги</a:t>
            </a:r>
            <a:endParaRPr lang="ru-RU" dirty="0"/>
          </a:p>
        </p:txBody>
      </p:sp>
      <p:sp>
        <p:nvSpPr>
          <p:cNvPr id="4" name="TextShape 2"/>
          <p:cNvSpPr txBox="1"/>
          <p:nvPr/>
        </p:nvSpPr>
        <p:spPr>
          <a:xfrm>
            <a:off x="2500298" y="2285992"/>
            <a:ext cx="4572032" cy="3643338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ru-RU" sz="2400" b="1" dirty="0" err="1" smtClean="0"/>
              <a:t>QIODevice::ReadOnly</a:t>
            </a:r>
            <a:r>
              <a:rPr lang="ru-RU" sz="2400" b="1" dirty="0" smtClean="0"/>
              <a:t> </a:t>
            </a:r>
            <a:endParaRPr lang="ru-RU" sz="2400" dirty="0" smtClean="0"/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ru-RU" sz="2400" b="1" dirty="0" smtClean="0"/>
              <a:t> </a:t>
            </a:r>
            <a:r>
              <a:rPr lang="ru-RU" sz="2400" b="1" dirty="0" err="1" smtClean="0"/>
              <a:t>QIODevice::WriteOnly</a:t>
            </a:r>
            <a:r>
              <a:rPr lang="ru-RU" sz="2400" b="1" dirty="0" smtClean="0"/>
              <a:t> </a:t>
            </a:r>
            <a:endParaRPr lang="ru-RU" sz="2400" dirty="0" smtClean="0"/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ru-RU" sz="2400" b="1" dirty="0" smtClean="0"/>
              <a:t> </a:t>
            </a:r>
            <a:r>
              <a:rPr lang="ru-RU" sz="2400" b="1" dirty="0" err="1" smtClean="0"/>
              <a:t>QIODevice::ReadWrite</a:t>
            </a:r>
            <a:r>
              <a:rPr lang="ru-RU" sz="2400" b="1" dirty="0" smtClean="0"/>
              <a:t> </a:t>
            </a:r>
            <a:endParaRPr lang="ru-RU" sz="2400" dirty="0" smtClean="0"/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ru-RU" sz="2400" b="1" dirty="0" smtClean="0"/>
              <a:t> </a:t>
            </a:r>
            <a:r>
              <a:rPr lang="ru-RU" sz="2400" b="1" dirty="0" err="1" smtClean="0"/>
              <a:t>QIODevice::Append</a:t>
            </a:r>
            <a:r>
              <a:rPr lang="ru-RU" sz="2400" b="1" dirty="0" smtClean="0"/>
              <a:t> </a:t>
            </a:r>
            <a:endParaRPr lang="ru-RU" sz="2400" dirty="0" smtClean="0"/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ru-RU" sz="2400" b="1" dirty="0" smtClean="0"/>
              <a:t> </a:t>
            </a:r>
            <a:r>
              <a:rPr lang="ru-RU" sz="2400" b="1" dirty="0" err="1" smtClean="0"/>
              <a:t>QIODevice::Truncate</a:t>
            </a:r>
            <a:r>
              <a:rPr lang="ru-RU" sz="2400" b="1" dirty="0" smtClean="0"/>
              <a:t> </a:t>
            </a:r>
            <a:endParaRPr lang="ru-RU" sz="2400" dirty="0" smtClean="0"/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ru-RU" sz="2400" b="1" dirty="0" smtClean="0"/>
              <a:t> </a:t>
            </a:r>
            <a:r>
              <a:rPr lang="ru-RU" sz="2400" b="1" dirty="0" err="1" smtClean="0"/>
              <a:t>QIODevice::</a:t>
            </a:r>
            <a:r>
              <a:rPr lang="ru-RU" sz="2400" b="1" dirty="0" err="1" smtClean="0"/>
              <a:t>Text</a:t>
            </a:r>
            <a:endParaRPr lang="ru-RU" sz="2400" dirty="0" smtClean="0"/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ru-RU" sz="2400" b="1" dirty="0" smtClean="0"/>
              <a:t> </a:t>
            </a:r>
            <a:r>
              <a:rPr lang="ru-RU" sz="2400" b="1" dirty="0" err="1" smtClean="0"/>
              <a:t>QIODevice::Unbuffered</a:t>
            </a:r>
            <a:r>
              <a:rPr lang="ru-RU" sz="2400" b="1" dirty="0" smtClean="0"/>
              <a:t> </a:t>
            </a:r>
            <a:endParaRPr lang="ru-RU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>
          <a:xfrm>
            <a:off x="468360" y="410760"/>
            <a:ext cx="9071640" cy="16786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ru-RU" sz="4000" u="sng" dirty="0">
                <a:latin typeface="Calibri"/>
              </a:rPr>
              <a:t>Пример:</a:t>
            </a:r>
            <a:r>
              <a:rPr lang="ru-RU" sz="4000" dirty="0">
                <a:latin typeface="Calibri"/>
              </a:rPr>
              <a:t>
</a:t>
            </a:r>
            <a:r>
              <a:rPr lang="ru-RU" sz="3200" dirty="0">
                <a:latin typeface="Calibri"/>
              </a:rPr>
              <a:t>Прочитать содержимое текстового файла по
строкам</a:t>
            </a:r>
            <a:endParaRPr sz="320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489240" y="2520000"/>
            <a:ext cx="7430760" cy="378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Shape 1"/>
          <p:cNvSpPr txBox="1"/>
          <p:nvPr/>
        </p:nvSpPr>
        <p:spPr>
          <a:xfrm>
            <a:off x="468360" y="363240"/>
            <a:ext cx="9071640" cy="18712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ru-RU" sz="3600" u="sng" dirty="0">
                <a:latin typeface="Calibri"/>
              </a:rPr>
              <a:t>Пример: </a:t>
            </a:r>
            <a:r>
              <a:rPr lang="ru-RU" sz="3600" dirty="0">
                <a:latin typeface="Calibri"/>
              </a:rPr>
              <a:t>
</a:t>
            </a:r>
            <a:r>
              <a:rPr lang="ru-RU" sz="3200" dirty="0">
                <a:latin typeface="Calibri"/>
              </a:rPr>
              <a:t>Прочитать содержимое текстового файла по </a:t>
            </a:r>
            <a:endParaRPr lang="en-US" sz="3200" dirty="0" smtClean="0">
              <a:latin typeface="Calibri"/>
            </a:endParaRPr>
          </a:p>
          <a:p>
            <a:r>
              <a:rPr lang="ru-RU" sz="3200" dirty="0" smtClean="0">
                <a:latin typeface="Calibri"/>
              </a:rPr>
              <a:t>строкам</a:t>
            </a:r>
            <a:r>
              <a:rPr lang="ru-RU" sz="3200" dirty="0">
                <a:latin typeface="Calibri"/>
              </a:rPr>
              <a:t>, используя поток ввода </a:t>
            </a:r>
            <a:r>
              <a:rPr lang="ru-RU" sz="3200" dirty="0" err="1">
                <a:latin typeface="Calibri"/>
              </a:rPr>
              <a:t>QTextStream</a:t>
            </a:r>
            <a:endParaRPr sz="3200"/>
          </a:p>
        </p:txBody>
      </p:sp>
      <p:pic>
        <p:nvPicPr>
          <p:cNvPr id="9" name="Рисунок 8"/>
          <p:cNvPicPr/>
          <p:nvPr/>
        </p:nvPicPr>
        <p:blipFill>
          <a:blip r:embed="rId2"/>
          <a:stretch>
            <a:fillRect/>
          </a:stretch>
        </p:blipFill>
        <p:spPr>
          <a:xfrm>
            <a:off x="508320" y="2520000"/>
            <a:ext cx="7051680" cy="4140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468360" y="221040"/>
            <a:ext cx="7889854" cy="1779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ru-RU" sz="3600" u="sng" dirty="0">
                <a:latin typeface="Calibri"/>
              </a:rPr>
              <a:t>Пример: </a:t>
            </a:r>
            <a:r>
              <a:rPr lang="ru-RU" sz="3600" dirty="0">
                <a:latin typeface="Calibri"/>
              </a:rPr>
              <a:t>
</a:t>
            </a:r>
            <a:r>
              <a:rPr lang="ru-RU" sz="3200" dirty="0">
                <a:latin typeface="Calibri"/>
              </a:rPr>
              <a:t>Записывать строки в текстовый файл, </a:t>
            </a:r>
            <a:endParaRPr lang="en-US" sz="3200" dirty="0" smtClean="0">
              <a:latin typeface="Calibri"/>
            </a:endParaRPr>
          </a:p>
          <a:p>
            <a:r>
              <a:rPr lang="ru-RU" sz="3200" dirty="0" smtClean="0">
                <a:latin typeface="Calibri"/>
              </a:rPr>
              <a:t>используя </a:t>
            </a:r>
            <a:r>
              <a:rPr lang="ru-RU" sz="3200" dirty="0">
                <a:latin typeface="Calibri"/>
              </a:rPr>
              <a:t>поток вывода </a:t>
            </a:r>
            <a:r>
              <a:rPr lang="ru-RU" sz="3200" dirty="0" err="1">
                <a:latin typeface="Calibri"/>
              </a:rPr>
              <a:t>QTextStream</a:t>
            </a:r>
            <a:endParaRPr sz="320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540000" y="2340000"/>
            <a:ext cx="7889652" cy="379954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3331</TotalTime>
  <Words>552</Words>
  <Application>Microsoft Office PowerPoint</Application>
  <PresentationFormat>Экран (4:3)</PresentationFormat>
  <Paragraphs>178</Paragraphs>
  <Slides>34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5" baseType="lpstr">
      <vt:lpstr>Тема Office</vt:lpstr>
      <vt:lpstr>Человеко-машинное взаимодействие</vt:lpstr>
      <vt:lpstr>Сроки сдачи лабораторных работ</vt:lpstr>
      <vt:lpstr>Как установить иконку приложения</vt:lpstr>
      <vt:lpstr>Библиотека QT. Работа с файловой системой. </vt:lpstr>
      <vt:lpstr>Слайд 5</vt:lpstr>
      <vt:lpstr>Режим: битовые флаги</vt:lpstr>
      <vt:lpstr>Слайд 7</vt:lpstr>
      <vt:lpstr>Слайд 8</vt:lpstr>
      <vt:lpstr>Слайд 9</vt:lpstr>
      <vt:lpstr>Библиотека QT. Класс QBuffer </vt:lpstr>
      <vt:lpstr>Библиотека QT. Класс QTemporaryFile </vt:lpstr>
      <vt:lpstr>Работа с директориями. Класс QDir </vt:lpstr>
      <vt:lpstr>Работа с директориями. Класс QDir </vt:lpstr>
      <vt:lpstr>Информация о файлах. Класс QFileInfo</vt:lpstr>
      <vt:lpstr>Информация о дате и времени файла в Qt</vt:lpstr>
      <vt:lpstr>Получение атрибутов файла в Qt</vt:lpstr>
      <vt:lpstr>Виджеты, сигналы, слоты</vt:lpstr>
      <vt:lpstr>Виджеты, сигналы, слоты</vt:lpstr>
      <vt:lpstr>Виджеты, сигналы, слоты</vt:lpstr>
      <vt:lpstr>Виджеты, сигналы, слоты</vt:lpstr>
      <vt:lpstr>Виджеты, сигналы, слоты</vt:lpstr>
      <vt:lpstr>Виджеты, сигналы, слоты</vt:lpstr>
      <vt:lpstr>Менеджер компоновки</vt:lpstr>
      <vt:lpstr>Менеджер компоновки</vt:lpstr>
      <vt:lpstr>Диалоговые окна</vt:lpstr>
      <vt:lpstr>Диалоговые окна</vt:lpstr>
      <vt:lpstr>Диалоговые окна</vt:lpstr>
      <vt:lpstr>Диалоговые окна</vt:lpstr>
      <vt:lpstr>Диалоговые окна</vt:lpstr>
      <vt:lpstr>Диалоговые окна</vt:lpstr>
      <vt:lpstr>Диалоговые окна</vt:lpstr>
      <vt:lpstr>Диалоговые окна</vt:lpstr>
      <vt:lpstr>Стандартные диалоговые окна  Диалоговое окно выбора файлов</vt:lpstr>
      <vt:lpstr>Стандартные диалоговые окна  Диалоговое окно выбора файлов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Человеко-машинное взаимодействие</dc:title>
  <dc:creator>Домовой</dc:creator>
  <cp:lastModifiedBy>Домовой</cp:lastModifiedBy>
  <cp:revision>160</cp:revision>
  <dcterms:created xsi:type="dcterms:W3CDTF">2015-02-12T13:19:52Z</dcterms:created>
  <dcterms:modified xsi:type="dcterms:W3CDTF">2015-02-20T19:12:20Z</dcterms:modified>
</cp:coreProperties>
</file>