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4" r:id="rId3"/>
    <p:sldId id="328" r:id="rId4"/>
    <p:sldId id="329" r:id="rId5"/>
    <p:sldId id="330" r:id="rId6"/>
    <p:sldId id="334" r:id="rId7"/>
    <p:sldId id="331" r:id="rId8"/>
    <p:sldId id="332" r:id="rId9"/>
    <p:sldId id="333" r:id="rId10"/>
    <p:sldId id="372" r:id="rId11"/>
    <p:sldId id="327" r:id="rId12"/>
    <p:sldId id="373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35" r:id="rId25"/>
    <p:sldId id="336" r:id="rId26"/>
    <p:sldId id="337" r:id="rId27"/>
    <p:sldId id="338" r:id="rId28"/>
    <p:sldId id="374" r:id="rId29"/>
    <p:sldId id="339" r:id="rId30"/>
    <p:sldId id="340" r:id="rId31"/>
    <p:sldId id="341" r:id="rId32"/>
    <p:sldId id="375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76" r:id="rId41"/>
    <p:sldId id="349" r:id="rId42"/>
    <p:sldId id="377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78" r:id="rId51"/>
    <p:sldId id="357" r:id="rId52"/>
    <p:sldId id="358" r:id="rId53"/>
    <p:sldId id="359" r:id="rId54"/>
    <p:sldId id="37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80" r:id="rId67"/>
    <p:sldId id="371" r:id="rId6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B7E"/>
    <a:srgbClr val="FC4810"/>
    <a:srgbClr val="F63C3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qstring.html" TargetMode="External"/><Relationship Id="rId7" Type="http://schemas.openxmlformats.org/officeDocument/2006/relationships/image" Target="../media/image28.jpeg"/><Relationship Id="rId2" Type="http://schemas.openxmlformats.org/officeDocument/2006/relationships/hyperlink" Target="http://doc.crossplatform.ru/qt/4.7.x/qwidg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QFile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4653" t="62862" r="44623" b="18000"/>
          <a:stretch>
            <a:fillRect/>
          </a:stretch>
        </p:blipFill>
        <p:spPr bwMode="auto">
          <a:xfrm>
            <a:off x="914400" y="25146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0" y="19050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QFile</a:t>
            </a:r>
            <a:r>
              <a:rPr lang="ru-RU" sz="2000" dirty="0" smtClean="0"/>
              <a:t>::</a:t>
            </a:r>
            <a:r>
              <a:rPr lang="en-US" sz="2000" dirty="0" smtClean="0"/>
              <a:t>exists</a:t>
            </a:r>
            <a:r>
              <a:rPr lang="ru-RU" sz="2000" dirty="0" smtClean="0"/>
              <a:t>()</a:t>
            </a:r>
          </a:p>
          <a:p>
            <a:r>
              <a:rPr lang="en-US" sz="2000" dirty="0" smtClean="0"/>
              <a:t>QIODevice</a:t>
            </a:r>
            <a:r>
              <a:rPr lang="ru-RU" sz="2000" dirty="0" smtClean="0"/>
              <a:t>::</a:t>
            </a:r>
            <a:r>
              <a:rPr lang="en-US" sz="2000" dirty="0" smtClean="0"/>
              <a:t>read</a:t>
            </a:r>
            <a:r>
              <a:rPr lang="ru-RU" sz="2000" dirty="0" smtClean="0"/>
              <a:t>() </a:t>
            </a:r>
          </a:p>
          <a:p>
            <a:r>
              <a:rPr lang="en-US" sz="2000" dirty="0" smtClean="0"/>
              <a:t>QIODevice</a:t>
            </a:r>
            <a:r>
              <a:rPr lang="ru-RU" sz="2000" dirty="0" smtClean="0"/>
              <a:t>::</a:t>
            </a:r>
            <a:r>
              <a:rPr lang="en-US" sz="2000" dirty="0" smtClean="0"/>
              <a:t>write</a:t>
            </a:r>
            <a:r>
              <a:rPr lang="ru-RU" sz="2000" dirty="0" smtClean="0"/>
              <a:t>()</a:t>
            </a: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QFile</a:t>
            </a:r>
            <a:r>
              <a:rPr lang="ru-RU" b="1" dirty="0" smtClean="0"/>
              <a:t> чтение и запись файла</a:t>
            </a:r>
            <a:endParaRPr lang="ru-RU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81000" y="1828800"/>
            <a:ext cx="2209800" cy="584421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01" tIns="45720" rIns="106329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QIODevice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write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IODevice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readAll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3422" t="46571" r="47512" b="35477"/>
          <a:stretch>
            <a:fillRect/>
          </a:stretch>
        </p:blipFill>
        <p:spPr bwMode="auto">
          <a:xfrm>
            <a:off x="533400" y="25146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QFile</a:t>
            </a:r>
            <a:r>
              <a:rPr lang="ru-RU" b="1" dirty="0" smtClean="0"/>
              <a:t> чтение и запись файла</a:t>
            </a:r>
            <a:endParaRPr lang="ru-RU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81000" y="1828800"/>
            <a:ext cx="2209800" cy="584421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01" tIns="45720" rIns="106329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QIODevice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write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IODevice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readAll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4424" t="66380" r="47512" b="12572"/>
          <a:stretch>
            <a:fillRect/>
          </a:stretch>
        </p:blipFill>
        <p:spPr bwMode="auto">
          <a:xfrm>
            <a:off x="685800" y="26670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QBuffer</a:t>
            </a:r>
            <a:endParaRPr lang="ru-RU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1905000"/>
            <a:ext cx="7391400" cy="36625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Данный класс унаследован от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класса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QIODevice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и представляет собой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эмуляцию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файлов в памяти компьютера.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 smtClean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open</a:t>
            </a:r>
            <a:r>
              <a:rPr lang="ru-RU" sz="2800" dirty="0" smtClean="0"/>
              <a:t>()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close</a:t>
            </a:r>
            <a:r>
              <a:rPr lang="ru-RU" sz="2800" dirty="0" smtClean="0"/>
              <a:t>()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write</a:t>
            </a:r>
            <a:r>
              <a:rPr lang="ru-RU" sz="2800" dirty="0" smtClean="0"/>
              <a:t>()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read</a:t>
            </a:r>
            <a:r>
              <a:rPr lang="ru-RU" sz="2800" dirty="0" smtClean="0"/>
              <a:t>()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 </a:t>
            </a:r>
            <a:r>
              <a:rPr lang="ru-RU" b="1" dirty="0" err="1" smtClean="0"/>
              <a:t>QTemporaryFile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l="1099" t="21163"/>
          <a:stretch>
            <a:fillRect/>
          </a:stretch>
        </p:blipFill>
        <p:spPr bwMode="auto">
          <a:xfrm>
            <a:off x="762000" y="1295400"/>
            <a:ext cx="7620000" cy="532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Работа с каталогами. Класс </a:t>
            </a:r>
            <a:r>
              <a:rPr lang="en-US" b="1" dirty="0" err="1" smtClean="0"/>
              <a:t>QDir</a:t>
            </a:r>
            <a:endParaRPr lang="ru-RU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457200" y="2819400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/>
              <a:t>QDir</a:t>
            </a:r>
            <a:r>
              <a:rPr lang="ru-RU" sz="2400" b="1" dirty="0" err="1" smtClean="0"/>
              <a:t>::</a:t>
            </a:r>
            <a:r>
              <a:rPr lang="ru-RU" sz="2400" b="1" i="1" dirty="0" err="1" smtClean="0"/>
              <a:t>current</a:t>
            </a:r>
            <a:r>
              <a:rPr lang="ru-RU" sz="2400" b="1" dirty="0" smtClean="0"/>
              <a:t>()</a:t>
            </a:r>
            <a:r>
              <a:rPr lang="ru-RU" sz="2400" dirty="0" smtClean="0"/>
              <a:t> — возвращает путь текущего каталога приложения;</a:t>
            </a:r>
          </a:p>
          <a:p>
            <a:pPr lvl="0"/>
            <a:r>
              <a:rPr lang="ru-RU" sz="2400" b="1" i="1" dirty="0" err="1" smtClean="0"/>
              <a:t>QDir</a:t>
            </a:r>
            <a:r>
              <a:rPr lang="ru-RU" sz="2400" b="1" dirty="0" err="1" smtClean="0"/>
              <a:t>::</a:t>
            </a:r>
            <a:r>
              <a:rPr lang="ru-RU" sz="2400" b="1" i="1" dirty="0" err="1" smtClean="0"/>
              <a:t>root</a:t>
            </a:r>
            <a:r>
              <a:rPr lang="ru-RU" sz="2400" b="1" dirty="0" smtClean="0"/>
              <a:t> ()</a:t>
            </a:r>
            <a:r>
              <a:rPr lang="ru-RU" sz="2400" dirty="0" smtClean="0"/>
              <a:t> — возвращает корневой каталог;</a:t>
            </a:r>
          </a:p>
          <a:p>
            <a:pPr lvl="0"/>
            <a:r>
              <a:rPr lang="ru-RU" sz="2400" b="1" i="1" dirty="0" err="1" smtClean="0"/>
              <a:t>QDir</a:t>
            </a:r>
            <a:r>
              <a:rPr lang="ru-RU" sz="2400" b="1" dirty="0" err="1" smtClean="0"/>
              <a:t>::</a:t>
            </a:r>
            <a:r>
              <a:rPr lang="ru-RU" sz="2400" b="1" i="1" dirty="0" err="1" smtClean="0"/>
              <a:t>drives</a:t>
            </a:r>
            <a:r>
              <a:rPr lang="ru-RU" sz="2400" b="1" dirty="0" smtClean="0"/>
              <a:t> ()—</a:t>
            </a:r>
            <a:r>
              <a:rPr lang="ru-RU" sz="2400" dirty="0" smtClean="0"/>
              <a:t>указатель на объект класса </a:t>
            </a:r>
            <a:r>
              <a:rPr lang="ru-RU" sz="2400" b="1" i="1" dirty="0" err="1" smtClean="0"/>
              <a:t>QFileinfo</a:t>
            </a:r>
            <a:r>
              <a:rPr lang="ru-RU" sz="2400" b="1" dirty="0" smtClean="0"/>
              <a:t> </a:t>
            </a:r>
            <a:r>
              <a:rPr lang="ru-RU" sz="2400" dirty="0" smtClean="0"/>
              <a:t>, содержащий  список с узловыми каталогами. Для </a:t>
            </a:r>
            <a:r>
              <a:rPr lang="ru-RU" sz="2400" dirty="0" err="1" smtClean="0"/>
              <a:t>Windows</a:t>
            </a:r>
            <a:r>
              <a:rPr lang="ru-RU" sz="2400" dirty="0" smtClean="0"/>
              <a:t> это будут С:\, D:\ и т. д.;</a:t>
            </a:r>
          </a:p>
          <a:p>
            <a:pPr lvl="0"/>
            <a:r>
              <a:rPr lang="ru-RU" sz="2400" b="1" i="1" dirty="0" err="1" smtClean="0"/>
              <a:t>QDir</a:t>
            </a:r>
            <a:r>
              <a:rPr lang="ru-RU" sz="2400" b="1" dirty="0" err="1" smtClean="0"/>
              <a:t>::</a:t>
            </a:r>
            <a:r>
              <a:rPr lang="ru-RU" sz="2400" b="1" i="1" dirty="0" err="1" smtClean="0"/>
              <a:t>home</a:t>
            </a:r>
            <a:r>
              <a:rPr lang="ru-RU" sz="2400" b="1" dirty="0" smtClean="0"/>
              <a:t> () </a:t>
            </a:r>
            <a:r>
              <a:rPr lang="ru-RU" sz="2400" dirty="0" smtClean="0"/>
              <a:t>— возвращает персональный каталог пользователя.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47800" y="1752600"/>
          <a:ext cx="6324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OC Windows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OC UNIX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:\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Windows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\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System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usr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Times New Roman" pitchFamily="18" charset="0"/>
                        </a:rPr>
                        <a:t>bin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Работа с каталогами. Класс </a:t>
            </a:r>
            <a:r>
              <a:rPr lang="en-US" b="1" dirty="0" err="1" smtClean="0"/>
              <a:t>QDir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981200"/>
            <a:ext cx="73914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 err="1" smtClean="0"/>
              <a:t>QApplication</a:t>
            </a:r>
            <a:r>
              <a:rPr lang="ru-RU" sz="2400" b="1" dirty="0" err="1" smtClean="0"/>
              <a:t>::</a:t>
            </a:r>
            <a:r>
              <a:rPr lang="ru-RU" sz="2400" b="1" i="1" dirty="0" err="1" smtClean="0"/>
              <a:t>applicationDirPath</a:t>
            </a:r>
            <a:r>
              <a:rPr lang="ru-RU" sz="2400" b="1" dirty="0" smtClean="0"/>
              <a:t>()</a:t>
            </a:r>
          </a:p>
          <a:p>
            <a:pPr>
              <a:spcAft>
                <a:spcPts val="600"/>
              </a:spcAft>
            </a:pPr>
            <a:r>
              <a:rPr lang="ru-RU" sz="2400" dirty="0" smtClean="0"/>
              <a:t>либо </a:t>
            </a:r>
            <a:r>
              <a:rPr lang="ru-RU" sz="2400" b="1" i="1" dirty="0" err="1" smtClean="0"/>
              <a:t>QApplication</a:t>
            </a:r>
            <a:r>
              <a:rPr lang="ru-RU" sz="2400" b="1" dirty="0" err="1" smtClean="0"/>
              <a:t>::</a:t>
            </a:r>
            <a:r>
              <a:rPr lang="ru-RU" sz="2400" b="1" i="1" dirty="0" err="1" smtClean="0"/>
              <a:t>applicationFilePath</a:t>
            </a:r>
            <a:r>
              <a:rPr lang="ru-RU" sz="2400" b="1" dirty="0" smtClean="0"/>
              <a:t>()</a:t>
            </a:r>
          </a:p>
          <a:p>
            <a:pPr>
              <a:spcAft>
                <a:spcPts val="600"/>
              </a:spcAft>
            </a:pPr>
            <a:endParaRPr lang="ru-RU" sz="2400" b="1" dirty="0" smtClean="0"/>
          </a:p>
          <a:p>
            <a:r>
              <a:rPr lang="ru-RU" sz="2400" b="1" i="1" dirty="0" err="1" smtClean="0"/>
              <a:t>exists</a:t>
            </a:r>
            <a:r>
              <a:rPr lang="ru-RU" sz="2400" b="1" dirty="0" smtClean="0"/>
              <a:t>() – существование каталога</a:t>
            </a:r>
            <a:endParaRPr lang="ru-RU" sz="2400" dirty="0" smtClean="0"/>
          </a:p>
          <a:p>
            <a:r>
              <a:rPr lang="ru-RU" sz="2400" b="1" i="1" dirty="0" err="1" smtClean="0"/>
              <a:t>cd</a:t>
            </a:r>
            <a:r>
              <a:rPr lang="ru-RU" sz="2400" b="1" dirty="0" smtClean="0"/>
              <a:t>() - перемещение</a:t>
            </a:r>
            <a:endParaRPr lang="ru-RU" sz="2400" dirty="0" smtClean="0"/>
          </a:p>
          <a:p>
            <a:r>
              <a:rPr lang="ru-RU" sz="2400" b="1" i="1" dirty="0" err="1" smtClean="0"/>
              <a:t>cdUp</a:t>
            </a:r>
            <a:r>
              <a:rPr lang="ru-RU" sz="2400" b="1" dirty="0" smtClean="0"/>
              <a:t>() - аналогично</a:t>
            </a:r>
            <a:endParaRPr lang="ru-RU" sz="2400" dirty="0" smtClean="0"/>
          </a:p>
          <a:p>
            <a:r>
              <a:rPr lang="ru-RU" sz="2400" b="1" i="1" dirty="0" err="1" smtClean="0"/>
              <a:t>cd</a:t>
            </a:r>
            <a:r>
              <a:rPr lang="ru-RU" sz="2400" b="1" dirty="0" smtClean="0"/>
              <a:t>("..")</a:t>
            </a:r>
            <a:r>
              <a:rPr lang="ru-RU" sz="2400" dirty="0" smtClean="0"/>
              <a:t>   = </a:t>
            </a:r>
            <a:r>
              <a:rPr lang="ru-RU" sz="2400" b="1" i="1" dirty="0" err="1" smtClean="0"/>
              <a:t>cdUp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r>
              <a:rPr lang="ru-RU" sz="2400" b="1" i="1" dirty="0" err="1" smtClean="0"/>
              <a:t>makeAbsolute</a:t>
            </a:r>
            <a:r>
              <a:rPr lang="ru-RU" sz="2400" b="1" dirty="0" smtClean="0"/>
              <a:t>() – относительный путь в абсолютный</a:t>
            </a:r>
            <a:endParaRPr lang="ru-RU" sz="2400" dirty="0" smtClean="0"/>
          </a:p>
          <a:p>
            <a:r>
              <a:rPr lang="ru-RU" sz="2400" b="1" i="1" dirty="0" err="1" smtClean="0"/>
              <a:t>mkdir</a:t>
            </a:r>
            <a:r>
              <a:rPr lang="ru-RU" sz="2400" b="1" dirty="0" smtClean="0"/>
              <a:t>() – создание каталога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Работа с каталогами. Класс </a:t>
            </a:r>
            <a:r>
              <a:rPr lang="en-US" b="1" dirty="0" err="1" smtClean="0"/>
              <a:t>QDir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0574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 smtClean="0"/>
              <a:t>rename</a:t>
            </a:r>
            <a:r>
              <a:rPr lang="ru-RU" sz="2400" b="1" dirty="0" smtClean="0"/>
              <a:t>() – переименование</a:t>
            </a:r>
          </a:p>
          <a:p>
            <a:r>
              <a:rPr lang="ru-RU" sz="2400" dirty="0" smtClean="0"/>
              <a:t> В этот метод первым параметром нужно передать старый путь, а вторым — новый.</a:t>
            </a:r>
          </a:p>
          <a:p>
            <a:endParaRPr lang="ru-RU" sz="2400" dirty="0" smtClean="0"/>
          </a:p>
          <a:p>
            <a:r>
              <a:rPr lang="ru-RU" sz="2400" dirty="0" smtClean="0"/>
              <a:t>методом </a:t>
            </a:r>
            <a:r>
              <a:rPr lang="ru-RU" sz="2400" b="1" i="1" dirty="0" err="1" smtClean="0"/>
              <a:t>rmdir</a:t>
            </a:r>
            <a:r>
              <a:rPr lang="ru-RU" sz="2400" b="1" dirty="0" smtClean="0"/>
              <a:t>() – удаление пустых каталогов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QDir</a:t>
            </a:r>
            <a:r>
              <a:rPr lang="ru-RU" b="1" dirty="0" smtClean="0"/>
              <a:t>. Просмотр содержимого каталога</a:t>
            </a:r>
            <a:endParaRPr lang="ru-RU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533400" y="2133600"/>
            <a:ext cx="77105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b="1" i="1" dirty="0" err="1" smtClean="0"/>
              <a:t>entryList</a:t>
            </a:r>
            <a:r>
              <a:rPr lang="ru-RU" sz="2800" b="1" dirty="0" smtClean="0"/>
              <a:t>() и </a:t>
            </a:r>
            <a:r>
              <a:rPr lang="ru-RU" sz="2800" b="1" i="1" dirty="0" err="1" smtClean="0"/>
              <a:t>entryInfoList</a:t>
            </a:r>
            <a:r>
              <a:rPr lang="ru-RU" sz="2800" b="1" dirty="0" smtClean="0"/>
              <a:t>()</a:t>
            </a:r>
          </a:p>
          <a:p>
            <a:pPr lvl="0"/>
            <a:r>
              <a:rPr lang="ru-RU" sz="2800" dirty="0" smtClean="0"/>
              <a:t> Первый возвращает список имен элементов (</a:t>
            </a:r>
            <a:r>
              <a:rPr lang="ru-RU" sz="2800" b="1" dirty="0" err="1" smtClean="0"/>
              <a:t>QStringList</a:t>
            </a:r>
            <a:r>
              <a:rPr lang="ru-RU" sz="2800" dirty="0" smtClean="0"/>
              <a:t>), </a:t>
            </a:r>
          </a:p>
          <a:p>
            <a:pPr lvl="0"/>
            <a:r>
              <a:rPr lang="ru-RU" sz="2800" dirty="0" smtClean="0"/>
              <a:t>а второй — информационный список (</a:t>
            </a:r>
            <a:r>
              <a:rPr lang="ru-RU" sz="2800" b="1" dirty="0" err="1" smtClean="0"/>
              <a:t>QFileInfoList</a:t>
            </a:r>
            <a:r>
              <a:rPr lang="ru-RU" sz="2800" dirty="0" smtClean="0"/>
              <a:t>). </a:t>
            </a:r>
          </a:p>
          <a:p>
            <a:pPr lvl="0"/>
            <a:endParaRPr lang="ru-RU" sz="2800" dirty="0" smtClean="0"/>
          </a:p>
          <a:p>
            <a:pPr lvl="0"/>
            <a:r>
              <a:rPr lang="ru-RU" sz="2800" dirty="0" smtClean="0"/>
              <a:t>Если вам нужно узнать только количество элементов, находящихся в директории, то просто вызовите метод </a:t>
            </a:r>
            <a:r>
              <a:rPr lang="ru-RU" sz="2800" b="1" i="1" dirty="0" err="1" smtClean="0"/>
              <a:t>count</a:t>
            </a:r>
            <a:r>
              <a:rPr lang="ru-RU" sz="2800" b="1" dirty="0" smtClean="0"/>
              <a:t>().</a:t>
            </a:r>
            <a:endParaRPr 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Информация о файлах. Класс </a:t>
            </a:r>
            <a:r>
              <a:rPr lang="ru-RU" b="1" dirty="0" err="1" smtClean="0"/>
              <a:t>QFileInfo</a:t>
            </a:r>
            <a:endParaRPr lang="ru-RU" b="1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04800" y="2057400"/>
            <a:ext cx="7543800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Объект класса 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QFileInfo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создается передачей в его конструктор пути к файлу, или объекта класса 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QFile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r>
              <a:rPr lang="ru-RU" sz="2800" b="1" i="1" dirty="0" err="1" smtClean="0">
                <a:latin typeface="+mj-lt"/>
              </a:rPr>
              <a:t>isFile</a:t>
            </a:r>
            <a:r>
              <a:rPr lang="ru-RU" sz="2800" b="1" dirty="0" smtClean="0">
                <a:latin typeface="+mj-lt"/>
              </a:rPr>
              <a:t>() </a:t>
            </a:r>
          </a:p>
          <a:p>
            <a:r>
              <a:rPr lang="ru-RU" sz="2800" b="1" i="1" dirty="0" err="1" smtClean="0">
                <a:latin typeface="+mj-lt"/>
              </a:rPr>
              <a:t>isDir</a:t>
            </a:r>
            <a:r>
              <a:rPr lang="ru-RU" sz="2800" b="1" dirty="0" smtClean="0">
                <a:latin typeface="+mj-lt"/>
              </a:rPr>
              <a:t>()</a:t>
            </a:r>
          </a:p>
          <a:p>
            <a:endParaRPr lang="ru-RU" sz="2800" dirty="0" smtClean="0">
              <a:latin typeface="+mj-lt"/>
            </a:endParaRPr>
          </a:p>
          <a:p>
            <a:r>
              <a:rPr lang="ru-RU" sz="2800" dirty="0" smtClean="0">
                <a:latin typeface="+mj-lt"/>
              </a:rPr>
              <a:t> </a:t>
            </a:r>
            <a:r>
              <a:rPr lang="ru-RU" sz="2800" b="1" i="1" dirty="0" err="1" smtClean="0">
                <a:latin typeface="+mj-lt"/>
              </a:rPr>
              <a:t>true</a:t>
            </a:r>
            <a:r>
              <a:rPr lang="ru-RU" sz="2800" b="1" dirty="0" smtClean="0">
                <a:latin typeface="+mj-lt"/>
              </a:rPr>
              <a:t>,  </a:t>
            </a:r>
            <a:r>
              <a:rPr lang="ru-RU" sz="2800" b="1" i="1" dirty="0" err="1" smtClean="0">
                <a:latin typeface="+mj-lt"/>
              </a:rPr>
              <a:t>false</a:t>
            </a:r>
            <a:r>
              <a:rPr lang="ru-RU" sz="2800" b="1" dirty="0" smtClean="0">
                <a:latin typeface="+mj-lt"/>
              </a:rPr>
              <a:t>.</a:t>
            </a:r>
            <a:r>
              <a:rPr lang="ru-RU" sz="2800" dirty="0" smtClean="0">
                <a:latin typeface="+mj-lt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Работа с файлами, каталогами, потоками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981200"/>
            <a:ext cx="8839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800" b="1" dirty="0" err="1" smtClean="0"/>
              <a:t>QDir</a:t>
            </a:r>
            <a:r>
              <a:rPr lang="ru-RU" sz="2800" dirty="0" smtClean="0"/>
              <a:t> – для работы с каталогами</a:t>
            </a:r>
          </a:p>
          <a:p>
            <a:pPr lvl="0">
              <a:lnSpc>
                <a:spcPct val="150000"/>
              </a:lnSpc>
            </a:pPr>
            <a:r>
              <a:rPr lang="ru-RU" sz="2800" b="1" dirty="0" err="1" smtClean="0"/>
              <a:t>QFile</a:t>
            </a:r>
            <a:r>
              <a:rPr lang="ru-RU" sz="2800" dirty="0" smtClean="0"/>
              <a:t> – для работы с файлами</a:t>
            </a:r>
          </a:p>
          <a:p>
            <a:pPr lvl="0">
              <a:lnSpc>
                <a:spcPct val="150000"/>
              </a:lnSpc>
            </a:pPr>
            <a:r>
              <a:rPr lang="ru-RU" sz="2800" b="1" dirty="0" smtClean="0"/>
              <a:t> </a:t>
            </a:r>
            <a:r>
              <a:rPr lang="ru-RU" sz="2800" b="1" dirty="0" err="1" smtClean="0"/>
              <a:t>QFileInfo</a:t>
            </a:r>
            <a:r>
              <a:rPr lang="ru-RU" sz="2800" dirty="0" smtClean="0"/>
              <a:t> – для получения файловой информации </a:t>
            </a:r>
          </a:p>
          <a:p>
            <a:pPr lvl="0">
              <a:lnSpc>
                <a:spcPct val="150000"/>
              </a:lnSpc>
            </a:pPr>
            <a:r>
              <a:rPr lang="ru-RU" sz="2800" b="1" dirty="0" smtClean="0"/>
              <a:t>Q</a:t>
            </a:r>
            <a:r>
              <a:rPr lang="en-US" sz="2800" b="1" dirty="0" err="1" smtClean="0"/>
              <a:t>IODevice</a:t>
            </a:r>
            <a:r>
              <a:rPr lang="ru-RU" sz="2800" dirty="0" smtClean="0"/>
              <a:t> – абстрактный класс для ввода/вывода </a:t>
            </a:r>
          </a:p>
          <a:p>
            <a:pPr lvl="0">
              <a:lnSpc>
                <a:spcPct val="150000"/>
              </a:lnSpc>
            </a:pPr>
            <a:r>
              <a:rPr lang="ru-RU" sz="2800" b="1" dirty="0" smtClean="0"/>
              <a:t> </a:t>
            </a:r>
            <a:r>
              <a:rPr lang="ru-RU" sz="2800" b="1" dirty="0" err="1" smtClean="0"/>
              <a:t>QBuffer</a:t>
            </a:r>
            <a:r>
              <a:rPr lang="ru-RU" sz="2800" dirty="0" smtClean="0"/>
              <a:t> – для эмуляции файлов в памяти компьютера 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Путь к файлу. Имя файла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0574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2800" b="1" i="1" dirty="0" err="1" smtClean="0"/>
              <a:t>absoluteFilePath</a:t>
            </a:r>
            <a:r>
              <a:rPr lang="ru-RU" sz="2800" b="1" dirty="0" smtClean="0"/>
              <a:t>()</a:t>
            </a:r>
            <a:r>
              <a:rPr lang="ru-RU" sz="2800" dirty="0" smtClean="0"/>
              <a:t> </a:t>
            </a:r>
          </a:p>
          <a:p>
            <a:pPr lvl="0">
              <a:spcAft>
                <a:spcPts val="600"/>
              </a:spcAft>
            </a:pPr>
            <a:r>
              <a:rPr lang="ru-RU" sz="2800" dirty="0" smtClean="0"/>
              <a:t> </a:t>
            </a:r>
            <a:r>
              <a:rPr lang="ru-RU" sz="2800" b="1" i="1" dirty="0" err="1" smtClean="0"/>
              <a:t>filePath</a:t>
            </a:r>
            <a:r>
              <a:rPr lang="ru-RU" sz="2800" b="1" dirty="0" smtClean="0"/>
              <a:t>()</a:t>
            </a:r>
            <a:endParaRPr lang="ru-RU" sz="2800" dirty="0" smtClean="0"/>
          </a:p>
          <a:p>
            <a:pPr>
              <a:spcAft>
                <a:spcPts val="600"/>
              </a:spcAft>
            </a:pPr>
            <a:r>
              <a:rPr lang="ru-RU" sz="2800" b="1" i="1" dirty="0" err="1" smtClean="0"/>
              <a:t>fileName</a:t>
            </a:r>
            <a:r>
              <a:rPr lang="ru-RU" sz="2800" b="1" dirty="0" smtClean="0"/>
              <a:t>()</a:t>
            </a:r>
            <a:r>
              <a:rPr lang="ru-RU" sz="2800" dirty="0" smtClean="0"/>
              <a:t> имя и расширение файла </a:t>
            </a:r>
          </a:p>
          <a:p>
            <a:pPr>
              <a:spcAft>
                <a:spcPts val="600"/>
              </a:spcAft>
            </a:pPr>
            <a:r>
              <a:rPr lang="ru-RU" sz="2800" b="1" i="1" dirty="0" err="1" smtClean="0"/>
              <a:t>baseName</a:t>
            </a:r>
            <a:r>
              <a:rPr lang="ru-RU" sz="2800" b="1" dirty="0" smtClean="0"/>
              <a:t>() </a:t>
            </a:r>
            <a:r>
              <a:rPr lang="ru-RU" sz="2800" dirty="0" smtClean="0"/>
              <a:t>- имя</a:t>
            </a:r>
          </a:p>
          <a:p>
            <a:pPr>
              <a:spcAft>
                <a:spcPts val="600"/>
              </a:spcAft>
            </a:pPr>
            <a:r>
              <a:rPr lang="ru-RU" sz="2800" dirty="0" smtClean="0"/>
              <a:t> </a:t>
            </a:r>
            <a:r>
              <a:rPr lang="ru-RU" sz="2800" b="1" i="1" dirty="0" err="1" smtClean="0"/>
              <a:t>completeSuffix</a:t>
            </a:r>
            <a:r>
              <a:rPr lang="ru-RU" sz="2800" b="1" dirty="0" smtClean="0"/>
              <a:t>() </a:t>
            </a:r>
            <a:r>
              <a:rPr lang="ru-RU" sz="2800" dirty="0" smtClean="0"/>
              <a:t>- расширение</a:t>
            </a:r>
            <a:endParaRPr lang="ru-R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QFileInfo</a:t>
            </a:r>
            <a:r>
              <a:rPr lang="ru-RU" b="1" dirty="0" smtClean="0"/>
              <a:t>. Дата и время файла</a:t>
            </a:r>
            <a:endParaRPr lang="ru-RU" b="1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81000" y="1905000"/>
            <a:ext cx="8382000" cy="3764465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85698" tIns="45720" rIns="85698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//Дата и время создания файла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fileInfo.created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().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toString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//Дата и время последнего изменения файла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fileInfo.lastModified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().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toString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//Дата и время последнего чтения файла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fileInfo.lastRead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().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toString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Получение атрибутов файла</a:t>
            </a:r>
            <a:endParaRPr lang="ru-RU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762000" y="1905000"/>
            <a:ext cx="6934200" cy="40934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isReadable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—возвращает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true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, если из указанного файла можно читать информацию;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isWriteable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—возвращает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true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, если в указанный файл можно записывать информацию;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isHidden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() —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возвращает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true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, если указанный файл является скрытым;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isExecutable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()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—возвращает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true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, если указанный файл можно исполнять.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В ОС UNIX это определяется не на основании расширения файла, как принято в DOS и ОС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Windows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, а из свойств самого файла.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Элементы выбора. Простой список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28800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B050"/>
                </a:solidFill>
              </a:rPr>
              <a:t>Элементы выбора </a:t>
            </a:r>
            <a:r>
              <a:rPr lang="ru-RU" sz="3200" i="1" dirty="0" smtClean="0">
                <a:solidFill>
                  <a:srgbClr val="00B050"/>
                </a:solidFill>
              </a:rPr>
              <a:t>представляют собой стандартные элементы графического интерфейса пользователя для отображения, модификации и выбора данных.</a:t>
            </a:r>
            <a:endParaRPr lang="ru-RU" sz="3200" dirty="0" smtClean="0"/>
          </a:p>
          <a:p>
            <a:r>
              <a:rPr lang="ru-RU" sz="3200" dirty="0" smtClean="0"/>
              <a:t>Класс </a:t>
            </a:r>
            <a:r>
              <a:rPr lang="en-US" sz="3200" b="1" dirty="0" err="1" smtClean="0"/>
              <a:t>QListWidget</a:t>
            </a:r>
            <a:r>
              <a:rPr lang="ru-RU" sz="3200" dirty="0" smtClean="0"/>
              <a:t> – это </a:t>
            </a:r>
            <a:r>
              <a:rPr lang="ru-RU" sz="3200" dirty="0" err="1" smtClean="0"/>
              <a:t>виджет</a:t>
            </a:r>
            <a:r>
              <a:rPr lang="ru-RU" sz="3200" dirty="0" smtClean="0"/>
              <a:t> списка, в котором пользователь может выбрать один или несколько элементов.</a:t>
            </a:r>
            <a:endParaRPr lang="ru-RU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Простой список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288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QListWidget</a:t>
            </a:r>
            <a:r>
              <a:rPr lang="ru-RU" sz="3200" dirty="0" smtClean="0"/>
              <a:t>::</a:t>
            </a:r>
            <a:r>
              <a:rPr lang="en-US" sz="3200" dirty="0" err="1" smtClean="0"/>
              <a:t>addItem</a:t>
            </a:r>
            <a:r>
              <a:rPr lang="ru-RU" sz="3200" dirty="0" smtClean="0"/>
              <a:t>()</a:t>
            </a:r>
          </a:p>
          <a:p>
            <a:endParaRPr lang="ru-RU" sz="3200" dirty="0" smtClean="0"/>
          </a:p>
          <a:p>
            <a:r>
              <a:rPr lang="en-US" sz="3200" b="1" dirty="0" smtClean="0"/>
              <a:t>clone()</a:t>
            </a:r>
            <a:endParaRPr lang="ru-RU" sz="3200" b="1" dirty="0" smtClean="0"/>
          </a:p>
          <a:p>
            <a:r>
              <a:rPr lang="en-US" sz="3200" b="1" dirty="0" err="1" smtClean="0"/>
              <a:t>addItem</a:t>
            </a:r>
            <a:r>
              <a:rPr lang="ru-RU" sz="3200" b="1" dirty="0" smtClean="0"/>
              <a:t>()</a:t>
            </a:r>
          </a:p>
          <a:p>
            <a:r>
              <a:rPr lang="ru-RU" sz="3200" dirty="0" smtClean="0"/>
              <a:t>Есть два варианта этого метода: для текста и объекта класса </a:t>
            </a:r>
            <a:r>
              <a:rPr lang="en-US" sz="3200" b="1" dirty="0" err="1" smtClean="0"/>
              <a:t>QListWidgetItem</a:t>
            </a:r>
            <a:r>
              <a:rPr lang="ru-RU" sz="3200" dirty="0" smtClean="0"/>
              <a:t>. </a:t>
            </a:r>
          </a:p>
          <a:p>
            <a:endParaRPr lang="ru-RU" sz="3200" dirty="0" smtClean="0"/>
          </a:p>
          <a:p>
            <a:r>
              <a:rPr lang="ru-RU" sz="3200" dirty="0" smtClean="0"/>
              <a:t>Чтобы удалить все элементы, вызывают слот </a:t>
            </a:r>
            <a:r>
              <a:rPr lang="en-US" sz="3200" b="1" dirty="0" smtClean="0"/>
              <a:t>clear</a:t>
            </a:r>
            <a:r>
              <a:rPr lang="ru-RU" sz="3200" b="1" dirty="0" smtClean="0"/>
              <a:t>()</a:t>
            </a:r>
            <a:r>
              <a:rPr lang="ru-RU" sz="3200" dirty="0" smtClean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Простой список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288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QStringList</a:t>
            </a:r>
            <a:r>
              <a:rPr lang="ru-RU" sz="3200" b="1" dirty="0" smtClean="0"/>
              <a:t>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err="1" smtClean="0"/>
              <a:t>nsertItems</a:t>
            </a:r>
            <a:r>
              <a:rPr lang="ru-RU" sz="3200" b="1" dirty="0" smtClean="0"/>
              <a:t>()</a:t>
            </a:r>
            <a:endParaRPr lang="en-US" sz="3200" b="1" dirty="0" smtClean="0"/>
          </a:p>
          <a:p>
            <a:r>
              <a:rPr lang="en-US" sz="3200" b="1" dirty="0" err="1" smtClean="0"/>
              <a:t>insertItem</a:t>
            </a:r>
            <a:r>
              <a:rPr lang="ru-RU" sz="3200" b="1" dirty="0" smtClean="0"/>
              <a:t>()</a:t>
            </a:r>
            <a:endParaRPr lang="en-US" sz="3200" b="1" dirty="0" smtClean="0"/>
          </a:p>
          <a:p>
            <a:endParaRPr lang="ru-RU" sz="3200" dirty="0" smtClean="0"/>
          </a:p>
          <a:p>
            <a:r>
              <a:rPr lang="en-US" sz="3200" b="1" dirty="0" err="1" smtClean="0"/>
              <a:t>QListWidgetItem</a:t>
            </a:r>
            <a:r>
              <a:rPr lang="en-US" sz="3200" b="1" dirty="0" smtClean="0"/>
              <a:t> </a:t>
            </a:r>
            <a:r>
              <a:rPr lang="en-US" sz="3200" b="1" dirty="0" smtClean="0">
                <a:sym typeface="Wingdings" pitchFamily="2" charset="2"/>
              </a:rPr>
              <a:t> </a:t>
            </a:r>
            <a:r>
              <a:rPr lang="en-US" sz="3200" b="1" dirty="0" err="1" smtClean="0"/>
              <a:t>insertItem</a:t>
            </a:r>
            <a:r>
              <a:rPr lang="ru-RU" sz="3200" b="1" dirty="0" smtClean="0"/>
              <a:t>()</a:t>
            </a:r>
            <a:endParaRPr lang="en-US" sz="3200" b="1" dirty="0" smtClean="0"/>
          </a:p>
          <a:p>
            <a:r>
              <a:rPr lang="en-US" sz="3200" b="1" dirty="0" err="1" smtClean="0"/>
              <a:t>QListWidgetItem</a:t>
            </a:r>
            <a:r>
              <a:rPr lang="ru-RU" sz="3200" b="1" dirty="0" smtClean="0"/>
              <a:t>::</a:t>
            </a:r>
            <a:r>
              <a:rPr lang="en-US" sz="3200" b="1" dirty="0" err="1" smtClean="0"/>
              <a:t>setIcon</a:t>
            </a:r>
            <a:r>
              <a:rPr lang="ru-RU" sz="3200" b="1" dirty="0" smtClean="0"/>
              <a:t>()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ru-RU" sz="2400" i="1" dirty="0" smtClean="0"/>
              <a:t>Отличие метода </a:t>
            </a:r>
            <a:r>
              <a:rPr lang="en-US" sz="2400" i="1" dirty="0" err="1" smtClean="0"/>
              <a:t>insertItem</a:t>
            </a:r>
            <a:r>
              <a:rPr lang="ru-RU" sz="2400" i="1" dirty="0" smtClean="0"/>
              <a:t>() от метода </a:t>
            </a:r>
            <a:r>
              <a:rPr lang="en-US" sz="2400" i="1" dirty="0" err="1" smtClean="0"/>
              <a:t>addItem</a:t>
            </a:r>
            <a:r>
              <a:rPr lang="ru-RU" sz="2400" i="1" dirty="0" smtClean="0"/>
              <a:t>() состоит в том, что он дает возможность явно указать позицию добавляемого элемента.</a:t>
            </a:r>
            <a:endParaRPr lang="ru-RU" sz="2400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Простой список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28800"/>
            <a:ext cx="8229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setItemWidget</a:t>
            </a:r>
            <a:r>
              <a:rPr lang="ru-RU" sz="3200" b="1" dirty="0" smtClean="0"/>
              <a:t>()</a:t>
            </a:r>
            <a:r>
              <a:rPr lang="ru-RU" sz="3200" dirty="0" smtClean="0"/>
              <a:t> и </a:t>
            </a:r>
            <a:r>
              <a:rPr lang="en-US" sz="3200" b="1" dirty="0" err="1" smtClean="0"/>
              <a:t>itemWidget</a:t>
            </a:r>
            <a:r>
              <a:rPr lang="ru-RU" sz="3200" b="1" dirty="0" smtClean="0"/>
              <a:t>()</a:t>
            </a:r>
            <a:endParaRPr lang="en-US" sz="3200" b="1" dirty="0" smtClean="0"/>
          </a:p>
          <a:p>
            <a:endParaRPr lang="en-US" sz="3200" b="1" i="1" dirty="0" smtClean="0"/>
          </a:p>
          <a:p>
            <a:r>
              <a:rPr lang="ru-RU" sz="2400" i="1" dirty="0" smtClean="0"/>
              <a:t>Чтобы получить указатель на </a:t>
            </a:r>
            <a:r>
              <a:rPr lang="ru-RU" sz="2400" i="1" dirty="0" err="1" smtClean="0"/>
              <a:t>виджет</a:t>
            </a:r>
            <a:r>
              <a:rPr lang="ru-RU" sz="2400" i="1" dirty="0" smtClean="0"/>
              <a:t>, расположенный в элементе списка, в метод </a:t>
            </a:r>
            <a:r>
              <a:rPr lang="en-US" sz="2400" b="1" i="1" dirty="0" err="1" smtClean="0"/>
              <a:t>itemWidget</a:t>
            </a:r>
            <a:r>
              <a:rPr lang="ru-RU" sz="2400" b="1" i="1" dirty="0" smtClean="0"/>
              <a:t>()</a:t>
            </a:r>
            <a:r>
              <a:rPr lang="ru-RU" sz="2400" i="1" dirty="0" smtClean="0"/>
              <a:t> передается указатель на объект элемента списка.</a:t>
            </a:r>
          </a:p>
          <a:p>
            <a:endParaRPr lang="en-US" sz="2400" i="1" dirty="0" smtClean="0"/>
          </a:p>
          <a:p>
            <a:endParaRPr lang="ru-RU" sz="24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Пример простого списка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60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i="1" dirty="0" smtClean="0"/>
              <a:t>Чтобы получить указатель на </a:t>
            </a:r>
            <a:r>
              <a:rPr lang="ru-RU" sz="1600" i="1" dirty="0" err="1" smtClean="0"/>
              <a:t>виджет</a:t>
            </a:r>
            <a:r>
              <a:rPr lang="ru-RU" sz="1600" i="1" dirty="0" smtClean="0"/>
              <a:t>, расположенный в элементе списка, в метод </a:t>
            </a:r>
            <a:r>
              <a:rPr lang="en-US" sz="1600" b="1" i="1" dirty="0" err="1" smtClean="0"/>
              <a:t>itemWidget</a:t>
            </a:r>
            <a:r>
              <a:rPr lang="ru-RU" sz="1600" b="1" i="1" dirty="0" smtClean="0"/>
              <a:t>()</a:t>
            </a:r>
            <a:r>
              <a:rPr lang="ru-RU" sz="1600" i="1" dirty="0" smtClean="0"/>
              <a:t> передается указатель на объект элемента списка</a:t>
            </a:r>
            <a:r>
              <a:rPr lang="ru-RU" sz="1600" i="1" dirty="0" smtClean="0"/>
              <a:t>.</a:t>
            </a:r>
            <a:endParaRPr lang="en-US" sz="1600" i="1" dirty="0" smtClean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r="9459" b="39655"/>
          <a:stretch>
            <a:fillRect/>
          </a:stretch>
        </p:blipFill>
        <p:spPr bwMode="auto">
          <a:xfrm>
            <a:off x="1371600" y="2438400"/>
            <a:ext cx="66294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Пример простого списка</a:t>
            </a:r>
            <a:endParaRPr lang="ru-RU" b="1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l="885" t="53846"/>
          <a:stretch>
            <a:fillRect/>
          </a:stretch>
        </p:blipFill>
        <p:spPr bwMode="auto">
          <a:xfrm>
            <a:off x="152400" y="2590800"/>
            <a:ext cx="88392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Выбор элементов пользователем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288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QListWidget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currentItem</a:t>
            </a:r>
            <a:r>
              <a:rPr lang="ru-RU" sz="2000" b="1" dirty="0" smtClean="0"/>
              <a:t>() - </a:t>
            </a:r>
            <a:r>
              <a:rPr lang="ru-RU" sz="2000" dirty="0" smtClean="0"/>
              <a:t>указатель на выбранный элемент. </a:t>
            </a:r>
          </a:p>
          <a:p>
            <a:r>
              <a:rPr lang="en-US" sz="2000" b="1" dirty="0" err="1" smtClean="0"/>
              <a:t>selectedItems</a:t>
            </a:r>
            <a:r>
              <a:rPr lang="ru-RU" sz="2000" b="1" dirty="0" smtClean="0"/>
              <a:t>() - </a:t>
            </a:r>
            <a:r>
              <a:rPr lang="ru-RU" sz="2000" dirty="0" smtClean="0"/>
              <a:t>список выбранных элементов. </a:t>
            </a:r>
          </a:p>
          <a:p>
            <a:endParaRPr lang="ru-RU" sz="2000" dirty="0" smtClean="0"/>
          </a:p>
          <a:p>
            <a:r>
              <a:rPr lang="ru-RU" sz="2000" dirty="0" smtClean="0"/>
              <a:t>Для этого режима выбора нужно установить при помощи метода </a:t>
            </a:r>
            <a:r>
              <a:rPr lang="en-US" sz="2000" b="1" dirty="0" err="1" smtClean="0"/>
              <a:t>setSelectionMode</a:t>
            </a:r>
            <a:r>
              <a:rPr lang="ru-RU" sz="2000" b="1" dirty="0" smtClean="0"/>
              <a:t>()</a:t>
            </a:r>
            <a:r>
              <a:rPr lang="ru-RU" sz="2000" dirty="0" smtClean="0"/>
              <a:t> значение: </a:t>
            </a:r>
            <a:r>
              <a:rPr lang="en-US" sz="2000" b="1" dirty="0" err="1" smtClean="0"/>
              <a:t>QAbstractItemView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MultiSelection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Можно запретить выделение элементов, передав значение: </a:t>
            </a:r>
            <a:r>
              <a:rPr lang="en-US" sz="2000" b="1" dirty="0" err="1" smtClean="0"/>
              <a:t>QAbstractItemView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NoSelection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А для возможности выделения одного элемента: </a:t>
            </a:r>
            <a:r>
              <a:rPr lang="en-US" sz="2000" b="1" dirty="0" err="1" smtClean="0"/>
              <a:t>QAbstractItemView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SingleSelection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en-US" sz="2000" b="1" dirty="0" err="1" smtClean="0"/>
              <a:t>itemClicked</a:t>
            </a:r>
            <a:endParaRPr lang="ru-RU" sz="2000" b="1" dirty="0" smtClean="0"/>
          </a:p>
          <a:p>
            <a:r>
              <a:rPr lang="en-US" sz="2000" b="1" dirty="0" err="1" smtClean="0"/>
              <a:t>temDoubleClicked</a:t>
            </a:r>
            <a:r>
              <a:rPr lang="ru-RU" sz="2000" b="1" dirty="0" smtClean="0"/>
              <a:t>() </a:t>
            </a:r>
            <a:r>
              <a:rPr lang="ru-RU" sz="2000" dirty="0" smtClean="0"/>
              <a:t>с параметром </a:t>
            </a:r>
            <a:r>
              <a:rPr lang="en-US" sz="2000" b="1" dirty="0" err="1" smtClean="0"/>
              <a:t>QListWidgetItem</a:t>
            </a:r>
            <a:r>
              <a:rPr lang="ru-RU" sz="2000" b="1" dirty="0" smtClean="0"/>
              <a:t>*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После каждого изменения выделения элементов высылается сигнал </a:t>
            </a:r>
            <a:r>
              <a:rPr lang="en-US" sz="2000" b="1" dirty="0" err="1" smtClean="0"/>
              <a:t>itemSelectionChanged</a:t>
            </a:r>
            <a:r>
              <a:rPr lang="ru-RU" sz="2000" b="1" dirty="0" smtClean="0"/>
              <a:t>()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QIODevice</a:t>
            </a:r>
            <a:endParaRPr lang="ru-RU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838200" y="2057400"/>
            <a:ext cx="6934200" cy="4031519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501" tIns="45720" rIns="106329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Класс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QIODevice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– это абстрактный класс, обобщающий устройство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ввода/вывода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, который содержит виртуальные методы для открытия и закрытия устройства ввода/вывода, а также для чтения и записи блоков данных или отдельных символов.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Изменение элементов пользователем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288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pitem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setFlags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(Qt::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ItemIsEditable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ItemIsEnabled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виджет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QListWidget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высылает сигналы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itemChanged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QListWidgetItem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и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itemRenamed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QListWidgetItem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Режим пиктограмм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r="-2198" b="46032"/>
          <a:stretch>
            <a:fillRect/>
          </a:stretch>
        </p:blipFill>
        <p:spPr bwMode="auto">
          <a:xfrm>
            <a:off x="609600" y="16002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Режим пиктограмм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l="1099" t="50794"/>
          <a:stretch>
            <a:fillRect/>
          </a:stretch>
        </p:blipFill>
        <p:spPr bwMode="auto">
          <a:xfrm>
            <a:off x="533400" y="20574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Сортировка элементов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13360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sortItems</a:t>
            </a:r>
            <a:r>
              <a:rPr lang="ru-RU" sz="2000" b="1" dirty="0" smtClean="0"/>
              <a:t>()</a:t>
            </a:r>
          </a:p>
          <a:p>
            <a:r>
              <a:rPr lang="ru-RU" sz="2000" dirty="0" smtClean="0"/>
              <a:t>При передаче в этот метод значения </a:t>
            </a:r>
            <a:r>
              <a:rPr lang="en-US" sz="2000" b="1" dirty="0" smtClean="0"/>
              <a:t>Qt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AscendingOrder</a:t>
            </a:r>
            <a:r>
              <a:rPr lang="en-US" sz="2000" dirty="0" smtClean="0"/>
              <a:t> </a:t>
            </a:r>
            <a:r>
              <a:rPr lang="ru-RU" sz="2000" dirty="0" smtClean="0"/>
              <a:t>сортировка будет по возрастанию,</a:t>
            </a:r>
          </a:p>
          <a:p>
            <a:r>
              <a:rPr lang="ru-RU" sz="2000" dirty="0" smtClean="0"/>
              <a:t> а при </a:t>
            </a:r>
            <a:r>
              <a:rPr lang="en-US" sz="2000" b="1" dirty="0" smtClean="0"/>
              <a:t>Qt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DescendingOrder</a:t>
            </a:r>
            <a:r>
              <a:rPr lang="en-US" sz="2000" dirty="0" smtClean="0"/>
              <a:t> </a:t>
            </a:r>
            <a:r>
              <a:rPr lang="ru-RU" sz="2000" dirty="0" smtClean="0"/>
              <a:t>– по убыванию.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если нужно отсортировать по дате или по числовому значению, необходимо унаследовать класс элемента </a:t>
            </a:r>
            <a:r>
              <a:rPr lang="en-US" sz="2000" dirty="0" err="1" smtClean="0"/>
              <a:t>QListWidgetItem</a:t>
            </a:r>
            <a:r>
              <a:rPr lang="ru-RU" sz="2000" dirty="0" smtClean="0"/>
              <a:t> и перезаписать в нем </a:t>
            </a:r>
            <a:r>
              <a:rPr lang="en-US" sz="2000" dirty="0" smtClean="0"/>
              <a:t>operator</a:t>
            </a:r>
            <a:r>
              <a:rPr lang="ru-RU" sz="2000" dirty="0" smtClean="0"/>
              <a:t>&lt;()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1336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Виджет</a:t>
            </a:r>
            <a:r>
              <a:rPr lang="ru-RU" sz="2400" dirty="0" smtClean="0"/>
              <a:t> </a:t>
            </a:r>
            <a:r>
              <a:rPr lang="en-US" sz="2400" b="1" dirty="0" err="1" smtClean="0"/>
              <a:t>QTreeWidget</a:t>
            </a:r>
            <a:r>
              <a:rPr lang="en-US" sz="2400" dirty="0" smtClean="0"/>
              <a:t> </a:t>
            </a:r>
            <a:r>
              <a:rPr lang="ru-RU" sz="2400" i="1" dirty="0" smtClean="0"/>
              <a:t>отображает элементы списка в иерархической форме и поддерживает возможность выбора пользователем одного или нескольких из них его часто применяют для показа содержимого дисков и каталогов в случае, когда область отображения не в состоянии разместить все элементы, появляются полосы прокрутки.</a:t>
            </a:r>
          </a:p>
          <a:p>
            <a:r>
              <a:rPr lang="ru-RU" sz="2400" dirty="0" smtClean="0"/>
              <a:t>.</a:t>
            </a:r>
          </a:p>
          <a:p>
            <a:r>
              <a:rPr lang="en-US" sz="2400" b="1" dirty="0" err="1" smtClean="0"/>
              <a:t>setItemWidget</a:t>
            </a:r>
            <a:r>
              <a:rPr lang="ru-RU" sz="2400" b="1" dirty="0" smtClean="0"/>
              <a:t>()</a:t>
            </a:r>
            <a:endParaRPr 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4401" t="33758" r="37545" b="51911"/>
          <a:stretch>
            <a:fillRect/>
          </a:stretch>
        </p:blipFill>
        <p:spPr bwMode="auto">
          <a:xfrm>
            <a:off x="457200" y="2438400"/>
            <a:ext cx="838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4938" t="40127" r="47972" b="50633"/>
          <a:stretch>
            <a:fillRect/>
          </a:stretch>
        </p:blipFill>
        <p:spPr bwMode="auto">
          <a:xfrm>
            <a:off x="381000" y="2971800"/>
            <a:ext cx="8305800" cy="203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20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1595021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QTreeWidgetItem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и предоставляют возможность отображать несколько столбцов с данными.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 smtClean="0">
              <a:latin typeface="Bookman Old Style" pitchFamily="18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Содержит конструктор копирования и метод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clone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для создания копий элементов.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addChildren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insertChildren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- можно добавлять сразу несколько элементов.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QTreeWidgetItem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setIcon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QtreeWidgetItem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::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setText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 smtClean="0">
              <a:latin typeface="Bookman Old Style" pitchFamily="18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Первый параметр обоих методов соответствует номеру столбца.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342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r="10280" b="40000"/>
          <a:stretch>
            <a:fillRect/>
          </a:stretch>
        </p:blipFill>
        <p:spPr bwMode="auto">
          <a:xfrm>
            <a:off x="533400" y="1981200"/>
            <a:ext cx="838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QIODevice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err="1" smtClean="0"/>
              <a:t>QFile</a:t>
            </a:r>
            <a:r>
              <a:rPr lang="ru-RU" sz="2400" dirty="0" smtClean="0"/>
              <a:t> – класс для проведения операций с файлами</a:t>
            </a:r>
          </a:p>
          <a:p>
            <a:pPr>
              <a:spcAft>
                <a:spcPts val="1200"/>
              </a:spcAft>
            </a:pPr>
            <a:r>
              <a:rPr lang="en-US" sz="2400" b="1" dirty="0" err="1" smtClean="0"/>
              <a:t>QBuffer</a:t>
            </a:r>
            <a:r>
              <a:rPr lang="en-US" sz="2400" dirty="0" smtClean="0"/>
              <a:t> </a:t>
            </a:r>
            <a:r>
              <a:rPr lang="ru-RU" sz="2400" dirty="0" smtClean="0"/>
              <a:t>– класс буфера, который позволяет записывать и считывать данные в массив </a:t>
            </a:r>
            <a:r>
              <a:rPr lang="en-US" sz="2400" dirty="0" err="1" smtClean="0"/>
              <a:t>QByteArray</a:t>
            </a:r>
            <a:r>
              <a:rPr lang="ru-RU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 err="1" smtClean="0"/>
              <a:t>QAbstractSocket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базовый класс для сетевой коммуникации посредством </a:t>
            </a:r>
            <a:r>
              <a:rPr lang="ru-RU" sz="2400" dirty="0" err="1" smtClean="0"/>
              <a:t>сокетов</a:t>
            </a:r>
            <a:r>
              <a:rPr lang="ru-RU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 err="1" smtClean="0"/>
              <a:t>QProcess</a:t>
            </a:r>
            <a:r>
              <a:rPr lang="en-US" sz="2400" dirty="0" smtClean="0"/>
              <a:t> </a:t>
            </a:r>
            <a:r>
              <a:rPr lang="ru-RU" sz="2400" dirty="0" smtClean="0"/>
              <a:t>– класс, предоставляющий возможность запуска процессов с дополнительными аргументами и позволяющий обмениваться информацией с этими процессами посредством методов, </a:t>
            </a:r>
            <a:r>
              <a:rPr lang="ru-RU" sz="2400" dirty="0" err="1" smtClean="0"/>
              <a:t>определеннных</a:t>
            </a:r>
            <a:r>
              <a:rPr lang="ru-RU" sz="2400" dirty="0" smtClean="0"/>
              <a:t> в </a:t>
            </a:r>
            <a:r>
              <a:rPr lang="en-US" sz="2400" dirty="0" smtClean="0"/>
              <a:t>QIODevice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l="15888" t="50000"/>
          <a:stretch>
            <a:fillRect/>
          </a:stretch>
        </p:blipFill>
        <p:spPr bwMode="auto">
          <a:xfrm>
            <a:off x="381000" y="18288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 l="4673" r="15888" b="49091"/>
          <a:stretch>
            <a:fillRect/>
          </a:stretch>
        </p:blipFill>
        <p:spPr bwMode="auto">
          <a:xfrm>
            <a:off x="533400" y="2057400"/>
            <a:ext cx="838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 l="2673" t="43636"/>
          <a:stretch>
            <a:fillRect/>
          </a:stretch>
        </p:blipFill>
        <p:spPr bwMode="auto">
          <a:xfrm>
            <a:off x="152400" y="22860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22098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 нажатии на заголовок столбца проводится сортировка элементов в убывающем или возрастающем порядке. </a:t>
            </a:r>
          </a:p>
          <a:p>
            <a:r>
              <a:rPr lang="ru-RU" sz="3200" dirty="0" smtClean="0"/>
              <a:t>Подобную сортировку можно разрешить либо запретить методом </a:t>
            </a:r>
            <a:r>
              <a:rPr lang="en-US" sz="3200" b="1" dirty="0" err="1" smtClean="0"/>
              <a:t>setSortingEnabled</a:t>
            </a:r>
            <a:r>
              <a:rPr lang="ru-RU" sz="3200" b="1" dirty="0" smtClean="0"/>
              <a:t>()</a:t>
            </a:r>
            <a:r>
              <a:rPr lang="ru-RU" sz="3200" dirty="0" smtClean="0"/>
              <a:t>, передав </a:t>
            </a:r>
            <a:r>
              <a:rPr lang="en-US" sz="3200" b="1" dirty="0" smtClean="0"/>
              <a:t>true </a:t>
            </a:r>
            <a:r>
              <a:rPr lang="ru-RU" sz="3200" dirty="0" smtClean="0"/>
              <a:t>либо </a:t>
            </a:r>
            <a:r>
              <a:rPr lang="en-US" sz="3200" b="1" dirty="0" smtClean="0"/>
              <a:t>false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22098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 умолчанию пользователь может одновременно выбирать из списка только один из элементов.</a:t>
            </a:r>
          </a:p>
          <a:p>
            <a:endParaRPr lang="ru-RU" sz="2800" dirty="0" smtClean="0"/>
          </a:p>
          <a:p>
            <a:r>
              <a:rPr lang="ru-RU" sz="2800" dirty="0" smtClean="0"/>
              <a:t> Если этого недостаточно, то нужно вызвать метод </a:t>
            </a:r>
            <a:r>
              <a:rPr lang="en-US" sz="2800" b="1" dirty="0" err="1" smtClean="0"/>
              <a:t>setSelectionMode</a:t>
            </a:r>
            <a:r>
              <a:rPr lang="ru-RU" sz="2800" b="1" dirty="0" smtClean="0"/>
              <a:t>() </a:t>
            </a:r>
            <a:r>
              <a:rPr lang="ru-RU" sz="2800" dirty="0" smtClean="0"/>
              <a:t>с параметром </a:t>
            </a:r>
            <a:r>
              <a:rPr lang="en-US" sz="2800" dirty="0" err="1" smtClean="0"/>
              <a:t>QAbstractItemView</a:t>
            </a:r>
            <a:r>
              <a:rPr lang="ru-RU" sz="2800" dirty="0" smtClean="0"/>
              <a:t>::</a:t>
            </a:r>
            <a:r>
              <a:rPr lang="en-US" sz="2800" b="1" dirty="0" err="1" smtClean="0"/>
              <a:t>MultiSelection</a:t>
            </a:r>
            <a:r>
              <a:rPr lang="ru-RU" sz="2800" dirty="0" smtClean="0"/>
              <a:t>, который устанавливает режим множественного выделения. </a:t>
            </a:r>
            <a:endParaRPr lang="ru-RU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Иерархические списки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 b="31148"/>
          <a:stretch>
            <a:fillRect/>
          </a:stretch>
        </p:blipFill>
        <p:spPr bwMode="auto">
          <a:xfrm>
            <a:off x="381000" y="17526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Сигналы </a:t>
            </a:r>
            <a:r>
              <a:rPr lang="en-US" b="1" dirty="0" err="1" smtClean="0"/>
              <a:t>QTreeWidget</a:t>
            </a:r>
            <a:endParaRPr lang="ru-RU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2057400"/>
            <a:ext cx="78486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itemSelectionChanged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сообщает об изменении выбранных элементов;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itemClicked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QTreeWidgetItem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*,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отправляется после щелчка на элементе;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itemDoubleClicked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QTreeWidgetItem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*,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отправляется при двойном щелчке мыши;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itemActivated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QTreeWidgetItem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*,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– отправляется при двойном щелчке мыши, а также при нажатии клавиши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Enter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Courier New" pitchFamily="49" charset="0"/>
              </a:rPr>
              <a:t> на элементе.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en-US" b="1" dirty="0" err="1" smtClean="0"/>
              <a:t>QTreeWidget</a:t>
            </a:r>
            <a:r>
              <a:rPr lang="ru-RU" b="1" dirty="0" smtClean="0"/>
              <a:t> </a:t>
            </a:r>
            <a:r>
              <a:rPr lang="en-US" dirty="0" smtClean="0"/>
              <a:t>drag and drop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4401" t="46497" r="35755" b="46497"/>
          <a:stretch>
            <a:fillRect/>
          </a:stretch>
        </p:blipFill>
        <p:spPr bwMode="auto">
          <a:xfrm>
            <a:off x="381000" y="2590801"/>
            <a:ext cx="8382000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762000" y="441960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Qt</a:t>
            </a:r>
            <a:r>
              <a:rPr lang="ru-RU" sz="2800" dirty="0" smtClean="0"/>
              <a:t>::</a:t>
            </a:r>
            <a:r>
              <a:rPr lang="en-US" sz="2800" dirty="0" err="1" smtClean="0"/>
              <a:t>ItemIsEditable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en-US" b="1" dirty="0" err="1" smtClean="0"/>
              <a:t>QTreeWidget</a:t>
            </a:r>
            <a:r>
              <a:rPr lang="ru-RU" b="1" dirty="0" smtClean="0"/>
              <a:t> сортировка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l="23505" t="35032" r="35774" b="37898"/>
          <a:stretch>
            <a:fillRect/>
          </a:stretch>
        </p:blipFill>
        <p:spPr bwMode="auto">
          <a:xfrm>
            <a:off x="228600" y="1752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QTableWidget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 r="17391" b="47541"/>
          <a:stretch>
            <a:fillRect/>
          </a:stretch>
        </p:blipFill>
        <p:spPr bwMode="auto">
          <a:xfrm>
            <a:off x="304800" y="1828800"/>
            <a:ext cx="8610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QIODevice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28801"/>
            <a:ext cx="83058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800" b="1" dirty="0" err="1" smtClean="0"/>
              <a:t>QIODevice</a:t>
            </a:r>
            <a:r>
              <a:rPr lang="ru-RU" sz="2800" b="1" dirty="0" smtClean="0"/>
              <a:t>::</a:t>
            </a:r>
            <a:r>
              <a:rPr lang="en-US" sz="2800" b="1" dirty="0" err="1" smtClean="0"/>
              <a:t>NotOpen</a:t>
            </a:r>
            <a:r>
              <a:rPr lang="en-US" sz="2800" b="1" dirty="0" smtClean="0"/>
              <a:t> </a:t>
            </a:r>
            <a:r>
              <a:rPr lang="ru-RU" sz="2800" dirty="0" smtClean="0"/>
              <a:t>– устройство не открыто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800" b="1" dirty="0" err="1" smtClean="0"/>
              <a:t>QIODevice::ReadOnly</a:t>
            </a:r>
            <a:r>
              <a:rPr lang="ru-RU" sz="2800" b="1" dirty="0" smtClean="0"/>
              <a:t> </a:t>
            </a:r>
            <a:r>
              <a:rPr lang="ru-RU" sz="2800" dirty="0" smtClean="0"/>
              <a:t>– открытие устройства только для чтения данных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800" b="1" dirty="0" smtClean="0"/>
              <a:t> </a:t>
            </a:r>
            <a:r>
              <a:rPr lang="ru-RU" sz="2800" b="1" dirty="0" err="1" smtClean="0"/>
              <a:t>QIODevice::WriteOnly</a:t>
            </a:r>
            <a:r>
              <a:rPr lang="ru-RU" sz="2800" b="1" dirty="0" smtClean="0"/>
              <a:t> </a:t>
            </a:r>
            <a:r>
              <a:rPr lang="ru-RU" sz="2800" dirty="0" smtClean="0"/>
              <a:t>– открытие только для записи данных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ru-RU" sz="2800" b="1" dirty="0" smtClean="0"/>
              <a:t> </a:t>
            </a:r>
            <a:r>
              <a:rPr lang="ru-RU" sz="2800" b="1" dirty="0" err="1" smtClean="0"/>
              <a:t>QIODevice::ReadWrite</a:t>
            </a:r>
            <a:r>
              <a:rPr lang="ru-RU" sz="2800" b="1" dirty="0" smtClean="0"/>
              <a:t> </a:t>
            </a:r>
            <a:r>
              <a:rPr lang="ru-RU" sz="2800" dirty="0" smtClean="0"/>
              <a:t>– для чтения и записи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b="1" dirty="0" err="1" smtClean="0"/>
              <a:t>QIODevice::Append</a:t>
            </a:r>
            <a:r>
              <a:rPr lang="ru-RU" sz="2800" b="1" dirty="0" smtClean="0"/>
              <a:t> </a:t>
            </a:r>
            <a:r>
              <a:rPr lang="ru-RU" sz="2800" dirty="0" smtClean="0"/>
              <a:t>– для добавления данных в конец файла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ru-RU" sz="2800" dirty="0" smtClean="0"/>
          </a:p>
          <a:p>
            <a:pPr lvl="0"/>
            <a:r>
              <a:rPr lang="ru-RU" sz="2400" b="1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QTableWidget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 t="47541"/>
          <a:stretch>
            <a:fillRect/>
          </a:stretch>
        </p:blipFill>
        <p:spPr bwMode="auto">
          <a:xfrm>
            <a:off x="381000" y="1981200"/>
            <a:ext cx="845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QTableWidget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QTableWidget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534399" cy="40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QTableWidget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r="21359" b="44103"/>
          <a:stretch>
            <a:fillRect/>
          </a:stretch>
        </p:blipFill>
        <p:spPr bwMode="auto">
          <a:xfrm>
            <a:off x="533400" y="2122098"/>
            <a:ext cx="8458200" cy="374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73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Таблицы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QTableWidget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 t="50145"/>
          <a:stretch>
            <a:fillRect/>
          </a:stretch>
        </p:blipFill>
        <p:spPr bwMode="auto">
          <a:xfrm>
            <a:off x="152400" y="20574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Выпадающий список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16877" t="15287" r="28076" b="18790"/>
          <a:stretch>
            <a:fillRect/>
          </a:stretch>
        </p:blipFill>
        <p:spPr bwMode="auto">
          <a:xfrm>
            <a:off x="685800" y="1905000"/>
            <a:ext cx="685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Выпадающий список</a:t>
            </a:r>
            <a:endParaRPr lang="ru-RU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533400" y="1676400"/>
            <a:ext cx="8153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добавления текста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addItem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нескольких элементов в метод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addItems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передается указатель на объект класса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QStringList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иконки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setItemIcon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режим, исключающий повторы в списке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setDuplicatesEnabled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false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удаления элементов –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clear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какой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из элементов является текущим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currentIndex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Чтобы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добавлять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элементы в список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setEditable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После изменения пользователем текста выбранного элемента отправляется сигнал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editTextChanget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const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QString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&amp;), и новый элемент добавляется в список.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Выпадающий список</a:t>
            </a:r>
            <a:endParaRPr lang="ru-RU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457200" y="17526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just" fontAlgn="base">
              <a:spcBef>
                <a:spcPts val="1200"/>
              </a:spcBef>
              <a:spcAft>
                <a:spcPct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После выбора элемента отправляются сразу два сигнала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activated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(): </a:t>
            </a:r>
          </a:p>
          <a:p>
            <a:pPr lvl="0" indent="449263" algn="just" fontAlgn="base">
              <a:spcBef>
                <a:spcPts val="1200"/>
              </a:spcBef>
              <a:spcAft>
                <a:spcPct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один с параметром типа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(индексом выбранного элемента), </a:t>
            </a:r>
          </a:p>
          <a:p>
            <a:pPr lvl="0" indent="449263" algn="just" fontAlgn="base">
              <a:spcBef>
                <a:spcPts val="1200"/>
              </a:spcBef>
              <a:spcAft>
                <a:spcPct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 другой – с параметром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QString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&amp; (его значением). </a:t>
            </a:r>
          </a:p>
          <a:p>
            <a:pPr lvl="0" indent="449263" algn="just" fontAlgn="base">
              <a:spcBef>
                <a:spcPts val="1200"/>
              </a:spcBef>
              <a:spcAft>
                <a:spcPct val="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49263" algn="just" fontAlgn="base">
              <a:spcBef>
                <a:spcPts val="1200"/>
              </a:spcBef>
              <a:spcAft>
                <a:spcPct val="0"/>
              </a:spcAft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currentIndexChanged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для информирования о реальном изменении </a:t>
            </a:r>
          </a:p>
          <a:p>
            <a:pPr lvl="0" indent="449263" algn="just" fontAlgn="base">
              <a:spcBef>
                <a:spcPts val="1200"/>
              </a:spcBef>
              <a:spcAft>
                <a:spcPct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параметрами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QString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&amp; каждый.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Выпадающий список. Пример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133600"/>
            <a:ext cx="3701271" cy="365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dirty="0" smtClean="0"/>
              <a:t>Рассмотрим главную функцию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QIODevice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 err="1" smtClean="0"/>
              <a:t>QIODevice::Unbuffered</a:t>
            </a:r>
            <a:r>
              <a:rPr lang="ru-RU" sz="2800" b="1" dirty="0" smtClean="0"/>
              <a:t> </a:t>
            </a:r>
            <a:r>
              <a:rPr lang="ru-RU" sz="2800" dirty="0" smtClean="0"/>
              <a:t>– открытие для непосредственного доступа к данным без промежуточного </a:t>
            </a:r>
            <a:r>
              <a:rPr lang="ru-RU" sz="2800" dirty="0" err="1" smtClean="0"/>
              <a:t>буферизирования</a:t>
            </a:r>
            <a:r>
              <a:rPr lang="ru-RU" sz="2800" dirty="0" smtClean="0"/>
              <a:t> </a:t>
            </a:r>
          </a:p>
          <a:p>
            <a:pPr lvl="0"/>
            <a:r>
              <a:rPr lang="ru-RU" sz="2800" b="1" dirty="0" smtClean="0"/>
              <a:t> </a:t>
            </a:r>
            <a:r>
              <a:rPr lang="ru-RU" sz="2800" b="1" dirty="0" err="1" smtClean="0"/>
              <a:t>QIODevice::Truncate</a:t>
            </a:r>
            <a:r>
              <a:rPr lang="ru-RU" sz="2800" b="1" dirty="0" smtClean="0"/>
              <a:t> </a:t>
            </a:r>
            <a:r>
              <a:rPr lang="ru-RU" sz="2800" dirty="0" smtClean="0"/>
              <a:t>– все данные устройства, по возможности, должны быть удалены при открытии</a:t>
            </a:r>
          </a:p>
          <a:p>
            <a:r>
              <a:rPr lang="ru-RU" sz="2800" b="1" dirty="0" smtClean="0"/>
              <a:t> </a:t>
            </a:r>
            <a:r>
              <a:rPr lang="ru-RU" sz="2800" b="1" dirty="0" err="1" smtClean="0"/>
              <a:t>QIODevice::Text</a:t>
            </a:r>
            <a:r>
              <a:rPr lang="ru-RU" sz="2800" b="1" dirty="0" smtClean="0"/>
              <a:t> </a:t>
            </a:r>
            <a:r>
              <a:rPr lang="ru-RU" sz="2800" dirty="0" smtClean="0"/>
              <a:t>– текстовый файл (символы конца строки преобразуются в соответствие с текущей платформой). В </a:t>
            </a:r>
            <a:r>
              <a:rPr lang="en-US" sz="2800" dirty="0" smtClean="0"/>
              <a:t>Windows</a:t>
            </a:r>
            <a:r>
              <a:rPr lang="ru-RU" sz="2800" dirty="0" smtClean="0"/>
              <a:t> используется комбинация «\</a:t>
            </a:r>
            <a:r>
              <a:rPr lang="en-US" sz="2800" dirty="0" smtClean="0"/>
              <a:t>r</a:t>
            </a:r>
            <a:r>
              <a:rPr lang="ru-RU" sz="2800" dirty="0" smtClean="0"/>
              <a:t>\</a:t>
            </a:r>
            <a:r>
              <a:rPr lang="en-US" sz="2800" dirty="0" smtClean="0"/>
              <a:t>n</a:t>
            </a:r>
            <a:r>
              <a:rPr lang="ru-RU" sz="2800" dirty="0" smtClean="0"/>
              <a:t>», а в </a:t>
            </a:r>
            <a:r>
              <a:rPr lang="en-US" sz="2800" dirty="0" smtClean="0"/>
              <a:t>Mac</a:t>
            </a:r>
            <a:r>
              <a:rPr lang="ru-RU" sz="2800" dirty="0" smtClean="0"/>
              <a:t> и </a:t>
            </a:r>
            <a:r>
              <a:rPr lang="en-US" sz="2800" dirty="0" smtClean="0"/>
              <a:t>Unix</a:t>
            </a:r>
            <a:r>
              <a:rPr lang="ru-RU" sz="2800" dirty="0" smtClean="0"/>
              <a:t> – «\</a:t>
            </a:r>
            <a:r>
              <a:rPr lang="en-US" sz="2800" dirty="0" smtClean="0"/>
              <a:t>r</a:t>
            </a:r>
            <a:r>
              <a:rPr lang="ru-RU" sz="2800" dirty="0" smtClean="0"/>
              <a:t>»</a:t>
            </a:r>
            <a:r>
              <a:rPr lang="ru-RU" sz="2400" b="1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Слот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1"/>
            <a:ext cx="8763000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dirty="0" smtClean="0"/>
              <a:t>Определение класса 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Вкладки</a:t>
            </a:r>
            <a:endParaRPr lang="ru-RU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5638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Вкладки</a:t>
            </a:r>
            <a:endParaRPr lang="ru-RU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5438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Вкладки</a:t>
            </a:r>
            <a:endParaRPr lang="ru-RU" dirty="0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685800" y="2209800"/>
            <a:ext cx="7772400" cy="19748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QTabWidget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insertTab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index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2"/>
              </a:rPr>
              <a:t>QWidget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page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 const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QString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label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Этот метод вставляет вкладку с указанной меткой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label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 и страницей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page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 в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виджет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 со вкладками по указанному индексу 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index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 и возвращает индекс вставленной вкладки в панели вкладок.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2469" name="Рисунок 4" descr="Untitled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343400"/>
            <a:ext cx="1076325" cy="1181100"/>
          </a:xfrm>
          <a:prstGeom prst="rect">
            <a:avLst/>
          </a:prstGeom>
          <a:noFill/>
        </p:spPr>
      </p:pic>
      <p:pic>
        <p:nvPicPr>
          <p:cNvPr id="62468" name="Рисунок 5" descr="Untitled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4343400"/>
            <a:ext cx="1200150" cy="1181100"/>
          </a:xfrm>
          <a:prstGeom prst="rect">
            <a:avLst/>
          </a:prstGeom>
          <a:noFill/>
        </p:spPr>
      </p:pic>
      <p:pic>
        <p:nvPicPr>
          <p:cNvPr id="62467" name="Рисунок 6" descr="Untitled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4343400"/>
            <a:ext cx="1362075" cy="1181100"/>
          </a:xfrm>
          <a:prstGeom prst="rect">
            <a:avLst/>
          </a:prstGeom>
          <a:noFill/>
        </p:spPr>
      </p:pic>
      <p:pic>
        <p:nvPicPr>
          <p:cNvPr id="62466" name="Рисунок 7" descr="Untitled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4343400"/>
            <a:ext cx="1076325" cy="1181100"/>
          </a:xfrm>
          <a:prstGeom prst="rect">
            <a:avLst/>
          </a:prstGeom>
          <a:noFill/>
        </p:spPr>
      </p:pic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5273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2563" algn="l"/>
              </a:tabLst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Вкладки</a:t>
            </a:r>
            <a:endParaRPr lang="ru-RU" dirty="0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5273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2563" algn="l"/>
              </a:tabLst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C:\Users\Домовой\Documents\Работа\ЧМВ_новое\ЛЕКЦИИ\презентации\Untitled-1.jpg"/>
          <p:cNvPicPr/>
          <p:nvPr/>
        </p:nvPicPr>
        <p:blipFill>
          <a:blip r:embed="rId2"/>
          <a:srcRect b="50000"/>
          <a:stretch>
            <a:fillRect/>
          </a:stretch>
        </p:blipFill>
        <p:spPr bwMode="auto">
          <a:xfrm>
            <a:off x="152400" y="2057400"/>
            <a:ext cx="8839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 Вкладки</a:t>
            </a:r>
            <a:endParaRPr lang="ru-RU" dirty="0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5273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2563" algn="l"/>
              </a:tabLst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C:\Users\Домовой\Documents\Работа\ЧМВ_новое\ЛЕКЦИИ\презентации\Untitled-1.jpg"/>
          <p:cNvPicPr/>
          <p:nvPr/>
        </p:nvPicPr>
        <p:blipFill>
          <a:blip r:embed="rId2"/>
          <a:srcRect l="-990" t="48077" r="38614" b="-5769"/>
          <a:stretch>
            <a:fillRect/>
          </a:stretch>
        </p:blipFill>
        <p:spPr bwMode="auto">
          <a:xfrm>
            <a:off x="609600" y="2438400"/>
            <a:ext cx="76962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b="1" dirty="0" err="1" smtClean="0"/>
              <a:t>Виджет</a:t>
            </a:r>
            <a:r>
              <a:rPr lang="ru-RU" b="1" dirty="0" smtClean="0"/>
              <a:t> панели инструментов</a:t>
            </a:r>
            <a:endParaRPr lang="ru-RU" dirty="0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5273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2563" algn="l"/>
              </a:tabLst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l="22610" t="17918" r="34700" b="28663"/>
          <a:stretch>
            <a:fillRect/>
          </a:stretch>
        </p:blipFill>
        <p:spPr bwMode="auto">
          <a:xfrm>
            <a:off x="533400" y="1066800"/>
            <a:ext cx="7315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Методы класса </a:t>
            </a:r>
            <a:r>
              <a:rPr lang="en-US" b="1" dirty="0" smtClean="0"/>
              <a:t>QIODevice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err="1" smtClean="0"/>
              <a:t>openMode</a:t>
            </a:r>
            <a:r>
              <a:rPr lang="ru-RU" sz="2400" dirty="0" smtClean="0"/>
              <a:t>()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read</a:t>
            </a:r>
            <a:r>
              <a:rPr lang="ru-RU" sz="2400" dirty="0" smtClean="0"/>
              <a:t>() и </a:t>
            </a:r>
            <a:r>
              <a:rPr lang="en-US" sz="2400" dirty="0" smtClean="0"/>
              <a:t>write</a:t>
            </a:r>
            <a:r>
              <a:rPr lang="ru-RU" sz="2400" dirty="0" smtClean="0"/>
              <a:t>()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err="1" smtClean="0"/>
              <a:t>readAll</a:t>
            </a:r>
            <a:r>
              <a:rPr lang="ru-RU" sz="2400" dirty="0" smtClean="0"/>
              <a:t>()  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ru-RU" sz="2400" dirty="0" smtClean="0"/>
              <a:t>методами </a:t>
            </a:r>
            <a:r>
              <a:rPr lang="en-US" sz="2400" dirty="0" err="1" smtClean="0"/>
              <a:t>readLine</a:t>
            </a:r>
            <a:r>
              <a:rPr lang="ru-RU" sz="2400" dirty="0" smtClean="0"/>
              <a:t>() и </a:t>
            </a:r>
            <a:r>
              <a:rPr lang="en-US" sz="2400" dirty="0" err="1" smtClean="0"/>
              <a:t>getChar</a:t>
            </a:r>
            <a:r>
              <a:rPr lang="ru-RU" sz="2400" dirty="0" smtClean="0"/>
              <a:t>()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seek</a:t>
            </a:r>
            <a:r>
              <a:rPr lang="ru-RU" sz="2400" dirty="0" smtClean="0"/>
              <a:t>()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pos</a:t>
            </a:r>
            <a:r>
              <a:rPr lang="ru-RU" sz="2400" dirty="0" smtClean="0"/>
              <a:t>()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QFile</a:t>
            </a:r>
            <a:endParaRPr lang="ru-RU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57200" y="2209800"/>
            <a:ext cx="6477000" cy="892198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93557" tIns="45720" rIns="106329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file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setName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(“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dat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”);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3733800"/>
            <a:ext cx="6477000" cy="2338747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93557" tIns="45720" rIns="106329" bIns="106329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QIODevice</a:t>
            </a:r>
            <a:r>
              <a:rPr lang="ru-RU" sz="2800" dirty="0" smtClean="0"/>
              <a:t>:</a:t>
            </a:r>
            <a:r>
              <a:rPr lang="en-US" sz="2800" dirty="0" err="1" smtClean="0"/>
              <a:t>isOpen</a:t>
            </a:r>
            <a:r>
              <a:rPr lang="ru-RU" sz="2800" dirty="0" smtClean="0"/>
              <a:t>()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close</a:t>
            </a:r>
            <a:r>
              <a:rPr lang="ru-RU" sz="2800" dirty="0" smtClean="0"/>
              <a:t>()</a:t>
            </a:r>
          </a:p>
          <a:p>
            <a:pPr>
              <a:spcAft>
                <a:spcPts val="1200"/>
              </a:spcAft>
            </a:pPr>
            <a:r>
              <a:rPr lang="en-US" sz="2800" dirty="0" err="1" smtClean="0"/>
              <a:t>QFile</a:t>
            </a:r>
            <a:r>
              <a:rPr lang="ru-RU" sz="2800" dirty="0" smtClean="0"/>
              <a:t>::</a:t>
            </a:r>
            <a:r>
              <a:rPr lang="en-US" sz="2800" dirty="0" smtClean="0"/>
              <a:t>flush</a:t>
            </a:r>
            <a:r>
              <a:rPr lang="ru-RU" sz="2800" dirty="0" smtClean="0"/>
              <a:t>()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remove</a:t>
            </a:r>
            <a:r>
              <a:rPr lang="ru-RU" sz="2800" dirty="0" smtClean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en-US" b="1" dirty="0" err="1" smtClean="0"/>
              <a:t>QFile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4238" t="38571" r="44623" b="35666"/>
          <a:stretch>
            <a:fillRect/>
          </a:stretch>
        </p:blipFill>
        <p:spPr bwMode="auto">
          <a:xfrm>
            <a:off x="6096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43600" y="1752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QFile</a:t>
            </a:r>
            <a:r>
              <a:rPr lang="ru-RU" sz="2000" dirty="0" smtClean="0"/>
              <a:t>::</a:t>
            </a:r>
            <a:r>
              <a:rPr lang="en-US" sz="2000" dirty="0" smtClean="0"/>
              <a:t>exists</a:t>
            </a:r>
            <a:r>
              <a:rPr lang="ru-RU" sz="2000" dirty="0" smtClean="0"/>
              <a:t>()</a:t>
            </a:r>
          </a:p>
          <a:p>
            <a:r>
              <a:rPr lang="en-US" sz="2000" dirty="0" smtClean="0"/>
              <a:t>QIODevice</a:t>
            </a:r>
            <a:r>
              <a:rPr lang="ru-RU" sz="2000" dirty="0" smtClean="0"/>
              <a:t>::</a:t>
            </a:r>
            <a:r>
              <a:rPr lang="en-US" sz="2000" dirty="0" smtClean="0"/>
              <a:t>read</a:t>
            </a:r>
            <a:r>
              <a:rPr lang="ru-RU" sz="2000" dirty="0" smtClean="0"/>
              <a:t>() </a:t>
            </a:r>
          </a:p>
          <a:p>
            <a:r>
              <a:rPr lang="en-US" sz="2000" dirty="0" smtClean="0"/>
              <a:t>QIODevice</a:t>
            </a:r>
            <a:r>
              <a:rPr lang="ru-RU" sz="2000" dirty="0" smtClean="0"/>
              <a:t>::</a:t>
            </a:r>
            <a:r>
              <a:rPr lang="en-US" sz="2000" dirty="0" smtClean="0"/>
              <a:t>write</a:t>
            </a:r>
            <a:r>
              <a:rPr lang="ru-RU" sz="2000" dirty="0" smtClean="0"/>
              <a:t>()</a:t>
            </a:r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1328</Words>
  <PresentationFormat>Экран (4:3)</PresentationFormat>
  <Paragraphs>250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Office Theme</vt:lpstr>
      <vt:lpstr>Человеко-машинное взаимодействие</vt:lpstr>
      <vt:lpstr>Работа с файлами, каталогами, потоками</vt:lpstr>
      <vt:lpstr>Класс QIODevice</vt:lpstr>
      <vt:lpstr>Класс QIODevice</vt:lpstr>
      <vt:lpstr>Класс QIODevice</vt:lpstr>
      <vt:lpstr>Класс QIODevice</vt:lpstr>
      <vt:lpstr>Методы класса QIODevice</vt:lpstr>
      <vt:lpstr>Класс QFile</vt:lpstr>
      <vt:lpstr>Класс QFile</vt:lpstr>
      <vt:lpstr>Класс QFile</vt:lpstr>
      <vt:lpstr>Класс QFile чтение и запись файла</vt:lpstr>
      <vt:lpstr>Класс QFile чтение и запись файла</vt:lpstr>
      <vt:lpstr>Класс QBuffer</vt:lpstr>
      <vt:lpstr>Класс QTemporaryFile</vt:lpstr>
      <vt:lpstr>Работа с каталогами. Класс QDir</vt:lpstr>
      <vt:lpstr>Работа с каталогами. Класс QDir</vt:lpstr>
      <vt:lpstr>Работа с каталогами. Класс QDir</vt:lpstr>
      <vt:lpstr>Класс QDir. Просмотр содержимого каталога</vt:lpstr>
      <vt:lpstr>Информация о файлах. Класс QFileInfo</vt:lpstr>
      <vt:lpstr>Путь к файлу. Имя файла</vt:lpstr>
      <vt:lpstr>Класс QFileInfo. Дата и время файла</vt:lpstr>
      <vt:lpstr>Получение атрибутов файла</vt:lpstr>
      <vt:lpstr>Элементы выбора. Простой список</vt:lpstr>
      <vt:lpstr>Простой список</vt:lpstr>
      <vt:lpstr>Простой список</vt:lpstr>
      <vt:lpstr>Простой список</vt:lpstr>
      <vt:lpstr>Пример простого списка</vt:lpstr>
      <vt:lpstr>Пример простого списка</vt:lpstr>
      <vt:lpstr>Выбор элементов пользователем</vt:lpstr>
      <vt:lpstr>Изменение элементов пользователем</vt:lpstr>
      <vt:lpstr>Режим пиктограмм</vt:lpstr>
      <vt:lpstr>Режим пиктограмм</vt:lpstr>
      <vt:lpstr>Сортировка элементов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Иерархические списки</vt:lpstr>
      <vt:lpstr>Сигналы QTreeWidget</vt:lpstr>
      <vt:lpstr> QTreeWidget drag and drop</vt:lpstr>
      <vt:lpstr> QTreeWidget сортировка</vt:lpstr>
      <vt:lpstr> Таблицы QTableWidget</vt:lpstr>
      <vt:lpstr> Таблицы QTableWidget</vt:lpstr>
      <vt:lpstr> Таблицы QTableWidget</vt:lpstr>
      <vt:lpstr> Таблицы QTableWidget</vt:lpstr>
      <vt:lpstr> Таблицы QTableWidget</vt:lpstr>
      <vt:lpstr> Таблицы QTableWidget</vt:lpstr>
      <vt:lpstr> Выпадающий список</vt:lpstr>
      <vt:lpstr> Выпадающий список</vt:lpstr>
      <vt:lpstr> Выпадающий список</vt:lpstr>
      <vt:lpstr> Выпадающий список. Пример</vt:lpstr>
      <vt:lpstr> Рассмотрим главную функцию</vt:lpstr>
      <vt:lpstr>Слот</vt:lpstr>
      <vt:lpstr> Определение класса </vt:lpstr>
      <vt:lpstr> Вкладки</vt:lpstr>
      <vt:lpstr> Вкладки</vt:lpstr>
      <vt:lpstr> Вкладки</vt:lpstr>
      <vt:lpstr> Вкладки</vt:lpstr>
      <vt:lpstr> Вкладки</vt:lpstr>
      <vt:lpstr> Виджет панели инструментов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и QT</dc:title>
  <cp:lastModifiedBy>Пользователь Windows</cp:lastModifiedBy>
  <cp:revision>122</cp:revision>
  <dcterms:modified xsi:type="dcterms:W3CDTF">2019-10-22T10:22:41Z</dcterms:modified>
</cp:coreProperties>
</file>