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68" r:id="rId5"/>
    <p:sldId id="265" r:id="rId6"/>
    <p:sldId id="272" r:id="rId7"/>
    <p:sldId id="273" r:id="rId8"/>
    <p:sldId id="275" r:id="rId9"/>
    <p:sldId id="274" r:id="rId10"/>
    <p:sldId id="276" r:id="rId11"/>
    <p:sldId id="277" r:id="rId12"/>
    <p:sldId id="280" r:id="rId13"/>
    <p:sldId id="27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5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0F7E6-85F7-43D7-B4B9-9E6E05B54E8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AE987-A1D8-587E-41EB-D447CEF6C3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0AB7ED-03AA-9AEA-3DFD-0C2A7A521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9E01A1-F5E5-6031-B7A5-BE53AF891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3C30B6-E712-BD56-531F-A260A4ED4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DA766F-2E5F-DEB6-DE9E-AEF5AE88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9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C1382-4038-8693-A931-BBA500E1C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BF226C9-E2F6-CB34-A082-243DA15D2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0221AA-925E-A09A-10A9-D8F82748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649DA8-4879-72B2-F4F7-CD2DC9E4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EDE9B9-6E44-4E9B-055E-54D47CD6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14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E0EAFC-9D69-7785-600F-6A79CF74F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A9C017-0D91-6D11-C730-C39ADC15F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C13DB4-F3B8-B9C3-1EBD-E964B979D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4A6075-7799-CD08-0E03-E60050D1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E87462-2347-F718-50D9-9241FCB3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5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49"/>
            <a:ext cx="2743200" cy="365125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4538F5-A3F1-C5F0-D776-5649D60B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20F589-8B81-8EC9-CF47-F0B3011F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0FC40-C9E9-AC12-F0E1-132B785E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14420-D686-DA81-5B27-C3F7372A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233AC-8E55-FF1A-EE98-37E53CD4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988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1FA60-C027-D2C1-F984-C057EB0CD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C25C1A-6204-F28C-277E-62E3038CB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20717-A3BC-E898-9F4F-BA9999DB9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BF5791-3706-9C3E-0CE6-C1005101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2B5F7B-1B72-5D74-B365-FEDF0E4E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696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D659A-0FCC-4B66-3C7B-77B6D4BA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450C78-448A-AAA7-CE3A-3FBA10811C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46BAFF-7148-B3DD-AE9E-C7EDE4F10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C1B615-2A08-085B-0BE4-13D60721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3474FF-82C8-3322-B6CA-543E16474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2758F-FCDA-AB06-EDCF-08002959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90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752613-4E2E-DA9E-5011-AC05CCD68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EF4ED1-B2C5-57EE-6AD0-A63A16C88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FFA673-0BE7-7C9A-7772-A52395B74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6B6D5B-05BF-B20E-3510-E13078B0DE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A7A3172-1EA5-DB57-4085-692E6EC1FA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26C336B-18F0-82B0-6718-9563BEB7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A08B6E-E7D8-8B2B-C180-734F1C3D8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CB89BE5-B188-AF4E-D18B-D08C9FC2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672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A2575-0C1A-C555-04FB-9EC46610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186D20-BD84-2B90-1EBB-C2FC72B3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79E82B-27B2-9B5F-B5DF-73FE5536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9ABE0C-D4DA-0C77-DE42-4E1C44505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434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50FCFE-8CFF-60DE-D01C-3A383180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1BD2A6-B61E-9E2F-30F1-5AA93B65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C4121D-5154-39E7-7ED1-33461E9B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482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324B51-9198-16A0-42E0-A57599B7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1C541D-01CC-D6C0-7109-B6725B5A4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87473F-BF82-61AB-01FD-1C834961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FAF637-19B5-5499-7BFA-088ACF76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3F1F27-34F7-CEEC-7054-FB2D03D6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A51A77-D3C4-E55B-00A8-3DDD9B275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9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38B53-0EE8-D2B9-EE42-FEECA7FE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36DC279-09E2-7CD9-EB52-97628C035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45AC9D-2DF1-9609-2E83-592608294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C96921-2D3D-926C-8736-A914F293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B40C9-7C3F-4CC9-92B0-95715B49C2EC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67DCC5-4769-748B-8D26-19599374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784B4B-6873-39FE-D074-37DE10E0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A0029-900B-49D0-B874-6CD73E11DE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3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B3B55-BDE9-1AC6-7A11-1D2CCF659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5427B2-04A1-3E99-762C-A8933C0D2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DF6B0-6DE6-0698-72F6-0A594EDF1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B40C9-7C3F-4CC9-92B0-95715B49C2EC}" type="datetimeFigureOut">
              <a:rPr lang="ru-RU" smtClean="0"/>
              <a:t>20.06.2023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8588FC-ABB4-68EB-3272-9FC8665D4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89ABE2-C402-439D-29AD-61891EBE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49863-705C-4970-BE63-3DF305F81E4B}"/>
              </a:ext>
            </a:extLst>
          </p:cNvPr>
          <p:cNvSpPr txBox="1"/>
          <p:nvPr userDrawn="1"/>
        </p:nvSpPr>
        <p:spPr>
          <a:xfrm>
            <a:off x="10095738" y="6356350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4FA0029-900B-49D0-B874-6CD73E11DEF9}" type="slidenum">
              <a:rPr lang="ru-RU" smtClean="0"/>
              <a:pPr/>
              <a:t>‹#›</a:t>
            </a:fld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79201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5790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т. н. Мкртичян Вячеслав Виталиевич</a:t>
            </a:r>
          </a:p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6914" y="2311878"/>
            <a:ext cx="9840686" cy="1888167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МОДИФИКАЦИЯ ПРИМИТИВА СОВРЕМЕННОГО КРИПТОГРАФИЧЕСКОГО АГРЕГАТА</a:t>
            </a:r>
            <a:b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3048699" y="680860"/>
            <a:ext cx="60946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1200"/>
              </a:spcBef>
              <a:spcAft>
                <a:spcPts val="12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01.03.02— Прикладная математика и информатика</a:t>
            </a: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1203649" y="349112"/>
            <a:ext cx="10916817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ru-RU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56FAB3-1E34-7C8E-6363-1DB8407D9125}"/>
                  </a:ext>
                </a:extLst>
              </p:cNvPr>
              <p:cNvSpPr txBox="1"/>
              <p:nvPr/>
            </p:nvSpPr>
            <p:spPr>
              <a:xfrm>
                <a:off x="1299945" y="2350688"/>
                <a:ext cx="4068661" cy="826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ru-RU" sz="2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56FAB3-1E34-7C8E-6363-1DB8407D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45" y="2350688"/>
                <a:ext cx="4068661" cy="826316"/>
              </a:xfrm>
              <a:prstGeom prst="rect">
                <a:avLst/>
              </a:prstGeom>
              <a:blipFill>
                <a:blip r:embed="rId2"/>
                <a:stretch>
                  <a:fillRect l="-299" r="-778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47FE39-D868-A890-5660-70B1A3B02279}"/>
              </a:ext>
            </a:extLst>
          </p:cNvPr>
          <p:cNvSpPr txBox="1"/>
          <p:nvPr/>
        </p:nvSpPr>
        <p:spPr>
          <a:xfrm>
            <a:off x="200987" y="2367266"/>
            <a:ext cx="897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Alice:</a:t>
            </a:r>
            <a:endParaRPr lang="ru-RU" sz="2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3EB9F-C4FB-1857-4D2E-9C7D12512D4E}"/>
              </a:ext>
            </a:extLst>
          </p:cNvPr>
          <p:cNvSpPr txBox="1"/>
          <p:nvPr/>
        </p:nvSpPr>
        <p:spPr>
          <a:xfrm>
            <a:off x="8402892" y="1936379"/>
            <a:ext cx="754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CRS: </a:t>
            </a:r>
            <a:endParaRPr lang="ru-RU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1F5A0-8668-617C-12C0-9C3DCD8187ED}"/>
                  </a:ext>
                </a:extLst>
              </p:cNvPr>
              <p:cNvSpPr txBox="1"/>
              <p:nvPr/>
            </p:nvSpPr>
            <p:spPr>
              <a:xfrm>
                <a:off x="1222699" y="2914791"/>
                <a:ext cx="7278049" cy="59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1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1"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1F5A0-8668-617C-12C0-9C3DCD818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99" y="2914791"/>
                <a:ext cx="7278049" cy="599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E2FD39F-CC16-7B02-A5D1-24162ED36585}"/>
              </a:ext>
            </a:extLst>
          </p:cNvPr>
          <p:cNvCxnSpPr/>
          <p:nvPr/>
        </p:nvCxnSpPr>
        <p:spPr>
          <a:xfrm>
            <a:off x="3246539" y="3682767"/>
            <a:ext cx="0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81D8B5-FE5E-6E6D-0203-683F30C85412}"/>
              </a:ext>
            </a:extLst>
          </p:cNvPr>
          <p:cNvSpPr txBox="1"/>
          <p:nvPr/>
        </p:nvSpPr>
        <p:spPr>
          <a:xfrm>
            <a:off x="200987" y="4862607"/>
            <a:ext cx="64469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Bob:</a:t>
            </a:r>
            <a:endParaRPr lang="ru-RU" sz="2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8C1EAC-5794-32B7-B385-E9BF5489FFB3}"/>
                  </a:ext>
                </a:extLst>
              </p:cNvPr>
              <p:cNvSpPr txBox="1"/>
              <p:nvPr/>
            </p:nvSpPr>
            <p:spPr>
              <a:xfrm>
                <a:off x="1222699" y="4778545"/>
                <a:ext cx="7074001" cy="59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8C1EAC-5794-32B7-B385-E9BF5489F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699" y="4778545"/>
                <a:ext cx="7074001" cy="5990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8662F-FB5C-3317-A075-DF67F97B5B31}"/>
                  </a:ext>
                </a:extLst>
              </p:cNvPr>
              <p:cNvSpPr txBox="1"/>
              <p:nvPr/>
            </p:nvSpPr>
            <p:spPr>
              <a:xfrm>
                <a:off x="7113127" y="2384372"/>
                <a:ext cx="6094602" cy="410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RU" sz="1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RU" sz="1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ru-RU" sz="1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ru-RU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800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1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78662F-FB5C-3317-A075-DF67F97B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27" y="2384372"/>
                <a:ext cx="6094602" cy="410177"/>
              </a:xfrm>
              <a:prstGeom prst="rect">
                <a:avLst/>
              </a:prstGeom>
              <a:blipFill>
                <a:blip r:embed="rId5"/>
                <a:stretch>
                  <a:fillRect b="-4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89C9913-C42F-55BA-AB7F-6AE567200597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Модифицированный протокол Пиноккио </a:t>
            </a:r>
          </a:p>
        </p:txBody>
      </p:sp>
    </p:spTree>
    <p:extLst>
      <p:ext uri="{BB962C8B-B14F-4D97-AF65-F5344CB8AC3E}">
        <p14:creationId xmlns:p14="http://schemas.microsoft.com/office/powerpoint/2010/main" val="127312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96BD0C-CD14-DD16-349D-88FA914B7695}"/>
                  </a:ext>
                </a:extLst>
              </p:cNvPr>
              <p:cNvSpPr txBox="1"/>
              <p:nvPr/>
            </p:nvSpPr>
            <p:spPr>
              <a:xfrm>
                <a:off x="763398" y="2820432"/>
                <a:ext cx="10838577" cy="225407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&amp;0.88≤</m:t>
                          </m:r>
                          <m:f>
                            <m:f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3∙</m:t>
                              </m:r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ru-RU" sz="28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10−3</m:t>
                              </m:r>
                            </m:num>
                            <m:den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20−2</m:t>
                              </m:r>
                            </m:den>
                          </m:f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ru-RU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𝐶𝑅𝑆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𝐶𝑅𝑆</m:t>
                                  </m:r>
                                </m:e>
                              </m:d>
                            </m:den>
                          </m:f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≤ </m:t>
                          </m:r>
                          <m:func>
                            <m:func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ru-RU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3∙</m:t>
                                  </m:r>
                                  <m:f>
                                    <m:fPr>
                                      <m:ctrlPr>
                                        <a:rPr lang="ru-RU" sz="2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func>
                                        <m:funcPr>
                                          <m:ctrlP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fName>
                                        <m:e>
                                          <m:r>
                                            <a:rPr lang="ru-RU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func>
                                    </m:den>
                                  </m:f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num>
                                <m:den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2800" i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</m:e>
                          </m:func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≈0.945</m:t>
                          </m:r>
                        </m:e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ctrlPr>
                                <a:rPr lang="ru-RU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800">
                                  <a:latin typeface="Cambria Math" panose="02040503050406030204" pitchFamily="18" charset="0"/>
                                </a:rPr>
                                <m:t>10,∞</m:t>
                              </m:r>
                            </m:e>
                          </m:d>
                          <m:r>
                            <a:rPr lang="ru-RU" sz="2800">
                              <a:latin typeface="Cambria Math" panose="02040503050406030204" pitchFamily="18" charset="0"/>
                            </a:rPr>
                            <m:t>,#</m:t>
                          </m:r>
                        </m:e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&amp;</m:t>
                          </m:r>
                        </m:e>
                      </m:eqAr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96BD0C-CD14-DD16-349D-88FA914B7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398" y="2820432"/>
                <a:ext cx="10838577" cy="2254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F18FEA-C715-C640-A0B1-87245B5ED2BF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Оценка размера общей ссылочной строки</a:t>
            </a:r>
          </a:p>
        </p:txBody>
      </p:sp>
    </p:spTree>
    <p:extLst>
      <p:ext uri="{BB962C8B-B14F-4D97-AF65-F5344CB8AC3E}">
        <p14:creationId xmlns:p14="http://schemas.microsoft.com/office/powerpoint/2010/main" val="355592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919351-3DE8-6F04-EF4A-F89B06D228F1}"/>
                  </a:ext>
                </a:extLst>
              </p:cNvPr>
              <p:cNvSpPr txBox="1"/>
              <p:nvPr/>
            </p:nvSpPr>
            <p:spPr>
              <a:xfrm>
                <a:off x="1235279" y="3222673"/>
                <a:ext cx="10173750" cy="150079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4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𝐶𝑅𝑆</m:t>
                          </m:r>
                        </m:e>
                      </m:d>
                      <m:r>
                        <a:rPr lang="ru-RU" sz="4400" i="1" ker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4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ru-RU" sz="4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RU" sz="4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44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ru-RU" sz="44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sz="4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ru-RU" sz="4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RU" sz="4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func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)∙(2+</m:t>
                          </m:r>
                          <m:r>
                            <a:rPr lang="en-US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)∙(</m:t>
                          </m:r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ru-RU" sz="44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−1)</m:t>
                          </m:r>
                        </m:num>
                        <m:den>
                          <m:func>
                            <m:funcPr>
                              <m:ctrlPr>
                                <a:rPr lang="ru-RU" sz="4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ru-RU" sz="44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4400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ru-RU" sz="4400" i="1" ker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ru-RU" sz="44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ru-RU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919351-3DE8-6F04-EF4A-F89B06D22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279" y="3222673"/>
                <a:ext cx="10173750" cy="15007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6D42D82-02CD-EAD8-4635-FA5E691EA748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ctr"/>
            <a:r>
              <a:rPr lang="ru-RU" sz="3200" dirty="0"/>
              <a:t>Оценка длины общей ссылочной строки |𝐶𝑅𝑆|  в абсолютном выражении</a:t>
            </a:r>
          </a:p>
        </p:txBody>
      </p:sp>
    </p:spTree>
    <p:extLst>
      <p:ext uri="{BB962C8B-B14F-4D97-AF65-F5344CB8AC3E}">
        <p14:creationId xmlns:p14="http://schemas.microsoft.com/office/powerpoint/2010/main" val="49879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3D9E13-7E89-9C30-8EB7-59936FB92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0909"/>
            <a:ext cx="10515600" cy="3291659"/>
          </a:xfrm>
        </p:spPr>
        <p:txBody>
          <a:bodyPr>
            <a:normAutofit/>
          </a:bodyPr>
          <a:lstStyle/>
          <a:p>
            <a:pPr algn="just"/>
            <a:r>
              <a:rPr lang="ru-RU" sz="2400" kern="0" dirty="0">
                <a:ea typeface="Times New Roman" panose="02020603050405020304" pitchFamily="18" charset="0"/>
              </a:rPr>
              <a:t>К</a:t>
            </a:r>
            <a:r>
              <a:rPr lang="ru-RU" sz="2400" kern="0" dirty="0">
                <a:effectLst/>
                <a:ea typeface="Times New Roman" panose="02020603050405020304" pitchFamily="18" charset="0"/>
              </a:rPr>
              <a:t>оличество действий, которые должны отвечать за формирование многочлена, сократилось на </a:t>
            </a:r>
            <a:r>
              <a:rPr lang="ru-RU" sz="2400" kern="0" dirty="0">
                <a:solidFill>
                  <a:srgbClr val="00B050"/>
                </a:solidFill>
                <a:effectLst/>
                <a:ea typeface="Times New Roman" panose="02020603050405020304" pitchFamily="18" charset="0"/>
              </a:rPr>
              <a:t>37 </a:t>
            </a:r>
            <a:r>
              <a:rPr lang="ru-RU" sz="2400" kern="0" dirty="0">
                <a:effectLst/>
                <a:ea typeface="Times New Roman" panose="02020603050405020304" pitchFamily="18" charset="0"/>
              </a:rPr>
              <a:t>процентов.</a:t>
            </a:r>
            <a:endParaRPr lang="en-US" sz="2400" kern="0" dirty="0">
              <a:effectLst/>
              <a:ea typeface="Times New Roman" panose="02020603050405020304" pitchFamily="18" charset="0"/>
            </a:endParaRPr>
          </a:p>
          <a:p>
            <a:pPr algn="just"/>
            <a:r>
              <a:rPr lang="ru-RU" sz="2400" kern="0" dirty="0">
                <a:effectLst/>
                <a:ea typeface="Times New Roman" panose="02020603050405020304" pitchFamily="18" charset="0"/>
              </a:rPr>
              <a:t>Размер данных для коммуникаций в канале рамках данного протокола сократился на </a:t>
            </a:r>
            <a:r>
              <a:rPr lang="ru-RU" sz="2400" kern="0" dirty="0">
                <a:solidFill>
                  <a:srgbClr val="00B050"/>
                </a:solidFill>
                <a:effectLst/>
                <a:ea typeface="Times New Roman" panose="02020603050405020304" pitchFamily="18" charset="0"/>
              </a:rPr>
              <a:t>5.5 – 11</a:t>
            </a:r>
            <a:r>
              <a:rPr lang="ru-RU" sz="2400" kern="0" dirty="0">
                <a:effectLst/>
                <a:ea typeface="Times New Roman" panose="02020603050405020304" pitchFamily="18" charset="0"/>
              </a:rPr>
              <a:t> процентов. </a:t>
            </a:r>
          </a:p>
          <a:p>
            <a:pPr algn="just"/>
            <a:r>
              <a:rPr lang="ru-RU" sz="2400" dirty="0"/>
              <a:t>Требуются дополнительные исследования размера доказательства правильности построения многочленов.</a:t>
            </a:r>
          </a:p>
          <a:p>
            <a:pPr algn="just"/>
            <a:r>
              <a:rPr lang="ru-RU" sz="2400" dirty="0"/>
              <a:t>Не были рассмотрены спаривания эллиптических кривых, использованные в качестве гомоморфного шифра в оригинальном протоколе.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Полученные результаты </a:t>
            </a:r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1700570" y="1338748"/>
            <a:ext cx="9417441" cy="4180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Изучение и описание протокола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ZK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SNARK.</a:t>
            </a:r>
            <a:endParaRPr lang="ru-RU" sz="28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Модификация протокола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ZK-SNARK.</a:t>
            </a:r>
            <a:endParaRPr lang="ru-RU" sz="28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Построение модельного примера для изначальной и модифицированной версий 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ZK</a:t>
            </a:r>
            <a:r>
              <a:rPr lang="ru-RU" sz="2800" dirty="0">
                <a:effectLst/>
                <a:ea typeface="Times New Roman" panose="02020603050405020304" pitchFamily="18" charset="0"/>
              </a:rPr>
              <a:t>-</a:t>
            </a:r>
            <a:r>
              <a:rPr lang="en-US" sz="2800" dirty="0">
                <a:effectLst/>
                <a:ea typeface="Times New Roman" panose="02020603050405020304" pitchFamily="18" charset="0"/>
              </a:rPr>
              <a:t>SNARK.</a:t>
            </a:r>
            <a:endParaRPr lang="ru-RU" sz="2800" dirty="0">
              <a:effectLst/>
              <a:ea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arenR"/>
            </a:pPr>
            <a:r>
              <a:rPr lang="ru-RU" sz="2800" dirty="0">
                <a:effectLst/>
                <a:ea typeface="Times New Roman" panose="02020603050405020304" pitchFamily="18" charset="0"/>
              </a:rPr>
              <a:t>Анализ параметров модифицированного протокола.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2645596" y="1763768"/>
            <a:ext cx="8915400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600" dirty="0"/>
              <a:t>1. Полнота (</a:t>
            </a:r>
            <a:r>
              <a:rPr lang="en-US" sz="3600" dirty="0"/>
              <a:t>Completeness)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2. </a:t>
            </a:r>
            <a:r>
              <a:rPr lang="ru-RU" sz="3600" dirty="0"/>
              <a:t>Обоснованность (</a:t>
            </a:r>
            <a:r>
              <a:rPr lang="en-US" sz="3600" dirty="0"/>
              <a:t>Soundness)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3. </a:t>
            </a:r>
            <a:r>
              <a:rPr lang="ru-RU" sz="3600" dirty="0"/>
              <a:t>Нулевое знание (</a:t>
            </a:r>
            <a:r>
              <a:rPr lang="en-US" sz="3600" dirty="0"/>
              <a:t>Zero-knowledge)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4. </a:t>
            </a:r>
            <a:r>
              <a:rPr lang="ru-RU" sz="3600" dirty="0"/>
              <a:t>Не интерактивность (</a:t>
            </a:r>
            <a:r>
              <a:rPr lang="en-US" sz="3600" dirty="0"/>
              <a:t>Non-interactive</a:t>
            </a:r>
            <a:r>
              <a:rPr lang="ru-RU" sz="3600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Основные свойства </a:t>
            </a:r>
            <a:r>
              <a:rPr lang="en-US" sz="3200" dirty="0"/>
              <a:t>ZK-SNARK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D1E9D1B-69EB-45BA-EA39-3893A61ECCC7}"/>
              </a:ext>
            </a:extLst>
          </p:cNvPr>
          <p:cNvSpPr txBox="1"/>
          <p:nvPr/>
        </p:nvSpPr>
        <p:spPr>
          <a:xfrm>
            <a:off x="1502097" y="1777715"/>
            <a:ext cx="29126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cs typeface="Times New Roman" panose="02020603050405020304" pitchFamily="18" charset="0"/>
              </a:rPr>
              <a:t>fun(x, w) = z </a:t>
            </a:r>
            <a:endParaRPr lang="ru-RU" sz="2400" b="1" i="1" dirty="0"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C35922-81E6-8EF5-6AFC-86EE58F4B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068258" y="1577320"/>
            <a:ext cx="443427" cy="8442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9308F-A14B-68EA-C41F-FD0B913D9579}"/>
                  </a:ext>
                </a:extLst>
              </p:cNvPr>
              <p:cNvSpPr txBox="1"/>
              <p:nvPr/>
            </p:nvSpPr>
            <p:spPr>
              <a:xfrm>
                <a:off x="5471797" y="1707602"/>
                <a:ext cx="734036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2400" dirty="0">
                    <a:solidFill>
                      <a:srgbClr val="37352F"/>
                    </a:solidFill>
                    <a:latin typeface="Inter"/>
                  </a:rPr>
                  <a:t>Арифметическая схема для </a:t>
                </a:r>
                <a:endParaRPr lang="en-US" sz="2400" dirty="0">
                  <a:solidFill>
                    <a:srgbClr val="37352F"/>
                  </a:solidFill>
                  <a:latin typeface="Inter"/>
                </a:endParaRPr>
              </a:p>
              <a:p>
                <a:r>
                  <a:rPr lang="ru-RU" sz="2400" dirty="0">
                    <a:solidFill>
                      <a:srgbClr val="37352F"/>
                    </a:solidFill>
                    <a:latin typeface="Inter"/>
                  </a:rPr>
                  <a:t>вычисления многочлена </a:t>
                </a:r>
                <a14:m>
                  <m:oMath xmlns:m="http://schemas.openxmlformats.org/officeDocument/2006/math">
                    <m:r>
                      <a:rPr lang="ru-RU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 .., </m:t>
                        </m:r>
                        <m:sSub>
                          <m:sSub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ru-RU" sz="18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ru-RU" sz="1800" b="0" i="0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solidFill>
                      <a:srgbClr val="37352F"/>
                    </a:solidFill>
                    <a:latin typeface="Inter"/>
                  </a:rPr>
                  <a:t> </a:t>
                </a:r>
                <a:endParaRPr lang="ru-RU" sz="24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39308F-A14B-68EA-C41F-FD0B913D9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797" y="1707602"/>
                <a:ext cx="7340367" cy="830997"/>
              </a:xfrm>
              <a:prstGeom prst="rect">
                <a:avLst/>
              </a:prstGeom>
              <a:blipFill>
                <a:blip r:embed="rId3"/>
                <a:stretch>
                  <a:fillRect l="-1329" t="-5882" b="-16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DE7E1D-8191-05B1-87C3-CD66F39C5EE9}"/>
                  </a:ext>
                </a:extLst>
              </p:cNvPr>
              <p:cNvSpPr txBox="1"/>
              <p:nvPr/>
            </p:nvSpPr>
            <p:spPr>
              <a:xfrm>
                <a:off x="-1" y="3371436"/>
                <a:ext cx="5916881" cy="71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 b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∶=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 ⋅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  или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∶=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e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&amp;где 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1, 2,…</m:t>
                              </m:r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#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DE7E1D-8191-05B1-87C3-CD66F39C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371436"/>
                <a:ext cx="5916881" cy="714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83C169-9BDA-EFC5-B505-CE74169FF2DB}"/>
                  </a:ext>
                </a:extLst>
              </p:cNvPr>
              <p:cNvSpPr txBox="1"/>
              <p:nvPr/>
            </p:nvSpPr>
            <p:spPr>
              <a:xfrm>
                <a:off x="1001978" y="4669432"/>
                <a:ext cx="6575988" cy="480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ru-RU" sz="22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∶= </m:t>
                    </m:r>
                    <m:d>
                      <m:dPr>
                        <m:begChr m:val="{"/>
                        <m:endChr m:val="}"/>
                        <m:ctrlPr>
                          <a:rPr lang="ru-RU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u-RU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20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…, </m:t>
                            </m:r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2200" dirty="0"/>
                  <a:t> - набор входных значений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83C169-9BDA-EFC5-B505-CE74169FF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78" y="4669432"/>
                <a:ext cx="6575988" cy="480966"/>
              </a:xfrm>
              <a:prstGeom prst="rect">
                <a:avLst/>
              </a:prstGeom>
              <a:blipFill>
                <a:blip r:embed="rId5"/>
                <a:stretch>
                  <a:fillRect b="-24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AA3C-7640-90C8-FD0F-2D7C1C4AF621}"/>
                  </a:ext>
                </a:extLst>
              </p:cNvPr>
              <p:cNvSpPr txBox="1"/>
              <p:nvPr/>
            </p:nvSpPr>
            <p:spPr>
              <a:xfrm>
                <a:off x="718656" y="5393884"/>
                <a:ext cx="10754687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,..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  <m:r>
                        <a:rPr lang="ru-RU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−допустимый набор присваиваний</m:t>
                      </m:r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ru-RU" sz="220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E5AA3C-7640-90C8-FD0F-2D7C1C4AF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656" y="5393884"/>
                <a:ext cx="10754687" cy="769441"/>
              </a:xfrm>
              <a:prstGeom prst="rect">
                <a:avLst/>
              </a:prstGeom>
              <a:blipFill>
                <a:blip r:embed="rId6"/>
                <a:stretch>
                  <a:fillRect t="-71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40D166E-A0CB-653F-9073-E33ADBC80B69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Переход к интерполяционным многочленам</a:t>
            </a:r>
          </a:p>
        </p:txBody>
      </p:sp>
    </p:spTree>
    <p:extLst>
      <p:ext uri="{BB962C8B-B14F-4D97-AF65-F5344CB8AC3E}">
        <p14:creationId xmlns:p14="http://schemas.microsoft.com/office/powerpoint/2010/main" val="130281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87022-F9BE-EFA0-3D9D-9E72646E75C8}"/>
                  </a:ext>
                </a:extLst>
              </p:cNvPr>
              <p:cNvSpPr txBox="1"/>
              <p:nvPr/>
            </p:nvSpPr>
            <p:spPr>
              <a:xfrm>
                <a:off x="729842" y="2099638"/>
                <a:ext cx="5916881" cy="71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 b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∶=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 ⋅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  или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∶=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e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&amp;где 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0">
                                  <a:latin typeface="Cambria Math" panose="02040503050406030204" pitchFamily="18" charset="0"/>
                                </a:rPr>
                                <m:t>1, 2,…</m:t>
                              </m:r>
                              <m:r>
                                <a:rPr lang="ru-RU" sz="2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200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2200" b="0" i="0">
                              <a:latin typeface="Cambria Math" panose="02040503050406030204" pitchFamily="18" charset="0"/>
                            </a:rPr>
                            <m:t>, #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87022-F9BE-EFA0-3D9D-9E72646E7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842" y="2099638"/>
                <a:ext cx="5916881" cy="714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D9FF61-8D5D-66A6-C48C-7F4749E2BAEB}"/>
                  </a:ext>
                </a:extLst>
              </p:cNvPr>
              <p:cNvSpPr txBox="1"/>
              <p:nvPr/>
            </p:nvSpPr>
            <p:spPr>
              <a:xfrm>
                <a:off x="-148904" y="2955545"/>
                <a:ext cx="609460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:=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D9FF61-8D5D-66A6-C48C-7F4749E2B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8904" y="2955545"/>
                <a:ext cx="6094602" cy="430887"/>
              </a:xfrm>
              <a:prstGeom prst="rect">
                <a:avLst/>
              </a:prstGeom>
              <a:blipFill>
                <a:blip r:embed="rId3"/>
                <a:stretch>
                  <a:fillRect t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23277-E8DC-A9CB-AD37-601044AEBD24}"/>
                  </a:ext>
                </a:extLst>
              </p:cNvPr>
              <p:cNvSpPr txBox="1"/>
              <p:nvPr/>
            </p:nvSpPr>
            <p:spPr>
              <a:xfrm>
                <a:off x="3990326" y="3820659"/>
                <a:ext cx="6170102" cy="2115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0423277-E8DC-A9CB-AD37-601044AEB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326" y="3820659"/>
                <a:ext cx="6170102" cy="2115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D3B02F-6E6D-B1C3-3A1A-A8A90B8D1D94}"/>
                  </a:ext>
                </a:extLst>
              </p:cNvPr>
              <p:cNvSpPr txBox="1"/>
              <p:nvPr/>
            </p:nvSpPr>
            <p:spPr>
              <a:xfrm>
                <a:off x="2411098" y="4578334"/>
                <a:ext cx="1579228" cy="600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ru-RU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  <m:r>
                          <a:rPr lang="ru-RU" sz="22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ru-RU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ru-RU" sz="2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acc>
                      </m:e>
                    </m:d>
                  </m:oMath>
                </a14:m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D3B02F-6E6D-B1C3-3A1A-A8A90B8D1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098" y="4578334"/>
                <a:ext cx="1579228" cy="6002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C899E6A-C2A8-FADB-13EA-C30D3AD44CE3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Переход к интерполяционным многочленам</a:t>
            </a:r>
          </a:p>
        </p:txBody>
      </p:sp>
    </p:spTree>
    <p:extLst>
      <p:ext uri="{BB962C8B-B14F-4D97-AF65-F5344CB8AC3E}">
        <p14:creationId xmlns:p14="http://schemas.microsoft.com/office/powerpoint/2010/main" val="282736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839B68-57F3-B061-A412-BC640158DA63}"/>
                  </a:ext>
                </a:extLst>
              </p:cNvPr>
              <p:cNvSpPr txBox="1"/>
              <p:nvPr/>
            </p:nvSpPr>
            <p:spPr>
              <a:xfrm>
                <a:off x="628773" y="4376028"/>
                <a:ext cx="10934454" cy="12311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∙..∙(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839B68-57F3-B061-A412-BC640158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3" y="4376028"/>
                <a:ext cx="10934454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9D597D-B864-A07D-FCDC-0B266FEDB113}"/>
                  </a:ext>
                </a:extLst>
              </p:cNvPr>
              <p:cNvSpPr txBox="1"/>
              <p:nvPr/>
            </p:nvSpPr>
            <p:spPr>
              <a:xfrm>
                <a:off x="1684680" y="2903920"/>
                <a:ext cx="9007854" cy="1437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∶=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∶=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∶=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  <m:e>
                          <m:r>
                            <a:rPr lang="en-US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&amp;#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9D597D-B864-A07D-FCDC-0B266FEDB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80" y="2903920"/>
                <a:ext cx="9007854" cy="1437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78AADE-B6DF-0F97-7F58-FCDA5A999481}"/>
                  </a:ext>
                </a:extLst>
              </p:cNvPr>
              <p:cNvSpPr txBox="1"/>
              <p:nvPr/>
            </p:nvSpPr>
            <p:spPr>
              <a:xfrm>
                <a:off x="1364229" y="1729077"/>
                <a:ext cx="6818151" cy="835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e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78AADE-B6DF-0F97-7F58-FCDA5A999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229" y="1729077"/>
                <a:ext cx="6818151" cy="835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04FC6C9-47D2-28A4-C6AE-E201C98E7930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Переход к интерполяционным многочленам</a:t>
            </a:r>
          </a:p>
        </p:txBody>
      </p:sp>
    </p:spTree>
    <p:extLst>
      <p:ext uri="{BB962C8B-B14F-4D97-AF65-F5344CB8AC3E}">
        <p14:creationId xmlns:p14="http://schemas.microsoft.com/office/powerpoint/2010/main" val="143505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176FB0-6504-DA1B-6DBD-027239C3C884}"/>
                  </a:ext>
                </a:extLst>
              </p:cNvPr>
              <p:cNvSpPr txBox="1"/>
              <p:nvPr/>
            </p:nvSpPr>
            <p:spPr>
              <a:xfrm>
                <a:off x="1299945" y="2350688"/>
                <a:ext cx="4068661" cy="826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ru-RU" sz="22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176FB0-6504-DA1B-6DBD-027239C3C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45" y="2350688"/>
                <a:ext cx="4068661" cy="8263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8363FCB-D998-1A82-2514-64F5295618FE}"/>
              </a:ext>
            </a:extLst>
          </p:cNvPr>
          <p:cNvSpPr txBox="1"/>
          <p:nvPr/>
        </p:nvSpPr>
        <p:spPr>
          <a:xfrm>
            <a:off x="200987" y="2367266"/>
            <a:ext cx="897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Alice:</a:t>
            </a:r>
            <a:endParaRPr lang="ru-RU" sz="22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D9D35D-9C1C-AFA2-F1D4-AE2915163B35}"/>
              </a:ext>
            </a:extLst>
          </p:cNvPr>
          <p:cNvSpPr txBox="1"/>
          <p:nvPr/>
        </p:nvSpPr>
        <p:spPr>
          <a:xfrm>
            <a:off x="7745928" y="1948022"/>
            <a:ext cx="754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CRS: </a:t>
            </a:r>
            <a:endParaRPr lang="ru-RU" sz="2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9C5CC4-7C70-0AC1-8E33-1BE4E02582E6}"/>
                  </a:ext>
                </a:extLst>
              </p:cNvPr>
              <p:cNvSpPr txBox="1"/>
              <p:nvPr/>
            </p:nvSpPr>
            <p:spPr>
              <a:xfrm>
                <a:off x="7669638" y="2367266"/>
                <a:ext cx="4390333" cy="4809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ru-RU" sz="22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9C5CC4-7C70-0AC1-8E33-1BE4E0258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38" y="2367266"/>
                <a:ext cx="4390333" cy="480966"/>
              </a:xfrm>
              <a:prstGeom prst="rect">
                <a:avLst/>
              </a:prstGeom>
              <a:blipFill>
                <a:blip r:embed="rId3"/>
                <a:stretch>
                  <a:fillRect b="-50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EE2493-A4A9-EA1C-9AFA-2A77D1092F3D}"/>
                  </a:ext>
                </a:extLst>
              </p:cNvPr>
              <p:cNvSpPr txBox="1"/>
              <p:nvPr/>
            </p:nvSpPr>
            <p:spPr>
              <a:xfrm>
                <a:off x="1299945" y="2868495"/>
                <a:ext cx="6446938" cy="691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  <m:r>
                            <a:rPr lang="ru-RU" sz="2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  <m:r>
                            <a:rPr lang="ru-RU" sz="22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𝐸𝑛𝑐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  <m:d>
                                <m:dPr>
                                  <m:endChr m:val=""/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ru-RU" sz="22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EE2493-A4A9-EA1C-9AFA-2A77D1092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45" y="2868495"/>
                <a:ext cx="6446938" cy="6910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6960EC02-7AC1-56FA-81AD-8BFC2DFD3C04}"/>
              </a:ext>
            </a:extLst>
          </p:cNvPr>
          <p:cNvCxnSpPr/>
          <p:nvPr/>
        </p:nvCxnSpPr>
        <p:spPr>
          <a:xfrm>
            <a:off x="3246539" y="3682767"/>
            <a:ext cx="0" cy="822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B3E57E8-F349-778C-FD26-BB28FF90B54F}"/>
              </a:ext>
            </a:extLst>
          </p:cNvPr>
          <p:cNvSpPr txBox="1"/>
          <p:nvPr/>
        </p:nvSpPr>
        <p:spPr>
          <a:xfrm>
            <a:off x="200987" y="4862607"/>
            <a:ext cx="64469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Bob:</a:t>
            </a:r>
            <a:endParaRPr lang="ru-RU" sz="22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58F8D-3E8F-F926-74DD-762A4BC075DD}"/>
                  </a:ext>
                </a:extLst>
              </p:cNvPr>
              <p:cNvSpPr txBox="1"/>
              <p:nvPr/>
            </p:nvSpPr>
            <p:spPr>
              <a:xfrm>
                <a:off x="1222700" y="4778545"/>
                <a:ext cx="6446938" cy="599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ru-RU" sz="2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̃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0458F8D-3E8F-F926-74DD-762A4BC07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700" y="4778545"/>
                <a:ext cx="6446938" cy="5990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FFF3C0D-3689-B03B-20A1-BD4B7ECB384C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Протокол Пиноккио </a:t>
            </a:r>
          </a:p>
        </p:txBody>
      </p:sp>
    </p:spTree>
    <p:extLst>
      <p:ext uri="{BB962C8B-B14F-4D97-AF65-F5344CB8AC3E}">
        <p14:creationId xmlns:p14="http://schemas.microsoft.com/office/powerpoint/2010/main" val="679365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A48F3C-0F7B-D90B-3856-91034CCD8885}"/>
                  </a:ext>
                </a:extLst>
              </p:cNvPr>
              <p:cNvSpPr txBox="1"/>
              <p:nvPr/>
            </p:nvSpPr>
            <p:spPr>
              <a:xfrm>
                <a:off x="966831" y="2173869"/>
                <a:ext cx="4486012" cy="714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:=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 ⋅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 ⋅ </m:t>
                          </m:r>
                          <m:sSub>
                            <m:sSubPr>
                              <m:ctrlPr>
                                <a:rPr lang="ru-RU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2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или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2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  <m:sub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:=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  <m:e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&amp; где 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1, 2,…</m:t>
                              </m:r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ru-RU" sz="2200" i="0">
                              <a:latin typeface="Cambria Math" panose="02040503050406030204" pitchFamily="18" charset="0"/>
                            </a:rPr>
                            <m:t>, #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A48F3C-0F7B-D90B-3856-91034CCD8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831" y="2173869"/>
                <a:ext cx="4486012" cy="714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7831C-5706-678A-CE05-CA4A04597EEA}"/>
                  </a:ext>
                </a:extLst>
              </p:cNvPr>
              <p:cNvSpPr txBox="1"/>
              <p:nvPr/>
            </p:nvSpPr>
            <p:spPr>
              <a:xfrm>
                <a:off x="1084641" y="4090971"/>
                <a:ext cx="2353562" cy="6002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acc>
                        </m:e>
                      </m:d>
                      <m:r>
                        <a:rPr lang="en-US" sz="2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F7831C-5706-678A-CE05-CA4A0459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641" y="4090971"/>
                <a:ext cx="2353562" cy="6002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E5983-7180-3664-9446-4A759D7239B7}"/>
                  </a:ext>
                </a:extLst>
              </p:cNvPr>
              <p:cNvSpPr txBox="1"/>
              <p:nvPr/>
            </p:nvSpPr>
            <p:spPr>
              <a:xfrm>
                <a:off x="2261422" y="3273257"/>
                <a:ext cx="10094721" cy="2115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  <m:sup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den>
                          </m:f>
                        </m:e>
                      </m:d>
                      <m:d>
                        <m:d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num>
                            <m:den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ru-RU" sz="22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ru-RU" sz="22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den>
                          </m:f>
                        </m:e>
                      </m:d>
                      <m:r>
                        <a:rPr lang="ru-RU" sz="22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E5983-7180-3664-9446-4A759D72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422" y="3273257"/>
                <a:ext cx="10094721" cy="21156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3C17E94-C637-3FD9-46B7-B231F15FEB06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Модификация протокола</a:t>
            </a:r>
          </a:p>
        </p:txBody>
      </p:sp>
    </p:spTree>
    <p:extLst>
      <p:ext uri="{BB962C8B-B14F-4D97-AF65-F5344CB8AC3E}">
        <p14:creationId xmlns:p14="http://schemas.microsoft.com/office/powerpoint/2010/main" val="296105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F25640-60A3-BF91-0FD2-34D79F329721}"/>
                  </a:ext>
                </a:extLst>
              </p:cNvPr>
              <p:cNvSpPr txBox="1"/>
              <p:nvPr/>
            </p:nvSpPr>
            <p:spPr>
              <a:xfrm>
                <a:off x="2202678" y="1936000"/>
                <a:ext cx="6838772" cy="835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ru-RU" sz="2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</m:e>
                        <m:e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&amp;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22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deg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ru-RU" sz="22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eqArr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F25640-60A3-BF91-0FD2-34D79F32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678" y="1936000"/>
                <a:ext cx="6838772" cy="835165"/>
              </a:xfrm>
              <a:prstGeom prst="rect">
                <a:avLst/>
              </a:prstGeom>
              <a:blipFill>
                <a:blip r:embed="rId2"/>
                <a:stretch>
                  <a:fillRect r="-17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3EBB3-A602-E5A6-ED24-9A2D3D5ED427}"/>
                  </a:ext>
                </a:extLst>
              </p:cNvPr>
              <p:cNvSpPr txBox="1"/>
              <p:nvPr/>
            </p:nvSpPr>
            <p:spPr>
              <a:xfrm>
                <a:off x="2610316" y="3130719"/>
                <a:ext cx="8916158" cy="13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ru-RU" sz="2800" i="1" kern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d>
                      <m:d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d>
                      <m:d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 kern="0" smtClean="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𝑍</m:t>
                    </m:r>
                    <m:d>
                      <m:dPr>
                        <m:ctrlPr>
                          <a:rPr lang="ru-RU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ru-RU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 ker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1" kern="0">
                                <a:solidFill>
                                  <a:srgbClr val="00B05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ru-RU" sz="2800" i="1" ker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</m:t>
                    </m:r>
                    <m:d>
                      <m:d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box>
                      <m:boxPr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∶=</m:t>
                        </m:r>
                      </m:e>
                    </m:box>
                    <m:nary>
                      <m:naryPr>
                        <m:chr m:val="∑"/>
                        <m:limLoc m:val="undOvr"/>
                        <m:ctrlPr>
                          <a:rPr lang="ru-RU" sz="2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ru-RU" sz="2800" i="1" ker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ru-RU" sz="2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800" i="1" ker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ru-RU" sz="2800" kern="0" dirty="0">
                    <a:solidFill>
                      <a:schemeClr val="tx1"/>
                    </a:solidFill>
                    <a:effectLst/>
                    <a:latin typeface="+mj-lt"/>
                    <a:ea typeface="Times New Roman" panose="02020603050405020304" pitchFamily="18" charset="0"/>
                  </a:rPr>
                  <a:t>,</a:t>
                </a:r>
                <a:r>
                  <a:rPr lang="ru-RU" sz="2800" i="1" kern="0" dirty="0">
                    <a:solidFill>
                      <a:schemeClr val="tx1"/>
                    </a:solidFill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8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C43EBB3-A602-E5A6-ED24-9A2D3D5E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316" y="3130719"/>
                <a:ext cx="8916158" cy="1315553"/>
              </a:xfrm>
              <a:prstGeom prst="rect">
                <a:avLst/>
              </a:prstGeom>
              <a:blipFill>
                <a:blip r:embed="rId3"/>
                <a:stretch>
                  <a:fillRect b="-130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AF14F2-0B33-CB7D-6793-50ADAEE7B2FD}"/>
                  </a:ext>
                </a:extLst>
              </p:cNvPr>
              <p:cNvSpPr txBox="1"/>
              <p:nvPr/>
            </p:nvSpPr>
            <p:spPr>
              <a:xfrm>
                <a:off x="628773" y="4921313"/>
                <a:ext cx="10934454" cy="12311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4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где </m:t>
                      </m:r>
                      <m:r>
                        <a:rPr lang="en-US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∙..∙(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sz="4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AF14F2-0B33-CB7D-6793-50ADAEE7B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73" y="4921313"/>
                <a:ext cx="10934454" cy="1231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F5CEDD2-E061-10D6-72EC-07F7D0AEB8E3}"/>
              </a:ext>
            </a:extLst>
          </p:cNvPr>
          <p:cNvSpPr txBox="1"/>
          <p:nvPr/>
        </p:nvSpPr>
        <p:spPr>
          <a:xfrm>
            <a:off x="1073988" y="349112"/>
            <a:ext cx="10044023" cy="8777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dirty="0"/>
              <a:t>Изменения в протоколе</a:t>
            </a:r>
          </a:p>
        </p:txBody>
      </p:sp>
    </p:spTree>
    <p:extLst>
      <p:ext uri="{BB962C8B-B14F-4D97-AF65-F5344CB8AC3E}">
        <p14:creationId xmlns:p14="http://schemas.microsoft.com/office/powerpoint/2010/main" val="18818115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445</Words>
  <Application>Microsoft Office PowerPoint</Application>
  <PresentationFormat>Широкоэкранный</PresentationFormat>
  <Paragraphs>68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Inter</vt:lpstr>
      <vt:lpstr>Times New Roman</vt:lpstr>
      <vt:lpstr>Тема Office</vt:lpstr>
      <vt:lpstr>МОДИФИКАЦИЯ ПРИМИТИВА СОВРЕМЕННОГО КРИПТОГРАФИЧЕСКОГО АГРЕГАТА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58</cp:revision>
  <dcterms:created xsi:type="dcterms:W3CDTF">2023-06-13T08:16:45Z</dcterms:created>
  <dcterms:modified xsi:type="dcterms:W3CDTF">2023-06-20T07:55:16Z</dcterms:modified>
</cp:coreProperties>
</file>