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67" r:id="rId4"/>
    <p:sldId id="280" r:id="rId5"/>
    <p:sldId id="282" r:id="rId6"/>
    <p:sldId id="283" r:id="rId7"/>
    <p:sldId id="284" r:id="rId8"/>
    <p:sldId id="285" r:id="rId9"/>
    <p:sldId id="278" r:id="rId10"/>
    <p:sldId id="286" r:id="rId11"/>
    <p:sldId id="287" r:id="rId12"/>
    <p:sldId id="288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 autoAdjust="0"/>
    <p:restoredTop sz="95903" autoAdjust="0"/>
  </p:normalViewPr>
  <p:slideViewPr>
    <p:cSldViewPr snapToGrid="0">
      <p:cViewPr>
        <p:scale>
          <a:sx n="83" d="100"/>
          <a:sy n="83" d="100"/>
        </p:scale>
        <p:origin x="1184" y="7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04B147B-3446-9D49-F315-2DD514EA02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F4163D-18D4-A702-4F55-5E0661E4C5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2DAD-22E1-40A6-951B-2F654080880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978B3C-E798-5D77-0DA1-B7F0DEDCAE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D97A83-3CA9-D2D1-0C6F-5EFE38680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CA6DB-8384-494D-B40D-02124F1C2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708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2E7DF-B96E-43FC-A212-C04A366A9C1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F7E6-85F7-43D7-B4B9-9E6E05B54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508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2479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3B268-F4BB-93CA-AEF4-D2B8F2841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B8CF6D-09DF-EEB2-EA78-950A6A7A66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F971B9-DB1F-5A7C-8259-040CA59C2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30025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AA20-F89A-2EA6-2A97-17D78BCDE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147D29-A323-18FE-9F78-3449AB2485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B22318-CAAB-4475-A580-55AD8D864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21865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F6E39-17E7-3E56-E212-B9204CAD2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1BB369-C39C-F792-3111-5DB253074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4C7CBF-332A-E4B2-556C-DF0ED39BC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62313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6225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7765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34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92722-ED2E-E613-F017-E197BB442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32F3A0-004C-71E6-7BC1-3200266874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ED7D7CD-7210-B2A6-0A9D-E73D1137E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408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6F6D-642D-CCBE-E427-0B5159068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F1AD30-4461-AFD6-1217-1F5C1FFCC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E92C8D-95FC-7FC0-E9E1-E97CDA5AB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56054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C10E0-80B2-BDF6-BEA8-8C5A6378D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53CCF-3468-59BE-3308-1B60BE958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2EFCD-79E1-B23A-BE89-BDFE12C9C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8835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3FD92-5563-B9BA-D89D-DF39D8DCF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F2027B-36B5-32EE-B9F6-30EE96F56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7D1695-7288-20ED-3A0E-80A767E04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91009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194C9-8460-B0ED-3FA6-1B52DEB1A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00497B-847D-934B-8184-374A5C7C4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842757-7EDB-FFB3-FC75-59622B223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5304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6069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dsfd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44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46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2833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1F2CF5-289F-C854-0FE3-6F0B229CC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027B9B8-6715-EB47-1B4F-00D82899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B4F9BEE2-5C21-4B61-BB6C-1BB93564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486E9ECC-4531-CB7B-61DC-1767CBFD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DE7EE233-2BC0-7802-29E0-AA5482C8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87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15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83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15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529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771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183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85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EDF3873-0F28-5D23-70C4-CAC565E37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38FABF-138C-AF49-BC99-C2C59599E733}" type="slidenum">
              <a:rPr lang="en-RU" smtClean="0"/>
              <a:t>‹#›</a:t>
            </a:fld>
            <a:endParaRPr lang="en-RU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76DAB397-9CAA-19AA-F6CC-34CA40F20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18" name="Title Placeholder 17">
            <a:extLst>
              <a:ext uri="{FF2B5EF4-FFF2-40B4-BE49-F238E27FC236}">
                <a16:creationId xmlns:a16="http://schemas.microsoft.com/office/drawing/2014/main" id="{4AD6E4EB-C5CF-EF78-5642-C21EF39D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1312B-AD1D-CFF4-060C-F69896E34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883747-69F0-854C-B157-B8BEB941B560}" type="datetimeFigureOut">
              <a:rPr lang="en-RU" smtClean="0"/>
              <a:t>18.05.2025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58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6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2315-834D-A135-79E7-6070E6790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687" y="2591161"/>
            <a:ext cx="7380515" cy="14161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00" b="1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КРОСС-ПЛАТФОРМЕННОЙ БИБЛИОТЕКИ ДЛЯ АНАЛИЗА ФИНАНСОВЫХ ДАННЫХ</a:t>
            </a:r>
            <a:br>
              <a:rPr lang="ru-RU" sz="135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416BA-D9C2-8131-AB18-6B964977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313" y="4007286"/>
            <a:ext cx="6858000" cy="193431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ru-RU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</a:t>
            </a:r>
          </a:p>
          <a:p>
            <a:pPr>
              <a:lnSpc>
                <a:spcPct val="150000"/>
              </a:lnSpc>
            </a:pP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Денисов Илия Игоревич</a:t>
            </a:r>
          </a:p>
          <a:p>
            <a:pPr>
              <a:lnSpc>
                <a:spcPct val="150000"/>
              </a:lnSpc>
            </a:pPr>
            <a:r>
              <a:rPr lang="ru-RU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– </a:t>
            </a:r>
            <a:b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доц., к. ф.-м. н. Шабас Ирина Николаевна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6A6C0-9D18-83E8-6C82-6DB42B1D1E93}"/>
              </a:ext>
            </a:extLst>
          </p:cNvPr>
          <p:cNvSpPr txBox="1"/>
          <p:nvPr/>
        </p:nvSpPr>
        <p:spPr>
          <a:xfrm>
            <a:off x="2061275" y="449451"/>
            <a:ext cx="5486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</a:t>
            </a:r>
            <a:b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направлению подготовки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02.04.02 – Фундаментальная информатика и информационные технологии, 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направленность программы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«Разработка мобильных приложений и компьютерных игр»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5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31213-0A19-1E21-0B30-E1CF82EF3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ED85588-76E1-D810-A1DA-78A8333C8DD0}"/>
              </a:ext>
            </a:extLst>
          </p:cNvPr>
          <p:cNvSpPr txBox="1"/>
          <p:nvPr/>
        </p:nvSpPr>
        <p:spPr>
          <a:xfrm>
            <a:off x="805491" y="271665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68D98-30F5-6C5C-E376-8BEF10CA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10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2A1D0-6DAA-C347-B6D8-941BB2847F68}"/>
              </a:ext>
            </a:extLst>
          </p:cNvPr>
          <p:cNvSpPr txBox="1"/>
          <p:nvPr/>
        </p:nvSpPr>
        <p:spPr>
          <a:xfrm>
            <a:off x="1033246" y="2886369"/>
            <a:ext cx="2589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Прямоугольник</a:t>
            </a:r>
            <a:endParaRPr lang="en-RU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AA535-18C7-35D1-0FD8-03F7DA7F3C2D}"/>
              </a:ext>
            </a:extLst>
          </p:cNvPr>
          <p:cNvSpPr txBox="1"/>
          <p:nvPr/>
        </p:nvSpPr>
        <p:spPr>
          <a:xfrm>
            <a:off x="4696954" y="3031961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Треугольник</a:t>
            </a:r>
            <a:endParaRPr lang="en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04271-9D9C-1639-30F3-0928B8068C67}"/>
              </a:ext>
            </a:extLst>
          </p:cNvPr>
          <p:cNvSpPr txBox="1"/>
          <p:nvPr/>
        </p:nvSpPr>
        <p:spPr>
          <a:xfrm>
            <a:off x="1033246" y="5052870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Кривая</a:t>
            </a:r>
            <a:endParaRPr lang="en-R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0E9B06-471A-7292-80FB-7725040421AA}"/>
              </a:ext>
            </a:extLst>
          </p:cNvPr>
          <p:cNvSpPr txBox="1"/>
          <p:nvPr/>
        </p:nvSpPr>
        <p:spPr>
          <a:xfrm>
            <a:off x="4696954" y="5173662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Ломаная</a:t>
            </a:r>
            <a:endParaRPr lang="en-RU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F758F-4072-D1DD-731A-4C16F5DD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46" y="1206520"/>
            <a:ext cx="1813649" cy="16103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A0494-505C-272C-A0F8-41F8EBAD4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954" y="1312056"/>
            <a:ext cx="2046893" cy="15048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F3D1A6-0D40-87D7-8811-47252E9D7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246" y="3352268"/>
            <a:ext cx="2046893" cy="15424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1830CF-05F9-038A-90F1-737BC8957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486644"/>
            <a:ext cx="1943100" cy="145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7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64637-1F05-CC78-1727-06E248FA7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5260124-120D-6EC6-72DE-B15439585AE0}"/>
              </a:ext>
            </a:extLst>
          </p:cNvPr>
          <p:cNvSpPr txBox="1"/>
          <p:nvPr/>
        </p:nvSpPr>
        <p:spPr>
          <a:xfrm>
            <a:off x="805491" y="271665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Технические индикаторы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1B828-DA53-F8F9-C51D-95AF74CF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1 </a:t>
            </a:r>
            <a:r>
              <a:rPr lang="ru-RU" dirty="0"/>
              <a:t>из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982D5-A798-4FC6-6DBD-E77B5D34F928}"/>
              </a:ext>
            </a:extLst>
          </p:cNvPr>
          <p:cNvSpPr txBox="1"/>
          <p:nvPr/>
        </p:nvSpPr>
        <p:spPr>
          <a:xfrm>
            <a:off x="3590830" y="3144000"/>
            <a:ext cx="1985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Линии </a:t>
            </a:r>
            <a:r>
              <a:rPr lang="ru-RU" sz="1400" dirty="0" err="1"/>
              <a:t>Боллинджера</a:t>
            </a:r>
            <a:endParaRPr lang="en-RU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ECD97E-2AE2-81DC-EDAA-B3D93A342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124" y="1260921"/>
            <a:ext cx="3497752" cy="17828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56975-9668-0625-59B5-7E8571D7A327}"/>
              </a:ext>
            </a:extLst>
          </p:cNvPr>
          <p:cNvSpPr txBox="1"/>
          <p:nvPr/>
        </p:nvSpPr>
        <p:spPr>
          <a:xfrm>
            <a:off x="3590830" y="5435064"/>
            <a:ext cx="1985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Скользящее среднее</a:t>
            </a:r>
            <a:endParaRPr lang="en-RU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BB8322-A7DC-A75E-49EE-51179883D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861" y="3551985"/>
            <a:ext cx="3156277" cy="184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2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6C87A-3BC6-D5E8-94C5-887C2EC54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D5BC96-B4CB-5104-BB9C-9B1C989D5F58}"/>
              </a:ext>
            </a:extLst>
          </p:cNvPr>
          <p:cNvSpPr txBox="1"/>
          <p:nvPr/>
        </p:nvSpPr>
        <p:spPr>
          <a:xfrm>
            <a:off x="805491" y="607643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Полученные 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D72E5-0629-1EB5-C205-0CDF5385B405}"/>
              </a:ext>
            </a:extLst>
          </p:cNvPr>
          <p:cNvSpPr txBox="1"/>
          <p:nvPr/>
        </p:nvSpPr>
        <p:spPr>
          <a:xfrm>
            <a:off x="805490" y="1537446"/>
            <a:ext cx="7533017" cy="4547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endParaRPr lang="ru-RU" dirty="0"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Проведено исследование предметной области и анализ существующих кроссплатформенных библиотек для финансового анализа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Исследованы современные технологии для создания кросс-платформенной библиотеки и реализована архитектура библиотеки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Разработаны графические инструменты, востребованные трейдерским сообществом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Создано демонстрационное приложение и осуществлена публикация библиотеки в открытом доступе</a:t>
            </a:r>
            <a:endParaRPr lang="ru-RU" sz="2400" dirty="0">
              <a:ea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4FFEEED-9916-4131-39B3-32234179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12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305946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D95AE-E62F-A61B-CE31-7E1DB199A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C9F0FA8-1316-5418-A783-777EA62B4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68945" y="1327773"/>
            <a:ext cx="4151519" cy="42024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04FC2B-7021-12C5-18A6-158ABAB87242}"/>
              </a:ext>
            </a:extLst>
          </p:cNvPr>
          <p:cNvSpPr txBox="1"/>
          <p:nvPr/>
        </p:nvSpPr>
        <p:spPr>
          <a:xfrm>
            <a:off x="588925" y="2188317"/>
            <a:ext cx="2677651" cy="24813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Исходный код проекта с библиотекой на </a:t>
            </a:r>
            <a:r>
              <a:rPr lang="en-US" sz="2400" dirty="0"/>
              <a:t>GitHub</a:t>
            </a:r>
            <a:endParaRPr lang="ru-RU" sz="24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C02DD49-38B4-63F6-8568-BAFBABF2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13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36855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AA8F46-E07C-629A-A18D-22483CFB0DC1}"/>
              </a:ext>
            </a:extLst>
          </p:cNvPr>
          <p:cNvSpPr txBox="1"/>
          <p:nvPr/>
        </p:nvSpPr>
        <p:spPr>
          <a:xfrm>
            <a:off x="805491" y="607643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Постановка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7B443-9708-F2A6-EF97-265719B7B612}"/>
              </a:ext>
            </a:extLst>
          </p:cNvPr>
          <p:cNvSpPr txBox="1"/>
          <p:nvPr/>
        </p:nvSpPr>
        <p:spPr>
          <a:xfrm>
            <a:off x="817213" y="1736845"/>
            <a:ext cx="7533017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dirty="0">
                <a:ea typeface="Times New Roman" panose="02020603050405020304" pitchFamily="18" charset="0"/>
              </a:rPr>
              <a:t>Цель работы: Разработать кроссплатформенную библиотеку для анализа финансовых данных. Библиотека должна содержать востребованные инструменты для определения, а также предоставлять возможность построение технических индикаторов.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dirty="0">
                <a:ea typeface="Times New Roman" panose="02020603050405020304" pitchFamily="18" charset="0"/>
              </a:rPr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Исследовать предметную область, проанализировать существующие кроссплатформенные библиотеки для анализа финансовых данных.</a:t>
            </a:r>
            <a:endParaRPr lang="en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Исследовать технологии для создания библиотеки и спроектировать ее архитектуру.</a:t>
            </a:r>
            <a:endParaRPr lang="en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Разработать востребованные сообществом трейдеров инструменты рисования на графиках для анализа финансовых данных.</a:t>
            </a:r>
            <a:endParaRPr lang="en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приложение для демонстрации функционала библиотеки, а также опубликовать библиотеку в сети интернет.</a:t>
            </a:r>
            <a:endParaRPr lang="en-RU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ru-RU" dirty="0">
              <a:ea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718AC0C-84D6-BC6D-C123-CC1C4148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152756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2D7805E-50A7-033C-4239-EC55080F6C80}"/>
              </a:ext>
            </a:extLst>
          </p:cNvPr>
          <p:cNvSpPr txBox="1"/>
          <p:nvPr/>
        </p:nvSpPr>
        <p:spPr>
          <a:xfrm>
            <a:off x="805490" y="1531301"/>
            <a:ext cx="7533017" cy="1563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/>
              <a:t>1. Определение паттернов технического анализа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2. </a:t>
            </a:r>
            <a:r>
              <a:rPr lang="ru-RU" sz="2200" dirty="0"/>
              <a:t>Построение технических индикаторов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3. </a:t>
            </a:r>
            <a:r>
              <a:rPr lang="ru-RU" sz="2200" dirty="0"/>
              <a:t>Использование торговых стратегий</a:t>
            </a: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5439A-D182-DEEE-B56C-C8A6C698E668}"/>
              </a:ext>
            </a:extLst>
          </p:cNvPr>
          <p:cNvSpPr txBox="1"/>
          <p:nvPr/>
        </p:nvSpPr>
        <p:spPr>
          <a:xfrm>
            <a:off x="805491" y="669636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Область анализа финансовых данных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18789-22EF-E98A-70A5-43762B23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4A7DE0-C80B-4DE9-275B-5ACB807BD1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019" y="3297982"/>
            <a:ext cx="3219961" cy="24006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620466-D655-8CE7-603B-8BF920BBC633}"/>
              </a:ext>
            </a:extLst>
          </p:cNvPr>
          <p:cNvSpPr txBox="1"/>
          <p:nvPr/>
        </p:nvSpPr>
        <p:spPr>
          <a:xfrm>
            <a:off x="3343522" y="5819032"/>
            <a:ext cx="245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Паттерн «Бычий флаг»</a:t>
            </a:r>
            <a:r>
              <a:rPr lang="en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54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5961B-ABA1-7DAB-FCCA-A37D35C9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91385C-D190-1C89-7BA2-8F255037AFF3}"/>
              </a:ext>
            </a:extLst>
          </p:cNvPr>
          <p:cNvSpPr txBox="1"/>
          <p:nvPr/>
        </p:nvSpPr>
        <p:spPr>
          <a:xfrm>
            <a:off x="805491" y="654138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Используемые технологии</a:t>
            </a:r>
          </a:p>
        </p:txBody>
      </p:sp>
      <p:pic>
        <p:nvPicPr>
          <p:cNvPr id="1026" name="Picture 2" descr="TypeScript - Wikipedia">
            <a:extLst>
              <a:ext uri="{FF2B5EF4-FFF2-40B4-BE49-F238E27FC236}">
                <a16:creationId xmlns:a16="http://schemas.microsoft.com/office/drawing/2014/main" id="{771732E6-4F13-4E94-1490-377BF4B52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2" y="3059468"/>
            <a:ext cx="1441095" cy="14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4187B95-6F28-D91A-900C-8B5E1CF4F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29" y="3182899"/>
            <a:ext cx="1377141" cy="119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eading Trainers of HTML5 Canvas Course| Expert Training Program in HTML5  Canvas | SpringPeople">
            <a:extLst>
              <a:ext uri="{FF2B5EF4-FFF2-40B4-BE49-F238E27FC236}">
                <a16:creationId xmlns:a16="http://schemas.microsoft.com/office/drawing/2014/main" id="{752AB99A-B5FF-F436-335C-D8C0FAC27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40" y="2752042"/>
            <a:ext cx="1381645" cy="184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8FCD673-B8D4-5BBC-DB05-0C39078918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7352" y="2589725"/>
            <a:ext cx="2143125" cy="2143125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71D6D26-74E1-4A92-99ED-1DCBAC69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292207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9963D-68C9-86FC-2135-D044F7F4D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B0E8BC8-A2B7-1B71-4C91-8994C19AFB01}"/>
              </a:ext>
            </a:extLst>
          </p:cNvPr>
          <p:cNvSpPr txBox="1"/>
          <p:nvPr/>
        </p:nvSpPr>
        <p:spPr>
          <a:xfrm>
            <a:off x="805491" y="623141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Области рисования на графике</a:t>
            </a:r>
          </a:p>
        </p:txBody>
      </p:sp>
      <p:pic>
        <p:nvPicPr>
          <p:cNvPr id="2" name="Content Placeholder 1" descr="A graph with a line&#10;&#10;AI-generated content may be incorrect.">
            <a:extLst>
              <a:ext uri="{FF2B5EF4-FFF2-40B4-BE49-F238E27FC236}">
                <a16:creationId xmlns:a16="http://schemas.microsoft.com/office/drawing/2014/main" id="{FD912CB9-E73E-30BE-8244-4EDF9F84F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91" y="2350524"/>
            <a:ext cx="7406590" cy="215695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0619F-8141-9110-EEFE-761B6566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5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286247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FA118-EADE-FB16-49C3-31E1D245D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B986E68-FA30-2FBA-4DBE-C6501F615D71}"/>
              </a:ext>
            </a:extLst>
          </p:cNvPr>
          <p:cNvSpPr txBox="1"/>
          <p:nvPr/>
        </p:nvSpPr>
        <p:spPr>
          <a:xfrm>
            <a:off x="805491" y="669636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 рисования как конечный автомат</a:t>
            </a:r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B1B74B4D-0973-DFF5-51FA-9DB394E9F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20" y="2237531"/>
            <a:ext cx="4100322" cy="27898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57E626-081E-7491-B27E-3291988409CB}"/>
              </a:ext>
            </a:extLst>
          </p:cNvPr>
          <p:cNvSpPr txBox="1">
            <a:spLocks/>
          </p:cNvSpPr>
          <p:nvPr/>
        </p:nvSpPr>
        <p:spPr>
          <a:xfrm>
            <a:off x="5154565" y="2237533"/>
            <a:ext cx="3384755" cy="296680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100" dirty="0"/>
              <a:t>S0 – </a:t>
            </a:r>
            <a:r>
              <a:rPr lang="en-US" sz="2100" dirty="0" err="1"/>
              <a:t>неактивное</a:t>
            </a:r>
            <a:r>
              <a:rPr lang="en-US" sz="2100" dirty="0"/>
              <a:t> </a:t>
            </a:r>
            <a:r>
              <a:rPr lang="en-US" sz="2100" dirty="0" err="1"/>
              <a:t>состояние</a:t>
            </a:r>
            <a:r>
              <a:rPr lang="en-US" sz="2100" dirty="0"/>
              <a:t>.</a:t>
            </a:r>
            <a:endParaRPr lang="en-RU" sz="2100" dirty="0"/>
          </a:p>
          <a:p>
            <a:pPr lvl="0"/>
            <a:r>
              <a:rPr lang="en-US" sz="2100" dirty="0"/>
              <a:t>S</a:t>
            </a:r>
            <a:r>
              <a:rPr lang="ru-RU" sz="2100" dirty="0"/>
              <a:t>1 – добавление нового геометрического примитива.</a:t>
            </a:r>
            <a:endParaRPr lang="en-RU" sz="2100" dirty="0"/>
          </a:p>
          <a:p>
            <a:pPr lvl="0"/>
            <a:r>
              <a:rPr lang="en-US" sz="2100" dirty="0"/>
              <a:t>S</a:t>
            </a:r>
            <a:r>
              <a:rPr lang="ru-RU" sz="2100" dirty="0"/>
              <a:t>2 – перемещение на графике одного из существующих геометрических примитивов, относящихся к данному инструменту.</a:t>
            </a:r>
            <a:endParaRPr lang="en-RU" sz="2100" dirty="0"/>
          </a:p>
          <a:p>
            <a:pPr marL="0" indent="0" algn="just">
              <a:buNone/>
            </a:pPr>
            <a:endParaRPr lang="ru-RU" sz="225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1FCB4A-7493-1AAB-AE97-0985C175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6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356286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73FFB-E80D-94A2-3D3C-A1C04C83D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88395EB-C05A-3642-38A6-5FCC516D7D1C}"/>
              </a:ext>
            </a:extLst>
          </p:cNvPr>
          <p:cNvSpPr txBox="1"/>
          <p:nvPr/>
        </p:nvSpPr>
        <p:spPr>
          <a:xfrm>
            <a:off x="805491" y="747128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Функционал реализованный в инструментах рисования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9E0858-F7C3-A341-2365-5E8F53D59E5E}"/>
              </a:ext>
            </a:extLst>
          </p:cNvPr>
          <p:cNvSpPr txBox="1">
            <a:spLocks/>
          </p:cNvSpPr>
          <p:nvPr/>
        </p:nvSpPr>
        <p:spPr>
          <a:xfrm>
            <a:off x="805494" y="2587155"/>
            <a:ext cx="7733825" cy="168369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/>
              <a:t>1</a:t>
            </a:r>
            <a:r>
              <a:rPr lang="en-US" sz="2400" dirty="0"/>
              <a:t>. </a:t>
            </a:r>
            <a:r>
              <a:rPr lang="ru-RU" sz="2400" dirty="0"/>
              <a:t>Подготовка данных для визуализация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2.</a:t>
            </a:r>
            <a:r>
              <a:rPr lang="ru-RU" sz="2400" dirty="0"/>
              <a:t> Визуализация на </a:t>
            </a:r>
            <a:r>
              <a:rPr lang="en-US" sz="2400" b="1" i="1" dirty="0" err="1"/>
              <a:t>CanvasRenderingContext</a:t>
            </a:r>
            <a:r>
              <a:rPr lang="ru-RU" sz="2400" b="1" i="1" dirty="0"/>
              <a:t>2</a:t>
            </a:r>
            <a:r>
              <a:rPr lang="en-US" sz="2400" b="1" i="1" dirty="0"/>
              <a:t>D</a:t>
            </a:r>
            <a:endParaRPr lang="ru-RU" sz="2400" b="1" i="1" dirty="0"/>
          </a:p>
          <a:p>
            <a:pPr marL="0" indent="0" algn="just">
              <a:buNone/>
            </a:pPr>
            <a:r>
              <a:rPr lang="ru-RU" sz="2400" dirty="0"/>
              <a:t>3.</a:t>
            </a:r>
            <a:r>
              <a:rPr lang="en-US" sz="2400" dirty="0"/>
              <a:t> </a:t>
            </a:r>
            <a:r>
              <a:rPr lang="ru-RU" sz="2400" dirty="0"/>
              <a:t>Проверка на коллизию всех геометрических примитивов с точкой координаты мыши на графике</a:t>
            </a:r>
            <a:endParaRPr lang="en-US" sz="2400" dirty="0"/>
          </a:p>
          <a:p>
            <a:pPr marL="0" indent="0" algn="just">
              <a:buNone/>
            </a:pPr>
            <a:endParaRPr lang="ru-RU" sz="225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5E808E-1F6F-3E35-BC3D-73BAAEB0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7 из 13</a:t>
            </a:r>
          </a:p>
        </p:txBody>
      </p:sp>
    </p:spTree>
    <p:extLst>
      <p:ext uri="{BB962C8B-B14F-4D97-AF65-F5344CB8AC3E}">
        <p14:creationId xmlns:p14="http://schemas.microsoft.com/office/powerpoint/2010/main" val="91326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0296-C6ED-F67D-CA33-7DB0BB91F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C9FE423-92BE-4645-E8C2-6CF4A7E5C687}"/>
              </a:ext>
            </a:extLst>
          </p:cNvPr>
          <p:cNvSpPr txBox="1"/>
          <p:nvPr/>
        </p:nvSpPr>
        <p:spPr>
          <a:xfrm>
            <a:off x="805491" y="654138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Вспомогательные классы библиотеки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8D26E2-6AFD-899F-99FF-3A721924E490}"/>
              </a:ext>
            </a:extLst>
          </p:cNvPr>
          <p:cNvSpPr txBox="1">
            <a:spLocks/>
          </p:cNvSpPr>
          <p:nvPr/>
        </p:nvSpPr>
        <p:spPr>
          <a:xfrm>
            <a:off x="805494" y="2587151"/>
            <a:ext cx="7733825" cy="2462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00" b="1" dirty="0" err="1"/>
              <a:t>CollisionHelper</a:t>
            </a:r>
            <a:r>
              <a:rPr lang="ru-RU" sz="2700" dirty="0"/>
              <a:t> – функции для проверки коллизий для некоторых сложных геометрических примитивов</a:t>
            </a:r>
          </a:p>
          <a:p>
            <a:r>
              <a:rPr lang="en-GB" sz="2700" b="1" dirty="0" err="1"/>
              <a:t>MathHelper</a:t>
            </a:r>
            <a:r>
              <a:rPr lang="ru-RU" sz="2700" dirty="0"/>
              <a:t> –</a:t>
            </a:r>
            <a:r>
              <a:rPr lang="en-US" sz="2700" dirty="0"/>
              <a:t> </a:t>
            </a:r>
            <a:r>
              <a:rPr lang="ru-RU" sz="2700" dirty="0"/>
              <a:t>функции линейной алгебры, преобразования и аппроксимации</a:t>
            </a:r>
            <a:endParaRPr lang="en-GB" sz="2700" dirty="0"/>
          </a:p>
          <a:p>
            <a:endParaRPr lang="ru-RU" sz="2700" dirty="0"/>
          </a:p>
          <a:p>
            <a:endParaRPr lang="en-GB" sz="2700" dirty="0"/>
          </a:p>
          <a:p>
            <a:pPr marL="0" indent="0" algn="just">
              <a:buNone/>
            </a:pPr>
            <a:endParaRPr lang="ru-RU" sz="2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CD600-B61D-1819-E930-45C37FC6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8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87481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93B201B-677F-E6B9-7511-87C52882C2FC}"/>
              </a:ext>
            </a:extLst>
          </p:cNvPr>
          <p:cNvSpPr txBox="1"/>
          <p:nvPr/>
        </p:nvSpPr>
        <p:spPr>
          <a:xfrm>
            <a:off x="805491" y="271665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577B0-60C9-583B-8A59-946E9307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9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81D042-5550-C3BF-F734-4B9B8C7A6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696" y="1465411"/>
            <a:ext cx="2240568" cy="13058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E6BDC6-A71B-426C-3947-96DB93DD07BD}"/>
              </a:ext>
            </a:extLst>
          </p:cNvPr>
          <p:cNvSpPr txBox="1"/>
          <p:nvPr/>
        </p:nvSpPr>
        <p:spPr>
          <a:xfrm>
            <a:off x="1077493" y="2886369"/>
            <a:ext cx="2589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Линия Тренда</a:t>
            </a:r>
            <a:r>
              <a:rPr lang="en-US" sz="1400" dirty="0"/>
              <a:t>, </a:t>
            </a:r>
            <a:r>
              <a:rPr lang="ru-RU" sz="1400" dirty="0"/>
              <a:t>Горизонтальная линия</a:t>
            </a:r>
            <a:r>
              <a:rPr lang="en-US" sz="1400" dirty="0"/>
              <a:t>, </a:t>
            </a:r>
            <a:r>
              <a:rPr lang="ru-RU" sz="1400" dirty="0"/>
              <a:t>Вертикальная линия</a:t>
            </a:r>
            <a:endParaRPr lang="en-RU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ADDB0-7125-AC15-C9F8-90D0B4141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327" y="1465411"/>
            <a:ext cx="2466685" cy="1305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3273D-4CCE-A770-360A-B2F2DA039115}"/>
              </a:ext>
            </a:extLst>
          </p:cNvPr>
          <p:cNvSpPr txBox="1"/>
          <p:nvPr/>
        </p:nvSpPr>
        <p:spPr>
          <a:xfrm>
            <a:off x="4728327" y="2985915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Коррекция Фибоначчи</a:t>
            </a:r>
            <a:endParaRPr lang="en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D2390-4739-968A-4468-34EB22287A37}"/>
              </a:ext>
            </a:extLst>
          </p:cNvPr>
          <p:cNvSpPr txBox="1"/>
          <p:nvPr/>
        </p:nvSpPr>
        <p:spPr>
          <a:xfrm>
            <a:off x="1077493" y="5081099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Спираль Фибоначчи</a:t>
            </a:r>
            <a:endParaRPr lang="en-RU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62C8E1-2B3E-B9EB-32F3-1B60AF557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696" y="3429000"/>
            <a:ext cx="2189451" cy="1610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F4565C-6BE6-9040-EA47-F556CF1C03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7182" y="3351904"/>
            <a:ext cx="2589535" cy="17661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E89B17-F342-00AF-852C-2A1D34F0CD1D}"/>
              </a:ext>
            </a:extLst>
          </p:cNvPr>
          <p:cNvSpPr txBox="1"/>
          <p:nvPr/>
        </p:nvSpPr>
        <p:spPr>
          <a:xfrm>
            <a:off x="4728327" y="5081099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Клин Фибоначчи</a:t>
            </a:r>
            <a:endParaRPr lang="en-RU" sz="1400" dirty="0"/>
          </a:p>
        </p:txBody>
      </p:sp>
    </p:spTree>
    <p:extLst>
      <p:ext uri="{BB962C8B-B14F-4D97-AF65-F5344CB8AC3E}">
        <p14:creationId xmlns:p14="http://schemas.microsoft.com/office/powerpoint/2010/main" val="402716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224</TotalTime>
  <Words>378</Words>
  <Application>Microsoft Macintosh PowerPoint</Application>
  <PresentationFormat>On-screen Show (4:3)</PresentationFormat>
  <Paragraphs>63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2013 - 2022 Theme</vt:lpstr>
      <vt:lpstr>РАЗРАБОТКА КРОСС-ПЛАТФОРМЕННОЙ БИБЛИОТЕКИ ДЛЯ АНАЛИЗА ФИНАНСОВЫХ ДАННЫХ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МОДИФИКАЦИЯ ПРИМИТВА СОВРЕМЕННОГО КРИПТОГРАФИЧЕСКОГО АГРЕГАТА </dc:title>
  <dc:creator>Денисов Илия Игоревич</dc:creator>
  <cp:lastModifiedBy>Денисов Илия Игоревич</cp:lastModifiedBy>
  <cp:revision>79</cp:revision>
  <dcterms:created xsi:type="dcterms:W3CDTF">2023-06-13T08:16:45Z</dcterms:created>
  <dcterms:modified xsi:type="dcterms:W3CDTF">2025-05-18T17:54:47Z</dcterms:modified>
</cp:coreProperties>
</file>