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70" r:id="rId1"/>
  </p:sldMasterIdLst>
  <p:notesMasterIdLst>
    <p:notesMasterId r:id="rId15"/>
  </p:notesMasterIdLst>
  <p:handoutMasterIdLst>
    <p:handoutMasterId r:id="rId16"/>
  </p:handoutMasterIdLst>
  <p:sldIdLst>
    <p:sldId id="256" r:id="rId2"/>
    <p:sldId id="270" r:id="rId3"/>
    <p:sldId id="267" r:id="rId4"/>
    <p:sldId id="280" r:id="rId5"/>
    <p:sldId id="282" r:id="rId6"/>
    <p:sldId id="283" r:id="rId7"/>
    <p:sldId id="284" r:id="rId8"/>
    <p:sldId id="285" r:id="rId9"/>
    <p:sldId id="278" r:id="rId10"/>
    <p:sldId id="286" r:id="rId11"/>
    <p:sldId id="287" r:id="rId12"/>
    <p:sldId id="288" r:id="rId13"/>
    <p:sldId id="279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C9C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55" autoAdjust="0"/>
    <p:restoredTop sz="95903" autoAdjust="0"/>
  </p:normalViewPr>
  <p:slideViewPr>
    <p:cSldViewPr snapToGrid="0">
      <p:cViewPr>
        <p:scale>
          <a:sx n="83" d="100"/>
          <a:sy n="83" d="100"/>
        </p:scale>
        <p:origin x="1184" y="7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A04B147B-3446-9D49-F315-2DD514EA029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4F4163D-18D4-A702-4F55-5E0661E4C5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732DAD-22E1-40A6-951B-2F654080880B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F978B3C-E798-5D77-0DA1-B7F0DEDCAE9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6D97A83-3CA9-D2D1-0C6F-5EFE38680D1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9CA6DB-8384-494D-B40D-02124F1C20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037082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62E7DF-B96E-43FC-A212-C04A366A9C15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0F7E6-85F7-43D7-B4B9-9E6E05B54E8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145085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324796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A3B268-F4BB-93CA-AEF4-D2B8F2841B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2B8CF6D-09DF-EEB2-EA78-950A6A7A666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CF971B9-DB1F-5A7C-8259-040CA59C2A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31300256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3EAA20-F89A-2EA6-2A97-17D78BCDE2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B147D29-A323-18FE-9F78-3449AB24857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DB22318-CAAB-4475-A580-55AD8D864B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29218651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3F6E39-17E7-3E56-E212-B9204CAD21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D1BB369-C39C-F792-3111-5DB25307451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B4C7CBF-332A-E4B2-556C-DF0ED39BC1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1623133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3622505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0776508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13448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692722-ED2E-E613-F017-E197BB4421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2D32F3A0-004C-71E6-7BC1-3200266874F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BED7D7CD-7210-B2A6-0A9D-E73D1137EA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24081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B16F6D-642D-CCBE-E427-0B51590686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4F1AD30-4461-AFD6-1217-1F5C1FFCC93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E92C8D-95FC-7FC0-E9E1-E97CDA5AB2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36560546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1C10E0-80B2-BDF6-BEA8-8C5A6378D7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0353CCF-3468-59BE-3308-1B60BE95876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CF2EFCD-79E1-B23A-BE89-BDFE12C9CC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3488353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83FD92-5563-B9BA-D89D-DF39D8DCF1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5F2027B-36B5-32EE-B9F6-30EE96F56F7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17D1695-7288-20ED-3A0E-80A767E049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13910097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F194C9-8460-B0ED-3FA6-1B52DEB1AF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400497B-847D-934B-8184-374A5C7C4D8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E842757-7EDB-FFB3-FC75-59622B2236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2553046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22606970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r>
              <a:rPr lang="ru-RU"/>
              <a:t>20.06.2023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err="1"/>
              <a:t>dsfd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70444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r>
              <a:rPr lang="ru-RU"/>
              <a:t>20.06.2023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14469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r>
              <a:rPr lang="ru-RU"/>
              <a:t>20.06.2023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428336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B1F2CF5-289F-C854-0FE3-6F0B229CC1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  <a:endParaRPr lang="ru-RU" dirty="0"/>
          </a:p>
        </p:txBody>
      </p:sp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8027B9B8-6715-EB47-1B4F-00D828998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15" name="Дата 14">
            <a:extLst>
              <a:ext uri="{FF2B5EF4-FFF2-40B4-BE49-F238E27FC236}">
                <a16:creationId xmlns:a16="http://schemas.microsoft.com/office/drawing/2014/main" id="{B4F9BEE2-5C21-4B61-BB6C-1BB935641E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r>
              <a:rPr lang="ru-RU"/>
              <a:t>20.06.2023</a:t>
            </a:r>
            <a:endParaRPr lang="ru-RU" dirty="0"/>
          </a:p>
        </p:txBody>
      </p:sp>
      <p:sp>
        <p:nvSpPr>
          <p:cNvPr id="16" name="Нижний колонтитул 15">
            <a:extLst>
              <a:ext uri="{FF2B5EF4-FFF2-40B4-BE49-F238E27FC236}">
                <a16:creationId xmlns:a16="http://schemas.microsoft.com/office/drawing/2014/main" id="{486E9ECC-4531-CB7B-61DC-1767CBFDA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17" name="Номер слайда 16">
            <a:extLst>
              <a:ext uri="{FF2B5EF4-FFF2-40B4-BE49-F238E27FC236}">
                <a16:creationId xmlns:a16="http://schemas.microsoft.com/office/drawing/2014/main" id="{DE7EE233-2BC0-7802-29E0-AA5482C89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4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248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r>
              <a:rPr lang="ru-RU"/>
              <a:t>20.06.2023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70874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r>
              <a:rPr lang="ru-RU"/>
              <a:t>20.06.2023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b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38159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r>
              <a:rPr lang="ru-RU"/>
              <a:t>20.06.2023</a:t>
            </a:r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47831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r>
              <a:rPr lang="ru-RU"/>
              <a:t>20.06.2023</a:t>
            </a:r>
            <a:endParaRPr lang="ru-R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31158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r>
              <a:rPr lang="ru-RU"/>
              <a:t>20.06.2023</a:t>
            </a:r>
            <a:endParaRPr lang="ru-R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65299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r>
              <a:rPr lang="ru-RU"/>
              <a:t>20.06.2023</a:t>
            </a:r>
            <a:endParaRPr lang="ru-R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v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67714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r>
              <a:rPr lang="ru-RU"/>
              <a:t>20.06.2023</a:t>
            </a:r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91836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r>
              <a:rPr lang="ru-RU"/>
              <a:t>20.06.2023</a:t>
            </a:r>
            <a:endParaRPr lang="ru-R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f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0857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DEDF3873-0F28-5D23-70C4-CAC565E375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038FABF-138C-AF49-BC99-C2C59599E733}" type="slidenum">
              <a:rPr lang="en-RU" smtClean="0"/>
              <a:t>‹#›</a:t>
            </a:fld>
            <a:endParaRPr lang="en-RU"/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76DAB397-9CAA-19AA-F6CC-34CA40F200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RU"/>
          </a:p>
        </p:txBody>
      </p:sp>
      <p:sp>
        <p:nvSpPr>
          <p:cNvPr id="18" name="Title Placeholder 17">
            <a:extLst>
              <a:ext uri="{FF2B5EF4-FFF2-40B4-BE49-F238E27FC236}">
                <a16:creationId xmlns:a16="http://schemas.microsoft.com/office/drawing/2014/main" id="{4AD6E4EB-C5CF-EF78-5642-C21EF39D2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B1312B-AD1D-CFF4-060C-F69896E348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883747-69F0-854C-B157-B8BEB941B560}" type="datetimeFigureOut">
              <a:rPr lang="en-RU" smtClean="0"/>
              <a:t>18.05.2025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731587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  <p:sldLayoutId id="2147483775" r:id="rId5"/>
    <p:sldLayoutId id="2147483776" r:id="rId6"/>
    <p:sldLayoutId id="2147483777" r:id="rId7"/>
    <p:sldLayoutId id="2147483778" r:id="rId8"/>
    <p:sldLayoutId id="2147483779" r:id="rId9"/>
    <p:sldLayoutId id="2147483780" r:id="rId10"/>
    <p:sldLayoutId id="2147483781" r:id="rId11"/>
    <p:sldLayoutId id="2147483769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A2315-834D-A135-79E7-6070E67904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7687" y="2591161"/>
            <a:ext cx="7380515" cy="1416125"/>
          </a:xfrm>
        </p:spPr>
        <p:txBody>
          <a:bodyPr>
            <a:normAutofit fontScale="90000"/>
          </a:bodyPr>
          <a:lstStyle/>
          <a:p>
            <a:pPr algn="ctr"/>
            <a:r>
              <a:rPr lang="ru-RU" sz="2200" b="1">
                <a:latin typeface="Times New Roman" panose="02020603050405020304" pitchFamily="18" charset="0"/>
                <a:ea typeface="Times New Roman" panose="02020603050405020304" pitchFamily="18" charset="0"/>
              </a:rPr>
              <a:t>РАЗРАБОТКА КРОСС-ПЛАТФОРМЕННОЙ БИБЛИОТЕКИ ДЛЯ АНАЛИЗА ФИНАНСОВЫХ ДАННЫХ</a:t>
            </a:r>
            <a:br>
              <a:rPr lang="ru-RU" sz="1350" b="1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F416BA-D9C2-8131-AB18-6B964977C4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8313" y="4007286"/>
            <a:ext cx="6858000" cy="1934319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ru-RU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Студент</a:t>
            </a:r>
          </a:p>
          <a:p>
            <a:pPr>
              <a:lnSpc>
                <a:spcPct val="150000"/>
              </a:lnSpc>
            </a:pPr>
            <a:r>
              <a:rPr lang="ru-RU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Денисов Илия Игоревич</a:t>
            </a:r>
          </a:p>
          <a:p>
            <a:pPr>
              <a:lnSpc>
                <a:spcPct val="150000"/>
              </a:lnSpc>
            </a:pPr>
            <a:r>
              <a:rPr lang="ru-RU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Научный руководитель – </a:t>
            </a:r>
            <a:br>
              <a:rPr lang="ru-RU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доц., к. ф.-м. н. Шабас Ирина Николаевна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96A6C0-9D18-83E8-6C82-6DB42B1D1E93}"/>
              </a:ext>
            </a:extLst>
          </p:cNvPr>
          <p:cNvSpPr txBox="1"/>
          <p:nvPr/>
        </p:nvSpPr>
        <p:spPr>
          <a:xfrm>
            <a:off x="2061275" y="449451"/>
            <a:ext cx="54864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ts val="900"/>
              </a:spcBef>
              <a:spcAft>
                <a:spcPts val="900"/>
              </a:spcAft>
            </a:pPr>
            <a:r>
              <a:rPr lang="ru-RU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ВЫПУСКНАЯ КВАЛИФИКАЦИОННАЯ РАБОТА</a:t>
            </a:r>
            <a:br>
              <a:rPr lang="ru-RU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по направлению подготовки</a:t>
            </a:r>
            <a:b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02.04.02 – Фундаментальная информатика и информационные технологии, </a:t>
            </a:r>
            <a:b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направленность программы</a:t>
            </a:r>
            <a:b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«Разработка мобильных приложений и компьютерных игр»</a:t>
            </a:r>
            <a:endParaRPr lang="en-US" sz="16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67565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A31213-0A19-1E21-0B30-E1CF82EF3C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AED85588-76E1-D810-A1DA-78A8333C8DD0}"/>
              </a:ext>
            </a:extLst>
          </p:cNvPr>
          <p:cNvSpPr txBox="1"/>
          <p:nvPr/>
        </p:nvSpPr>
        <p:spPr>
          <a:xfrm>
            <a:off x="805491" y="271665"/>
            <a:ext cx="7533017" cy="65829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68580" tIns="34290" rIns="68580" bIns="34290" rtlCol="0" anchor="ctr">
            <a:normAutofit/>
          </a:bodyPr>
          <a:lstStyle/>
          <a:p>
            <a:pPr algn="ctr"/>
            <a:r>
              <a:rPr lang="ru-RU" sz="2400" dirty="0"/>
              <a:t>Инструменты рисования в библиотеке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F68D98-30F5-6C5C-E376-8BEF10CA6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dirty="0"/>
              <a:t>10</a:t>
            </a:r>
            <a:r>
              <a:rPr lang="en-US" dirty="0"/>
              <a:t> </a:t>
            </a:r>
            <a:r>
              <a:rPr lang="ru-RU" dirty="0"/>
              <a:t>из 13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B2A1D0-6DAA-C347-B6D8-941BB2847F68}"/>
              </a:ext>
            </a:extLst>
          </p:cNvPr>
          <p:cNvSpPr txBox="1"/>
          <p:nvPr/>
        </p:nvSpPr>
        <p:spPr>
          <a:xfrm>
            <a:off x="1033246" y="2886369"/>
            <a:ext cx="25895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Прямоугольник</a:t>
            </a:r>
            <a:endParaRPr lang="en-RU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9AA535-18C7-35D1-0FD8-03F7DA7F3C2D}"/>
              </a:ext>
            </a:extLst>
          </p:cNvPr>
          <p:cNvSpPr txBox="1"/>
          <p:nvPr/>
        </p:nvSpPr>
        <p:spPr>
          <a:xfrm>
            <a:off x="4696954" y="3031961"/>
            <a:ext cx="26545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Треугольник</a:t>
            </a:r>
            <a:endParaRPr lang="en-RU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404271-9D9C-1639-30F3-0928B8068C67}"/>
              </a:ext>
            </a:extLst>
          </p:cNvPr>
          <p:cNvSpPr txBox="1"/>
          <p:nvPr/>
        </p:nvSpPr>
        <p:spPr>
          <a:xfrm>
            <a:off x="1033246" y="5052870"/>
            <a:ext cx="26545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Кривая</a:t>
            </a:r>
            <a:endParaRPr lang="en-RU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90E9B06-471A-7292-80FB-7725040421AA}"/>
              </a:ext>
            </a:extLst>
          </p:cNvPr>
          <p:cNvSpPr txBox="1"/>
          <p:nvPr/>
        </p:nvSpPr>
        <p:spPr>
          <a:xfrm>
            <a:off x="4696954" y="5173662"/>
            <a:ext cx="26545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Ломаная</a:t>
            </a:r>
            <a:endParaRPr lang="en-RU" sz="1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E1F758F-4072-D1DD-731A-4C16F5DDEC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246" y="1206520"/>
            <a:ext cx="1813649" cy="161039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3BA0494-505C-272C-A0F8-41F8EBAD4C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6954" y="1312056"/>
            <a:ext cx="2046893" cy="150485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1F3D1A6-0D40-87D7-8811-47252E9D70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3246" y="3352268"/>
            <a:ext cx="2046893" cy="154248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C1830CF-05F9-038A-90F1-737BC8957C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0" y="3486644"/>
            <a:ext cx="1943100" cy="145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7716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E64637-1F05-CC78-1727-06E248FA75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D5260124-120D-6EC6-72DE-B15439585AE0}"/>
              </a:ext>
            </a:extLst>
          </p:cNvPr>
          <p:cNvSpPr txBox="1"/>
          <p:nvPr/>
        </p:nvSpPr>
        <p:spPr>
          <a:xfrm>
            <a:off x="805491" y="271665"/>
            <a:ext cx="7533017" cy="65829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68580" tIns="34290" rIns="68580" bIns="34290" rtlCol="0" anchor="ctr">
            <a:normAutofit/>
          </a:bodyPr>
          <a:lstStyle/>
          <a:p>
            <a:pPr algn="ctr"/>
            <a:r>
              <a:rPr lang="ru-RU" sz="2400" dirty="0"/>
              <a:t>Технические индикаторы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81B828-DA53-F8F9-C51D-95AF74CFC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dirty="0"/>
              <a:t>1</a:t>
            </a:r>
            <a:r>
              <a:rPr lang="en-US" dirty="0"/>
              <a:t>1 </a:t>
            </a:r>
            <a:r>
              <a:rPr lang="ru-RU" dirty="0"/>
              <a:t>из 13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3982D5-A798-4FC6-6DBD-E77B5D34F928}"/>
              </a:ext>
            </a:extLst>
          </p:cNvPr>
          <p:cNvSpPr txBox="1"/>
          <p:nvPr/>
        </p:nvSpPr>
        <p:spPr>
          <a:xfrm>
            <a:off x="3590830" y="3144000"/>
            <a:ext cx="1985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Линии </a:t>
            </a:r>
            <a:r>
              <a:rPr lang="ru-RU" sz="1400" dirty="0" err="1"/>
              <a:t>Боллинджера</a:t>
            </a:r>
            <a:endParaRPr lang="en-RU" sz="1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9ECD97E-2AE2-81DC-EDAA-B3D93A342C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3124" y="1260921"/>
            <a:ext cx="3497752" cy="178287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4B56975-9668-0625-59B5-7E8571D7A327}"/>
              </a:ext>
            </a:extLst>
          </p:cNvPr>
          <p:cNvSpPr txBox="1"/>
          <p:nvPr/>
        </p:nvSpPr>
        <p:spPr>
          <a:xfrm>
            <a:off x="3590830" y="5435064"/>
            <a:ext cx="19853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Скользящее среднее</a:t>
            </a:r>
            <a:endParaRPr lang="en-RU" sz="14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DBB8322-A7DC-A75E-49EE-51179883DA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3861" y="3551985"/>
            <a:ext cx="3156277" cy="1842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0247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56C87A-3BC6-D5E8-94C5-887C2EC546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7D5BC96-B4CB-5104-BB9C-9B1C989D5F58}"/>
              </a:ext>
            </a:extLst>
          </p:cNvPr>
          <p:cNvSpPr txBox="1"/>
          <p:nvPr/>
        </p:nvSpPr>
        <p:spPr>
          <a:xfrm>
            <a:off x="805491" y="607643"/>
            <a:ext cx="7533017" cy="65829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68580" tIns="34290" rIns="68580" bIns="34290" rtlCol="0" anchor="ctr">
            <a:normAutofit/>
          </a:bodyPr>
          <a:lstStyle/>
          <a:p>
            <a:pPr algn="ctr"/>
            <a:r>
              <a:rPr lang="ru-RU" sz="2400" dirty="0"/>
              <a:t>Полученные результаты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2D72E5-0629-1EB5-C205-0CDF5385B405}"/>
              </a:ext>
            </a:extLst>
          </p:cNvPr>
          <p:cNvSpPr txBox="1"/>
          <p:nvPr/>
        </p:nvSpPr>
        <p:spPr>
          <a:xfrm>
            <a:off x="805490" y="1537446"/>
            <a:ext cx="7533017" cy="45473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900"/>
              </a:spcBef>
              <a:spcAft>
                <a:spcPts val="900"/>
              </a:spcAft>
            </a:pPr>
            <a:endParaRPr lang="ru-RU" dirty="0">
              <a:ea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Проведено исследование предметной области и анализ существующих кроссплатформенных библиотек для финансового анализа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Исследованы современные технологии для создания кросс-платформенной библиотеки и реализована архитектура библиотеки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Разработаны графические инструменты, востребованные трейдерским сообществом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Создано демонстрационное приложение и осуществлена публикация библиотеки в открытом доступе</a:t>
            </a:r>
            <a:endParaRPr lang="ru-RU" sz="2400" dirty="0">
              <a:ea typeface="Times New Roman" panose="02020603050405020304" pitchFamily="18" charset="0"/>
            </a:endParaRP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A4FFEEED-9916-4131-39B3-322341799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dirty="0"/>
              <a:t>12</a:t>
            </a:r>
            <a:r>
              <a:rPr lang="en-US" dirty="0"/>
              <a:t> </a:t>
            </a:r>
            <a:r>
              <a:rPr lang="ru-RU" dirty="0"/>
              <a:t>из 13</a:t>
            </a:r>
          </a:p>
        </p:txBody>
      </p:sp>
    </p:spTree>
    <p:extLst>
      <p:ext uri="{BB962C8B-B14F-4D97-AF65-F5344CB8AC3E}">
        <p14:creationId xmlns:p14="http://schemas.microsoft.com/office/powerpoint/2010/main" val="30594698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DD95AE-E62F-A61B-CE31-7E1DB199AE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AC9F0FA8-1316-5418-A783-777EA62B4F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168945" y="1327773"/>
            <a:ext cx="4151519" cy="420245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304FC2B-7021-12C5-18A6-158ABAB87242}"/>
              </a:ext>
            </a:extLst>
          </p:cNvPr>
          <p:cNvSpPr txBox="1"/>
          <p:nvPr/>
        </p:nvSpPr>
        <p:spPr>
          <a:xfrm>
            <a:off x="588925" y="2188317"/>
            <a:ext cx="2677651" cy="248136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68580" tIns="34290" rIns="68580" bIns="34290" rtlCol="0" anchor="ctr">
            <a:normAutofit/>
          </a:bodyPr>
          <a:lstStyle/>
          <a:p>
            <a:pPr algn="ctr"/>
            <a:r>
              <a:rPr lang="ru-RU" sz="2400" dirty="0"/>
              <a:t>Исходный код проекта с библиотекой на </a:t>
            </a:r>
            <a:r>
              <a:rPr lang="en-US" sz="2400" dirty="0"/>
              <a:t>GitHub</a:t>
            </a:r>
            <a:endParaRPr lang="ru-RU" sz="2400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6C02DD49-38B4-63F6-8568-BAFBABF26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dirty="0"/>
              <a:t>13</a:t>
            </a:r>
            <a:r>
              <a:rPr lang="en-US" dirty="0"/>
              <a:t> </a:t>
            </a:r>
            <a:r>
              <a:rPr lang="ru-RU" dirty="0"/>
              <a:t>из 13</a:t>
            </a:r>
          </a:p>
        </p:txBody>
      </p:sp>
    </p:spTree>
    <p:extLst>
      <p:ext uri="{BB962C8B-B14F-4D97-AF65-F5344CB8AC3E}">
        <p14:creationId xmlns:p14="http://schemas.microsoft.com/office/powerpoint/2010/main" val="368553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58AA8F46-E07C-629A-A18D-22483CFB0DC1}"/>
              </a:ext>
            </a:extLst>
          </p:cNvPr>
          <p:cNvSpPr txBox="1"/>
          <p:nvPr/>
        </p:nvSpPr>
        <p:spPr>
          <a:xfrm>
            <a:off x="805491" y="607643"/>
            <a:ext cx="7533017" cy="65829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68580" tIns="34290" rIns="68580" bIns="34290" rtlCol="0" anchor="ctr">
            <a:normAutofit/>
          </a:bodyPr>
          <a:lstStyle/>
          <a:p>
            <a:pPr algn="ctr"/>
            <a:r>
              <a:rPr lang="ru-RU" sz="2400" dirty="0"/>
              <a:t>Постановка задачи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67B443-9708-F2A6-EF97-265719B7B612}"/>
              </a:ext>
            </a:extLst>
          </p:cNvPr>
          <p:cNvSpPr txBox="1"/>
          <p:nvPr/>
        </p:nvSpPr>
        <p:spPr>
          <a:xfrm>
            <a:off x="817213" y="1736845"/>
            <a:ext cx="7533017" cy="44319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ru-RU" dirty="0">
                <a:ea typeface="Times New Roman" panose="02020603050405020304" pitchFamily="18" charset="0"/>
              </a:rPr>
              <a:t>Цель работы: Разработать кроссплатформенную библиотеку для анализа финансовых данных. Библиотека должна содержать востребованные инструменты для определения, а также предоставлять возможность построение технических индикаторов. </a:t>
            </a:r>
          </a:p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ru-RU" dirty="0">
                <a:ea typeface="Times New Roman" panose="02020603050405020304" pitchFamily="18" charset="0"/>
              </a:rPr>
              <a:t>Задачи: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Исследовать предметную область, проанализировать существующие кроссплатформенные библиотеки для анализа финансовых данных.</a:t>
            </a:r>
            <a:endParaRPr lang="en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Исследовать технологии для создания библиотеки и спроектировать ее архитектуру.</a:t>
            </a:r>
            <a:endParaRPr lang="en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Разработать востребованные сообществом трейдеров инструменты рисования на графиках для анализа финансовых данных.</a:t>
            </a:r>
            <a:endParaRPr lang="en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Создать приложение для демонстрации функционала библиотеки, а также опубликовать библиотеку в сети интернет.</a:t>
            </a:r>
            <a:endParaRPr lang="en-RU" dirty="0"/>
          </a:p>
          <a:p>
            <a:pPr>
              <a:spcBef>
                <a:spcPts val="900"/>
              </a:spcBef>
              <a:spcAft>
                <a:spcPts val="900"/>
              </a:spcAft>
            </a:pPr>
            <a:endParaRPr lang="ru-RU" dirty="0">
              <a:ea typeface="Times New Roman" panose="02020603050405020304" pitchFamily="18" charset="0"/>
            </a:endParaRP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2718AC0C-84D6-BC6D-C123-CC1C41488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dirty="0"/>
              <a:t>2</a:t>
            </a:r>
            <a:r>
              <a:rPr lang="en-US" dirty="0"/>
              <a:t> </a:t>
            </a:r>
            <a:r>
              <a:rPr lang="ru-RU" dirty="0"/>
              <a:t>из 13</a:t>
            </a:r>
          </a:p>
        </p:txBody>
      </p:sp>
    </p:spTree>
    <p:extLst>
      <p:ext uri="{BB962C8B-B14F-4D97-AF65-F5344CB8AC3E}">
        <p14:creationId xmlns:p14="http://schemas.microsoft.com/office/powerpoint/2010/main" val="1527565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82D7805E-50A7-033C-4239-EC55080F6C80}"/>
              </a:ext>
            </a:extLst>
          </p:cNvPr>
          <p:cNvSpPr txBox="1"/>
          <p:nvPr/>
        </p:nvSpPr>
        <p:spPr>
          <a:xfrm>
            <a:off x="805490" y="1531301"/>
            <a:ext cx="7533017" cy="1563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200" dirty="0"/>
              <a:t>1. Определение паттернов технического анализа</a:t>
            </a:r>
            <a:endParaRPr lang="en-US" sz="2200" dirty="0"/>
          </a:p>
          <a:p>
            <a:pPr>
              <a:lnSpc>
                <a:spcPct val="150000"/>
              </a:lnSpc>
            </a:pPr>
            <a:r>
              <a:rPr lang="en-US" sz="2200" dirty="0"/>
              <a:t>2. </a:t>
            </a:r>
            <a:r>
              <a:rPr lang="ru-RU" sz="2200" dirty="0"/>
              <a:t>Построение технических индикаторов</a:t>
            </a:r>
            <a:endParaRPr lang="en-US" sz="2200" dirty="0"/>
          </a:p>
          <a:p>
            <a:pPr>
              <a:lnSpc>
                <a:spcPct val="150000"/>
              </a:lnSpc>
            </a:pPr>
            <a:r>
              <a:rPr lang="en-US" sz="2200" dirty="0"/>
              <a:t>3. </a:t>
            </a:r>
            <a:r>
              <a:rPr lang="ru-RU" sz="2200" dirty="0"/>
              <a:t>Использование торговых стратегий</a:t>
            </a:r>
            <a:endParaRPr lang="en-US" sz="2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D5439A-D182-DEEE-B56C-C8A6C698E668}"/>
              </a:ext>
            </a:extLst>
          </p:cNvPr>
          <p:cNvSpPr txBox="1"/>
          <p:nvPr/>
        </p:nvSpPr>
        <p:spPr>
          <a:xfrm>
            <a:off x="805491" y="669636"/>
            <a:ext cx="7533017" cy="65829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68580" tIns="34290" rIns="68580" bIns="34290" rtlCol="0" anchor="ctr">
            <a:normAutofit/>
          </a:bodyPr>
          <a:lstStyle/>
          <a:p>
            <a:pPr algn="ctr"/>
            <a:r>
              <a:rPr lang="ru-RU" sz="2400" dirty="0"/>
              <a:t>Область анализа финансовых данных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C18789-22EF-E98A-70A5-43762B23E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dirty="0"/>
              <a:t>3</a:t>
            </a:r>
            <a:r>
              <a:rPr lang="en-US" dirty="0"/>
              <a:t> </a:t>
            </a:r>
            <a:r>
              <a:rPr lang="ru-RU" dirty="0"/>
              <a:t>из 13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84A7DE0-C80B-4DE9-275B-5ACB807BD11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2019" y="3297982"/>
            <a:ext cx="3219961" cy="240061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A620466-D655-8CE7-603B-8BF920BBC633}"/>
              </a:ext>
            </a:extLst>
          </p:cNvPr>
          <p:cNvSpPr txBox="1"/>
          <p:nvPr/>
        </p:nvSpPr>
        <p:spPr>
          <a:xfrm>
            <a:off x="3343522" y="5819032"/>
            <a:ext cx="2456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Паттерн «Бычий флаг»</a:t>
            </a:r>
            <a:r>
              <a:rPr lang="en-R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45489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D5961B-ABA1-7DAB-FCCA-A37D35C908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591385C-D190-1C89-7BA2-8F255037AFF3}"/>
              </a:ext>
            </a:extLst>
          </p:cNvPr>
          <p:cNvSpPr txBox="1"/>
          <p:nvPr/>
        </p:nvSpPr>
        <p:spPr>
          <a:xfrm>
            <a:off x="805491" y="654138"/>
            <a:ext cx="7533017" cy="65829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68580" tIns="34290" rIns="68580" bIns="34290" rtlCol="0" anchor="ctr">
            <a:normAutofit/>
          </a:bodyPr>
          <a:lstStyle/>
          <a:p>
            <a:pPr algn="ctr"/>
            <a:r>
              <a:rPr lang="ru-RU" sz="2400" dirty="0"/>
              <a:t>Используемые технологии</a:t>
            </a:r>
          </a:p>
        </p:txBody>
      </p:sp>
      <p:pic>
        <p:nvPicPr>
          <p:cNvPr id="1026" name="Picture 2" descr="TypeScript - Wikipedia">
            <a:extLst>
              <a:ext uri="{FF2B5EF4-FFF2-40B4-BE49-F238E27FC236}">
                <a16:creationId xmlns:a16="http://schemas.microsoft.com/office/drawing/2014/main" id="{771732E6-4F13-4E94-1490-377BF4B522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492" y="3059468"/>
            <a:ext cx="1441095" cy="1441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54187B95-6F28-D91A-900C-8B5E1CF4F0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4829" y="3182899"/>
            <a:ext cx="1377141" cy="1194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Leading Trainers of HTML5 Canvas Course| Expert Training Program in HTML5  Canvas | SpringPeople">
            <a:extLst>
              <a:ext uri="{FF2B5EF4-FFF2-40B4-BE49-F238E27FC236}">
                <a16:creationId xmlns:a16="http://schemas.microsoft.com/office/drawing/2014/main" id="{752AB99A-B5FF-F436-335C-D8C0FAC27E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8840" y="2752042"/>
            <a:ext cx="1381645" cy="1844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28FCD673-B8D4-5BBC-DB05-0C39078918C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397352" y="2589725"/>
            <a:ext cx="2143125" cy="2143125"/>
          </a:xfrm>
          <a:prstGeom prst="rect">
            <a:avLst/>
          </a:prstGeom>
        </p:spPr>
      </p:pic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B71D6D26-74E1-4A92-99ED-1DCBAC690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dirty="0"/>
              <a:t>4</a:t>
            </a:r>
            <a:r>
              <a:rPr lang="en-US" dirty="0"/>
              <a:t> </a:t>
            </a:r>
            <a:r>
              <a:rPr lang="ru-RU" dirty="0"/>
              <a:t>из 13</a:t>
            </a:r>
          </a:p>
        </p:txBody>
      </p:sp>
    </p:spTree>
    <p:extLst>
      <p:ext uri="{BB962C8B-B14F-4D97-AF65-F5344CB8AC3E}">
        <p14:creationId xmlns:p14="http://schemas.microsoft.com/office/powerpoint/2010/main" val="2922075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49963D-68C9-86FC-2135-D044F7F4DB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EB0E8BC8-A2B7-1B71-4C91-8994C19AFB01}"/>
              </a:ext>
            </a:extLst>
          </p:cNvPr>
          <p:cNvSpPr txBox="1"/>
          <p:nvPr/>
        </p:nvSpPr>
        <p:spPr>
          <a:xfrm>
            <a:off x="805491" y="623141"/>
            <a:ext cx="7533017" cy="65829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68580" tIns="34290" rIns="68580" bIns="34290" rtlCol="0" anchor="ctr">
            <a:normAutofit/>
          </a:bodyPr>
          <a:lstStyle/>
          <a:p>
            <a:pPr algn="ctr"/>
            <a:r>
              <a:rPr lang="ru-RU" sz="2400" dirty="0"/>
              <a:t>Области рисования на графике</a:t>
            </a:r>
          </a:p>
        </p:txBody>
      </p:sp>
      <p:pic>
        <p:nvPicPr>
          <p:cNvPr id="2" name="Content Placeholder 1" descr="A graph with a line&#10;&#10;AI-generated content may be incorrect.">
            <a:extLst>
              <a:ext uri="{FF2B5EF4-FFF2-40B4-BE49-F238E27FC236}">
                <a16:creationId xmlns:a16="http://schemas.microsoft.com/office/drawing/2014/main" id="{FD912CB9-E73E-30BE-8244-4EDF9F84FB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491" y="2350524"/>
            <a:ext cx="7406590" cy="2156951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00619F-8141-9110-EEFE-761B65666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dirty="0"/>
              <a:t>5</a:t>
            </a:r>
            <a:r>
              <a:rPr lang="en-US" dirty="0"/>
              <a:t> </a:t>
            </a:r>
            <a:r>
              <a:rPr lang="ru-RU" dirty="0"/>
              <a:t>из 13</a:t>
            </a:r>
          </a:p>
        </p:txBody>
      </p:sp>
    </p:spTree>
    <p:extLst>
      <p:ext uri="{BB962C8B-B14F-4D97-AF65-F5344CB8AC3E}">
        <p14:creationId xmlns:p14="http://schemas.microsoft.com/office/powerpoint/2010/main" val="2862473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FFA118-EADE-FB16-49C3-31E1D245DF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FB986E68-FA30-2FBA-4DBE-C6501F615D71}"/>
              </a:ext>
            </a:extLst>
          </p:cNvPr>
          <p:cNvSpPr txBox="1"/>
          <p:nvPr/>
        </p:nvSpPr>
        <p:spPr>
          <a:xfrm>
            <a:off x="805491" y="669636"/>
            <a:ext cx="7533017" cy="65829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68580" tIns="34290" rIns="68580" bIns="34290" rtlCol="0" anchor="ctr">
            <a:normAutofit/>
          </a:bodyPr>
          <a:lstStyle/>
          <a:p>
            <a:pPr algn="ctr"/>
            <a:r>
              <a:rPr lang="ru-RU" sz="2400" dirty="0"/>
              <a:t>Инструмент рисования как конечный автомат</a:t>
            </a:r>
          </a:p>
        </p:txBody>
      </p:sp>
      <p:pic>
        <p:nvPicPr>
          <p:cNvPr id="5" name="Content Placeholder 4" descr="A diagram of a diagram&#10;&#10;AI-generated content may be incorrect.">
            <a:extLst>
              <a:ext uri="{FF2B5EF4-FFF2-40B4-BE49-F238E27FC236}">
                <a16:creationId xmlns:a16="http://schemas.microsoft.com/office/drawing/2014/main" id="{B1B74B4D-0973-DFF5-51FA-9DB394E9F6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920" y="2237531"/>
            <a:ext cx="4100322" cy="2789827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757E626-081E-7491-B27E-3291988409CB}"/>
              </a:ext>
            </a:extLst>
          </p:cNvPr>
          <p:cNvSpPr txBox="1">
            <a:spLocks/>
          </p:cNvSpPr>
          <p:nvPr/>
        </p:nvSpPr>
        <p:spPr>
          <a:xfrm>
            <a:off x="5154565" y="2237533"/>
            <a:ext cx="3384755" cy="2966807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2100" dirty="0"/>
              <a:t>S0 – </a:t>
            </a:r>
            <a:r>
              <a:rPr lang="en-US" sz="2100" dirty="0" err="1"/>
              <a:t>неактивное</a:t>
            </a:r>
            <a:r>
              <a:rPr lang="en-US" sz="2100" dirty="0"/>
              <a:t> </a:t>
            </a:r>
            <a:r>
              <a:rPr lang="en-US" sz="2100" dirty="0" err="1"/>
              <a:t>состояние</a:t>
            </a:r>
            <a:r>
              <a:rPr lang="en-US" sz="2100" dirty="0"/>
              <a:t>.</a:t>
            </a:r>
            <a:endParaRPr lang="en-RU" sz="2100" dirty="0"/>
          </a:p>
          <a:p>
            <a:pPr lvl="0"/>
            <a:r>
              <a:rPr lang="en-US" sz="2100" dirty="0"/>
              <a:t>S</a:t>
            </a:r>
            <a:r>
              <a:rPr lang="ru-RU" sz="2100" dirty="0"/>
              <a:t>1 – добавление нового геометрического примитива.</a:t>
            </a:r>
            <a:endParaRPr lang="en-RU" sz="2100" dirty="0"/>
          </a:p>
          <a:p>
            <a:pPr lvl="0"/>
            <a:r>
              <a:rPr lang="en-US" sz="2100" dirty="0"/>
              <a:t>S</a:t>
            </a:r>
            <a:r>
              <a:rPr lang="ru-RU" sz="2100" dirty="0"/>
              <a:t>2 – перемещение на графике одного из существующих геометрических примитивов, относящихся к данному инструменту.</a:t>
            </a:r>
            <a:endParaRPr lang="en-RU" sz="2100" dirty="0"/>
          </a:p>
          <a:p>
            <a:pPr marL="0" indent="0" algn="just">
              <a:buNone/>
            </a:pPr>
            <a:endParaRPr lang="ru-RU" sz="2250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B1FCB4A-7493-1AAB-AE97-0985C175F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dirty="0"/>
              <a:t>6</a:t>
            </a:r>
            <a:r>
              <a:rPr lang="en-US" dirty="0"/>
              <a:t> </a:t>
            </a:r>
            <a:r>
              <a:rPr lang="ru-RU" dirty="0"/>
              <a:t>из 13</a:t>
            </a:r>
          </a:p>
        </p:txBody>
      </p:sp>
    </p:spTree>
    <p:extLst>
      <p:ext uri="{BB962C8B-B14F-4D97-AF65-F5344CB8AC3E}">
        <p14:creationId xmlns:p14="http://schemas.microsoft.com/office/powerpoint/2010/main" val="3562866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673FFB-E80D-94A2-3D3C-A1C04C83D0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D88395EB-C05A-3642-38A6-5FCC516D7D1C}"/>
              </a:ext>
            </a:extLst>
          </p:cNvPr>
          <p:cNvSpPr txBox="1"/>
          <p:nvPr/>
        </p:nvSpPr>
        <p:spPr>
          <a:xfrm>
            <a:off x="805491" y="747128"/>
            <a:ext cx="7533017" cy="65829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68580" tIns="34290" rIns="68580" bIns="34290" rtlCol="0" anchor="ctr">
            <a:normAutofit/>
          </a:bodyPr>
          <a:lstStyle/>
          <a:p>
            <a:pPr algn="ctr"/>
            <a:r>
              <a:rPr lang="ru-RU" sz="2400" dirty="0"/>
              <a:t>Функционал реализованный в инструментах рисования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09E0858-F7C3-A341-2365-5E8F53D59E5E}"/>
              </a:ext>
            </a:extLst>
          </p:cNvPr>
          <p:cNvSpPr txBox="1">
            <a:spLocks/>
          </p:cNvSpPr>
          <p:nvPr/>
        </p:nvSpPr>
        <p:spPr>
          <a:xfrm>
            <a:off x="805494" y="2587155"/>
            <a:ext cx="7733825" cy="1683697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ru-RU" sz="2400" dirty="0"/>
              <a:t>1</a:t>
            </a:r>
            <a:r>
              <a:rPr lang="en-US" sz="2400" dirty="0"/>
              <a:t>. </a:t>
            </a:r>
            <a:r>
              <a:rPr lang="ru-RU" sz="2400" dirty="0"/>
              <a:t>Подготовка данных для визуализация</a:t>
            </a:r>
            <a:endParaRPr lang="en-US" sz="2400" dirty="0"/>
          </a:p>
          <a:p>
            <a:pPr marL="0" indent="0" algn="just">
              <a:buNone/>
            </a:pPr>
            <a:r>
              <a:rPr lang="en-US" sz="2400" dirty="0"/>
              <a:t>2.</a:t>
            </a:r>
            <a:r>
              <a:rPr lang="ru-RU" sz="2400" dirty="0"/>
              <a:t> Визуализация на </a:t>
            </a:r>
            <a:r>
              <a:rPr lang="en-US" sz="2400" b="1" i="1" dirty="0" err="1"/>
              <a:t>CanvasRenderingContext</a:t>
            </a:r>
            <a:r>
              <a:rPr lang="ru-RU" sz="2400" b="1" i="1" dirty="0"/>
              <a:t>2</a:t>
            </a:r>
            <a:r>
              <a:rPr lang="en-US" sz="2400" b="1" i="1" dirty="0"/>
              <a:t>D</a:t>
            </a:r>
            <a:endParaRPr lang="ru-RU" sz="2400" b="1" i="1" dirty="0"/>
          </a:p>
          <a:p>
            <a:pPr marL="0" indent="0" algn="just">
              <a:buNone/>
            </a:pPr>
            <a:r>
              <a:rPr lang="ru-RU" sz="2400" dirty="0"/>
              <a:t>3.</a:t>
            </a:r>
            <a:r>
              <a:rPr lang="en-US" sz="2400" dirty="0"/>
              <a:t> </a:t>
            </a:r>
            <a:r>
              <a:rPr lang="ru-RU" sz="2400" dirty="0"/>
              <a:t>Проверка на коллизию всех геометрических примитивов с точкой координаты мыши на графике</a:t>
            </a:r>
            <a:endParaRPr lang="en-US" sz="2400" dirty="0"/>
          </a:p>
          <a:p>
            <a:pPr marL="0" indent="0" algn="just">
              <a:buNone/>
            </a:pPr>
            <a:endParaRPr lang="ru-RU" sz="2250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25E808E-1F6F-3E35-BC3D-73BAAEB0A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dirty="0"/>
              <a:t>7 из 13</a:t>
            </a:r>
          </a:p>
        </p:txBody>
      </p:sp>
    </p:spTree>
    <p:extLst>
      <p:ext uri="{BB962C8B-B14F-4D97-AF65-F5344CB8AC3E}">
        <p14:creationId xmlns:p14="http://schemas.microsoft.com/office/powerpoint/2010/main" val="913263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740296-C6ED-F67D-CA33-7DB0BB91F2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6C9FE423-92BE-4645-E8C2-6CF4A7E5C687}"/>
              </a:ext>
            </a:extLst>
          </p:cNvPr>
          <p:cNvSpPr txBox="1"/>
          <p:nvPr/>
        </p:nvSpPr>
        <p:spPr>
          <a:xfrm>
            <a:off x="805491" y="654138"/>
            <a:ext cx="7533017" cy="65829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68580" tIns="34290" rIns="68580" bIns="34290" rtlCol="0" anchor="ctr">
            <a:normAutofit/>
          </a:bodyPr>
          <a:lstStyle/>
          <a:p>
            <a:pPr algn="ctr"/>
            <a:r>
              <a:rPr lang="ru-RU" sz="2400" dirty="0"/>
              <a:t>Вспомогательные классы библиотеки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48D26E2-6AFD-899F-99FF-3A721924E490}"/>
              </a:ext>
            </a:extLst>
          </p:cNvPr>
          <p:cNvSpPr txBox="1">
            <a:spLocks/>
          </p:cNvSpPr>
          <p:nvPr/>
        </p:nvSpPr>
        <p:spPr>
          <a:xfrm>
            <a:off x="805494" y="2587151"/>
            <a:ext cx="7733825" cy="2462328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700" b="1" dirty="0" err="1"/>
              <a:t>CollisionHelper</a:t>
            </a:r>
            <a:r>
              <a:rPr lang="ru-RU" sz="2700" dirty="0"/>
              <a:t> – функции для проверки коллизий для некоторых сложных геометрических примитивов</a:t>
            </a:r>
          </a:p>
          <a:p>
            <a:r>
              <a:rPr lang="en-GB" sz="2700" b="1" dirty="0" err="1"/>
              <a:t>MathHelper</a:t>
            </a:r>
            <a:r>
              <a:rPr lang="ru-RU" sz="2700" dirty="0"/>
              <a:t> –</a:t>
            </a:r>
            <a:r>
              <a:rPr lang="en-US" sz="2700" dirty="0"/>
              <a:t> </a:t>
            </a:r>
            <a:r>
              <a:rPr lang="ru-RU" sz="2700" dirty="0"/>
              <a:t>функции линейной алгебры, преобразования и аппроксимации</a:t>
            </a:r>
            <a:endParaRPr lang="en-GB" sz="2700" dirty="0"/>
          </a:p>
          <a:p>
            <a:endParaRPr lang="ru-RU" sz="2700" dirty="0"/>
          </a:p>
          <a:p>
            <a:endParaRPr lang="en-GB" sz="2700" dirty="0"/>
          </a:p>
          <a:p>
            <a:pPr marL="0" indent="0" algn="just">
              <a:buNone/>
            </a:pPr>
            <a:endParaRPr lang="ru-RU" sz="27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2CD600-B61D-1819-E930-45C37FC64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dirty="0"/>
              <a:t>8</a:t>
            </a:r>
            <a:r>
              <a:rPr lang="en-US" dirty="0"/>
              <a:t> </a:t>
            </a:r>
            <a:r>
              <a:rPr lang="ru-RU" dirty="0"/>
              <a:t>из 13</a:t>
            </a:r>
          </a:p>
        </p:txBody>
      </p:sp>
    </p:spTree>
    <p:extLst>
      <p:ext uri="{BB962C8B-B14F-4D97-AF65-F5344CB8AC3E}">
        <p14:creationId xmlns:p14="http://schemas.microsoft.com/office/powerpoint/2010/main" val="8748195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B93B201B-677F-E6B9-7511-87C52882C2FC}"/>
              </a:ext>
            </a:extLst>
          </p:cNvPr>
          <p:cNvSpPr txBox="1"/>
          <p:nvPr/>
        </p:nvSpPr>
        <p:spPr>
          <a:xfrm>
            <a:off x="805491" y="271665"/>
            <a:ext cx="7533017" cy="65829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68580" tIns="34290" rIns="68580" bIns="34290" rtlCol="0" anchor="ctr">
            <a:normAutofit/>
          </a:bodyPr>
          <a:lstStyle/>
          <a:p>
            <a:pPr algn="ctr"/>
            <a:r>
              <a:rPr lang="ru-RU" sz="2400" dirty="0"/>
              <a:t>Инструменты рисования в библиотеке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E577B0-60C9-583B-8A59-946E93078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ru-RU" dirty="0"/>
              <a:t>9</a:t>
            </a:r>
            <a:r>
              <a:rPr lang="en-US" dirty="0"/>
              <a:t> </a:t>
            </a:r>
            <a:r>
              <a:rPr lang="ru-RU" dirty="0"/>
              <a:t>из 13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681D042-5550-C3BF-F734-4B9B8C7A6D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9696" y="1465411"/>
            <a:ext cx="2240568" cy="130589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4E6BDC6-A71B-426C-3947-96DB93DD07BD}"/>
              </a:ext>
            </a:extLst>
          </p:cNvPr>
          <p:cNvSpPr txBox="1"/>
          <p:nvPr/>
        </p:nvSpPr>
        <p:spPr>
          <a:xfrm>
            <a:off x="1077493" y="2886369"/>
            <a:ext cx="25895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Линия Тренда</a:t>
            </a:r>
            <a:r>
              <a:rPr lang="en-US" sz="1400" dirty="0"/>
              <a:t>, </a:t>
            </a:r>
            <a:r>
              <a:rPr lang="ru-RU" sz="1400" dirty="0"/>
              <a:t>Горизонтальная линия</a:t>
            </a:r>
            <a:r>
              <a:rPr lang="en-US" sz="1400" dirty="0"/>
              <a:t>, </a:t>
            </a:r>
            <a:r>
              <a:rPr lang="ru-RU" sz="1400" dirty="0"/>
              <a:t>Вертикальная линия</a:t>
            </a:r>
            <a:endParaRPr lang="en-RU" sz="1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1ADDB0-7125-AC15-C9F8-90D0B41413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8327" y="1465411"/>
            <a:ext cx="2466685" cy="130589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C53273D-4CCE-A770-360A-B2F2DA039115}"/>
              </a:ext>
            </a:extLst>
          </p:cNvPr>
          <p:cNvSpPr txBox="1"/>
          <p:nvPr/>
        </p:nvSpPr>
        <p:spPr>
          <a:xfrm>
            <a:off x="4728327" y="2985915"/>
            <a:ext cx="26545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Коррекция Фибоначчи</a:t>
            </a:r>
            <a:endParaRPr lang="en-RU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0D2390-4739-968A-4468-34EB22287A37}"/>
              </a:ext>
            </a:extLst>
          </p:cNvPr>
          <p:cNvSpPr txBox="1"/>
          <p:nvPr/>
        </p:nvSpPr>
        <p:spPr>
          <a:xfrm>
            <a:off x="1077493" y="5081099"/>
            <a:ext cx="26545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Спираль Фибоначчи</a:t>
            </a:r>
            <a:endParaRPr lang="en-RU" sz="14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662C8E1-2B3E-B9EB-32F3-1B60AF5570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9696" y="3429000"/>
            <a:ext cx="2189451" cy="161001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7F4565C-6BE6-9040-EA47-F556CF1C032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17182" y="3351904"/>
            <a:ext cx="2589535" cy="176619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1E89B17-F342-00AF-852C-2A1D34F0CD1D}"/>
              </a:ext>
            </a:extLst>
          </p:cNvPr>
          <p:cNvSpPr txBox="1"/>
          <p:nvPr/>
        </p:nvSpPr>
        <p:spPr>
          <a:xfrm>
            <a:off x="4728327" y="5081099"/>
            <a:ext cx="26545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Клин Фибоначчи</a:t>
            </a:r>
            <a:endParaRPr lang="en-RU" sz="1400" dirty="0"/>
          </a:p>
        </p:txBody>
      </p:sp>
    </p:spTree>
    <p:extLst>
      <p:ext uri="{BB962C8B-B14F-4D97-AF65-F5344CB8AC3E}">
        <p14:creationId xmlns:p14="http://schemas.microsoft.com/office/powerpoint/2010/main" val="40271610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288</TotalTime>
  <Words>378</Words>
  <Application>Microsoft Macintosh PowerPoint</Application>
  <PresentationFormat>On-screen Show (4:3)</PresentationFormat>
  <Paragraphs>63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Office 2013 - 2022 Theme</vt:lpstr>
      <vt:lpstr>РАЗРАБОТКА КРОСС-ПЛАТФОРМЕННОЙ БИБЛИОТЕКИ ДЛЯ АНАЛИЗА ФИНАНСОВЫХ ДАННЫХ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МОДИФИКАЦИЯ ПРИМИТВА СОВРЕМЕННОГО КРИПТОГРАФИЧЕСКОГО АГРЕГАТА </dc:title>
  <dc:creator>Денисов Илия Игоревич</dc:creator>
  <cp:lastModifiedBy>Денисов Илия Игоревич</cp:lastModifiedBy>
  <cp:revision>79</cp:revision>
  <dcterms:created xsi:type="dcterms:W3CDTF">2023-06-13T08:16:45Z</dcterms:created>
  <dcterms:modified xsi:type="dcterms:W3CDTF">2025-05-18T18:58:33Z</dcterms:modified>
</cp:coreProperties>
</file>