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9" r:id="rId5"/>
    <p:sldId id="293" r:id="rId6"/>
    <p:sldId id="295" r:id="rId7"/>
    <p:sldId id="283" r:id="rId8"/>
    <p:sldId id="284" r:id="rId9"/>
    <p:sldId id="286" r:id="rId10"/>
    <p:sldId id="278" r:id="rId11"/>
    <p:sldId id="287" r:id="rId12"/>
    <p:sldId id="279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7" autoAdjust="0"/>
    <p:restoredTop sz="95903" autoAdjust="0"/>
  </p:normalViewPr>
  <p:slideViewPr>
    <p:cSldViewPr snapToGrid="0">
      <p:cViewPr>
        <p:scale>
          <a:sx n="90" d="100"/>
          <a:sy n="90" d="100"/>
        </p:scale>
        <p:origin x="48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08.06.2025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Научный руководитель – </a:t>
            </a:r>
            <a:b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доц., к. ф.-м. н. </a:t>
            </a:r>
            <a:r>
              <a:rPr lang="ru-RU" dirty="0" err="1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Шабас</a:t>
            </a:r>
            <a:r>
              <a:rPr lang="ru-RU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Ирина Николаевна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по направлению подготовки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направленность программы</a:t>
            </a:r>
            <a:b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lang="ru-RU" sz="16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«Разработка мобильных приложений и компьютерных игр»</a:t>
            </a:r>
            <a:endParaRPr lang="en-US" sz="16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357390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Коррекция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Спираль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Клин Фибоначчи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35592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Линии </a:t>
            </a:r>
            <a:r>
              <a:rPr lang="ru-RU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Боллинджера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Скользящее среднее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2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6606919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приложения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A1BA4-A91A-3838-DAD8-C646994EB969}"/>
              </a:ext>
            </a:extLst>
          </p:cNvPr>
          <p:cNvSpPr txBox="1"/>
          <p:nvPr/>
        </p:nvSpPr>
        <p:spPr>
          <a:xfrm>
            <a:off x="1240496" y="341933"/>
            <a:ext cx="4495173" cy="184350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Приложение</a:t>
            </a: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 Witte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BB052464-D2FF-4760-C30B-491DA537B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05" y="2385303"/>
            <a:ext cx="3617352" cy="3617352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121F5CAA-76B7-1B7B-7EE7-261C6811A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06" y="2385303"/>
            <a:ext cx="3617352" cy="361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7" y="1413461"/>
            <a:ext cx="5838091" cy="4916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Спроектирована и разработана библиотеки, содержащая графические инструменты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Создано демонстрационное приложение и осуществлена публикация библиотеки в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endParaRPr lang="ru-RU" sz="24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66B3D-1EAA-071B-A904-213561D9DC37}"/>
              </a:ext>
            </a:extLst>
          </p:cNvPr>
          <p:cNvSpPr txBox="1"/>
          <p:nvPr/>
        </p:nvSpPr>
        <p:spPr>
          <a:xfrm>
            <a:off x="8277854" y="1783886"/>
            <a:ext cx="2856184" cy="87719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 fontScale="55000" lnSpcReduction="20000"/>
          </a:bodyPr>
          <a:lstStyle/>
          <a:p>
            <a:pPr algn="ctr"/>
            <a:r>
              <a:rPr lang="ru-RU" sz="3000" dirty="0">
                <a:latin typeface="Segoe UI" panose="020B0502040204020203" pitchFamily="34" charset="0"/>
                <a:cs typeface="Segoe UI" panose="020B0502040204020203" pitchFamily="34" charset="0"/>
              </a:rPr>
              <a:t>Исходный код библиотеки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30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972CE97-456F-6F21-EDA7-A9E71754E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07" y="2767078"/>
            <a:ext cx="3483278" cy="34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58715" y="452344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58715" y="1482879"/>
            <a:ext cx="10474568" cy="4501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200" dirty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Исследовать предметную область финансового анализа, рассмотреть существующие решения, определить технологии для создания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Спроектировать архитектуру и разработать востребованные трейдерами инструменты рисования на графиках для анализа финансовых данных и технические индикаторы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Разработать приложение для демонстрации функционала библиотеки, опубликовать библиотеку в сети Интернет.</a:t>
            </a:r>
            <a:r>
              <a:rPr lang="en-RU" sz="2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ru-RU" sz="2200" dirty="0"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19516" y="328065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938591" y="2133905"/>
            <a:ext cx="501607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latin typeface="Segoe UI" panose="020B0502040204020203" pitchFamily="34" charset="0"/>
                <a:cs typeface="Segoe UI" panose="020B0502040204020203" pitchFamily="34" charset="0"/>
              </a:rPr>
              <a:t>Визуальный анализ с использованием технических индикаторов.</a:t>
            </a:r>
            <a:endParaRPr lang="en-RU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A17A6-D0CB-FF4E-020C-998C858DAC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908" y="1663600"/>
            <a:ext cx="4735892" cy="35307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62AF03-62A6-0A4B-F3FA-E5B47AD0F10D}"/>
              </a:ext>
            </a:extLst>
          </p:cNvPr>
          <p:cNvSpPr txBox="1"/>
          <p:nvPr/>
        </p:nvSpPr>
        <p:spPr>
          <a:xfrm>
            <a:off x="5954661" y="5427114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Segoe UI" panose="020B0502040204020203" pitchFamily="34" charset="0"/>
                <a:cs typeface="Segoe UI" panose="020B0502040204020203" pitchFamily="34" charset="0"/>
              </a:rPr>
              <a:t>Паттерн «Бычий флаг»</a:t>
            </a:r>
            <a:r>
              <a:rPr lang="en-RU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370092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52217"/>
              </p:ext>
            </p:extLst>
          </p:nvPr>
        </p:nvGraphicFramePr>
        <p:xfrm>
          <a:off x="797170" y="1509421"/>
          <a:ext cx="10556630" cy="4903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634294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1738312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Библиотека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Инструменты визуального анализа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и индикаторы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Технологии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Поддержка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Лицензия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 2.0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 данных. Предоставляется по запросу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Plotty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JavaScript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Go-chart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Нет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MIT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Lib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Только индикаторы без визуализации</a:t>
                      </a:r>
                      <a:endParaRPr lang="en-RU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Есть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BSD</a:t>
                      </a:r>
                      <a:r>
                        <a:rPr lang="en-RU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lang="en-RU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1131" y="350911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Библиотека 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interactive-</a:t>
            </a:r>
            <a:r>
              <a:rPr lang="en-GB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lw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-charts-tools</a:t>
            </a: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38199" y="372420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Архитектура</a:t>
            </a:r>
          </a:p>
        </p:txBody>
      </p:sp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2AFA7D-7219-2ABD-9B43-36236A699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153" y="1088414"/>
            <a:ext cx="8056148" cy="539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332480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IDLE –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неактивное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состояние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добавление нового геометрического примитива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MOVE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 – перемещение на графике одного из существующих геометрических примитивов, относящихся к данному инструменту</a:t>
            </a:r>
            <a:endParaRPr lang="en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361368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Подготовка данных для визуализация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Визуализация на</a:t>
            </a:r>
            <a:r>
              <a:rPr lang="ru-RU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 err="1">
                <a:latin typeface="Segoe UI" panose="020B0502040204020203" pitchFamily="34" charset="0"/>
                <a:cs typeface="Segoe UI" panose="020B0502040204020203" pitchFamily="34" charset="0"/>
              </a:rPr>
              <a:t>CanvasRenderingContext</a:t>
            </a:r>
            <a:r>
              <a:rPr lang="ru-RU" i="1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i="1" dirty="0"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endParaRPr lang="ru-RU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Проверка на коллизию всех геометрических примитивов с точкой координаты мыши на графике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354957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9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Прямоугольник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Треугольник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Кривая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Ломаная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Линия Тренда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Горизонтальная линия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sz="2200" dirty="0">
                <a:latin typeface="Segoe UI" panose="020B0502040204020203" pitchFamily="34" charset="0"/>
                <a:cs typeface="Segoe UI" panose="020B0502040204020203" pitchFamily="34" charset="0"/>
              </a:rPr>
              <a:t>Вертикальная линия</a:t>
            </a:r>
            <a:endParaRPr lang="en-RU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2144</TotalTime>
  <Words>397</Words>
  <Application>Microsoft Macintosh PowerPoint</Application>
  <PresentationFormat>Widescreen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104</cp:revision>
  <dcterms:created xsi:type="dcterms:W3CDTF">2023-06-13T08:16:45Z</dcterms:created>
  <dcterms:modified xsi:type="dcterms:W3CDTF">2025-06-08T18:58:17Z</dcterms:modified>
</cp:coreProperties>
</file>