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67" r:id="rId4"/>
    <p:sldId id="289" r:id="rId5"/>
    <p:sldId id="293" r:id="rId6"/>
    <p:sldId id="295" r:id="rId7"/>
    <p:sldId id="283" r:id="rId8"/>
    <p:sldId id="284" r:id="rId9"/>
    <p:sldId id="285" r:id="rId10"/>
    <p:sldId id="286" r:id="rId11"/>
    <p:sldId id="278" r:id="rId12"/>
    <p:sldId id="287" r:id="rId13"/>
    <p:sldId id="279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3" autoAdjust="0"/>
    <p:restoredTop sz="95903" autoAdjust="0"/>
  </p:normalViewPr>
  <p:slideViewPr>
    <p:cSldViewPr snapToGrid="0">
      <p:cViewPr>
        <p:scale>
          <a:sx n="70" d="100"/>
          <a:sy n="70" d="100"/>
        </p:scale>
        <p:origin x="776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07.06.2025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Шабас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271666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Прямоугольник</a:t>
            </a:r>
            <a:endParaRPr lang="en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Треугольник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Кривая</a:t>
            </a:r>
            <a:endParaRPr lang="en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Ломаная</a:t>
            </a:r>
            <a:endParaRPr lang="en-RU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Линия Тренда</a:t>
            </a:r>
            <a:r>
              <a:rPr lang="en-US" sz="2200" dirty="0"/>
              <a:t>, </a:t>
            </a:r>
            <a:r>
              <a:rPr lang="ru-RU" sz="2200" dirty="0"/>
              <a:t>Горизонтальная линия</a:t>
            </a:r>
            <a:r>
              <a:rPr lang="en-US" sz="2200" dirty="0"/>
              <a:t>, </a:t>
            </a:r>
            <a:r>
              <a:rPr lang="ru-RU" sz="2200" dirty="0"/>
              <a:t>Вертикальная линия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271666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11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Коррекция Фибоначчи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Спираль Фибоначчи</a:t>
            </a:r>
            <a:endParaRPr lang="en-RU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Клин Фибоначчи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27166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12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Линии </a:t>
            </a:r>
            <a:r>
              <a:rPr lang="ru-RU" sz="2200" dirty="0" err="1"/>
              <a:t>Боллинджера</a:t>
            </a:r>
            <a:endParaRPr lang="en-RU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Скользящее среднее</a:t>
            </a:r>
            <a:endParaRPr lang="en-RU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6606919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Исходный код библиотеки</a:t>
            </a:r>
            <a:endParaRPr lang="en-US" sz="3000" dirty="0"/>
          </a:p>
          <a:p>
            <a:pPr algn="ctr"/>
            <a:r>
              <a:rPr lang="en-GB" sz="3000" b="1" dirty="0"/>
              <a:t>interactive-</a:t>
            </a:r>
            <a:r>
              <a:rPr lang="en-GB" sz="3000" b="1" dirty="0" err="1"/>
              <a:t>lw</a:t>
            </a:r>
            <a:r>
              <a:rPr lang="en-GB" sz="3000" b="1" dirty="0"/>
              <a:t>-charts-tools</a:t>
            </a:r>
            <a:endParaRPr lang="ru-RU" sz="3000" b="1" dirty="0"/>
          </a:p>
        </p:txBody>
      </p:sp>
      <p:pic>
        <p:nvPicPr>
          <p:cNvPr id="9" name="Picture 8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B99355C3-5516-255A-6B6B-223A714E2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62" y="2185436"/>
            <a:ext cx="3936395" cy="3936395"/>
          </a:xfrm>
          <a:prstGeom prst="rect">
            <a:avLst/>
          </a:prstGeom>
        </p:spPr>
      </p:pic>
      <p:pic>
        <p:nvPicPr>
          <p:cNvPr id="10" name="Picture 9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17342288-D852-4068-C9E7-2B2E0D1D5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43" y="2185436"/>
            <a:ext cx="3936395" cy="3936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A1BA4-A91A-3838-DAD8-C646994EB969}"/>
              </a:ext>
            </a:extLst>
          </p:cNvPr>
          <p:cNvSpPr txBox="1"/>
          <p:nvPr/>
        </p:nvSpPr>
        <p:spPr>
          <a:xfrm>
            <a:off x="1240496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Приложение</a:t>
            </a:r>
            <a:r>
              <a:rPr lang="en-US" sz="3000" dirty="0"/>
              <a:t> </a:t>
            </a:r>
            <a:r>
              <a:rPr lang="en-US" sz="3000" b="1" dirty="0"/>
              <a:t>Witte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6" y="1413461"/>
            <a:ext cx="10415953" cy="270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Спроектирована и разработана библиотеки, содержащая графические инструменты</a:t>
            </a:r>
            <a:r>
              <a:rPr lang="en-US" sz="2400" dirty="0"/>
              <a:t> </a:t>
            </a:r>
            <a:r>
              <a:rPr lang="ru-RU" sz="2400" dirty="0"/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</a:t>
            </a:r>
            <a:r>
              <a:rPr lang="en-US" sz="2400" dirty="0"/>
              <a:t>NPM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14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79231" y="527589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79232" y="1736846"/>
            <a:ext cx="1047456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Исследовать предметную область финансового анализа, рассмотреть существующие кроссплатформенные библиотеки для анализа финансовых данных, а также определить технологии для создания библиотеки.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Спроектировать архитектуру библиотеки и разработать востребованные сообществом трейдеров инструменты рисования на графиках для анализа финансовых данных, а также реализовать технические индикаторы.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приложение для демонстрации функционала библиотеки, а также опубликовать библиотеку в сети Интернет.</a:t>
            </a:r>
            <a:r>
              <a:rPr lang="en-RU" sz="2000" dirty="0"/>
              <a:t> 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90954" y="669637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90954" y="1795428"/>
            <a:ext cx="501607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b="1" dirty="0"/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b="1" dirty="0"/>
              <a:t>Визуальный анализ с использованием технических индикаторов.</a:t>
            </a:r>
            <a:endParaRPr lang="en-RU" sz="2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/>
              <a:t>Создание и тестирование торговых стратегий на исторических данных</a:t>
            </a:r>
            <a:r>
              <a:rPr lang="en-US" sz="2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A17A6-D0CB-FF4E-020C-998C858DA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08" y="1663600"/>
            <a:ext cx="4735892" cy="353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2AF03-62A6-0A4B-F3FA-E5B47AD0F10D}"/>
              </a:ext>
            </a:extLst>
          </p:cNvPr>
          <p:cNvSpPr txBox="1"/>
          <p:nvPr/>
        </p:nvSpPr>
        <p:spPr>
          <a:xfrm>
            <a:off x="5954661" y="5427114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Паттерн «Бычий флаг»</a:t>
            </a:r>
            <a:r>
              <a:rPr lang="en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669637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23978"/>
              </p:ext>
            </p:extLst>
          </p:nvPr>
        </p:nvGraphicFramePr>
        <p:xfrm>
          <a:off x="797170" y="1509421"/>
          <a:ext cx="10556630" cy="453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350375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2022231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Инструменты визуального анализа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Технологии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Поддержка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Лицензия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/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/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данных. Предоставляется по запросу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Plotty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Go-chart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 без визуализации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BSD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Библиотека </a:t>
            </a:r>
            <a:r>
              <a:rPr lang="en-GB" sz="2400" b="1" dirty="0"/>
              <a:t>interactive-</a:t>
            </a:r>
            <a:r>
              <a:rPr lang="en-GB" sz="2400" b="1" dirty="0" err="1"/>
              <a:t>lw</a:t>
            </a:r>
            <a:r>
              <a:rPr lang="en-GB" sz="2400" b="1" dirty="0"/>
              <a:t>-charts-tools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b="1" dirty="0"/>
              <a:t>Архитектура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75558-1510-3B9A-7FF8-D9240E9B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02417"/>
            <a:ext cx="9058835" cy="5436495"/>
          </a:xfrm>
          <a:prstGeom prst="rect">
            <a:avLst/>
          </a:prstGeom>
        </p:spPr>
      </p:pic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669637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IDLE – </a:t>
            </a:r>
            <a:r>
              <a:rPr lang="en-US" dirty="0" err="1"/>
              <a:t>неактивное</a:t>
            </a:r>
            <a:r>
              <a:rPr lang="en-US" dirty="0"/>
              <a:t> </a:t>
            </a:r>
            <a:r>
              <a:rPr lang="en-US" dirty="0" err="1"/>
              <a:t>состояние</a:t>
            </a:r>
            <a:endParaRPr lang="en-RU" dirty="0"/>
          </a:p>
          <a:p>
            <a:pPr lvl="0"/>
            <a:r>
              <a:rPr lang="en-US" dirty="0"/>
              <a:t>ADD</a:t>
            </a:r>
            <a:r>
              <a:rPr lang="ru-RU" dirty="0"/>
              <a:t> – добавление нового геометрического примитива</a:t>
            </a:r>
            <a:endParaRPr lang="en-RU" dirty="0"/>
          </a:p>
          <a:p>
            <a:pPr lvl="0"/>
            <a:r>
              <a:rPr lang="en-US" dirty="0"/>
              <a:t>MOVE</a:t>
            </a:r>
            <a:r>
              <a:rPr lang="ru-RU" dirty="0"/>
              <a:t> – перемещение на графике одного из существующих геометрических примитивов, относящихся к данному инструменту</a:t>
            </a:r>
            <a:endParaRPr lang="en-RU" dirty="0"/>
          </a:p>
          <a:p>
            <a:pPr marL="0" indent="0" algn="just">
              <a:buNone/>
            </a:pPr>
            <a:endParaRPr lang="ru-RU"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747129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Подготовка данных для визуализация</a:t>
            </a:r>
            <a:endParaRPr lang="en-US" dirty="0"/>
          </a:p>
          <a:p>
            <a:pPr algn="just"/>
            <a:r>
              <a:rPr lang="ru-RU" dirty="0"/>
              <a:t>Визуализация на </a:t>
            </a:r>
            <a:r>
              <a:rPr lang="en-US" b="1" i="1" dirty="0" err="1"/>
              <a:t>CanvasRenderingContext</a:t>
            </a:r>
            <a:r>
              <a:rPr lang="ru-RU" b="1" i="1" dirty="0"/>
              <a:t>2</a:t>
            </a:r>
            <a:r>
              <a:rPr lang="en-US" b="1" i="1" dirty="0"/>
              <a:t>D</a:t>
            </a:r>
            <a:endParaRPr lang="ru-RU" b="1" i="1" dirty="0"/>
          </a:p>
          <a:p>
            <a:pPr algn="just"/>
            <a:r>
              <a:rPr lang="ru-RU" dirty="0"/>
              <a:t>Проверка на коллизию всех геометрических примитивов с точкой координаты мыши на графике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 из 14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79232" y="654139"/>
            <a:ext cx="104745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79232" y="1957754"/>
            <a:ext cx="10474567" cy="18074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2121</TotalTime>
  <Words>441</Words>
  <Application>Microsoft Macintosh PowerPoint</Application>
  <PresentationFormat>Widescreen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91</cp:revision>
  <dcterms:created xsi:type="dcterms:W3CDTF">2023-06-13T08:16:45Z</dcterms:created>
  <dcterms:modified xsi:type="dcterms:W3CDTF">2025-06-08T17:49:29Z</dcterms:modified>
</cp:coreProperties>
</file>