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0" r:id="rId1"/>
  </p:sldMasterIdLst>
  <p:notesMasterIdLst>
    <p:notesMasterId r:id="rId13"/>
  </p:notesMasterIdLst>
  <p:handoutMasterIdLst>
    <p:handoutMasterId r:id="rId14"/>
  </p:handoutMasterIdLst>
  <p:sldIdLst>
    <p:sldId id="256" r:id="rId2"/>
    <p:sldId id="270" r:id="rId3"/>
    <p:sldId id="280" r:id="rId4"/>
    <p:sldId id="267" r:id="rId5"/>
    <p:sldId id="282" r:id="rId6"/>
    <p:sldId id="283" r:id="rId7"/>
    <p:sldId id="284" r:id="rId8"/>
    <p:sldId id="285" r:id="rId9"/>
    <p:sldId id="278" r:id="rId10"/>
    <p:sldId id="281" r:id="rId11"/>
    <p:sldId id="279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C9C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06" autoAdjust="0"/>
    <p:restoredTop sz="95903" autoAdjust="0"/>
  </p:normalViewPr>
  <p:slideViewPr>
    <p:cSldViewPr snapToGrid="0">
      <p:cViewPr>
        <p:scale>
          <a:sx n="147" d="100"/>
          <a:sy n="147" d="100"/>
        </p:scale>
        <p:origin x="640" y="-139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A04B147B-3446-9D49-F315-2DD514EA029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4F4163D-18D4-A702-4F55-5E0661E4C5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732DAD-22E1-40A6-951B-2F654080880B}" type="datetimeFigureOut">
              <a:rPr lang="ru-RU" smtClean="0"/>
              <a:t>18.05.2025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F978B3C-E798-5D77-0DA1-B7F0DEDCAE9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6D97A83-3CA9-D2D1-0C6F-5EFE38680D1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9CA6DB-8384-494D-B40D-02124F1C20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037082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62E7DF-B96E-43FC-A212-C04A366A9C15}" type="datetimeFigureOut">
              <a:rPr lang="ru-RU" smtClean="0"/>
              <a:t>18.05.2025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0F7E6-85F7-43D7-B4B9-9E6E05B54E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145085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324796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E39B31-728E-B2FF-C00B-019237CE74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CFDFBBAD-F303-C016-9588-312AD5F87EA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C53DD653-9208-97BC-0D4E-D37D623237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40702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3622505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0776508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692722-ED2E-E613-F017-E197BB4421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2D32F3A0-004C-71E6-7BC1-3200266874F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BED7D7CD-7210-B2A6-0A9D-E73D1137EA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24081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13448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B16F6D-642D-CCBE-E427-0B51590686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4F1AD30-4461-AFD6-1217-1F5C1FFCC93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3E92C8D-95FC-7FC0-E9E1-E97CDA5AB2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36560546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1C10E0-80B2-BDF6-BEA8-8C5A6378D7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0353CCF-3468-59BE-3308-1B60BE95876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CF2EFCD-79E1-B23A-BE89-BDFE12C9CC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3488353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83FD92-5563-B9BA-D89D-DF39D8DCF1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5F2027B-36B5-32EE-B9F6-30EE96F56F7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17D1695-7288-20ED-3A0E-80A767E049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13910097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F194C9-8460-B0ED-3FA6-1B52DEB1AF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400497B-847D-934B-8184-374A5C7C4D8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E842757-7EDB-FFB3-FC75-59622B2236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2553046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22606970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20.06.2023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70444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B40C9-7C3F-4CC9-92B0-95715B49C2EC}" type="datetimeFigureOut">
              <a:rPr lang="ru-RU" smtClean="0"/>
              <a:t>18.05.2025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14469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B40C9-7C3F-4CC9-92B0-95715B49C2EC}" type="datetimeFigureOut">
              <a:rPr lang="ru-RU" smtClean="0"/>
              <a:t>18.05.2025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428336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B1F2CF5-289F-C854-0FE3-6F0B229CC1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  <a:endParaRPr lang="ru-RU" dirty="0"/>
          </a:p>
        </p:txBody>
      </p:sp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8027B9B8-6715-EB47-1B4F-00D828998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15" name="Дата 14">
            <a:extLst>
              <a:ext uri="{FF2B5EF4-FFF2-40B4-BE49-F238E27FC236}">
                <a16:creationId xmlns:a16="http://schemas.microsoft.com/office/drawing/2014/main" id="{B4F9BEE2-5C21-4B61-BB6C-1BB935641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20.06.2023</a:t>
            </a:r>
            <a:endParaRPr lang="ru-RU" dirty="0"/>
          </a:p>
        </p:txBody>
      </p:sp>
      <p:sp>
        <p:nvSpPr>
          <p:cNvPr id="16" name="Нижний колонтитул 15">
            <a:extLst>
              <a:ext uri="{FF2B5EF4-FFF2-40B4-BE49-F238E27FC236}">
                <a16:creationId xmlns:a16="http://schemas.microsoft.com/office/drawing/2014/main" id="{486E9ECC-4531-CB7B-61DC-1767CBFDA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17" name="Номер слайда 16">
            <a:extLst>
              <a:ext uri="{FF2B5EF4-FFF2-40B4-BE49-F238E27FC236}">
                <a16:creationId xmlns:a16="http://schemas.microsoft.com/office/drawing/2014/main" id="{DE7EE233-2BC0-7802-29E0-AA5482C89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4"/>
            <a:ext cx="2057400" cy="365125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1248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B40C9-7C3F-4CC9-92B0-95715B49C2EC}" type="datetimeFigureOut">
              <a:rPr lang="ru-RU" smtClean="0"/>
              <a:t>18.05.2025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70874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B40C9-7C3F-4CC9-92B0-95715B49C2EC}" type="datetimeFigureOut">
              <a:rPr lang="ru-RU" smtClean="0"/>
              <a:t>18.05.2025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38159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B40C9-7C3F-4CC9-92B0-95715B49C2EC}" type="datetimeFigureOut">
              <a:rPr lang="ru-RU" smtClean="0"/>
              <a:t>18.05.2025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47831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B40C9-7C3F-4CC9-92B0-95715B49C2EC}" type="datetimeFigureOut">
              <a:rPr lang="ru-RU" smtClean="0"/>
              <a:t>18.05.2025</a:t>
            </a:fld>
            <a:endParaRPr lang="ru-R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31158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B40C9-7C3F-4CC9-92B0-95715B49C2EC}" type="datetimeFigureOut">
              <a:rPr lang="ru-RU" smtClean="0"/>
              <a:t>18.05.2025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65299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B40C9-7C3F-4CC9-92B0-95715B49C2EC}" type="datetimeFigureOut">
              <a:rPr lang="ru-RU" smtClean="0"/>
              <a:t>18.05.2025</a:t>
            </a:fld>
            <a:endParaRPr lang="ru-R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67714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B40C9-7C3F-4CC9-92B0-95715B49C2EC}" type="datetimeFigureOut">
              <a:rPr lang="ru-RU" smtClean="0"/>
              <a:t>18.05.2025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91836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B40C9-7C3F-4CC9-92B0-95715B49C2EC}" type="datetimeFigureOut">
              <a:rPr lang="ru-RU" smtClean="0"/>
              <a:t>18.05.2025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0857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1B40C9-7C3F-4CC9-92B0-95715B49C2EC}" type="datetimeFigureOut">
              <a:rPr lang="ru-RU" smtClean="0"/>
              <a:t>18.05.2025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DA0795-2118-8864-E897-A5FC996366C4}"/>
              </a:ext>
            </a:extLst>
          </p:cNvPr>
          <p:cNvSpPr txBox="1"/>
          <p:nvPr userDrawn="1"/>
        </p:nvSpPr>
        <p:spPr>
          <a:xfrm>
            <a:off x="7571806" y="6356350"/>
            <a:ext cx="80983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64FA0029-900B-49D0-B874-6CD73E11DEF9}" type="slidenum">
              <a:rPr lang="ru-RU" sz="1350" smtClean="0"/>
              <a:pPr/>
              <a:t>‹#›</a:t>
            </a:fld>
            <a:r>
              <a:rPr lang="en-US" sz="1350" dirty="0"/>
              <a:t> </a:t>
            </a:r>
            <a:r>
              <a:rPr lang="ru-RU" sz="1350" dirty="0"/>
              <a:t>из 1</a:t>
            </a:r>
            <a:r>
              <a:rPr lang="en-US" sz="1350" dirty="0"/>
              <a:t>1</a:t>
            </a:r>
            <a:endParaRPr lang="ru-RU" sz="1350" dirty="0"/>
          </a:p>
        </p:txBody>
      </p:sp>
      <p:sp>
        <p:nvSpPr>
          <p:cNvPr id="9" name="Title Placeholder 8">
            <a:extLst>
              <a:ext uri="{FF2B5EF4-FFF2-40B4-BE49-F238E27FC236}">
                <a16:creationId xmlns:a16="http://schemas.microsoft.com/office/drawing/2014/main" id="{61FC05C0-8DD9-4078-9FB5-5D8935054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731587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1" r:id="rId1"/>
    <p:sldLayoutId id="2147483772" r:id="rId2"/>
    <p:sldLayoutId id="2147483773" r:id="rId3"/>
    <p:sldLayoutId id="2147483774" r:id="rId4"/>
    <p:sldLayoutId id="2147483775" r:id="rId5"/>
    <p:sldLayoutId id="2147483776" r:id="rId6"/>
    <p:sldLayoutId id="2147483777" r:id="rId7"/>
    <p:sldLayoutId id="2147483778" r:id="rId8"/>
    <p:sldLayoutId id="2147483779" r:id="rId9"/>
    <p:sldLayoutId id="2147483780" r:id="rId10"/>
    <p:sldLayoutId id="2147483781" r:id="rId11"/>
    <p:sldLayoutId id="214748376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A2315-834D-A135-79E7-6070E67904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7687" y="2591161"/>
            <a:ext cx="7380515" cy="1416125"/>
          </a:xfrm>
        </p:spPr>
        <p:txBody>
          <a:bodyPr>
            <a:normAutofit fontScale="90000"/>
          </a:bodyPr>
          <a:lstStyle/>
          <a:p>
            <a:pPr algn="ctr"/>
            <a:r>
              <a:rPr lang="ru-RU" sz="2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РАЗРАБОТКА КРОСС-ПЛАТФОРМЕННОЙ БИБЛИОТЕКИ ДЛЯ АНАЛИЗА ФИНАНСОВЫХ ДАННЫХ</a:t>
            </a:r>
            <a:br>
              <a:rPr lang="ru-RU" sz="1350" b="1" dirty="0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F416BA-D9C2-8131-AB18-6B964977C4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8313" y="4007286"/>
            <a:ext cx="6858000" cy="1934319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ru-RU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Студент</a:t>
            </a:r>
          </a:p>
          <a:p>
            <a:pPr>
              <a:lnSpc>
                <a:spcPct val="150000"/>
              </a:lnSpc>
            </a:pPr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Денисов Илия Игоревич</a:t>
            </a:r>
          </a:p>
          <a:p>
            <a:pPr>
              <a:lnSpc>
                <a:spcPct val="150000"/>
              </a:lnSpc>
            </a:pPr>
            <a:r>
              <a:rPr lang="ru-RU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Научный руководитель – </a:t>
            </a:r>
            <a:b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доц., к. ф.-м. н. Шабас Ирина Николаевна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96A6C0-9D18-83E8-6C82-6DB42B1D1E93}"/>
              </a:ext>
            </a:extLst>
          </p:cNvPr>
          <p:cNvSpPr txBox="1"/>
          <p:nvPr/>
        </p:nvSpPr>
        <p:spPr>
          <a:xfrm>
            <a:off x="2061275" y="449451"/>
            <a:ext cx="54864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Bef>
                <a:spcPts val="900"/>
              </a:spcBef>
              <a:spcAft>
                <a:spcPts val="900"/>
              </a:spcAft>
            </a:pPr>
            <a:r>
              <a:rPr lang="ru-RU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ВЫПУСКНАЯ КВАЛИФИКАЦИОННАЯ РАБОТА</a:t>
            </a:r>
            <a:br>
              <a:rPr lang="ru-RU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по направлению подготовки</a:t>
            </a:r>
            <a:b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02.04.02 – Фундаментальная информатика и информационные технологии, </a:t>
            </a:r>
            <a:b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направленность программы</a:t>
            </a:r>
            <a:b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«Разработка мобильных приложений и компьютерных игр»</a:t>
            </a:r>
            <a:endParaRPr lang="en-US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67565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E94CB3-602F-082F-7FAB-AA6BDE729D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221CE7F-0452-D672-DB88-BE8B4EC7F2F4}"/>
              </a:ext>
            </a:extLst>
          </p:cNvPr>
          <p:cNvSpPr txBox="1"/>
          <p:nvPr/>
        </p:nvSpPr>
        <p:spPr>
          <a:xfrm>
            <a:off x="332526" y="1210582"/>
            <a:ext cx="2540741" cy="421803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68580" tIns="34290" rIns="68580" bIns="34290" rtlCol="0" anchor="ctr">
            <a:normAutofit/>
          </a:bodyPr>
          <a:lstStyle/>
          <a:p>
            <a:pPr algn="ctr"/>
            <a:r>
              <a:rPr lang="ru-RU" sz="2400" dirty="0"/>
              <a:t>Примеры инструментов рисования в библиотеке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5C91C6-2CA0-A6BF-36EC-250CEE355E1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0474" y="1210584"/>
            <a:ext cx="5261003" cy="4218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899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DD95AE-E62F-A61B-CE31-7E1DB199AE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>
            <a:extLst>
              <a:ext uri="{FF2B5EF4-FFF2-40B4-BE49-F238E27FC236}">
                <a16:creationId xmlns:a16="http://schemas.microsoft.com/office/drawing/2014/main" id="{AC9F0FA8-1316-5418-A783-777EA62B4F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168945" y="1327773"/>
            <a:ext cx="4151519" cy="420245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304FC2B-7021-12C5-18A6-158ABAB87242}"/>
              </a:ext>
            </a:extLst>
          </p:cNvPr>
          <p:cNvSpPr txBox="1"/>
          <p:nvPr/>
        </p:nvSpPr>
        <p:spPr>
          <a:xfrm>
            <a:off x="588925" y="2188317"/>
            <a:ext cx="2677651" cy="248136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68580" tIns="34290" rIns="68580" bIns="34290" rtlCol="0" anchor="ctr">
            <a:normAutofit/>
          </a:bodyPr>
          <a:lstStyle/>
          <a:p>
            <a:pPr algn="ctr"/>
            <a:r>
              <a:rPr lang="ru-RU" sz="2400" dirty="0"/>
              <a:t>Исходный код проекта с библиотекой на </a:t>
            </a:r>
            <a:r>
              <a:rPr lang="en-US" sz="2400" dirty="0"/>
              <a:t>GitHub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68553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58AA8F46-E07C-629A-A18D-22483CFB0DC1}"/>
              </a:ext>
            </a:extLst>
          </p:cNvPr>
          <p:cNvSpPr txBox="1"/>
          <p:nvPr/>
        </p:nvSpPr>
        <p:spPr>
          <a:xfrm>
            <a:off x="805491" y="607643"/>
            <a:ext cx="7533017" cy="65829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68580" tIns="34290" rIns="68580" bIns="34290" rtlCol="0" anchor="ctr">
            <a:normAutofit/>
          </a:bodyPr>
          <a:lstStyle/>
          <a:p>
            <a:pPr algn="ctr"/>
            <a:r>
              <a:rPr lang="ru-RU" sz="2400" dirty="0"/>
              <a:t>Постановка задачи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67B443-9708-F2A6-EF97-265719B7B612}"/>
              </a:ext>
            </a:extLst>
          </p:cNvPr>
          <p:cNvSpPr txBox="1"/>
          <p:nvPr/>
        </p:nvSpPr>
        <p:spPr>
          <a:xfrm>
            <a:off x="805490" y="1736845"/>
            <a:ext cx="7533017" cy="40164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ru-RU" dirty="0">
                <a:ea typeface="Times New Roman" panose="02020603050405020304" pitchFamily="18" charset="0"/>
              </a:rPr>
              <a:t>Цель работы: Разработать кроссплатформенную библиотеку для анализа финансовых данных. Библиотека должна содержать востребованные инструменты для определения, а также предоставлять возможность построение технических индикаторов. </a:t>
            </a:r>
          </a:p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ru-RU" dirty="0">
                <a:ea typeface="Times New Roman" panose="02020603050405020304" pitchFamily="18" charset="0"/>
              </a:rPr>
              <a:t>Задачи:</a:t>
            </a:r>
          </a:p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ru-RU" dirty="0">
                <a:ea typeface="Times New Roman" panose="02020603050405020304" pitchFamily="18" charset="0"/>
              </a:rPr>
              <a:t>1. Исследование предметной области анализа финансовых данных</a:t>
            </a:r>
          </a:p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en-US" dirty="0">
                <a:ea typeface="Times New Roman" panose="02020603050405020304" pitchFamily="18" charset="0"/>
              </a:rPr>
              <a:t>2. </a:t>
            </a:r>
            <a:r>
              <a:rPr lang="ru-RU" dirty="0">
                <a:ea typeface="Times New Roman" panose="02020603050405020304" pitchFamily="18" charset="0"/>
              </a:rPr>
              <a:t>Исследование технологий для разработки библиотеки</a:t>
            </a:r>
          </a:p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en-US" dirty="0">
                <a:ea typeface="Times New Roman" panose="02020603050405020304" pitchFamily="18" charset="0"/>
              </a:rPr>
              <a:t>3. </a:t>
            </a:r>
            <a:r>
              <a:rPr lang="ru-RU" dirty="0">
                <a:ea typeface="Times New Roman" panose="02020603050405020304" pitchFamily="18" charset="0"/>
              </a:rPr>
              <a:t>Разработка востребованных инструментов анализа</a:t>
            </a:r>
          </a:p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en-US" dirty="0">
                <a:ea typeface="Times New Roman" panose="02020603050405020304" pitchFamily="18" charset="0"/>
              </a:rPr>
              <a:t>4. </a:t>
            </a:r>
            <a:r>
              <a:rPr lang="ru-RU" dirty="0">
                <a:ea typeface="Times New Roman" panose="02020603050405020304" pitchFamily="18" charset="0"/>
              </a:rPr>
              <a:t>Создание демонстрационного приложения и публикация библиотеки в сети интернет</a:t>
            </a:r>
          </a:p>
        </p:txBody>
      </p:sp>
    </p:spTree>
    <p:extLst>
      <p:ext uri="{BB962C8B-B14F-4D97-AF65-F5344CB8AC3E}">
        <p14:creationId xmlns:p14="http://schemas.microsoft.com/office/powerpoint/2010/main" val="1527565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D5961B-ABA1-7DAB-FCCA-A37D35C908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591385C-D190-1C89-7BA2-8F255037AFF3}"/>
              </a:ext>
            </a:extLst>
          </p:cNvPr>
          <p:cNvSpPr txBox="1"/>
          <p:nvPr/>
        </p:nvSpPr>
        <p:spPr>
          <a:xfrm>
            <a:off x="805491" y="654138"/>
            <a:ext cx="7533017" cy="65829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68580" tIns="34290" rIns="68580" bIns="34290" rtlCol="0" anchor="ctr">
            <a:normAutofit/>
          </a:bodyPr>
          <a:lstStyle/>
          <a:p>
            <a:pPr algn="ctr"/>
            <a:r>
              <a:rPr lang="ru-RU" sz="2400" dirty="0"/>
              <a:t>Используемые технологии</a:t>
            </a:r>
          </a:p>
        </p:txBody>
      </p:sp>
      <p:pic>
        <p:nvPicPr>
          <p:cNvPr id="1026" name="Picture 2" descr="TypeScript - Wikipedia">
            <a:extLst>
              <a:ext uri="{FF2B5EF4-FFF2-40B4-BE49-F238E27FC236}">
                <a16:creationId xmlns:a16="http://schemas.microsoft.com/office/drawing/2014/main" id="{771732E6-4F13-4E94-1490-377BF4B522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492" y="3059468"/>
            <a:ext cx="1441095" cy="1441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54187B95-6F28-D91A-900C-8B5E1CF4F0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4829" y="3182899"/>
            <a:ext cx="1377141" cy="1194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Leading Trainers of HTML5 Canvas Course| Expert Training Program in HTML5  Canvas | SpringPeople">
            <a:extLst>
              <a:ext uri="{FF2B5EF4-FFF2-40B4-BE49-F238E27FC236}">
                <a16:creationId xmlns:a16="http://schemas.microsoft.com/office/drawing/2014/main" id="{752AB99A-B5FF-F436-335C-D8C0FAC27E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8840" y="2752042"/>
            <a:ext cx="1381645" cy="1844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28FCD673-B8D4-5BBC-DB05-0C39078918C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397352" y="2589725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075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82D7805E-50A7-033C-4239-EC55080F6C80}"/>
              </a:ext>
            </a:extLst>
          </p:cNvPr>
          <p:cNvSpPr txBox="1"/>
          <p:nvPr/>
        </p:nvSpPr>
        <p:spPr>
          <a:xfrm>
            <a:off x="805490" y="2480150"/>
            <a:ext cx="7533017" cy="18976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700" dirty="0"/>
              <a:t>1. Определение паттернов технического анализа</a:t>
            </a:r>
            <a:endParaRPr lang="en-US" sz="2700" dirty="0"/>
          </a:p>
          <a:p>
            <a:pPr>
              <a:lnSpc>
                <a:spcPct val="150000"/>
              </a:lnSpc>
            </a:pPr>
            <a:r>
              <a:rPr lang="en-US" sz="2700" dirty="0"/>
              <a:t>2. </a:t>
            </a:r>
            <a:r>
              <a:rPr lang="ru-RU" sz="2700" dirty="0"/>
              <a:t>Построение технических индикаторов</a:t>
            </a:r>
            <a:endParaRPr lang="en-US" sz="2700" dirty="0"/>
          </a:p>
          <a:p>
            <a:pPr>
              <a:lnSpc>
                <a:spcPct val="150000"/>
              </a:lnSpc>
            </a:pPr>
            <a:r>
              <a:rPr lang="en-US" sz="2700" dirty="0"/>
              <a:t>3. </a:t>
            </a:r>
            <a:r>
              <a:rPr lang="ru-RU" sz="2700" dirty="0"/>
              <a:t>Использование торговых стратегий</a:t>
            </a:r>
            <a:endParaRPr lang="en-US" sz="135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D5439A-D182-DEEE-B56C-C8A6C698E668}"/>
              </a:ext>
            </a:extLst>
          </p:cNvPr>
          <p:cNvSpPr txBox="1"/>
          <p:nvPr/>
        </p:nvSpPr>
        <p:spPr>
          <a:xfrm>
            <a:off x="805491" y="669636"/>
            <a:ext cx="7533017" cy="65829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68580" tIns="34290" rIns="68580" bIns="34290" rtlCol="0" anchor="ctr">
            <a:normAutofit/>
          </a:bodyPr>
          <a:lstStyle/>
          <a:p>
            <a:pPr algn="ctr"/>
            <a:r>
              <a:rPr lang="ru-RU" sz="2400" dirty="0"/>
              <a:t>Область анализа финансовых данных</a:t>
            </a:r>
          </a:p>
        </p:txBody>
      </p:sp>
    </p:spTree>
    <p:extLst>
      <p:ext uri="{BB962C8B-B14F-4D97-AF65-F5344CB8AC3E}">
        <p14:creationId xmlns:p14="http://schemas.microsoft.com/office/powerpoint/2010/main" val="1545489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49963D-68C9-86FC-2135-D044F7F4DB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EB0E8BC8-A2B7-1B71-4C91-8994C19AFB01}"/>
              </a:ext>
            </a:extLst>
          </p:cNvPr>
          <p:cNvSpPr txBox="1"/>
          <p:nvPr/>
        </p:nvSpPr>
        <p:spPr>
          <a:xfrm>
            <a:off x="805491" y="623141"/>
            <a:ext cx="7533017" cy="65829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68580" tIns="34290" rIns="68580" bIns="34290" rtlCol="0" anchor="ctr">
            <a:normAutofit/>
          </a:bodyPr>
          <a:lstStyle/>
          <a:p>
            <a:pPr algn="ctr"/>
            <a:r>
              <a:rPr lang="ru-RU" sz="2400" dirty="0"/>
              <a:t>Области рисования на графике</a:t>
            </a:r>
          </a:p>
        </p:txBody>
      </p:sp>
      <p:pic>
        <p:nvPicPr>
          <p:cNvPr id="2" name="Content Placeholder 1" descr="A graph with a line&#10;&#10;AI-generated content may be incorrect.">
            <a:extLst>
              <a:ext uri="{FF2B5EF4-FFF2-40B4-BE49-F238E27FC236}">
                <a16:creationId xmlns:a16="http://schemas.microsoft.com/office/drawing/2014/main" id="{FD912CB9-E73E-30BE-8244-4EDF9F84FB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491" y="2350524"/>
            <a:ext cx="7406590" cy="2156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4731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FFA118-EADE-FB16-49C3-31E1D245DF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FB986E68-FA30-2FBA-4DBE-C6501F615D71}"/>
              </a:ext>
            </a:extLst>
          </p:cNvPr>
          <p:cNvSpPr txBox="1"/>
          <p:nvPr/>
        </p:nvSpPr>
        <p:spPr>
          <a:xfrm>
            <a:off x="805491" y="669636"/>
            <a:ext cx="7533017" cy="65829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68580" tIns="34290" rIns="68580" bIns="34290" rtlCol="0" anchor="ctr">
            <a:normAutofit/>
          </a:bodyPr>
          <a:lstStyle/>
          <a:p>
            <a:pPr algn="ctr"/>
            <a:r>
              <a:rPr lang="ru-RU" sz="2400" dirty="0"/>
              <a:t>Инструмент рисования как конечный автомат</a:t>
            </a:r>
          </a:p>
        </p:txBody>
      </p:sp>
      <p:pic>
        <p:nvPicPr>
          <p:cNvPr id="5" name="Content Placeholder 4" descr="A diagram of a diagram&#10;&#10;AI-generated content may be incorrect.">
            <a:extLst>
              <a:ext uri="{FF2B5EF4-FFF2-40B4-BE49-F238E27FC236}">
                <a16:creationId xmlns:a16="http://schemas.microsoft.com/office/drawing/2014/main" id="{B1B74B4D-0973-DFF5-51FA-9DB394E9F6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920" y="2237531"/>
            <a:ext cx="4100322" cy="2789827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757E626-081E-7491-B27E-3291988409CB}"/>
              </a:ext>
            </a:extLst>
          </p:cNvPr>
          <p:cNvSpPr txBox="1">
            <a:spLocks/>
          </p:cNvSpPr>
          <p:nvPr/>
        </p:nvSpPr>
        <p:spPr>
          <a:xfrm>
            <a:off x="5154565" y="2237533"/>
            <a:ext cx="3384755" cy="2966807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2100" dirty="0"/>
              <a:t>S0 – </a:t>
            </a:r>
            <a:r>
              <a:rPr lang="en-US" sz="2100" dirty="0" err="1"/>
              <a:t>неактивное</a:t>
            </a:r>
            <a:r>
              <a:rPr lang="en-US" sz="2100" dirty="0"/>
              <a:t> </a:t>
            </a:r>
            <a:r>
              <a:rPr lang="en-US" sz="2100" dirty="0" err="1"/>
              <a:t>состояние</a:t>
            </a:r>
            <a:r>
              <a:rPr lang="en-US" sz="2100" dirty="0"/>
              <a:t>.</a:t>
            </a:r>
            <a:endParaRPr lang="en-RU" sz="2100" dirty="0"/>
          </a:p>
          <a:p>
            <a:pPr lvl="0"/>
            <a:r>
              <a:rPr lang="en-US" sz="2100" dirty="0"/>
              <a:t>S</a:t>
            </a:r>
            <a:r>
              <a:rPr lang="ru-RU" sz="2100" dirty="0"/>
              <a:t>1 – добавление нового геометрического примитива.</a:t>
            </a:r>
            <a:endParaRPr lang="en-RU" sz="2100" dirty="0"/>
          </a:p>
          <a:p>
            <a:pPr lvl="0"/>
            <a:r>
              <a:rPr lang="en-US" sz="2100" dirty="0"/>
              <a:t>S</a:t>
            </a:r>
            <a:r>
              <a:rPr lang="ru-RU" sz="2100" dirty="0"/>
              <a:t>2 – перемещение на графике одного из существующих геометрических примитивов, относящихся к данному инструменту.</a:t>
            </a:r>
            <a:endParaRPr lang="en-RU" sz="2100" dirty="0"/>
          </a:p>
          <a:p>
            <a:pPr marL="0" indent="0" algn="just">
              <a:buNone/>
            </a:pPr>
            <a:endParaRPr lang="ru-RU" sz="2250" dirty="0"/>
          </a:p>
        </p:txBody>
      </p:sp>
    </p:spTree>
    <p:extLst>
      <p:ext uri="{BB962C8B-B14F-4D97-AF65-F5344CB8AC3E}">
        <p14:creationId xmlns:p14="http://schemas.microsoft.com/office/powerpoint/2010/main" val="35628662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673FFB-E80D-94A2-3D3C-A1C04C83D0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D88395EB-C05A-3642-38A6-5FCC516D7D1C}"/>
              </a:ext>
            </a:extLst>
          </p:cNvPr>
          <p:cNvSpPr txBox="1"/>
          <p:nvPr/>
        </p:nvSpPr>
        <p:spPr>
          <a:xfrm>
            <a:off x="805491" y="747128"/>
            <a:ext cx="7533017" cy="65829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68580" tIns="34290" rIns="68580" bIns="34290" rtlCol="0" anchor="ctr">
            <a:normAutofit/>
          </a:bodyPr>
          <a:lstStyle/>
          <a:p>
            <a:pPr algn="ctr"/>
            <a:r>
              <a:rPr lang="ru-RU" sz="2400" dirty="0"/>
              <a:t>Функционал реализованный в инструментах рисования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09E0858-F7C3-A341-2365-5E8F53D59E5E}"/>
              </a:ext>
            </a:extLst>
          </p:cNvPr>
          <p:cNvSpPr txBox="1">
            <a:spLocks/>
          </p:cNvSpPr>
          <p:nvPr/>
        </p:nvSpPr>
        <p:spPr>
          <a:xfrm>
            <a:off x="805494" y="2587155"/>
            <a:ext cx="7733825" cy="1683697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ru-RU" sz="2400" dirty="0"/>
              <a:t>1</a:t>
            </a:r>
            <a:r>
              <a:rPr lang="en-US" sz="2400" dirty="0"/>
              <a:t>. </a:t>
            </a:r>
            <a:r>
              <a:rPr lang="ru-RU" sz="2400" dirty="0"/>
              <a:t>Подготовка данных для визуализация</a:t>
            </a:r>
            <a:endParaRPr lang="en-US" sz="2400" dirty="0"/>
          </a:p>
          <a:p>
            <a:pPr marL="0" indent="0" algn="just">
              <a:buNone/>
            </a:pPr>
            <a:r>
              <a:rPr lang="en-US" sz="2400" dirty="0"/>
              <a:t>2.</a:t>
            </a:r>
            <a:r>
              <a:rPr lang="ru-RU" sz="2400" dirty="0"/>
              <a:t> Визуализация на </a:t>
            </a:r>
            <a:r>
              <a:rPr lang="en-US" sz="2400" b="1" i="1" dirty="0" err="1"/>
              <a:t>CanvasRenderingContext</a:t>
            </a:r>
            <a:r>
              <a:rPr lang="ru-RU" sz="2400" b="1" i="1" dirty="0"/>
              <a:t>2</a:t>
            </a:r>
            <a:r>
              <a:rPr lang="en-US" sz="2400" b="1" i="1" dirty="0"/>
              <a:t>D</a:t>
            </a:r>
            <a:endParaRPr lang="ru-RU" sz="2400" b="1" i="1" dirty="0"/>
          </a:p>
          <a:p>
            <a:pPr marL="0" indent="0" algn="just">
              <a:buNone/>
            </a:pPr>
            <a:r>
              <a:rPr lang="ru-RU" sz="2400" dirty="0"/>
              <a:t>3.</a:t>
            </a:r>
            <a:r>
              <a:rPr lang="en-US" sz="2400" dirty="0"/>
              <a:t> </a:t>
            </a:r>
            <a:r>
              <a:rPr lang="ru-RU" sz="2400" dirty="0"/>
              <a:t>Проверка на коллизию всех геометрических примитивов с точкой координаты мыши на графике</a:t>
            </a:r>
            <a:endParaRPr lang="en-US" sz="2400" dirty="0"/>
          </a:p>
          <a:p>
            <a:pPr marL="0" indent="0" algn="just">
              <a:buNone/>
            </a:pPr>
            <a:endParaRPr lang="ru-RU" sz="2250" dirty="0"/>
          </a:p>
        </p:txBody>
      </p:sp>
    </p:spTree>
    <p:extLst>
      <p:ext uri="{BB962C8B-B14F-4D97-AF65-F5344CB8AC3E}">
        <p14:creationId xmlns:p14="http://schemas.microsoft.com/office/powerpoint/2010/main" val="9132639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740296-C6ED-F67D-CA33-7DB0BB91F2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6C9FE423-92BE-4645-E8C2-6CF4A7E5C687}"/>
              </a:ext>
            </a:extLst>
          </p:cNvPr>
          <p:cNvSpPr txBox="1"/>
          <p:nvPr/>
        </p:nvSpPr>
        <p:spPr>
          <a:xfrm>
            <a:off x="805491" y="654138"/>
            <a:ext cx="7533017" cy="65829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68580" tIns="34290" rIns="68580" bIns="34290" rtlCol="0" anchor="ctr">
            <a:normAutofit/>
          </a:bodyPr>
          <a:lstStyle/>
          <a:p>
            <a:pPr algn="ctr"/>
            <a:r>
              <a:rPr lang="ru-RU" sz="2400" dirty="0"/>
              <a:t>Вспомогательные классы библиотеки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48D26E2-6AFD-899F-99FF-3A721924E490}"/>
              </a:ext>
            </a:extLst>
          </p:cNvPr>
          <p:cNvSpPr txBox="1">
            <a:spLocks/>
          </p:cNvSpPr>
          <p:nvPr/>
        </p:nvSpPr>
        <p:spPr>
          <a:xfrm>
            <a:off x="805494" y="2587151"/>
            <a:ext cx="7733825" cy="2462328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700" b="1" dirty="0" err="1"/>
              <a:t>CollisionHelper</a:t>
            </a:r>
            <a:r>
              <a:rPr lang="ru-RU" sz="2700" dirty="0"/>
              <a:t> – функции для проверки коллизий для некоторых сложных геометрических примитивов</a:t>
            </a:r>
          </a:p>
          <a:p>
            <a:r>
              <a:rPr lang="en-GB" sz="2700" b="1" dirty="0" err="1"/>
              <a:t>MathHelper</a:t>
            </a:r>
            <a:r>
              <a:rPr lang="ru-RU" sz="2700" dirty="0"/>
              <a:t> –</a:t>
            </a:r>
            <a:r>
              <a:rPr lang="en-US" sz="2700" dirty="0"/>
              <a:t> </a:t>
            </a:r>
            <a:r>
              <a:rPr lang="ru-RU" sz="2700" dirty="0"/>
              <a:t>функции линейной алгебры, преобразования и аппроксимации</a:t>
            </a:r>
            <a:endParaRPr lang="en-GB" sz="2700" dirty="0"/>
          </a:p>
          <a:p>
            <a:endParaRPr lang="ru-RU" sz="2700" dirty="0"/>
          </a:p>
          <a:p>
            <a:endParaRPr lang="en-GB" sz="2700" dirty="0"/>
          </a:p>
          <a:p>
            <a:pPr marL="0" indent="0" algn="just">
              <a:buNone/>
            </a:pPr>
            <a:endParaRPr lang="ru-RU" sz="2700" dirty="0"/>
          </a:p>
        </p:txBody>
      </p:sp>
    </p:spTree>
    <p:extLst>
      <p:ext uri="{BB962C8B-B14F-4D97-AF65-F5344CB8AC3E}">
        <p14:creationId xmlns:p14="http://schemas.microsoft.com/office/powerpoint/2010/main" val="8748195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533D9E13-7E89-9C30-8EB7-59936FB920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2612117"/>
            <a:ext cx="7886700" cy="1805676"/>
          </a:xfrm>
        </p:spPr>
        <p:txBody>
          <a:bodyPr>
            <a:normAutofit/>
          </a:bodyPr>
          <a:lstStyle/>
          <a:p>
            <a:pPr algn="just"/>
            <a:r>
              <a:rPr lang="ru-RU" sz="2250" kern="0" dirty="0">
                <a:ea typeface="Times New Roman" panose="02020603050405020304" pitchFamily="18" charset="0"/>
              </a:rPr>
              <a:t>Использовать 10+ инструментов рисования: «Линия Тренда», «Коррекция Фибоначчи», «Спираль Фибоначчи», «Кривая», «Ломаная» и многие другие</a:t>
            </a:r>
            <a:endParaRPr lang="en-US" sz="2250" kern="0" dirty="0">
              <a:ea typeface="Times New Roman" panose="02020603050405020304" pitchFamily="18" charset="0"/>
            </a:endParaRPr>
          </a:p>
          <a:p>
            <a:pPr algn="just"/>
            <a:r>
              <a:rPr lang="ru-RU" sz="2250" dirty="0"/>
              <a:t>Добавлять несколько технических индикаторов таких, как:</a:t>
            </a:r>
            <a:r>
              <a:rPr lang="en-US" sz="2250" dirty="0"/>
              <a:t> </a:t>
            </a:r>
            <a:r>
              <a:rPr lang="ru-RU" sz="2250" dirty="0"/>
              <a:t>«Линии </a:t>
            </a:r>
            <a:r>
              <a:rPr lang="ru-RU" sz="2250" dirty="0" err="1"/>
              <a:t>Боллинджера</a:t>
            </a:r>
            <a:r>
              <a:rPr lang="ru-RU" sz="2250" dirty="0"/>
              <a:t>», «Скользящее среднее»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93B201B-677F-E6B9-7511-87C52882C2FC}"/>
              </a:ext>
            </a:extLst>
          </p:cNvPr>
          <p:cNvSpPr txBox="1"/>
          <p:nvPr/>
        </p:nvSpPr>
        <p:spPr>
          <a:xfrm>
            <a:off x="805490" y="654138"/>
            <a:ext cx="7533017" cy="65829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68580" tIns="34290" rIns="68580" bIns="34290" rtlCol="0" anchor="ctr">
            <a:normAutofit/>
          </a:bodyPr>
          <a:lstStyle/>
          <a:p>
            <a:pPr algn="ctr"/>
            <a:r>
              <a:rPr lang="ru-RU" sz="2400" dirty="0"/>
              <a:t>Библиотека предоставляет возможность</a:t>
            </a:r>
          </a:p>
        </p:txBody>
      </p:sp>
    </p:spTree>
    <p:extLst>
      <p:ext uri="{BB962C8B-B14F-4D97-AF65-F5344CB8AC3E}">
        <p14:creationId xmlns:p14="http://schemas.microsoft.com/office/powerpoint/2010/main" val="40271610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117</TotalTime>
  <Words>294</Words>
  <Application>Microsoft Macintosh PowerPoint</Application>
  <PresentationFormat>On-screen Show (4:3)</PresentationFormat>
  <Paragraphs>35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Office 2013 - 2022 Theme</vt:lpstr>
      <vt:lpstr>РАЗРАБОТКА КРОСС-ПЛАТФОРМЕННОЙ БИБЛИОТЕКИ ДЛЯ АНАЛИЗА ФИНАНСОВЫХ ДАННЫХ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МОДИФИКАЦИЯ ПРИМИТВА СОВРЕМЕННОГО КРИПТОГРАФИЧЕСКОГО АГРЕГАТА </dc:title>
  <dc:creator>Денисов Илия Игоревич</dc:creator>
  <cp:lastModifiedBy>Денисов Илия Игоревич</cp:lastModifiedBy>
  <cp:revision>65</cp:revision>
  <dcterms:created xsi:type="dcterms:W3CDTF">2023-06-13T08:16:45Z</dcterms:created>
  <dcterms:modified xsi:type="dcterms:W3CDTF">2025-05-18T15:12:17Z</dcterms:modified>
</cp:coreProperties>
</file>