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80" r:id="rId5"/>
    <p:sldId id="282" r:id="rId6"/>
    <p:sldId id="283" r:id="rId7"/>
    <p:sldId id="284" r:id="rId8"/>
    <p:sldId id="285" r:id="rId9"/>
    <p:sldId id="278" r:id="rId10"/>
    <p:sldId id="286" r:id="rId11"/>
    <p:sldId id="287" r:id="rId12"/>
    <p:sldId id="28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5903" autoAdjust="0"/>
  </p:normalViewPr>
  <p:slideViewPr>
    <p:cSldViewPr snapToGrid="0">
      <p:cViewPr>
        <p:scale>
          <a:sx n="83" d="100"/>
          <a:sy n="83" d="100"/>
        </p:scale>
        <p:origin x="1184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2722-ED2E-E613-F017-E197BB44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32F3A0-004C-71E6-7BC1-320026687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ED7D7CD-7210-B2A6-0A9D-E73D1137E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0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6F6D-642D-CCBE-E427-0B51590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1AD30-4461-AFD6-1217-1F5C1FFCC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92C8D-95FC-7FC0-E9E1-E97CDA5A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5605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4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4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83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8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15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1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2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7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8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5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DF3873-0F28-5D23-70C4-CAC565E37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6DAB397-9CAA-19AA-F6CC-34CA40F20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18" name="Title Placeholder 17">
            <a:extLst>
              <a:ext uri="{FF2B5EF4-FFF2-40B4-BE49-F238E27FC236}">
                <a16:creationId xmlns:a16="http://schemas.microsoft.com/office/drawing/2014/main" id="{4AD6E4EB-C5CF-EF78-5642-C21EF39D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1312B-AD1D-CFF4-060C-F69896E3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18.05.2025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58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7" y="2591161"/>
            <a:ext cx="7380515" cy="1416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3" y="4007286"/>
            <a:ext cx="6858000" cy="19343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Шабас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061275" y="449451"/>
            <a:ext cx="548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1033246" y="2886369"/>
            <a:ext cx="2589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Прямоугольник</a:t>
            </a:r>
            <a:endParaRPr lang="en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4696954" y="3031961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Треугольник</a:t>
            </a:r>
            <a:endParaRPr lang="en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1033246" y="5052870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Кривая</a:t>
            </a:r>
            <a:endParaRPr lang="en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4696954" y="5173662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Ломаная</a:t>
            </a:r>
            <a:endParaRPr lang="en-RU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6" y="1206520"/>
            <a:ext cx="1813649" cy="1610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954" y="1312056"/>
            <a:ext cx="2046893" cy="1504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246" y="3352268"/>
            <a:ext cx="2046893" cy="1542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486644"/>
            <a:ext cx="1943100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1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3590830" y="3144000"/>
            <a:ext cx="19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Линии </a:t>
            </a:r>
            <a:r>
              <a:rPr lang="ru-RU" sz="1400" dirty="0" err="1"/>
              <a:t>Боллинджера</a:t>
            </a:r>
            <a:endParaRPr lang="en-RU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24" y="1260921"/>
            <a:ext cx="3497752" cy="1782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3590830" y="5435064"/>
            <a:ext cx="19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Скользящее среднее</a:t>
            </a:r>
            <a:endParaRPr lang="en-RU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861" y="3551985"/>
            <a:ext cx="3156277" cy="18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805491" y="607643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805490" y="1537446"/>
            <a:ext cx="7533017" cy="454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Исследованы современные технологии для создания кросс-платформенной библиотеки и реализована архитектура 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графические инструменты, востребованные трейдерским сообществом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Создано демонстрационное приложение и осуществлена публикация библиотеки в открытом доступе</a:t>
            </a:r>
            <a:endParaRPr lang="ru-RU" sz="24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C9F0FA8-1316-5418-A783-777EA62B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8945" y="1327773"/>
            <a:ext cx="4151519" cy="4202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588925" y="2188317"/>
            <a:ext cx="2677651" cy="2481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Исходный код проекта с библиотекой на </a:t>
            </a:r>
            <a:r>
              <a:rPr lang="en-US" sz="2400" dirty="0"/>
              <a:t>GitHub</a:t>
            </a:r>
            <a:endParaRPr lang="ru-RU" sz="2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05491" y="607643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17213" y="1736845"/>
            <a:ext cx="753301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предметную область, проанализировать существующие кроссплатформенные библиотеки для анализа финансовых данных.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технологии для создания библиотеки и спроектировать ее архитектуру.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востребованные сообществом трейдеров инструменты рисования на графиках для анализа финансовых данных.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для демонстрации функционала библиотеки, а также опубликовать библиотеку в сети интернет.</a:t>
            </a:r>
            <a:endParaRPr lang="en-RU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05490" y="2480150"/>
            <a:ext cx="7533017" cy="1897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/>
              <a:t>1. Определение паттернов технического анализа</a:t>
            </a:r>
            <a:endParaRPr lang="en-US" sz="2700" dirty="0"/>
          </a:p>
          <a:p>
            <a:pPr>
              <a:lnSpc>
                <a:spcPct val="150000"/>
              </a:lnSpc>
            </a:pPr>
            <a:r>
              <a:rPr lang="en-US" sz="2700" dirty="0"/>
              <a:t>2. </a:t>
            </a:r>
            <a:r>
              <a:rPr lang="ru-RU" sz="2700" dirty="0"/>
              <a:t>Построение технических индикаторов</a:t>
            </a:r>
            <a:endParaRPr lang="en-US" sz="2700" dirty="0"/>
          </a:p>
          <a:p>
            <a:pPr>
              <a:lnSpc>
                <a:spcPct val="150000"/>
              </a:lnSpc>
            </a:pPr>
            <a:r>
              <a:rPr lang="en-US" sz="2700" dirty="0"/>
              <a:t>3. </a:t>
            </a:r>
            <a:r>
              <a:rPr lang="ru-RU" sz="2700" dirty="0"/>
              <a:t>Использование торговых стратегий</a:t>
            </a:r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Область анализа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5961B-ABA1-7DAB-FCCA-A37D35C9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1385C-D190-1C89-7BA2-8F255037AFF3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Используемые технологии</a:t>
            </a:r>
          </a:p>
        </p:txBody>
      </p:sp>
      <p:pic>
        <p:nvPicPr>
          <p:cNvPr id="1026" name="Picture 2" descr="TypeScript - Wikipedia">
            <a:extLst>
              <a:ext uri="{FF2B5EF4-FFF2-40B4-BE49-F238E27FC236}">
                <a16:creationId xmlns:a16="http://schemas.microsoft.com/office/drawing/2014/main" id="{771732E6-4F13-4E94-1490-377BF4B5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2" y="3059468"/>
            <a:ext cx="1441095" cy="14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187B95-6F28-D91A-900C-8B5E1CF4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29" y="3182899"/>
            <a:ext cx="1377141" cy="119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752AB99A-B5FF-F436-335C-D8C0FAC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40" y="2752042"/>
            <a:ext cx="1381645" cy="18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FCD673-B8D4-5BBC-DB05-0C3907891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7352" y="2589725"/>
            <a:ext cx="2143125" cy="2143125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1D6D26-74E1-4A92-99ED-1DCBAC6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92207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963D-68C9-86FC-2135-D044F7F4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0E8BC8-A2B7-1B71-4C91-8994C19AFB01}"/>
              </a:ext>
            </a:extLst>
          </p:cNvPr>
          <p:cNvSpPr txBox="1"/>
          <p:nvPr/>
        </p:nvSpPr>
        <p:spPr>
          <a:xfrm>
            <a:off x="805491" y="623141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Области рисования на графике</a:t>
            </a:r>
          </a:p>
        </p:txBody>
      </p:sp>
      <p:pic>
        <p:nvPicPr>
          <p:cNvPr id="2" name="Content Placeholder 1" descr="A graph with a line&#10;&#10;AI-generated content may be incorrect.">
            <a:extLst>
              <a:ext uri="{FF2B5EF4-FFF2-40B4-BE49-F238E27FC236}">
                <a16:creationId xmlns:a16="http://schemas.microsoft.com/office/drawing/2014/main" id="{FD912CB9-E73E-30BE-8244-4EDF9F8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1" y="2350524"/>
            <a:ext cx="7406590" cy="2156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619F-8141-9110-EEFE-761B6566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86247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B1B74B4D-0973-DFF5-51FA-9DB394E9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0" y="2237531"/>
            <a:ext cx="4100322" cy="27898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154565" y="2237533"/>
            <a:ext cx="3384755" cy="296680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100" dirty="0"/>
              <a:t>S0 – </a:t>
            </a:r>
            <a:r>
              <a:rPr lang="en-US" sz="2100" dirty="0" err="1"/>
              <a:t>неактивное</a:t>
            </a:r>
            <a:r>
              <a:rPr lang="en-US" sz="2100" dirty="0"/>
              <a:t> </a:t>
            </a:r>
            <a:r>
              <a:rPr lang="en-US" sz="2100" dirty="0" err="1"/>
              <a:t>состояние</a:t>
            </a:r>
            <a:r>
              <a:rPr lang="en-US" sz="2100" dirty="0"/>
              <a:t>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1 – добавление нового геометрического примитива.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2 – перемещение на графике одного из существующих геометрических примитивов, относящихся к данному инструменту.</a:t>
            </a:r>
            <a:endParaRPr lang="en-RU" sz="21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805491" y="74712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805494" y="2587155"/>
            <a:ext cx="7733825" cy="16836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1</a:t>
            </a:r>
            <a:r>
              <a:rPr lang="en-US" sz="2400" dirty="0"/>
              <a:t>. </a:t>
            </a:r>
            <a:r>
              <a:rPr lang="ru-RU" sz="2400" dirty="0"/>
              <a:t>Подготовка данных для визуализация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2.</a:t>
            </a:r>
            <a:r>
              <a:rPr lang="ru-RU" sz="2400" dirty="0"/>
              <a:t> Визуализация на </a:t>
            </a:r>
            <a:r>
              <a:rPr lang="en-US" sz="2400" b="1" i="1" dirty="0" err="1"/>
              <a:t>CanvasRenderingContext</a:t>
            </a:r>
            <a:r>
              <a:rPr lang="ru-RU" sz="2400" b="1" i="1" dirty="0"/>
              <a:t>2</a:t>
            </a:r>
            <a:r>
              <a:rPr lang="en-US" sz="2400" b="1" i="1" dirty="0"/>
              <a:t>D</a:t>
            </a:r>
            <a:endParaRPr lang="ru-RU" sz="2400" b="1" i="1" dirty="0"/>
          </a:p>
          <a:p>
            <a:pPr marL="0" indent="0" algn="just">
              <a:buNone/>
            </a:pPr>
            <a:r>
              <a:rPr lang="ru-RU" sz="2400" dirty="0"/>
              <a:t>3.</a:t>
            </a:r>
            <a:r>
              <a:rPr lang="en-US" sz="2400" dirty="0"/>
              <a:t> </a:t>
            </a:r>
            <a:r>
              <a:rPr lang="ru-RU" sz="2400" dirty="0"/>
              <a:t>Проверка на коллизию всех геометрических примитивов с точкой координаты мыши на графике</a:t>
            </a:r>
            <a:endParaRPr lang="en-US" sz="24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 из 13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05494" y="2587151"/>
            <a:ext cx="7733825" cy="2462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endParaRPr lang="ru-RU" sz="2700" dirty="0"/>
          </a:p>
          <a:p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1D042-5550-C3BF-F734-4B9B8C7A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96" y="1465411"/>
            <a:ext cx="2240568" cy="1305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6BDC6-A71B-426C-3947-96DB93DD07BD}"/>
              </a:ext>
            </a:extLst>
          </p:cNvPr>
          <p:cNvSpPr txBox="1"/>
          <p:nvPr/>
        </p:nvSpPr>
        <p:spPr>
          <a:xfrm>
            <a:off x="1077493" y="2886369"/>
            <a:ext cx="258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Линия Тренда</a:t>
            </a:r>
            <a:r>
              <a:rPr lang="en-US" sz="1400" dirty="0"/>
              <a:t>, </a:t>
            </a:r>
            <a:r>
              <a:rPr lang="ru-RU" sz="1400" dirty="0"/>
              <a:t>Горизонтальная линия</a:t>
            </a:r>
            <a:r>
              <a:rPr lang="en-US" sz="1400" dirty="0"/>
              <a:t>, </a:t>
            </a:r>
            <a:r>
              <a:rPr lang="ru-RU" sz="1400" dirty="0"/>
              <a:t>Вертикальная линия</a:t>
            </a:r>
            <a:endParaRPr lang="en-RU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27" y="1465411"/>
            <a:ext cx="2466685" cy="1305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4728327" y="2985915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Коррекция Фибоначчи</a:t>
            </a:r>
            <a:endParaRPr lang="en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077493" y="5081099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Спираль Фибоначчи</a:t>
            </a:r>
            <a:endParaRPr lang="en-RU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96" y="3429000"/>
            <a:ext cx="2189451" cy="1610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182" y="3351904"/>
            <a:ext cx="2589535" cy="17661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4728327" y="5081099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Клин Фибоначчи</a:t>
            </a:r>
            <a:endParaRPr lang="en-RU" sz="1400" dirty="0"/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</TotalTime>
  <Words>373</Words>
  <Application>Microsoft Macintosh PowerPoint</Application>
  <PresentationFormat>On-screen Show (4:3)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77</cp:revision>
  <dcterms:created xsi:type="dcterms:W3CDTF">2023-06-13T08:16:45Z</dcterms:created>
  <dcterms:modified xsi:type="dcterms:W3CDTF">2025-05-18T17:51:49Z</dcterms:modified>
</cp:coreProperties>
</file>