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67" r:id="rId4"/>
    <p:sldId id="289" r:id="rId5"/>
    <p:sldId id="293" r:id="rId6"/>
    <p:sldId id="295" r:id="rId7"/>
    <p:sldId id="283" r:id="rId8"/>
    <p:sldId id="284" r:id="rId9"/>
    <p:sldId id="286" r:id="rId10"/>
    <p:sldId id="278" r:id="rId11"/>
    <p:sldId id="287" r:id="rId12"/>
    <p:sldId id="279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07" autoAdjust="0"/>
    <p:restoredTop sz="95903" autoAdjust="0"/>
  </p:normalViewPr>
  <p:slideViewPr>
    <p:cSldViewPr snapToGrid="0">
      <p:cViewPr>
        <p:scale>
          <a:sx n="90" d="100"/>
          <a:sy n="90" d="100"/>
        </p:scale>
        <p:origin x="48" y="6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04B147B-3446-9D49-F315-2DD514EA02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F4163D-18D4-A702-4F55-5E0661E4C5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2DAD-22E1-40A6-951B-2F654080880B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978B3C-E798-5D77-0DA1-B7F0DEDCAE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D97A83-3CA9-D2D1-0C6F-5EFE38680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CA6DB-8384-494D-B40D-02124F1C2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708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2E7DF-B96E-43FC-A212-C04A366A9C15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F7E6-85F7-43D7-B4B9-9E6E05B54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508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2479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60697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AA20-F89A-2EA6-2A97-17D78BCDE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147D29-A323-18FE-9F78-3449AB2485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B22318-CAAB-4475-A580-55AD8D864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21865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62250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F6E39-17E7-3E56-E212-B9204CAD2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1BB369-C39C-F792-3111-5DB253074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4C7CBF-332A-E4B2-556C-DF0ED39BC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6231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7765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34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3BE22-C22E-8B73-E2A0-1E4E02BE8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DE5ADE1-E701-D5AF-3A58-8894744435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FD53E17-75FE-A68A-72B9-F66D20F33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5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65949-7FCD-F5A2-9664-4C4A0A0B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21ACE63-D0A6-DCA9-8A59-D80EF2FF1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0260B63-0DD3-5ED9-E006-054D2994C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155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36D2B-A9B8-45F5-A187-EF0B456CC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1620646-071D-6EAA-6C05-9E56D73AA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D0A6D37-88D9-420E-B09D-5182CEFFD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30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C10E0-80B2-BDF6-BEA8-8C5A6378D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53CCF-3468-59BE-3308-1B60BE958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2EFCD-79E1-B23A-BE89-BDFE12C9C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8835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3FD92-5563-B9BA-D89D-DF39D8DCF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F2027B-36B5-32EE-B9F6-30EE96F56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7D1695-7288-20ED-3A0E-80A767E04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91009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3B268-F4BB-93CA-AEF4-D2B8F2841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B8CF6D-09DF-EEB2-EA78-950A6A7A66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F971B9-DB1F-5A7C-8259-040CA59C2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3002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dsfd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02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8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892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1F2CF5-289F-C854-0FE3-6F0B229CC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027B9B8-6715-EB47-1B4F-00D82899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B4F9BEE2-5C21-4B61-BB6C-1BB93564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486E9ECC-4531-CB7B-61DC-1767CBFD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DE7EE233-2BC0-7802-29E0-AA5482C8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02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90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2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848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63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7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11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38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3747-69F0-854C-B157-B8BEB941B560}" type="datetimeFigureOut">
              <a:rPr lang="en-RU" smtClean="0"/>
              <a:t>08.06.2025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8FABF-138C-AF49-BC99-C2C59599E73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319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6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2315-834D-A135-79E7-6070E6790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769" y="2591161"/>
            <a:ext cx="9964615" cy="171120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РАЗРАБОТКА КРОСС-ПЛАТФОРМЕННОЙ БИБЛИОТЕКИ ДЛЯ АНАЛИЗА ФИНАНСОВЫХ ДАННЫХ</a:t>
            </a:r>
            <a:br>
              <a:rPr lang="ru-RU" sz="1350" b="1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416BA-D9C2-8131-AB18-6B964977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891" y="4007287"/>
            <a:ext cx="7842739" cy="25576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Студент</a:t>
            </a:r>
          </a:p>
          <a:p>
            <a:pPr>
              <a:lnSpc>
                <a:spcPct val="150000"/>
              </a:lnSpc>
            </a:pPr>
            <a:r>
              <a:rPr lang="ru-RU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Денисов Илия Игоревич</a:t>
            </a:r>
          </a:p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Научный руководитель – </a:t>
            </a:r>
            <a:br>
              <a:rPr lang="ru-RU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доц., к. ф.-м. н. </a:t>
            </a:r>
            <a:r>
              <a:rPr lang="ru-RU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Шабас</a:t>
            </a:r>
            <a:r>
              <a:rPr lang="ru-RU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Ирина Николаевна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6A6C0-9D18-83E8-6C82-6DB42B1D1E93}"/>
              </a:ext>
            </a:extLst>
          </p:cNvPr>
          <p:cNvSpPr txBox="1"/>
          <p:nvPr/>
        </p:nvSpPr>
        <p:spPr>
          <a:xfrm>
            <a:off x="2930770" y="449448"/>
            <a:ext cx="69048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ru-RU" sz="1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ВЫПУСКНАЯ КВАЛИФИКАЦИОННАЯ РАБОТА</a:t>
            </a:r>
            <a:br>
              <a:rPr lang="ru-RU" sz="1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по направлению подготовки</a:t>
            </a:r>
            <a:b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02.04.02 – Фундаментальная информатика и информационные технологии, </a:t>
            </a:r>
            <a:b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направленность программы</a:t>
            </a:r>
            <a:b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«Разработка мобильных приложений и компьютерных игр»</a:t>
            </a:r>
            <a:endParaRPr lang="en-US" sz="160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5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93B201B-677F-E6B9-7511-87C52882C2FC}"/>
              </a:ext>
            </a:extLst>
          </p:cNvPr>
          <p:cNvSpPr txBox="1"/>
          <p:nvPr/>
        </p:nvSpPr>
        <p:spPr>
          <a:xfrm>
            <a:off x="1055078" y="357390"/>
            <a:ext cx="10298722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577B0-60C9-583B-8A59-946E9307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из 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ADDB0-7125-AC15-C9F8-90D0B4141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1873"/>
            <a:ext cx="3482374" cy="1843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3273D-4CCE-A770-360A-B2F2DA039115}"/>
              </a:ext>
            </a:extLst>
          </p:cNvPr>
          <p:cNvSpPr txBox="1"/>
          <p:nvPr/>
        </p:nvSpPr>
        <p:spPr>
          <a:xfrm>
            <a:off x="6096000" y="3069167"/>
            <a:ext cx="3482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Коррекция Фибоначчи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D2390-4739-968A-4468-34EB22287A37}"/>
              </a:ext>
            </a:extLst>
          </p:cNvPr>
          <p:cNvSpPr txBox="1"/>
          <p:nvPr/>
        </p:nvSpPr>
        <p:spPr>
          <a:xfrm>
            <a:off x="1789057" y="4972906"/>
            <a:ext cx="36091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Спираль Фибоначчи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62C8E1-2B3E-B9EB-32F3-1B60AF557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058" y="2083678"/>
            <a:ext cx="3609181" cy="2654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F4565C-6BE6-9040-EA47-F556CF1C0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441" y="3500054"/>
            <a:ext cx="3323492" cy="22667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E89B17-F342-00AF-852C-2A1D34F0CD1D}"/>
              </a:ext>
            </a:extLst>
          </p:cNvPr>
          <p:cNvSpPr txBox="1"/>
          <p:nvPr/>
        </p:nvSpPr>
        <p:spPr>
          <a:xfrm>
            <a:off x="6096001" y="5925463"/>
            <a:ext cx="3482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Клин Фибоначчи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6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64637-1F05-CC78-1727-06E248FA7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5260124-120D-6EC6-72DE-B15439585AE0}"/>
              </a:ext>
            </a:extLst>
          </p:cNvPr>
          <p:cNvSpPr txBox="1"/>
          <p:nvPr/>
        </p:nvSpPr>
        <p:spPr>
          <a:xfrm>
            <a:off x="1019908" y="355926"/>
            <a:ext cx="10333892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Технические индикаторы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1B828-DA53-F8F9-C51D-95AF74CF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из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982D5-A798-4FC6-6DBD-E77B5D34F928}"/>
              </a:ext>
            </a:extLst>
          </p:cNvPr>
          <p:cNvSpPr txBox="1"/>
          <p:nvPr/>
        </p:nvSpPr>
        <p:spPr>
          <a:xfrm>
            <a:off x="1224732" y="4762272"/>
            <a:ext cx="470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Линии </a:t>
            </a:r>
            <a:r>
              <a:rPr lang="ru-RU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Боллинджера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ECD97E-2AE2-81DC-EDAA-B3D93A342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32" y="2096417"/>
            <a:ext cx="4708493" cy="24000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56975-9668-0625-59B5-7E8571D7A327}"/>
              </a:ext>
            </a:extLst>
          </p:cNvPr>
          <p:cNvSpPr txBox="1"/>
          <p:nvPr/>
        </p:nvSpPr>
        <p:spPr>
          <a:xfrm>
            <a:off x="6638095" y="4762271"/>
            <a:ext cx="4715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Скользящее среднее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BB8322-A7DC-A75E-49EE-51179883D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853" y="1953543"/>
            <a:ext cx="4621947" cy="269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2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D95AE-E62F-A61B-CE31-7E1DB199A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C02DD49-38B4-63F6-8568-BAFBABF2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из 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4FC2B-7021-12C5-18A6-158ABAB87242}"/>
              </a:ext>
            </a:extLst>
          </p:cNvPr>
          <p:cNvSpPr txBox="1"/>
          <p:nvPr/>
        </p:nvSpPr>
        <p:spPr>
          <a:xfrm>
            <a:off x="6606919" y="341933"/>
            <a:ext cx="4495173" cy="18435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3000" dirty="0">
                <a:latin typeface="Segoe UI" panose="020B0502040204020203" pitchFamily="34" charset="0"/>
                <a:cs typeface="Segoe UI" panose="020B0502040204020203" pitchFamily="34" charset="0"/>
              </a:rPr>
              <a:t>Исходный код приложения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 Witte</a:t>
            </a:r>
            <a:endParaRPr lang="ru-RU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3A1BA4-A91A-3838-DAD8-C646994EB969}"/>
              </a:ext>
            </a:extLst>
          </p:cNvPr>
          <p:cNvSpPr txBox="1"/>
          <p:nvPr/>
        </p:nvSpPr>
        <p:spPr>
          <a:xfrm>
            <a:off x="1240496" y="341933"/>
            <a:ext cx="4495173" cy="18435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3000" dirty="0">
                <a:latin typeface="Segoe UI" panose="020B0502040204020203" pitchFamily="34" charset="0"/>
                <a:cs typeface="Segoe UI" panose="020B0502040204020203" pitchFamily="34" charset="0"/>
              </a:rPr>
              <a:t>Приложение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 Witte</a:t>
            </a:r>
            <a:endParaRPr lang="ru-RU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A qr code with a black background&#10;&#10;AI-generated content may be incorrect.">
            <a:extLst>
              <a:ext uri="{FF2B5EF4-FFF2-40B4-BE49-F238E27FC236}">
                <a16:creationId xmlns:a16="http://schemas.microsoft.com/office/drawing/2014/main" id="{BB052464-D2FF-4760-C30B-491DA537B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005" y="2385303"/>
            <a:ext cx="3617352" cy="3617352"/>
          </a:xfrm>
          <a:prstGeom prst="rect">
            <a:avLst/>
          </a:prstGeom>
        </p:spPr>
      </p:pic>
      <p:pic>
        <p:nvPicPr>
          <p:cNvPr id="5" name="Picture 4" descr="A qr code with a black background&#10;&#10;AI-generated content may be incorrect.">
            <a:extLst>
              <a:ext uri="{FF2B5EF4-FFF2-40B4-BE49-F238E27FC236}">
                <a16:creationId xmlns:a16="http://schemas.microsoft.com/office/drawing/2014/main" id="{121F5CAA-76B7-1B7B-7EE7-261C6811A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06" y="2385303"/>
            <a:ext cx="3617352" cy="361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6C87A-3BC6-D5E8-94C5-887C2EC54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D5BC96-B4CB-5104-BB9C-9B1C989D5F58}"/>
              </a:ext>
            </a:extLst>
          </p:cNvPr>
          <p:cNvSpPr txBox="1"/>
          <p:nvPr/>
        </p:nvSpPr>
        <p:spPr>
          <a:xfrm>
            <a:off x="937846" y="607644"/>
            <a:ext cx="10415954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Полученные 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D72E5-0629-1EB5-C205-0CDF5385B405}"/>
              </a:ext>
            </a:extLst>
          </p:cNvPr>
          <p:cNvSpPr txBox="1"/>
          <p:nvPr/>
        </p:nvSpPr>
        <p:spPr>
          <a:xfrm>
            <a:off x="937847" y="1413461"/>
            <a:ext cx="5838091" cy="4916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endParaRPr lang="ru-RU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Проведено исследование предметной области и анализ существующих кроссплатформенных библиотек для финансового анализа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Спроектирована и разработана библиотеки, содержащая графические инструменты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и индикаторы, востребованные трейдерским сообществом.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Создано демонстрационное приложение и осуществлена публикация библиотеки в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  <a:endParaRPr lang="ru-RU" sz="240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4FFEEED-9916-4131-39B3-32234179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13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366B3D-1EAA-071B-A904-213561D9DC37}"/>
              </a:ext>
            </a:extLst>
          </p:cNvPr>
          <p:cNvSpPr txBox="1"/>
          <p:nvPr/>
        </p:nvSpPr>
        <p:spPr>
          <a:xfrm>
            <a:off x="8277854" y="1783886"/>
            <a:ext cx="2856184" cy="8771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 fontScale="55000" lnSpcReduction="20000"/>
          </a:bodyPr>
          <a:lstStyle/>
          <a:p>
            <a:pPr algn="ctr"/>
            <a:r>
              <a:rPr lang="ru-RU" sz="3000" dirty="0">
                <a:latin typeface="Segoe UI" panose="020B0502040204020203" pitchFamily="34" charset="0"/>
                <a:cs typeface="Segoe UI" panose="020B0502040204020203" pitchFamily="34" charset="0"/>
              </a:rPr>
              <a:t>Исходный код библиотеки</a:t>
            </a: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3000" dirty="0">
                <a:latin typeface="Segoe UI" panose="020B0502040204020203" pitchFamily="34" charset="0"/>
                <a:cs typeface="Segoe UI" panose="020B0502040204020203" pitchFamily="34" charset="0"/>
              </a:rPr>
              <a:t>interactive-</a:t>
            </a:r>
            <a:r>
              <a:rPr lang="en-GB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lw</a:t>
            </a:r>
            <a:r>
              <a:rPr lang="en-GB" sz="3000" dirty="0">
                <a:latin typeface="Segoe UI" panose="020B0502040204020203" pitchFamily="34" charset="0"/>
                <a:cs typeface="Segoe UI" panose="020B0502040204020203" pitchFamily="34" charset="0"/>
              </a:rPr>
              <a:t>-charts-tools</a:t>
            </a:r>
            <a:endParaRPr lang="ru-RU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5972CE97-456F-6F21-EDA7-A9E71754E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07" y="2767078"/>
            <a:ext cx="3483278" cy="348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6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AA8F46-E07C-629A-A18D-22483CFB0DC1}"/>
              </a:ext>
            </a:extLst>
          </p:cNvPr>
          <p:cNvSpPr txBox="1"/>
          <p:nvPr/>
        </p:nvSpPr>
        <p:spPr>
          <a:xfrm>
            <a:off x="858715" y="452344"/>
            <a:ext cx="10474569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Постановка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7B443-9708-F2A6-EF97-265719B7B612}"/>
              </a:ext>
            </a:extLst>
          </p:cNvPr>
          <p:cNvSpPr txBox="1"/>
          <p:nvPr/>
        </p:nvSpPr>
        <p:spPr>
          <a:xfrm>
            <a:off x="879232" y="1736846"/>
            <a:ext cx="10474568" cy="413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20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Цель работы: Разработать кроссплатформенную библиотеку для анализа финансовых данных. Библиотека должна содержать востребованные инструменты для определения, а также предоставлять возможность построение технических индикаторов.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20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Исследовать предметную область финансового анализа, рассмотреть существующие решения, определить технологии для создания библиотеки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Спроектировать архитектуру и разработать востребованные трейдерами инструменты рисования на графиках для анализа финансовых данных и технические индикаторы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Разработать приложение для демонстрации функционала библиотеки, опубликовать библиотеку в сети Интернет.</a:t>
            </a:r>
            <a:r>
              <a:rPr lang="en-RU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ru-RU" sz="200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718AC0C-84D6-BC6D-C123-CC1C4148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152756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D5439A-D182-DEEE-B56C-C8A6C698E668}"/>
              </a:ext>
            </a:extLst>
          </p:cNvPr>
          <p:cNvSpPr txBox="1"/>
          <p:nvPr/>
        </p:nvSpPr>
        <p:spPr>
          <a:xfrm>
            <a:off x="819516" y="328065"/>
            <a:ext cx="10785231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Анализ финансовых данных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18789-22EF-E98A-70A5-43762B23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D7805E-50A7-033C-4239-EC55080F6C80}"/>
              </a:ext>
            </a:extLst>
          </p:cNvPr>
          <p:cNvSpPr txBox="1"/>
          <p:nvPr/>
        </p:nvSpPr>
        <p:spPr>
          <a:xfrm>
            <a:off x="938591" y="2133905"/>
            <a:ext cx="501607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600" dirty="0">
                <a:latin typeface="Segoe UI" panose="020B0502040204020203" pitchFamily="34" charset="0"/>
                <a:cs typeface="Segoe UI" panose="020B0502040204020203" pitchFamily="34" charset="0"/>
              </a:rPr>
              <a:t>Визуальный анализ с помощью добавления на график актива инструментов рисования для выявления паттернов.</a:t>
            </a:r>
            <a:endParaRPr lang="en-RU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600" dirty="0">
                <a:latin typeface="Segoe UI" panose="020B0502040204020203" pitchFamily="34" charset="0"/>
                <a:cs typeface="Segoe UI" panose="020B0502040204020203" pitchFamily="34" charset="0"/>
              </a:rPr>
              <a:t>Визуальный анализ с использованием технических индикаторов.</a:t>
            </a:r>
            <a:endParaRPr lang="en-RU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A17A6-D0CB-FF4E-020C-998C858DAC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08" y="1663600"/>
            <a:ext cx="4735892" cy="3530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62AF03-62A6-0A4B-F3FA-E5B47AD0F10D}"/>
              </a:ext>
            </a:extLst>
          </p:cNvPr>
          <p:cNvSpPr txBox="1"/>
          <p:nvPr/>
        </p:nvSpPr>
        <p:spPr>
          <a:xfrm>
            <a:off x="5954661" y="5427114"/>
            <a:ext cx="6012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Паттерн «Бычий флаг»</a:t>
            </a:r>
            <a:r>
              <a:rPr lang="en-RU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54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82C47-6028-1F50-1CC1-F5DAF2CA9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6938B1-B702-3860-E817-4BDA55C5DA78}"/>
              </a:ext>
            </a:extLst>
          </p:cNvPr>
          <p:cNvSpPr txBox="1"/>
          <p:nvPr/>
        </p:nvSpPr>
        <p:spPr>
          <a:xfrm>
            <a:off x="797170" y="370092"/>
            <a:ext cx="10556630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Сравнение библиотек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5A060-CBF6-8097-5274-617CC076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813EA8-46FF-7575-1F7B-B28761C4A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452217"/>
              </p:ext>
            </p:extLst>
          </p:nvPr>
        </p:nvGraphicFramePr>
        <p:xfrm>
          <a:off x="797170" y="1509421"/>
          <a:ext cx="10556630" cy="4903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042">
                  <a:extLst>
                    <a:ext uri="{9D8B030D-6E8A-4147-A177-3AD203B41FA5}">
                      <a16:colId xmlns:a16="http://schemas.microsoft.com/office/drawing/2014/main" val="2850919056"/>
                    </a:ext>
                  </a:extLst>
                </a:gridCol>
                <a:gridCol w="2710704">
                  <a:extLst>
                    <a:ext uri="{9D8B030D-6E8A-4147-A177-3AD203B41FA5}">
                      <a16:colId xmlns:a16="http://schemas.microsoft.com/office/drawing/2014/main" val="3578404937"/>
                    </a:ext>
                  </a:extLst>
                </a:gridCol>
                <a:gridCol w="2119278">
                  <a:extLst>
                    <a:ext uri="{9D8B030D-6E8A-4147-A177-3AD203B41FA5}">
                      <a16:colId xmlns:a16="http://schemas.microsoft.com/office/drawing/2014/main" val="806084011"/>
                    </a:ext>
                  </a:extLst>
                </a:gridCol>
                <a:gridCol w="1634294">
                  <a:extLst>
                    <a:ext uri="{9D8B030D-6E8A-4147-A177-3AD203B41FA5}">
                      <a16:colId xmlns:a16="http://schemas.microsoft.com/office/drawing/2014/main" val="3043741121"/>
                    </a:ext>
                  </a:extLst>
                </a:gridCol>
                <a:gridCol w="1738312">
                  <a:extLst>
                    <a:ext uri="{9D8B030D-6E8A-4147-A177-3AD203B41FA5}">
                      <a16:colId xmlns:a16="http://schemas.microsoft.com/office/drawing/2014/main" val="466959145"/>
                    </a:ext>
                  </a:extLst>
                </a:gridCol>
              </a:tblGrid>
              <a:tr h="1005246"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Библиотека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Инструменты визуального анализа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и индикаторы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Технологии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Поддержка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Лицензия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039737"/>
                  </a:ext>
                </a:extLst>
              </a:tr>
              <a:tr h="572187">
                <a:tc>
                  <a:txBody>
                    <a:bodyPr/>
                    <a:lstStyle/>
                    <a:p>
                      <a:r>
                        <a:rPr lang="en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Lightweight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Нет</a:t>
                      </a:r>
                      <a:endParaRPr lang="en-RU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Есть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Apache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2.0</a:t>
                      </a:r>
                      <a:r>
                        <a:rPr lang="en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10687"/>
                  </a:ext>
                </a:extLst>
              </a:tr>
              <a:tr h="865376"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Advanced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Есть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Есть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Нет данных. Предоставляется по запросу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955969"/>
                  </a:ext>
                </a:extLst>
              </a:tr>
              <a:tr h="54128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Plotty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Только индикаторы</a:t>
                      </a:r>
                      <a:endParaRPr lang="en-RU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Python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JavaScript</a:t>
                      </a:r>
                      <a:r>
                        <a:rPr lang="en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Есть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MIT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635122"/>
                  </a:ext>
                </a:extLst>
              </a:tr>
              <a:tr h="54128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Go-chart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Только индикаторы</a:t>
                      </a:r>
                      <a:endParaRPr lang="en-RU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Нет</a:t>
                      </a:r>
                      <a:endParaRPr lang="en-RU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MIT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82112"/>
                  </a:ext>
                </a:extLst>
              </a:tr>
              <a:tr h="95568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TA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Lib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Только индикаторы без визуализации</a:t>
                      </a:r>
                      <a:endParaRPr lang="en-RU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C++,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Есть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BSD</a:t>
                      </a:r>
                      <a:r>
                        <a:rPr lang="en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198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18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94F7C-E1E1-E895-3636-5BB44CBD1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99E4127-D01B-D274-5AC7-3920BAA1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5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342E8F-F2B4-6F48-F6A6-9365DC4B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2" y="1109656"/>
            <a:ext cx="10509738" cy="5246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8BB818-8B2F-9299-D6E1-FC1EDE2DF306}"/>
              </a:ext>
            </a:extLst>
          </p:cNvPr>
          <p:cNvSpPr txBox="1"/>
          <p:nvPr/>
        </p:nvSpPr>
        <p:spPr>
          <a:xfrm>
            <a:off x="841131" y="350911"/>
            <a:ext cx="1050973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Библиотека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interactive-</a:t>
            </a:r>
            <a:r>
              <a:rPr lang="en-GB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lw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-charts-tools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5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A9118-7EA7-FE01-8C21-07FC0AD3F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560AF58-37AA-2ED3-723F-B7A20F66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6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9ED89-1BA4-028B-BC6D-4FBCEF9C4EFD}"/>
              </a:ext>
            </a:extLst>
          </p:cNvPr>
          <p:cNvSpPr txBox="1"/>
          <p:nvPr/>
        </p:nvSpPr>
        <p:spPr>
          <a:xfrm>
            <a:off x="838199" y="372420"/>
            <a:ext cx="1050973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Архитектура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75558-1510-3B9A-7FF8-D9240E9B1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02417"/>
            <a:ext cx="9058835" cy="5436495"/>
          </a:xfrm>
          <a:prstGeom prst="rect">
            <a:avLst/>
          </a:prstGeom>
        </p:spPr>
      </p:pic>
      <p:pic>
        <p:nvPicPr>
          <p:cNvPr id="6" name="Picture 2" descr="TypeScript - Wikipedia">
            <a:extLst>
              <a:ext uri="{FF2B5EF4-FFF2-40B4-BE49-F238E27FC236}">
                <a16:creationId xmlns:a16="http://schemas.microsoft.com/office/drawing/2014/main" id="{5467E809-E6CF-B503-0B89-76393031E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161" y="1188439"/>
            <a:ext cx="986326" cy="9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E9FCEED-60B8-EDCB-A152-3C7BBE33A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901" y="2420178"/>
            <a:ext cx="1097123" cy="95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Leading Trainers of HTML5 Canvas Course| Expert Training Program in HTML5  Canvas | SpringPeople">
            <a:extLst>
              <a:ext uri="{FF2B5EF4-FFF2-40B4-BE49-F238E27FC236}">
                <a16:creationId xmlns:a16="http://schemas.microsoft.com/office/drawing/2014/main" id="{8F3FACDD-A5F0-971D-C92C-D53B52287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507" y="4699801"/>
            <a:ext cx="892742" cy="119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964603D-458E-9CA1-7A7F-8676A61E39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18464" y="3486412"/>
            <a:ext cx="1199996" cy="119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6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FA118-EADE-FB16-49C3-31E1D245D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B986E68-FA30-2FBA-4DBE-C6501F615D71}"/>
              </a:ext>
            </a:extLst>
          </p:cNvPr>
          <p:cNvSpPr txBox="1"/>
          <p:nvPr/>
        </p:nvSpPr>
        <p:spPr>
          <a:xfrm>
            <a:off x="1031632" y="332480"/>
            <a:ext cx="1032216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Инструмент рисования как конечный автомат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1FCB4A-7493-1AAB-AE97-0985C175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7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57E626-081E-7491-B27E-3291988409CB}"/>
              </a:ext>
            </a:extLst>
          </p:cNvPr>
          <p:cNvSpPr txBox="1">
            <a:spLocks/>
          </p:cNvSpPr>
          <p:nvPr/>
        </p:nvSpPr>
        <p:spPr>
          <a:xfrm>
            <a:off x="5767904" y="2095892"/>
            <a:ext cx="5067300" cy="349250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IDLE –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неактивное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состояние</a:t>
            </a:r>
            <a:endParaRPr lang="en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– добавление нового геометрического примитива</a:t>
            </a:r>
            <a:endParaRPr lang="en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MOVE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– перемещение на графике одного из существующих геометрических примитивов, относящихся к данному инструменту</a:t>
            </a:r>
            <a:endParaRPr lang="en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1B1F2-B552-A912-A293-3CA7EF126A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2" y="1844463"/>
            <a:ext cx="4156639" cy="39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6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73FFB-E80D-94A2-3D3C-A1C04C83D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88395EB-C05A-3642-38A6-5FCC516D7D1C}"/>
              </a:ext>
            </a:extLst>
          </p:cNvPr>
          <p:cNvSpPr txBox="1"/>
          <p:nvPr/>
        </p:nvSpPr>
        <p:spPr>
          <a:xfrm>
            <a:off x="1031632" y="361368"/>
            <a:ext cx="1032216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Функционал реализованный в инструментах рисования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9E0858-F7C3-A341-2365-5E8F53D59E5E}"/>
              </a:ext>
            </a:extLst>
          </p:cNvPr>
          <p:cNvSpPr txBox="1">
            <a:spLocks/>
          </p:cNvSpPr>
          <p:nvPr/>
        </p:nvSpPr>
        <p:spPr>
          <a:xfrm>
            <a:off x="1031632" y="2036288"/>
            <a:ext cx="10322168" cy="217704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Подготовка данных для визуализация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Визуализация на</a:t>
            </a: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CanvasRenderingContext</a:t>
            </a:r>
            <a:r>
              <a:rPr lang="ru-RU" i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Проверка на коллизию всех геометрических примитивов с точкой координаты мыши на графике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5E808E-1F6F-3E35-BC3D-73BAAEB0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8 из 13</a:t>
            </a:r>
          </a:p>
        </p:txBody>
      </p:sp>
    </p:spTree>
    <p:extLst>
      <p:ext uri="{BB962C8B-B14F-4D97-AF65-F5344CB8AC3E}">
        <p14:creationId xmlns:p14="http://schemas.microsoft.com/office/powerpoint/2010/main" val="91326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31213-0A19-1E21-0B30-E1CF82EF3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ED85588-76E1-D810-A1DA-78A8333C8DD0}"/>
              </a:ext>
            </a:extLst>
          </p:cNvPr>
          <p:cNvSpPr txBox="1"/>
          <p:nvPr/>
        </p:nvSpPr>
        <p:spPr>
          <a:xfrm>
            <a:off x="1066800" y="354957"/>
            <a:ext cx="10287000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68D98-30F5-6C5C-E376-8BEF10CA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из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2A1D0-6DAA-C347-B6D8-941BB2847F68}"/>
              </a:ext>
            </a:extLst>
          </p:cNvPr>
          <p:cNvSpPr txBox="1"/>
          <p:nvPr/>
        </p:nvSpPr>
        <p:spPr>
          <a:xfrm>
            <a:off x="4947875" y="3389266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Прямоугольник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AA535-18C7-35D1-0FD8-03F7DA7F3C2D}"/>
              </a:ext>
            </a:extLst>
          </p:cNvPr>
          <p:cNvSpPr txBox="1"/>
          <p:nvPr/>
        </p:nvSpPr>
        <p:spPr>
          <a:xfrm>
            <a:off x="8036851" y="3312610"/>
            <a:ext cx="2296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Треугольник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04271-9D9C-1639-30F3-0928B8068C67}"/>
              </a:ext>
            </a:extLst>
          </p:cNvPr>
          <p:cNvSpPr txBox="1"/>
          <p:nvPr/>
        </p:nvSpPr>
        <p:spPr>
          <a:xfrm>
            <a:off x="5009857" y="5881919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Кривая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0E9B06-471A-7292-80FB-7725040421AA}"/>
              </a:ext>
            </a:extLst>
          </p:cNvPr>
          <p:cNvSpPr txBox="1"/>
          <p:nvPr/>
        </p:nvSpPr>
        <p:spPr>
          <a:xfrm>
            <a:off x="8036850" y="5810184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Ломаная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F758F-4072-D1DD-731A-4C16F5DD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875" y="1298936"/>
            <a:ext cx="2296249" cy="2038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A0494-505C-272C-A0F8-41F8EBAD4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393" y="1369075"/>
            <a:ext cx="2410549" cy="1772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F3D1A6-0D40-87D7-8811-47252E9D7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875" y="4079796"/>
            <a:ext cx="2296249" cy="17303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1830CF-05F9-038A-90F1-737BC8957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6850" y="3983425"/>
            <a:ext cx="2296249" cy="17184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3886D6-2ACC-B518-0BDB-C803146C1C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9844" y="2349997"/>
            <a:ext cx="2715304" cy="1582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51D711-319B-F578-624A-A5CF89C0D1D9}"/>
              </a:ext>
            </a:extLst>
          </p:cNvPr>
          <p:cNvSpPr txBox="1"/>
          <p:nvPr/>
        </p:nvSpPr>
        <p:spPr>
          <a:xfrm>
            <a:off x="1375924" y="4146871"/>
            <a:ext cx="30093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Линия Тренда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Горизонтальная линия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Вертикальная линия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7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2141</TotalTime>
  <Words>397</Words>
  <Application>Microsoft Macintosh PowerPoint</Application>
  <PresentationFormat>Widescreen</PresentationFormat>
  <Paragraphs>90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Office 2013 - 2022 Theme</vt:lpstr>
      <vt:lpstr>РАЗРАБОТКА КРОСС-ПЛАТФОРМЕННОЙ БИБЛИОТЕКИ ДЛЯ АНАЛИЗА ФИНАНСОВЫХ ДАННЫХ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МОДИФИКАЦИЯ ПРИМИТВА СОВРЕМЕННОГО КРИПТОГРАФИЧЕСКОГО АГРЕГАТА </dc:title>
  <dc:creator>Денисов Илия Игоревич</dc:creator>
  <cp:lastModifiedBy>Денисов Илия Игоревич</cp:lastModifiedBy>
  <cp:revision>102</cp:revision>
  <dcterms:created xsi:type="dcterms:W3CDTF">2023-06-13T08:16:45Z</dcterms:created>
  <dcterms:modified xsi:type="dcterms:W3CDTF">2025-06-08T18:55:26Z</dcterms:modified>
</cp:coreProperties>
</file>