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0" r:id="rId3"/>
    <p:sldId id="267" r:id="rId4"/>
    <p:sldId id="289" r:id="rId5"/>
    <p:sldId id="280" r:id="rId6"/>
    <p:sldId id="282" r:id="rId7"/>
    <p:sldId id="283" r:id="rId8"/>
    <p:sldId id="284" r:id="rId9"/>
    <p:sldId id="285" r:id="rId10"/>
    <p:sldId id="286" r:id="rId11"/>
    <p:sldId id="278" r:id="rId12"/>
    <p:sldId id="287" r:id="rId13"/>
    <p:sldId id="279" r:id="rId14"/>
    <p:sldId id="291" r:id="rId15"/>
    <p:sldId id="290" r:id="rId16"/>
    <p:sldId id="292" r:id="rId17"/>
    <p:sldId id="28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9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3" autoAdjust="0"/>
    <p:restoredTop sz="95903" autoAdjust="0"/>
  </p:normalViewPr>
  <p:slideViewPr>
    <p:cSldViewPr snapToGrid="0">
      <p:cViewPr>
        <p:scale>
          <a:sx n="88" d="100"/>
          <a:sy n="88" d="100"/>
        </p:scale>
        <p:origin x="72" y="6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04B147B-3446-9D49-F315-2DD514EA02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F4163D-18D4-A702-4F55-5E0661E4C5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32DAD-22E1-40A6-951B-2F654080880B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978B3C-E798-5D77-0DA1-B7F0DEDCAE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D97A83-3CA9-D2D1-0C6F-5EFE38680D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CA6DB-8384-494D-B40D-02124F1C2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3708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2E7DF-B96E-43FC-A212-C04A366A9C15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0F7E6-85F7-43D7-B4B9-9E6E05B54E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4508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2479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3B268-F4BB-93CA-AEF4-D2B8F2841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B8CF6D-09DF-EEB2-EA78-950A6A7A66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F971B9-DB1F-5A7C-8259-040CA59C2A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130025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260697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EAA20-F89A-2EA6-2A97-17D78BCDE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147D29-A323-18FE-9F78-3449AB2485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B22318-CAAB-4475-A580-55AD8D864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21865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62250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DAD01-3E97-C6CE-9BDC-88FF1E24B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7AE80F-4A1F-8E8A-E073-CCF822A6B8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2153A9-A494-461F-2678-87E5ACCD2F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16064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735CF-8762-59ED-6116-711ACC97D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49050E-A689-B2BB-E185-BDD136B5D5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EE93B9-F2BF-31BE-2A78-4D559FE48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82103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0297F-F2A5-FE7A-2F63-BB8F03FC7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4207B1-207B-14E3-9471-399ECB877D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E3CF49-5A12-5DB4-8F3D-06AF3B7775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04276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F6E39-17E7-3E56-E212-B9204CAD2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1BB369-C39C-F792-3111-5DB2530745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4C7CBF-332A-E4B2-556C-DF0ED39BC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62313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77650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344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3BE22-C22E-8B73-E2A0-1E4E02BE8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DE5ADE1-E701-D5AF-3A58-8894744435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FD53E17-75FE-A68A-72B9-F66D20F336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50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92722-ED2E-E613-F017-E197BB442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D32F3A0-004C-71E6-7BC1-3200266874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ED7D7CD-7210-B2A6-0A9D-E73D1137EA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408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6F6D-642D-CCBE-E427-0B5159068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F1AD30-4461-AFD6-1217-1F5C1FFCC9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E92C8D-95FC-7FC0-E9E1-E97CDA5AB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656054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C10E0-80B2-BDF6-BEA8-8C5A6378D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353CCF-3468-59BE-3308-1B60BE9587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F2EFCD-79E1-B23A-BE89-BDFE12C9C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48835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3FD92-5563-B9BA-D89D-DF39D8DCF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F2027B-36B5-32EE-B9F6-30EE96F56F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7D1695-7288-20ED-3A0E-80A767E04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391009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194C9-8460-B0ED-3FA6-1B52DEB1A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00497B-847D-934B-8184-374A5C7C4D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842757-7EDB-FFB3-FC75-59622B2236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55304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dsfd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802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289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2892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1F2CF5-289F-C854-0FE3-6F0B229CC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027B9B8-6715-EB47-1B4F-00D828998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5" name="Дата 14">
            <a:extLst>
              <a:ext uri="{FF2B5EF4-FFF2-40B4-BE49-F238E27FC236}">
                <a16:creationId xmlns:a16="http://schemas.microsoft.com/office/drawing/2014/main" id="{B4F9BEE2-5C21-4B61-BB6C-1BB93564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486E9ECC-4531-CB7B-61DC-1767CBFD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DE7EE233-2BC0-7802-29E0-AA5482C8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02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290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82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848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163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77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911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38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83747-69F0-854C-B157-B8BEB941B560}" type="datetimeFigureOut">
              <a:rPr lang="en-RU" smtClean="0"/>
              <a:t>07.06.2025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8FABF-138C-AF49-BC99-C2C59599E73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3197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6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A2315-834D-A135-79E7-6070E6790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769" y="2591161"/>
            <a:ext cx="9964615" cy="171120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КРОСС-ПЛАТФОРМЕННОЙ БИБЛИОТЕКИ ДЛЯ АНАЛИЗА ФИНАНСОВЫХ ДАННЫХ</a:t>
            </a:r>
            <a:br>
              <a:rPr lang="ru-RU" sz="135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416BA-D9C2-8131-AB18-6B964977C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2891" y="4007287"/>
            <a:ext cx="7842739" cy="25576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</a:t>
            </a:r>
          </a:p>
          <a:p>
            <a:pPr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Денисов Илия Игоревич</a:t>
            </a:r>
          </a:p>
          <a:p>
            <a:pPr>
              <a:lnSpc>
                <a:spcPct val="150000"/>
              </a:lnSpc>
            </a:pPr>
            <a:r>
              <a:rPr lang="ru-RU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Научный руководитель – </a:t>
            </a:r>
            <a:b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доц., к. ф.-м. н.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Шабас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Ирина Николаевна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6A6C0-9D18-83E8-6C82-6DB42B1D1E93}"/>
              </a:ext>
            </a:extLst>
          </p:cNvPr>
          <p:cNvSpPr txBox="1"/>
          <p:nvPr/>
        </p:nvSpPr>
        <p:spPr>
          <a:xfrm>
            <a:off x="2930770" y="449448"/>
            <a:ext cx="690489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  <a:spcAft>
                <a:spcPts val="90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ВЫПУСКНАЯ КВАЛИФИКАЦИОННАЯ РАБОТА</a:t>
            </a:r>
            <a:b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направлению подготовки</a:t>
            </a:r>
            <a:b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02.04.02 – Фундаментальная информатика и информационные технологии, </a:t>
            </a:r>
            <a:b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направленность программы</a:t>
            </a:r>
            <a:b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«Разработка мобильных приложений и компьютерных игр»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756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31213-0A19-1E21-0B30-E1CF82EF3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ED85588-76E1-D810-A1DA-78A8333C8DD0}"/>
              </a:ext>
            </a:extLst>
          </p:cNvPr>
          <p:cNvSpPr txBox="1"/>
          <p:nvPr/>
        </p:nvSpPr>
        <p:spPr>
          <a:xfrm>
            <a:off x="1066800" y="271666"/>
            <a:ext cx="10287000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Инструменты рисования в библиотеке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68D98-30F5-6C5C-E376-8BEF10CA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10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2A1D0-6DAA-C347-B6D8-941BB2847F68}"/>
              </a:ext>
            </a:extLst>
          </p:cNvPr>
          <p:cNvSpPr txBox="1"/>
          <p:nvPr/>
        </p:nvSpPr>
        <p:spPr>
          <a:xfrm>
            <a:off x="4947875" y="3389266"/>
            <a:ext cx="2296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Прямоугольник</a:t>
            </a:r>
            <a:endParaRPr lang="en-RU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AA535-18C7-35D1-0FD8-03F7DA7F3C2D}"/>
              </a:ext>
            </a:extLst>
          </p:cNvPr>
          <p:cNvSpPr txBox="1"/>
          <p:nvPr/>
        </p:nvSpPr>
        <p:spPr>
          <a:xfrm>
            <a:off x="8036851" y="3312610"/>
            <a:ext cx="2296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Треугольник</a:t>
            </a:r>
            <a:endParaRPr lang="en-RU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04271-9D9C-1639-30F3-0928B8068C67}"/>
              </a:ext>
            </a:extLst>
          </p:cNvPr>
          <p:cNvSpPr txBox="1"/>
          <p:nvPr/>
        </p:nvSpPr>
        <p:spPr>
          <a:xfrm>
            <a:off x="5009857" y="5881919"/>
            <a:ext cx="2296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Кривая</a:t>
            </a:r>
            <a:endParaRPr lang="en-RU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0E9B06-471A-7292-80FB-7725040421AA}"/>
              </a:ext>
            </a:extLst>
          </p:cNvPr>
          <p:cNvSpPr txBox="1"/>
          <p:nvPr/>
        </p:nvSpPr>
        <p:spPr>
          <a:xfrm>
            <a:off x="8036850" y="5810184"/>
            <a:ext cx="2296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Ломаная</a:t>
            </a:r>
            <a:endParaRPr lang="en-RU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1F758F-4072-D1DD-731A-4C16F5DDE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875" y="1298936"/>
            <a:ext cx="2296249" cy="20389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BA0494-505C-272C-A0F8-41F8EBAD4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393" y="1369075"/>
            <a:ext cx="2410549" cy="17722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F3D1A6-0D40-87D7-8811-47252E9D7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7875" y="4079796"/>
            <a:ext cx="2296249" cy="17303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1830CF-05F9-038A-90F1-737BC8957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6850" y="3983425"/>
            <a:ext cx="2296249" cy="171843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B3886D6-2ACC-B518-0BDB-C803146C1C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9844" y="2349997"/>
            <a:ext cx="2715304" cy="15825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51D711-319B-F578-624A-A5CF89C0D1D9}"/>
              </a:ext>
            </a:extLst>
          </p:cNvPr>
          <p:cNvSpPr txBox="1"/>
          <p:nvPr/>
        </p:nvSpPr>
        <p:spPr>
          <a:xfrm>
            <a:off x="1375924" y="4146871"/>
            <a:ext cx="3009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Линия Тренда</a:t>
            </a:r>
            <a:r>
              <a:rPr lang="en-US" sz="2200" dirty="0"/>
              <a:t>, </a:t>
            </a:r>
            <a:r>
              <a:rPr lang="ru-RU" sz="2200" dirty="0"/>
              <a:t>Горизонтальная линия</a:t>
            </a:r>
            <a:r>
              <a:rPr lang="en-US" sz="2200" dirty="0"/>
              <a:t>, </a:t>
            </a:r>
            <a:r>
              <a:rPr lang="ru-RU" sz="2200" dirty="0"/>
              <a:t>Вертикальная линия</a:t>
            </a:r>
            <a:endParaRPr lang="en-RU" sz="2200" dirty="0"/>
          </a:p>
        </p:txBody>
      </p:sp>
    </p:spTree>
    <p:extLst>
      <p:ext uri="{BB962C8B-B14F-4D97-AF65-F5344CB8AC3E}">
        <p14:creationId xmlns:p14="http://schemas.microsoft.com/office/powerpoint/2010/main" val="1208771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93B201B-677F-E6B9-7511-87C52882C2FC}"/>
              </a:ext>
            </a:extLst>
          </p:cNvPr>
          <p:cNvSpPr txBox="1"/>
          <p:nvPr/>
        </p:nvSpPr>
        <p:spPr>
          <a:xfrm>
            <a:off x="1055078" y="271666"/>
            <a:ext cx="10298722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Инструменты рисования в библиотеке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577B0-60C9-583B-8A59-946E9307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9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ADDB0-7125-AC15-C9F8-90D0B4141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61873"/>
            <a:ext cx="3482374" cy="18436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53273D-4CCE-A770-360A-B2F2DA039115}"/>
              </a:ext>
            </a:extLst>
          </p:cNvPr>
          <p:cNvSpPr txBox="1"/>
          <p:nvPr/>
        </p:nvSpPr>
        <p:spPr>
          <a:xfrm>
            <a:off x="6096000" y="3069167"/>
            <a:ext cx="3482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Коррекция Фибоначчи</a:t>
            </a:r>
            <a:endParaRPr lang="en-RU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0D2390-4739-968A-4468-34EB22287A37}"/>
              </a:ext>
            </a:extLst>
          </p:cNvPr>
          <p:cNvSpPr txBox="1"/>
          <p:nvPr/>
        </p:nvSpPr>
        <p:spPr>
          <a:xfrm>
            <a:off x="1789057" y="4972906"/>
            <a:ext cx="36091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Спираль Фибоначчи</a:t>
            </a:r>
            <a:endParaRPr lang="en-RU" sz="2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62C8E1-2B3E-B9EB-32F3-1B60AF557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058" y="2083678"/>
            <a:ext cx="3609181" cy="26540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F4565C-6BE6-9040-EA47-F556CF1C0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441" y="3500054"/>
            <a:ext cx="3323492" cy="22667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E89B17-F342-00AF-852C-2A1D34F0CD1D}"/>
              </a:ext>
            </a:extLst>
          </p:cNvPr>
          <p:cNvSpPr txBox="1"/>
          <p:nvPr/>
        </p:nvSpPr>
        <p:spPr>
          <a:xfrm>
            <a:off x="6096001" y="5925463"/>
            <a:ext cx="3482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Клин Фибоначчи</a:t>
            </a:r>
            <a:endParaRPr lang="en-RU" sz="2200" dirty="0"/>
          </a:p>
        </p:txBody>
      </p:sp>
    </p:spTree>
    <p:extLst>
      <p:ext uri="{BB962C8B-B14F-4D97-AF65-F5344CB8AC3E}">
        <p14:creationId xmlns:p14="http://schemas.microsoft.com/office/powerpoint/2010/main" val="4027161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64637-1F05-CC78-1727-06E248FA7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5260124-120D-6EC6-72DE-B15439585AE0}"/>
              </a:ext>
            </a:extLst>
          </p:cNvPr>
          <p:cNvSpPr txBox="1"/>
          <p:nvPr/>
        </p:nvSpPr>
        <p:spPr>
          <a:xfrm>
            <a:off x="1019908" y="271666"/>
            <a:ext cx="10333892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Технические индикаторы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1B828-DA53-F8F9-C51D-95AF74CF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</a:t>
            </a:r>
            <a:r>
              <a:rPr lang="en-US" dirty="0"/>
              <a:t>1 </a:t>
            </a:r>
            <a:r>
              <a:rPr lang="ru-RU" dirty="0"/>
              <a:t>из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3982D5-A798-4FC6-6DBD-E77B5D34F928}"/>
              </a:ext>
            </a:extLst>
          </p:cNvPr>
          <p:cNvSpPr txBox="1"/>
          <p:nvPr/>
        </p:nvSpPr>
        <p:spPr>
          <a:xfrm>
            <a:off x="1224732" y="4762272"/>
            <a:ext cx="4708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Линии </a:t>
            </a:r>
            <a:r>
              <a:rPr lang="ru-RU" sz="2200" dirty="0" err="1"/>
              <a:t>Боллинджера</a:t>
            </a:r>
            <a:endParaRPr lang="en-RU" sz="2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ECD97E-2AE2-81DC-EDAA-B3D93A342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732" y="2096417"/>
            <a:ext cx="4708493" cy="24000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B56975-9668-0625-59B5-7E8571D7A327}"/>
              </a:ext>
            </a:extLst>
          </p:cNvPr>
          <p:cNvSpPr txBox="1"/>
          <p:nvPr/>
        </p:nvSpPr>
        <p:spPr>
          <a:xfrm>
            <a:off x="6638095" y="4762271"/>
            <a:ext cx="47157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Скользящее среднее</a:t>
            </a:r>
            <a:endParaRPr lang="en-RU" sz="2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DBB8322-A7DC-A75E-49EE-51179883D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853" y="1953543"/>
            <a:ext cx="4621947" cy="269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24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D95AE-E62F-A61B-CE31-7E1DB199A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C02DD49-38B4-63F6-8568-BAFBABF2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</a:t>
            </a:r>
            <a:r>
              <a:rPr lang="en-US" dirty="0"/>
              <a:t>2 </a:t>
            </a:r>
            <a:r>
              <a:rPr lang="ru-RU" dirty="0"/>
              <a:t>из 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04FC2B-7021-12C5-18A6-158ABAB87242}"/>
              </a:ext>
            </a:extLst>
          </p:cNvPr>
          <p:cNvSpPr txBox="1"/>
          <p:nvPr/>
        </p:nvSpPr>
        <p:spPr>
          <a:xfrm>
            <a:off x="1302441" y="1465385"/>
            <a:ext cx="4624602" cy="39272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3000" dirty="0"/>
              <a:t>Исходный код библиотеки</a:t>
            </a:r>
            <a:endParaRPr lang="en-US" sz="3000" dirty="0"/>
          </a:p>
          <a:p>
            <a:pPr algn="ctr"/>
            <a:r>
              <a:rPr lang="en-GB" sz="3000" b="1" dirty="0"/>
              <a:t>interactive-</a:t>
            </a:r>
            <a:r>
              <a:rPr lang="en-GB" sz="3000" b="1" dirty="0" err="1"/>
              <a:t>lw</a:t>
            </a:r>
            <a:r>
              <a:rPr lang="en-GB" sz="3000" b="1" dirty="0"/>
              <a:t>-charts-tools</a:t>
            </a:r>
            <a:endParaRPr lang="ru-RU" sz="3000" b="1" dirty="0"/>
          </a:p>
        </p:txBody>
      </p:sp>
      <p:pic>
        <p:nvPicPr>
          <p:cNvPr id="9" name="Picture 8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B99355C3-5516-255A-6B6B-223A714E2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140" y="981534"/>
            <a:ext cx="4894931" cy="489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3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38E02-639D-63EE-7304-F87EDDFCC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09EBD39-1AB4-F749-6C93-B8C4B507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</a:t>
            </a:r>
            <a:r>
              <a:rPr lang="en-US" dirty="0"/>
              <a:t>2 </a:t>
            </a:r>
            <a:r>
              <a:rPr lang="ru-RU" dirty="0"/>
              <a:t>из 13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C45E43-C574-DA43-E35A-B05080A74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68" y="2490407"/>
            <a:ext cx="10399264" cy="26706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436B04-E493-35E6-3083-103EF411362A}"/>
              </a:ext>
            </a:extLst>
          </p:cNvPr>
          <p:cNvSpPr txBox="1"/>
          <p:nvPr/>
        </p:nvSpPr>
        <p:spPr>
          <a:xfrm>
            <a:off x="1019908" y="513423"/>
            <a:ext cx="10333892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en-US" sz="2400" dirty="0"/>
              <a:t>NPM </a:t>
            </a:r>
            <a:r>
              <a:rPr lang="ru-RU" sz="2400" dirty="0"/>
              <a:t>пакет</a:t>
            </a:r>
          </a:p>
        </p:txBody>
      </p:sp>
    </p:spTree>
    <p:extLst>
      <p:ext uri="{BB962C8B-B14F-4D97-AF65-F5344CB8AC3E}">
        <p14:creationId xmlns:p14="http://schemas.microsoft.com/office/powerpoint/2010/main" val="2524193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A1E7A-5C97-19DE-F20B-114FB08DA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F6DDEE8-4244-25C7-8A09-B917E2D3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</a:t>
            </a:r>
            <a:r>
              <a:rPr lang="en-US" dirty="0"/>
              <a:t>2 </a:t>
            </a:r>
            <a:r>
              <a:rPr lang="ru-RU" dirty="0"/>
              <a:t>из 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A5396E-3C10-DD13-DC8D-E69B56091EE2}"/>
              </a:ext>
            </a:extLst>
          </p:cNvPr>
          <p:cNvSpPr txBox="1"/>
          <p:nvPr/>
        </p:nvSpPr>
        <p:spPr>
          <a:xfrm>
            <a:off x="1032559" y="1477108"/>
            <a:ext cx="4624602" cy="39272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3000" dirty="0"/>
              <a:t>Исходный код приложения</a:t>
            </a:r>
            <a:endParaRPr lang="en-US" sz="3000" dirty="0"/>
          </a:p>
          <a:p>
            <a:pPr algn="ctr"/>
            <a:r>
              <a:rPr lang="en-US" sz="3000" b="1" dirty="0"/>
              <a:t>Witte</a:t>
            </a:r>
            <a:endParaRPr lang="ru-RU" sz="3000" b="1" dirty="0"/>
          </a:p>
        </p:txBody>
      </p:sp>
      <p:pic>
        <p:nvPicPr>
          <p:cNvPr id="6" name="Picture 5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90A7DE20-E7D0-B93B-C909-0F87E111F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841" y="961464"/>
            <a:ext cx="4935072" cy="49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20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A00E4-00E6-EA43-3ACE-B4AF64AE9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1A44B27-E25E-B3F9-8A2A-98B3D7C0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</a:t>
            </a:r>
            <a:r>
              <a:rPr lang="en-US" dirty="0"/>
              <a:t>2 </a:t>
            </a:r>
            <a:r>
              <a:rPr lang="ru-RU" dirty="0"/>
              <a:t>из 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5724A3-BF01-117F-7944-FDE455C35371}"/>
              </a:ext>
            </a:extLst>
          </p:cNvPr>
          <p:cNvSpPr txBox="1"/>
          <p:nvPr/>
        </p:nvSpPr>
        <p:spPr>
          <a:xfrm>
            <a:off x="1032559" y="1477108"/>
            <a:ext cx="4624602" cy="39272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3000" dirty="0"/>
              <a:t>Приложение</a:t>
            </a:r>
            <a:r>
              <a:rPr lang="en-US" sz="3000" dirty="0"/>
              <a:t> </a:t>
            </a:r>
            <a:r>
              <a:rPr lang="en-US" sz="3000" b="1" dirty="0"/>
              <a:t>Witte</a:t>
            </a:r>
            <a:endParaRPr lang="ru-RU" sz="3000" b="1" dirty="0"/>
          </a:p>
        </p:txBody>
      </p:sp>
      <p:pic>
        <p:nvPicPr>
          <p:cNvPr id="6" name="Picture 5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9A13A107-2B8A-9024-F08C-C24EDEE76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841" y="961571"/>
            <a:ext cx="4934857" cy="493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10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6C87A-3BC6-D5E8-94C5-887C2EC54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D5BC96-B4CB-5104-BB9C-9B1C989D5F58}"/>
              </a:ext>
            </a:extLst>
          </p:cNvPr>
          <p:cNvSpPr txBox="1"/>
          <p:nvPr/>
        </p:nvSpPr>
        <p:spPr>
          <a:xfrm>
            <a:off x="937846" y="607644"/>
            <a:ext cx="10415954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Полученные 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2D72E5-0629-1EB5-C205-0CDF5385B405}"/>
              </a:ext>
            </a:extLst>
          </p:cNvPr>
          <p:cNvSpPr txBox="1"/>
          <p:nvPr/>
        </p:nvSpPr>
        <p:spPr>
          <a:xfrm>
            <a:off x="937846" y="1537447"/>
            <a:ext cx="10415953" cy="3439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endParaRPr lang="ru-RU" dirty="0"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Проведено исследование предметной области и анализ существующих кроссплатформенных библиотек для финансового анализа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Исследованы современные технологии для создания кросс-платформенной библиотеки и реализована архитектура библиотеки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Разработаны графические инструменты, востребованные трейдерским сообществом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Создано демонстрационное приложение и осуществлена публикация библиотеки в открытом доступе</a:t>
            </a:r>
            <a:endParaRPr lang="ru-RU" sz="2400" dirty="0">
              <a:ea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4FFEEED-9916-4131-39B3-32234179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</a:t>
            </a:r>
            <a:r>
              <a:rPr lang="en-US"/>
              <a:t>3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305946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AA8F46-E07C-629A-A18D-22483CFB0DC1}"/>
              </a:ext>
            </a:extLst>
          </p:cNvPr>
          <p:cNvSpPr txBox="1"/>
          <p:nvPr/>
        </p:nvSpPr>
        <p:spPr>
          <a:xfrm>
            <a:off x="879231" y="527589"/>
            <a:ext cx="10474569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Постановка 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7B443-9708-F2A6-EF97-265719B7B612}"/>
              </a:ext>
            </a:extLst>
          </p:cNvPr>
          <p:cNvSpPr txBox="1"/>
          <p:nvPr/>
        </p:nvSpPr>
        <p:spPr>
          <a:xfrm>
            <a:off x="879232" y="1736846"/>
            <a:ext cx="10474568" cy="413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2000" dirty="0">
                <a:ea typeface="Times New Roman" panose="02020603050405020304" pitchFamily="18" charset="0"/>
              </a:rPr>
              <a:t>Цель работы: Разработать кроссплатформенную библиотеку для анализа финансовых данных. Библиотека должна содержать востребованные инструменты для определения, а также предоставлять возможность построение технических индикаторов.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2000" dirty="0">
                <a:ea typeface="Times New Roman" panose="02020603050405020304" pitchFamily="18" charset="0"/>
              </a:rPr>
              <a:t>Задачи: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Исследовать предметную область финансового анализа, рассмотреть существующие кроссплатформенные библиотеки для анализа финансовых данных, а также определить технологии для создания библиотеки.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Спроектировать архитектуру библиотеки и разработать востребованные сообществом трейдеров инструменты рисования на графиках для анализа финансовых данных, а также реализовать технические индикаторы.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Разработать приложение для демонстрации функционала библиотеки, а также опубликовать библиотеку в сети Интернет.</a:t>
            </a:r>
            <a:r>
              <a:rPr lang="en-RU" sz="2000" dirty="0"/>
              <a:t> </a:t>
            </a:r>
            <a:endParaRPr lang="ru-RU" sz="2000" dirty="0">
              <a:ea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718AC0C-84D6-BC6D-C123-CC1C4148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152756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2D7805E-50A7-033C-4239-EC55080F6C80}"/>
              </a:ext>
            </a:extLst>
          </p:cNvPr>
          <p:cNvSpPr txBox="1"/>
          <p:nvPr/>
        </p:nvSpPr>
        <p:spPr>
          <a:xfrm>
            <a:off x="890955" y="1531300"/>
            <a:ext cx="10785230" cy="13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/>
              <a:t>1. Определение паттернов технического анализа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2. </a:t>
            </a:r>
            <a:r>
              <a:rPr lang="ru-RU" sz="2800" dirty="0"/>
              <a:t>Построение технических индикаторов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D5439A-D182-DEEE-B56C-C8A6C698E668}"/>
              </a:ext>
            </a:extLst>
          </p:cNvPr>
          <p:cNvSpPr txBox="1"/>
          <p:nvPr/>
        </p:nvSpPr>
        <p:spPr>
          <a:xfrm>
            <a:off x="890954" y="669637"/>
            <a:ext cx="10785231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Анализа финансовых данных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C18789-22EF-E98A-70A5-43762B23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3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4A7DE0-C80B-4DE9-275B-5ACB807BD1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431" y="3052847"/>
            <a:ext cx="3890108" cy="29002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620466-D655-8CE7-603B-8BF920BBC633}"/>
              </a:ext>
            </a:extLst>
          </p:cNvPr>
          <p:cNvSpPr txBox="1"/>
          <p:nvPr/>
        </p:nvSpPr>
        <p:spPr>
          <a:xfrm>
            <a:off x="5275876" y="5953080"/>
            <a:ext cx="2456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Паттерн «Бычий флаг»</a:t>
            </a:r>
            <a:r>
              <a:rPr lang="en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548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82C47-6028-1F50-1CC1-F5DAF2CA9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6938B1-B702-3860-E817-4BDA55C5DA78}"/>
              </a:ext>
            </a:extLst>
          </p:cNvPr>
          <p:cNvSpPr txBox="1"/>
          <p:nvPr/>
        </p:nvSpPr>
        <p:spPr>
          <a:xfrm>
            <a:off x="797170" y="669637"/>
            <a:ext cx="10556630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Сравнение библиотек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75A060-CBF6-8097-5274-617CC076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3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813EA8-46FF-7575-1F7B-B28761C4A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723978"/>
              </p:ext>
            </p:extLst>
          </p:nvPr>
        </p:nvGraphicFramePr>
        <p:xfrm>
          <a:off x="797170" y="1509421"/>
          <a:ext cx="10556630" cy="4530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4042">
                  <a:extLst>
                    <a:ext uri="{9D8B030D-6E8A-4147-A177-3AD203B41FA5}">
                      <a16:colId xmlns:a16="http://schemas.microsoft.com/office/drawing/2014/main" val="2850919056"/>
                    </a:ext>
                  </a:extLst>
                </a:gridCol>
                <a:gridCol w="2710704">
                  <a:extLst>
                    <a:ext uri="{9D8B030D-6E8A-4147-A177-3AD203B41FA5}">
                      <a16:colId xmlns:a16="http://schemas.microsoft.com/office/drawing/2014/main" val="3578404937"/>
                    </a:ext>
                  </a:extLst>
                </a:gridCol>
                <a:gridCol w="2119278">
                  <a:extLst>
                    <a:ext uri="{9D8B030D-6E8A-4147-A177-3AD203B41FA5}">
                      <a16:colId xmlns:a16="http://schemas.microsoft.com/office/drawing/2014/main" val="806084011"/>
                    </a:ext>
                  </a:extLst>
                </a:gridCol>
                <a:gridCol w="1350375">
                  <a:extLst>
                    <a:ext uri="{9D8B030D-6E8A-4147-A177-3AD203B41FA5}">
                      <a16:colId xmlns:a16="http://schemas.microsoft.com/office/drawing/2014/main" val="3043741121"/>
                    </a:ext>
                  </a:extLst>
                </a:gridCol>
                <a:gridCol w="2022231">
                  <a:extLst>
                    <a:ext uri="{9D8B030D-6E8A-4147-A177-3AD203B41FA5}">
                      <a16:colId xmlns:a16="http://schemas.microsoft.com/office/drawing/2014/main" val="466959145"/>
                    </a:ext>
                  </a:extLst>
                </a:gridCol>
              </a:tblGrid>
              <a:tr h="1005246">
                <a:tc>
                  <a:txBody>
                    <a:bodyPr/>
                    <a:lstStyle/>
                    <a:p>
                      <a:r>
                        <a:rPr lang="ru-RU" dirty="0"/>
                        <a:t>Библиотека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Инструменты визуального анализа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 индикаторы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Технологии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Поддержка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Лицензия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039737"/>
                  </a:ext>
                </a:extLst>
              </a:tr>
              <a:tr h="572187">
                <a:tc>
                  <a:txBody>
                    <a:bodyPr/>
                    <a:lstStyle/>
                    <a:p>
                      <a:r>
                        <a:rPr lang="en-RU" dirty="0"/>
                        <a:t>Lightweight Charts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Apache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2.0</a:t>
                      </a:r>
                      <a:r>
                        <a:rPr lang="en-RU" dirty="0">
                          <a:effectLst/>
                        </a:rPr>
                        <a:t> 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10687"/>
                  </a:ext>
                </a:extLst>
              </a:tr>
              <a:tr h="865376">
                <a:tc>
                  <a:txBody>
                    <a:bodyPr/>
                    <a:lstStyle/>
                    <a:p>
                      <a:r>
                        <a:rPr lang="en-GB" dirty="0"/>
                        <a:t>Advanced Charts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 данных. Предоставляется по запросу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955969"/>
                  </a:ext>
                </a:extLst>
              </a:tr>
              <a:tr h="541287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Plotty 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Только индикаторы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en-RU" dirty="0">
                          <a:effectLst/>
                        </a:rPr>
                        <a:t> 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635122"/>
                  </a:ext>
                </a:extLst>
              </a:tr>
              <a:tr h="541287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Go-chart 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Только индикаторы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82112"/>
                  </a:ext>
                </a:extLst>
              </a:tr>
              <a:tr h="95568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 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Только индикаторы без визуализации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C++,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BSD</a:t>
                      </a:r>
                      <a:r>
                        <a:rPr lang="en-RU" dirty="0">
                          <a:effectLst/>
                        </a:rPr>
                        <a:t> 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198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18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5961B-ABA1-7DAB-FCCA-A37D35C9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91385C-D190-1C89-7BA2-8F255037AFF3}"/>
              </a:ext>
            </a:extLst>
          </p:cNvPr>
          <p:cNvSpPr txBox="1"/>
          <p:nvPr/>
        </p:nvSpPr>
        <p:spPr>
          <a:xfrm>
            <a:off x="844063" y="654139"/>
            <a:ext cx="1050973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Используемые технологии</a:t>
            </a:r>
          </a:p>
        </p:txBody>
      </p:sp>
      <p:pic>
        <p:nvPicPr>
          <p:cNvPr id="1026" name="Picture 2" descr="TypeScript - Wikipedia">
            <a:extLst>
              <a:ext uri="{FF2B5EF4-FFF2-40B4-BE49-F238E27FC236}">
                <a16:creationId xmlns:a16="http://schemas.microsoft.com/office/drawing/2014/main" id="{771732E6-4F13-4E94-1490-377BF4B52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493" y="3059469"/>
            <a:ext cx="1441095" cy="144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4187B95-6F28-D91A-900C-8B5E1CF4F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830" y="3182900"/>
            <a:ext cx="1377141" cy="119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eading Trainers of HTML5 Canvas Course| Expert Training Program in HTML5  Canvas | SpringPeople">
            <a:extLst>
              <a:ext uri="{FF2B5EF4-FFF2-40B4-BE49-F238E27FC236}">
                <a16:creationId xmlns:a16="http://schemas.microsoft.com/office/drawing/2014/main" id="{752AB99A-B5FF-F436-335C-D8C0FAC27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841" y="2752043"/>
            <a:ext cx="1381645" cy="184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8FCD673-B8D4-5BBC-DB05-0C39078918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21353" y="2589726"/>
            <a:ext cx="2143125" cy="2143125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71D6D26-74E1-4A92-99ED-1DCBAC69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2922075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9963D-68C9-86FC-2135-D044F7F4D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B0E8BC8-A2B7-1B71-4C91-8994C19AFB01}"/>
              </a:ext>
            </a:extLst>
          </p:cNvPr>
          <p:cNvSpPr txBox="1"/>
          <p:nvPr/>
        </p:nvSpPr>
        <p:spPr>
          <a:xfrm>
            <a:off x="927759" y="623142"/>
            <a:ext cx="10426041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Области рисования на графике</a:t>
            </a:r>
          </a:p>
        </p:txBody>
      </p:sp>
      <p:pic>
        <p:nvPicPr>
          <p:cNvPr id="2" name="Content Placeholder 1" descr="A graph with a line&#10;&#10;AI-generated content may be incorrect.">
            <a:extLst>
              <a:ext uri="{FF2B5EF4-FFF2-40B4-BE49-F238E27FC236}">
                <a16:creationId xmlns:a16="http://schemas.microsoft.com/office/drawing/2014/main" id="{FD912CB9-E73E-30BE-8244-4EDF9F84F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43" y="2274277"/>
            <a:ext cx="10426041" cy="303627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0619F-8141-9110-EEFE-761B6566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5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286247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FA118-EADE-FB16-49C3-31E1D245D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B986E68-FA30-2FBA-4DBE-C6501F615D71}"/>
              </a:ext>
            </a:extLst>
          </p:cNvPr>
          <p:cNvSpPr txBox="1"/>
          <p:nvPr/>
        </p:nvSpPr>
        <p:spPr>
          <a:xfrm>
            <a:off x="1031632" y="669637"/>
            <a:ext cx="1032216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Инструмент рисования как конечный автомат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B1FCB4A-7493-1AAB-AE97-0985C175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6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57E626-081E-7491-B27E-3291988409CB}"/>
              </a:ext>
            </a:extLst>
          </p:cNvPr>
          <p:cNvSpPr txBox="1">
            <a:spLocks/>
          </p:cNvSpPr>
          <p:nvPr/>
        </p:nvSpPr>
        <p:spPr>
          <a:xfrm>
            <a:off x="5767904" y="2095892"/>
            <a:ext cx="5067300" cy="34925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S0 – </a:t>
            </a:r>
            <a:r>
              <a:rPr lang="en-US" dirty="0" err="1"/>
              <a:t>неактивное</a:t>
            </a:r>
            <a:r>
              <a:rPr lang="en-US" dirty="0"/>
              <a:t> </a:t>
            </a:r>
            <a:r>
              <a:rPr lang="en-US" dirty="0" err="1"/>
              <a:t>состояние</a:t>
            </a:r>
            <a:endParaRPr lang="en-RU" dirty="0"/>
          </a:p>
          <a:p>
            <a:pPr lvl="0"/>
            <a:r>
              <a:rPr lang="en-US" dirty="0"/>
              <a:t>S</a:t>
            </a:r>
            <a:r>
              <a:rPr lang="ru-RU" dirty="0"/>
              <a:t>1 – добавление нового геометрического примитива</a:t>
            </a:r>
            <a:endParaRPr lang="en-RU" dirty="0"/>
          </a:p>
          <a:p>
            <a:pPr lvl="0"/>
            <a:r>
              <a:rPr lang="en-US" dirty="0"/>
              <a:t>S</a:t>
            </a:r>
            <a:r>
              <a:rPr lang="ru-RU" dirty="0"/>
              <a:t>2 – перемещение на графике одного из существующих геометрических примитивов, относящихся к данному инструменту</a:t>
            </a:r>
            <a:endParaRPr lang="en-RU" dirty="0"/>
          </a:p>
          <a:p>
            <a:pPr marL="0" indent="0" algn="just">
              <a:buNone/>
            </a:pPr>
            <a:endParaRPr lang="ru-RU" sz="22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1B1F2-B552-A912-A293-3CA7EF126A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796" y="1767634"/>
            <a:ext cx="4156639" cy="399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6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73FFB-E80D-94A2-3D3C-A1C04C83D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88395EB-C05A-3642-38A6-5FCC516D7D1C}"/>
              </a:ext>
            </a:extLst>
          </p:cNvPr>
          <p:cNvSpPr txBox="1"/>
          <p:nvPr/>
        </p:nvSpPr>
        <p:spPr>
          <a:xfrm>
            <a:off x="1031632" y="747129"/>
            <a:ext cx="1032216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Функционал реализованный в инструментах рисования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9E0858-F7C3-A341-2365-5E8F53D59E5E}"/>
              </a:ext>
            </a:extLst>
          </p:cNvPr>
          <p:cNvSpPr txBox="1">
            <a:spLocks/>
          </p:cNvSpPr>
          <p:nvPr/>
        </p:nvSpPr>
        <p:spPr>
          <a:xfrm>
            <a:off x="1031632" y="2215662"/>
            <a:ext cx="10322167" cy="241983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dirty="0"/>
              <a:t>1</a:t>
            </a:r>
            <a:r>
              <a:rPr lang="en-US" dirty="0"/>
              <a:t>. </a:t>
            </a:r>
            <a:r>
              <a:rPr lang="ru-RU" dirty="0"/>
              <a:t>Подготовка данных для визуализация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2.</a:t>
            </a:r>
            <a:r>
              <a:rPr lang="ru-RU" dirty="0"/>
              <a:t> Визуализация на </a:t>
            </a:r>
            <a:r>
              <a:rPr lang="en-US" b="1" i="1" dirty="0" err="1"/>
              <a:t>CanvasRenderingContext</a:t>
            </a:r>
            <a:r>
              <a:rPr lang="ru-RU" b="1" i="1" dirty="0"/>
              <a:t>2</a:t>
            </a:r>
            <a:r>
              <a:rPr lang="en-US" b="1" i="1" dirty="0"/>
              <a:t>D</a:t>
            </a:r>
            <a:endParaRPr lang="ru-RU" b="1" i="1" dirty="0"/>
          </a:p>
          <a:p>
            <a:pPr marL="0" indent="0" algn="just">
              <a:buNone/>
            </a:pPr>
            <a:r>
              <a:rPr lang="ru-RU" dirty="0"/>
              <a:t>3.</a:t>
            </a:r>
            <a:r>
              <a:rPr lang="en-US" dirty="0"/>
              <a:t> </a:t>
            </a:r>
            <a:r>
              <a:rPr lang="ru-RU" dirty="0"/>
              <a:t>Проверка на коллизию всех геометрических примитивов с точкой координаты мыши на графике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25E808E-1F6F-3E35-BC3D-73BAAEB0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7 из 13</a:t>
            </a:r>
          </a:p>
        </p:txBody>
      </p:sp>
    </p:spTree>
    <p:extLst>
      <p:ext uri="{BB962C8B-B14F-4D97-AF65-F5344CB8AC3E}">
        <p14:creationId xmlns:p14="http://schemas.microsoft.com/office/powerpoint/2010/main" val="91326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40296-C6ED-F67D-CA33-7DB0BB91F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C9FE423-92BE-4645-E8C2-6CF4A7E5C687}"/>
              </a:ext>
            </a:extLst>
          </p:cNvPr>
          <p:cNvSpPr txBox="1"/>
          <p:nvPr/>
        </p:nvSpPr>
        <p:spPr>
          <a:xfrm>
            <a:off x="879232" y="654139"/>
            <a:ext cx="1047456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Вспомогательные классы библиотеки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8D26E2-6AFD-899F-99FF-3A721924E490}"/>
              </a:ext>
            </a:extLst>
          </p:cNvPr>
          <p:cNvSpPr txBox="1">
            <a:spLocks/>
          </p:cNvSpPr>
          <p:nvPr/>
        </p:nvSpPr>
        <p:spPr>
          <a:xfrm>
            <a:off x="879232" y="1957754"/>
            <a:ext cx="10474567" cy="352864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00" b="1" dirty="0" err="1"/>
              <a:t>CollisionHelper</a:t>
            </a:r>
            <a:r>
              <a:rPr lang="ru-RU" sz="2700" dirty="0"/>
              <a:t> – функции для проверки коллизий для некоторых сложных геометрических примитивов</a:t>
            </a:r>
          </a:p>
          <a:p>
            <a:r>
              <a:rPr lang="en-GB" sz="2700" b="1" dirty="0" err="1"/>
              <a:t>MathHelper</a:t>
            </a:r>
            <a:r>
              <a:rPr lang="ru-RU" sz="2700" dirty="0"/>
              <a:t> –</a:t>
            </a:r>
            <a:r>
              <a:rPr lang="en-US" sz="2700" dirty="0"/>
              <a:t> </a:t>
            </a:r>
            <a:r>
              <a:rPr lang="ru-RU" sz="2700" dirty="0"/>
              <a:t>функции линейной алгебры, преобразования и аппроксимации</a:t>
            </a:r>
            <a:endParaRPr lang="en-GB" sz="2700" dirty="0"/>
          </a:p>
          <a:p>
            <a:pPr marL="0" indent="0" algn="just">
              <a:buNone/>
            </a:pPr>
            <a:endParaRPr lang="ru-RU" sz="27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CD600-B61D-1819-E930-45C37FC6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8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874819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1919</TotalTime>
  <Words>458</Words>
  <Application>Microsoft Macintosh PowerPoint</Application>
  <PresentationFormat>Widescreen</PresentationFormat>
  <Paragraphs>100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2013 - 2022 Theme</vt:lpstr>
      <vt:lpstr>РАЗРАБОТКА КРОСС-ПЛАТФОРМЕННОЙ БИБЛИОТЕКИ ДЛЯ АНАЛИЗА ФИНАНСОВЫХ ДАННЫХ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МОДИФИКАЦИЯ ПРИМИТВА СОВРЕМЕННОГО КРИПТОГРАФИЧЕСКОГО АГРЕГАТА </dc:title>
  <dc:creator>Денисов Илия Игоревич</dc:creator>
  <cp:lastModifiedBy>Денисов Илия Игоревич</cp:lastModifiedBy>
  <cp:revision>85</cp:revision>
  <dcterms:created xsi:type="dcterms:W3CDTF">2023-06-13T08:16:45Z</dcterms:created>
  <dcterms:modified xsi:type="dcterms:W3CDTF">2025-06-08T14:27:13Z</dcterms:modified>
</cp:coreProperties>
</file>