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69" r:id="rId14"/>
    <p:sldId id="270" r:id="rId15"/>
    <p:sldId id="271" r:id="rId16"/>
    <p:sldId id="267" r:id="rId17"/>
    <p:sldId id="278" r:id="rId18"/>
    <p:sldId id="273" r:id="rId19"/>
    <p:sldId id="276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Светъл стил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5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7C8EA2E-5FB9-96B4-4C97-42D42D97F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B26D30E-C0D2-918F-2394-77614F951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43A90A5-BA98-09AD-9928-45A79C76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FCCF-FD82-4915-A197-5D96EA77BB57}" type="datetimeFigureOut">
              <a:rPr lang="bg-BG" smtClean="0"/>
              <a:t>10.12.2024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C7E9192-099A-5760-C634-24374A15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BF92C37-6F48-1A8D-52E0-C03AC13E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108-10A2-4F13-B551-687797FCA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17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CA7E4ED-B1F2-3BA8-EDAD-A204D1C5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44B7EDDA-B266-1B2D-4E51-4B3303DF6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C438B3F-3AE5-F079-10A1-CEA5D7E5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FCCF-FD82-4915-A197-5D96EA77BB57}" type="datetimeFigureOut">
              <a:rPr lang="bg-BG" smtClean="0"/>
              <a:t>10.12.2024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04031F3-4CC5-67FB-EC65-930BAC43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2F3F337-685E-47A6-DC27-7D29F4A5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108-10A2-4F13-B551-687797FCA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351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D9FB1CAA-AF45-06BA-6D89-F0F1C6A67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3AD100DC-F8D6-5864-A59C-E336E157C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5B78B1A-B6AF-AD10-2979-DCA17924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FCCF-FD82-4915-A197-5D96EA77BB57}" type="datetimeFigureOut">
              <a:rPr lang="bg-BG" smtClean="0"/>
              <a:t>10.12.2024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62B44C2-B5CD-C9EB-3B37-0FF94181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62F1D81-40A9-31C3-9F0B-69BC654A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108-10A2-4F13-B551-687797FCA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824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092B2E3-CD71-7930-9B06-A12CE588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1CE5D97-3C63-EB2A-42DC-349A315CB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2151DDD-204B-8F32-273F-871FB05E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FCCF-FD82-4915-A197-5D96EA77BB57}" type="datetimeFigureOut">
              <a:rPr lang="bg-BG" smtClean="0"/>
              <a:t>10.12.2024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89C038D-2F78-095E-FEBF-992E8FD3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7C837CB-7F4F-1FAE-56A0-AAF50BCA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108-10A2-4F13-B551-687797FCA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756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DD05C3-C2F9-97E5-7698-FB4DE023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2A53C42-17A9-3AE7-0F25-630133DD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BCE5305-ED33-ACEB-2402-3987BBD8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FCCF-FD82-4915-A197-5D96EA77BB57}" type="datetimeFigureOut">
              <a:rPr lang="bg-BG" smtClean="0"/>
              <a:t>10.12.2024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50BE1B4-2E38-BA1F-FEBC-8522B1FC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1A41FE6-B099-8C1C-70E1-9783C3CE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108-10A2-4F13-B551-687797FCA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07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83F5DF-E96B-3EA0-9311-53C01519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B70C0F8-4D59-E19B-3A29-809C83CF8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6B743D57-9C8E-8392-AD5E-0BEB35557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01BB8AE9-B64C-7E25-EE33-96828AB2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FCCF-FD82-4915-A197-5D96EA77BB57}" type="datetimeFigureOut">
              <a:rPr lang="bg-BG" smtClean="0"/>
              <a:t>10.12.2024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3877AAD-9F36-F294-55A4-BAEED9D5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AC4C1DD3-21CD-9571-5284-447A8674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108-10A2-4F13-B551-687797FCA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73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73797C-198A-2BED-1E30-CCE208BE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8F7F835-8F4F-8349-3D47-7F78AD9DF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F9095E07-415B-A67A-0117-7FA2A1973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0EA00A05-823C-2FF2-5E27-F2CEE0BD9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0C173DA9-9D7D-8BA8-A51B-CA2141D9F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C5A3A189-DF57-10BB-A831-71B2A6DE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FCCF-FD82-4915-A197-5D96EA77BB57}" type="datetimeFigureOut">
              <a:rPr lang="bg-BG" smtClean="0"/>
              <a:t>10.12.2024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F01BC7E2-C96D-352F-94AE-7932DE35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F07750FC-5672-350D-4E67-33878525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108-10A2-4F13-B551-687797FCA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068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AF9474B-FC70-AE26-28F4-A33CA11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6035697E-DFBF-91F0-08E9-675A13AC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FCCF-FD82-4915-A197-5D96EA77BB57}" type="datetimeFigureOut">
              <a:rPr lang="bg-BG" smtClean="0"/>
              <a:t>10.12.2024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577B4EB4-ED5A-BA29-E7B7-AF2CB2C8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CEB2E898-126D-6FFC-FDD8-45C9B3B8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108-10A2-4F13-B551-687797FCA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23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C70A5596-D3FC-A8EA-6861-ADE3873F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FCCF-FD82-4915-A197-5D96EA77BB57}" type="datetimeFigureOut">
              <a:rPr lang="bg-BG" smtClean="0"/>
              <a:t>10.12.2024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C2FE9603-043B-D6EF-E22C-3BF1C6F7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BF40BEC1-82AD-A87F-2114-0DF7ECD5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108-10A2-4F13-B551-687797FCA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216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09520D-B2C1-29F6-FCF1-20D81A37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E3B053-F7E6-22E3-2749-43A0AB89D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2DA992C3-3AAC-B3BA-9B35-12589AEF6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3F3235FC-0F8E-EF05-A406-80458956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FCCF-FD82-4915-A197-5D96EA77BB57}" type="datetimeFigureOut">
              <a:rPr lang="bg-BG" smtClean="0"/>
              <a:t>10.12.2024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6A32D85F-352B-1FE5-E0D1-D2EEEC49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4A138984-6019-0283-3B2F-905D8003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108-10A2-4F13-B551-687797FCA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677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0AF8D6-4104-3D54-F9A4-0FDCF2C4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BCD5568E-E6F5-5041-FE0E-B581305DC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477D914-0F43-B729-20B0-42064EC32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50A0D313-D7A1-F620-D4BE-6EE305B2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FCCF-FD82-4915-A197-5D96EA77BB57}" type="datetimeFigureOut">
              <a:rPr lang="bg-BG" smtClean="0"/>
              <a:t>10.12.2024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B3A10B87-2369-1A60-0490-DF4626FA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EE239877-CE18-DA6D-3DA4-94DADD17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108-10A2-4F13-B551-687797FCA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18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72FE9965-63DB-F9CC-FB0C-C0AA95A1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932A862-5DAC-DC45-BEA4-D6A2E188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10CCDC1-54C2-0EBB-D1EA-A13D19B39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AFCCF-FD82-4915-A197-5D96EA77BB57}" type="datetimeFigureOut">
              <a:rPr lang="bg-BG" smtClean="0"/>
              <a:t>10.12.2024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807D881-9593-1F84-6B20-E9482C26B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3DE0729-A6DF-2915-3D6E-8AF9D3441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221108-10A2-4F13-B551-687797FCA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831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ngecenter.bg/knizharnitsa/nehudozhestvena-literatura/informatsionni-tehnologii?publisher=%D0%90%D0%BB%D0%B5%D0%BA%D1%81%D0%A1%D0%BE%D1%84%D1%82" TargetMode="External"/><Relationship Id="rId2" Type="http://schemas.openxmlformats.org/officeDocument/2006/relationships/hyperlink" Target="https://www.orangecenter.bg/author/dzhesika-nyuman-bek-mat-bek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bg-bg/aspnet/mvc/overview/getting-started/introduction/" TargetMode="External"/><Relationship Id="rId4" Type="http://schemas.openxmlformats.org/officeDocument/2006/relationships/hyperlink" Target="https://www.mongodb.com/resources/languages/mern-stack-tutoria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887CF2-B433-399E-D1A9-CA39B8C03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bg-BG" sz="4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 ЗА ИГРИ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AE0D0B5-A5DA-6F90-CBE9-F37FAB22F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bg-BG">
                <a:latin typeface="Times New Roman" panose="02020603050405020304" pitchFamily="18" charset="0"/>
                <a:cs typeface="Times New Roman" panose="02020603050405020304" pitchFamily="18" charset="0"/>
              </a:rPr>
              <a:t>Изготвен от: Ангел </a:t>
            </a:r>
            <a:r>
              <a:rPr lang="bg-BG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Масарлиев</a:t>
            </a:r>
            <a:r>
              <a:rPr lang="bg-BG">
                <a:latin typeface="Times New Roman" panose="02020603050405020304" pitchFamily="18" charset="0"/>
                <a:cs typeface="Times New Roman" panose="02020603050405020304" pitchFamily="18" charset="0"/>
              </a:rPr>
              <a:t>, Божидар Иванов, Илиян </a:t>
            </a:r>
            <a:r>
              <a:rPr lang="bg-BG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Куршумов</a:t>
            </a:r>
            <a:r>
              <a:rPr lang="bg-B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9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1AE240-46F7-595B-89F9-8658A99D0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DABF9B7-BF0F-DC5F-DCE2-D7A4FA96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bg-BG" sz="400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НА БАЗАТА ДАННИ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3B0A87-CF7A-C1A0-1147-010A755E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bg-BG" sz="2000">
                <a:latin typeface="Times New Roman" panose="02020603050405020304" pitchFamily="18" charset="0"/>
                <a:cs typeface="Times New Roman" panose="02020603050405020304" pitchFamily="18" charset="0"/>
              </a:rPr>
              <a:t>В нашия проект се използва релационна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bg-BG" sz="2000">
                <a:latin typeface="Times New Roman" panose="02020603050405020304" pitchFamily="18" charset="0"/>
                <a:cs typeface="Times New Roman" panose="02020603050405020304" pitchFamily="18" charset="0"/>
              </a:rPr>
              <a:t>база от данни, във вид на таблица. Присъстващи колони в нея са: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Name, Manufacturer, Description, Instruction, Rating, ImageUrl</a:t>
            </a:r>
            <a:r>
              <a:rPr lang="bg-BG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CD20B60-E24C-AF06-7D52-F0391C893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027821"/>
              </p:ext>
            </p:extLst>
          </p:nvPr>
        </p:nvGraphicFramePr>
        <p:xfrm>
          <a:off x="7392194" y="909081"/>
          <a:ext cx="3538077" cy="5071731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2019919">
                  <a:extLst>
                    <a:ext uri="{9D8B030D-6E8A-4147-A177-3AD203B41FA5}">
                      <a16:colId xmlns:a16="http://schemas.microsoft.com/office/drawing/2014/main" val="1729028700"/>
                    </a:ext>
                  </a:extLst>
                </a:gridCol>
                <a:gridCol w="1518158">
                  <a:extLst>
                    <a:ext uri="{9D8B030D-6E8A-4147-A177-3AD203B41FA5}">
                      <a16:colId xmlns:a16="http://schemas.microsoft.com/office/drawing/2014/main" val="4157789193"/>
                    </a:ext>
                  </a:extLst>
                </a:gridCol>
              </a:tblGrid>
              <a:tr h="7245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300" b="0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Column</a:t>
                      </a:r>
                      <a:endParaRPr lang="bg-BG" sz="23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72" marR="73280" marT="150748" marB="15074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300" b="0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bg-BG" sz="23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72" marR="73280" marT="150748" marB="15074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55116"/>
                  </a:ext>
                </a:extLst>
              </a:tr>
              <a:tr h="7245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300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bg-BG" sz="23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72" marR="73280" marT="150748" marB="150748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300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[string]</a:t>
                      </a:r>
                      <a:endParaRPr lang="bg-BG" sz="23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72" marR="73280" marT="150748" marB="15074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865509"/>
                  </a:ext>
                </a:extLst>
              </a:tr>
              <a:tr h="7245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300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Manufacturer</a:t>
                      </a:r>
                      <a:endParaRPr lang="bg-BG" sz="23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72" marR="73280" marT="150748" marB="15074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300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bg-BG" sz="2300" cap="none" spc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bg-BG" sz="2300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bg-BG" sz="23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72" marR="73280" marT="150748" marB="15074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703304"/>
                  </a:ext>
                </a:extLst>
              </a:tr>
              <a:tr h="7245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300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bg-BG" sz="23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72" marR="73280" marT="150748" marB="150748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300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bg-BG" sz="2300" cap="none" spc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bg-BG" sz="2300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bg-BG" sz="23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72" marR="73280" marT="150748" marB="15074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35621"/>
                  </a:ext>
                </a:extLst>
              </a:tr>
              <a:tr h="7245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300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</a:t>
                      </a:r>
                      <a:endParaRPr lang="bg-BG" sz="23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72" marR="73280" marT="150748" marB="15074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300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[string]</a:t>
                      </a:r>
                      <a:endParaRPr lang="bg-BG" sz="23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72" marR="73280" marT="150748" marB="15074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783094"/>
                  </a:ext>
                </a:extLst>
              </a:tr>
              <a:tr h="7245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300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bg-BG" sz="23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72" marR="73280" marT="150748" marB="150748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300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[number]</a:t>
                      </a:r>
                      <a:endParaRPr lang="bg-BG" sz="23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72" marR="73280" marT="150748" marB="15074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620403"/>
                  </a:ext>
                </a:extLst>
              </a:tr>
              <a:tr h="7245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300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ImageUrl</a:t>
                      </a:r>
                      <a:endParaRPr lang="bg-BG" sz="23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72" marR="73280" marT="150748" marB="15074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300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bg-BG" sz="2300" cap="none" spc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bg-BG" sz="2300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bg-BG" sz="23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72" marR="73280" marT="150748" marB="15074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06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40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03743F7-EDAE-60D1-E743-8F3D35BB5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bg-BG" sz="3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НА ПРОГРАМАТА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56FEABE-A87E-7338-4DB4-036364874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2877491"/>
          </a:xfrm>
        </p:spPr>
        <p:txBody>
          <a:bodyPr anchor="ctr">
            <a:normAutofit/>
          </a:bodyPr>
          <a:lstStyle/>
          <a:p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ъздаване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първо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направим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колоните,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които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искаме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нашата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таблица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техните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типове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A239B56E-A4A0-D79B-484B-B1F026348B75}"/>
              </a:ext>
            </a:extLst>
          </p:cNvPr>
          <p:cNvSpPr txBox="1"/>
          <p:nvPr/>
        </p:nvSpPr>
        <p:spPr>
          <a:xfrm>
            <a:off x="5124659" y="3526971"/>
            <a:ext cx="4903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Id { get; set;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[Required]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(100)]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Name { get; set; }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….</a:t>
            </a:r>
          </a:p>
        </p:txBody>
      </p:sp>
    </p:spTree>
    <p:extLst>
      <p:ext uri="{BB962C8B-B14F-4D97-AF65-F5344CB8AC3E}">
        <p14:creationId xmlns:p14="http://schemas.microsoft.com/office/powerpoint/2010/main" val="295035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B4F8D5-EA84-00D7-3F0E-9843D5E03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D5FDD2-C0F3-8ABB-3782-6332E80C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bg-BG" sz="3700">
                <a:solidFill>
                  <a:srgbClr val="FFFFFF"/>
                </a:solidFill>
              </a:rPr>
              <a:t>РЕАЛИЗАЦИЯ НА ПРОГРАМАТА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CA23534-0409-312C-C73C-10125338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1"/>
            <a:ext cx="6555347" cy="2779520"/>
          </a:xfrm>
        </p:spPr>
        <p:txBody>
          <a:bodyPr anchor="ctr"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дефинираме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ApplicationDbContext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който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контекст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приложението.Последната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стъпка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appsetting.json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файла да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променим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връзката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 да се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свърже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конфигурираме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контекст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конзолата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създаваме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миграция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обновяваме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EA04DC8D-9062-F48C-DE8D-33EF77665A48}"/>
              </a:ext>
            </a:extLst>
          </p:cNvPr>
          <p:cNvSpPr txBox="1"/>
          <p:nvPr/>
        </p:nvSpPr>
        <p:spPr>
          <a:xfrm>
            <a:off x="4905054" y="3623196"/>
            <a:ext cx="6099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ApplicationDbContext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DbContext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ApplicationDbContext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DbContextOptions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ApplicationDbContext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options)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: base(options) {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&lt;Game&gt; Games { get; set;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0422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2E32DB9-1FB4-8FB5-F21D-737538FA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Game </a:t>
            </a:r>
            <a:r>
              <a:rPr lang="bg-BG" sz="4000">
                <a:solidFill>
                  <a:srgbClr val="FFFFFF"/>
                </a:solidFill>
              </a:rPr>
              <a:t>контролер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EDE6E7-DF5B-E256-29EB-239E9B11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1"/>
            <a:ext cx="6555347" cy="2103768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GameController</a:t>
            </a:r>
            <a:r>
              <a:rPr lang="en-US" sz="2000" dirty="0"/>
              <a:t> </a:t>
            </a:r>
            <a:r>
              <a:rPr lang="bg-BG" sz="2000" dirty="0"/>
              <a:t>е контролер в </a:t>
            </a:r>
            <a:r>
              <a:rPr lang="en-US" sz="2000" dirty="0"/>
              <a:t>ASP.NET Core MVC </a:t>
            </a:r>
            <a:r>
              <a:rPr lang="bg-BG" sz="2000" dirty="0"/>
              <a:t>приложение, който управлява </a:t>
            </a:r>
            <a:r>
              <a:rPr lang="en-US" sz="2000" dirty="0"/>
              <a:t>CRUD </a:t>
            </a:r>
            <a:r>
              <a:rPr lang="bg-BG" sz="2000" dirty="0"/>
              <a:t>операциите за игрите в каталога чрез </a:t>
            </a:r>
            <a:r>
              <a:rPr lang="en-US" sz="2000" dirty="0" err="1"/>
              <a:t>ApplicationDbContext</a:t>
            </a:r>
            <a:r>
              <a:rPr lang="en-US" sz="2000" dirty="0"/>
              <a:t>. </a:t>
            </a:r>
            <a:r>
              <a:rPr lang="bg-BG" sz="2000" dirty="0"/>
              <a:t>Той позволява преглед, създаване, редактиране, изтриване и търсене на игри в базата данни.</a:t>
            </a:r>
          </a:p>
        </p:txBody>
      </p:sp>
    </p:spTree>
    <p:extLst>
      <p:ext uri="{BB962C8B-B14F-4D97-AF65-F5344CB8AC3E}">
        <p14:creationId xmlns:p14="http://schemas.microsoft.com/office/powerpoint/2010/main" val="264151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118DA3-A936-5663-B195-205D494E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Javascript </a:t>
            </a:r>
            <a:r>
              <a:rPr lang="bg-BG" sz="4000">
                <a:solidFill>
                  <a:srgbClr val="FFFFFF"/>
                </a:solidFill>
              </a:rPr>
              <a:t>метод за търсачка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F101138-5C9D-5753-452D-01D16C0A7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2696621"/>
          </a:xfrm>
        </p:spPr>
        <p:txBody>
          <a:bodyPr anchor="ctr">
            <a:normAutofit/>
          </a:bodyPr>
          <a:lstStyle/>
          <a:p>
            <a:r>
              <a:rPr lang="ru-RU" sz="2000" dirty="0" err="1"/>
              <a:t>Този</a:t>
            </a:r>
            <a:r>
              <a:rPr lang="ru-RU" sz="2000" dirty="0"/>
              <a:t> HTML и CSS код </a:t>
            </a:r>
            <a:r>
              <a:rPr lang="ru-RU" sz="2000" dirty="0" err="1"/>
              <a:t>показва</a:t>
            </a:r>
            <a:r>
              <a:rPr lang="ru-RU" sz="2000" dirty="0"/>
              <a:t> </a:t>
            </a:r>
            <a:r>
              <a:rPr lang="ru-RU" sz="2000" dirty="0" err="1"/>
              <a:t>игрите</a:t>
            </a:r>
            <a:r>
              <a:rPr lang="ru-RU" sz="2000" dirty="0"/>
              <a:t> в </a:t>
            </a:r>
            <a:r>
              <a:rPr lang="ru-RU" sz="2000" dirty="0" err="1"/>
              <a:t>стилни</a:t>
            </a:r>
            <a:r>
              <a:rPr lang="ru-RU" sz="2000" dirty="0"/>
              <a:t> </a:t>
            </a:r>
            <a:r>
              <a:rPr lang="ru-RU" sz="2000" dirty="0" err="1"/>
              <a:t>кутии</a:t>
            </a:r>
            <a:r>
              <a:rPr lang="ru-RU" sz="2000" dirty="0"/>
              <a:t> </a:t>
            </a:r>
            <a:r>
              <a:rPr lang="ru-RU" sz="2000" dirty="0" err="1"/>
              <a:t>със</a:t>
            </a:r>
            <a:r>
              <a:rPr lang="ru-RU" sz="2000" dirty="0"/>
              <a:t> снимка, </a:t>
            </a:r>
            <a:r>
              <a:rPr lang="ru-RU" sz="2000" dirty="0" err="1"/>
              <a:t>име</a:t>
            </a:r>
            <a:r>
              <a:rPr lang="ru-RU" sz="2000" dirty="0"/>
              <a:t>, </a:t>
            </a:r>
            <a:r>
              <a:rPr lang="ru-RU" sz="2000" dirty="0" err="1"/>
              <a:t>производител</a:t>
            </a:r>
            <a:r>
              <a:rPr lang="ru-RU" sz="2000" dirty="0"/>
              <a:t> и </a:t>
            </a:r>
            <a:r>
              <a:rPr lang="ru-RU" sz="2000" dirty="0" err="1"/>
              <a:t>бутони</a:t>
            </a:r>
            <a:r>
              <a:rPr lang="ru-RU" sz="2000" dirty="0"/>
              <a:t> за действия </a:t>
            </a:r>
            <a:r>
              <a:rPr lang="ru-RU" sz="2000" dirty="0" err="1"/>
              <a:t>като</a:t>
            </a:r>
            <a:r>
              <a:rPr lang="ru-RU" sz="2000" dirty="0"/>
              <a:t> "</a:t>
            </a:r>
            <a:r>
              <a:rPr lang="ru-RU" sz="2000" dirty="0" err="1"/>
              <a:t>Детайли</a:t>
            </a:r>
            <a:r>
              <a:rPr lang="ru-RU" sz="2000" dirty="0"/>
              <a:t>" и "</a:t>
            </a:r>
            <a:r>
              <a:rPr lang="ru-RU" sz="2000" dirty="0" err="1"/>
              <a:t>Редактиране</a:t>
            </a:r>
            <a:r>
              <a:rPr lang="ru-RU" sz="2000" dirty="0"/>
              <a:t>". </a:t>
            </a:r>
            <a:r>
              <a:rPr lang="ru-RU" sz="2000" dirty="0" err="1"/>
              <a:t>Дизайнът</a:t>
            </a:r>
            <a:r>
              <a:rPr lang="ru-RU" sz="2000" dirty="0"/>
              <a:t> </a:t>
            </a:r>
            <a:r>
              <a:rPr lang="ru-RU" sz="2000" dirty="0" err="1"/>
              <a:t>включва</a:t>
            </a:r>
            <a:r>
              <a:rPr lang="ru-RU" sz="2000" dirty="0"/>
              <a:t> </a:t>
            </a:r>
            <a:r>
              <a:rPr lang="ru-RU" sz="2000" dirty="0" err="1"/>
              <a:t>закръглени</a:t>
            </a:r>
            <a:r>
              <a:rPr lang="ru-RU" sz="2000" dirty="0"/>
              <a:t> </a:t>
            </a:r>
            <a:r>
              <a:rPr lang="ru-RU" sz="2000" dirty="0" err="1"/>
              <a:t>ръбове</a:t>
            </a:r>
            <a:r>
              <a:rPr lang="ru-RU" sz="2000" dirty="0"/>
              <a:t>, </a:t>
            </a:r>
            <a:r>
              <a:rPr lang="ru-RU" sz="2000" dirty="0" err="1"/>
              <a:t>сенки</a:t>
            </a:r>
            <a:r>
              <a:rPr lang="ru-RU" sz="2000" dirty="0"/>
              <a:t> и анимации, </a:t>
            </a:r>
            <a:r>
              <a:rPr lang="ru-RU" sz="2000" dirty="0" err="1"/>
              <a:t>което</a:t>
            </a:r>
            <a:r>
              <a:rPr lang="ru-RU" sz="2000" dirty="0"/>
              <a:t> </a:t>
            </a:r>
            <a:r>
              <a:rPr lang="ru-RU" sz="2000" dirty="0" err="1"/>
              <a:t>създава</a:t>
            </a:r>
            <a:r>
              <a:rPr lang="ru-RU" sz="2000" dirty="0"/>
              <a:t> </a:t>
            </a:r>
            <a:r>
              <a:rPr lang="ru-RU" sz="2000" dirty="0" err="1"/>
              <a:t>модерен</a:t>
            </a:r>
            <a:r>
              <a:rPr lang="ru-RU" sz="2000" dirty="0"/>
              <a:t> и удобен интерфейс за </a:t>
            </a:r>
            <a:r>
              <a:rPr lang="ru-RU" sz="2000" dirty="0" err="1"/>
              <a:t>потребителите</a:t>
            </a:r>
            <a:r>
              <a:rPr lang="ru-RU" sz="2000" dirty="0"/>
              <a:t>.</a:t>
            </a:r>
            <a:endParaRPr lang="bg-BG" sz="2000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D6445557-FE6F-B644-4466-B9080EC2D619}"/>
              </a:ext>
            </a:extLst>
          </p:cNvPr>
          <p:cNvSpPr txBox="1"/>
          <p:nvPr/>
        </p:nvSpPr>
        <p:spPr>
          <a:xfrm>
            <a:off x="5162725" y="3078090"/>
            <a:ext cx="619983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IActionResult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Search(string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searchQuery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 games = 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context.Games.AsQueryable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string.IsNullOrEmpty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searchQuery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games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games.Where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 =&gt;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g.Name.Contains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searchQuery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||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g.Manufacturer.Contains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searchQuery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PartialView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games.ToList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60843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B845E19-6265-BBA8-7140-049DA80B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Game Container </a:t>
            </a:r>
            <a:endParaRPr lang="bg-BG" sz="4000">
              <a:solidFill>
                <a:srgbClr val="FFFFFF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A502E6-6598-F732-A50B-1F84A3A7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2354977"/>
          </a:xfrm>
        </p:spPr>
        <p:txBody>
          <a:bodyPr anchor="ctr">
            <a:normAutofit/>
          </a:bodyPr>
          <a:lstStyle/>
          <a:p>
            <a:r>
              <a:rPr lang="ru-RU" sz="2000" dirty="0" err="1"/>
              <a:t>Този</a:t>
            </a:r>
            <a:r>
              <a:rPr lang="ru-RU" sz="2000" dirty="0"/>
              <a:t> HTML и CSS код </a:t>
            </a:r>
            <a:r>
              <a:rPr lang="ru-RU" sz="2000" dirty="0" err="1"/>
              <a:t>показва</a:t>
            </a:r>
            <a:r>
              <a:rPr lang="ru-RU" sz="2000" dirty="0"/>
              <a:t> </a:t>
            </a:r>
            <a:r>
              <a:rPr lang="ru-RU" sz="2000" dirty="0" err="1"/>
              <a:t>игрите</a:t>
            </a:r>
            <a:r>
              <a:rPr lang="ru-RU" sz="2000" dirty="0"/>
              <a:t> в </a:t>
            </a:r>
            <a:r>
              <a:rPr lang="ru-RU" sz="2000" dirty="0" err="1"/>
              <a:t>отделни</a:t>
            </a:r>
            <a:r>
              <a:rPr lang="ru-RU" sz="2000" dirty="0"/>
              <a:t> </a:t>
            </a:r>
            <a:r>
              <a:rPr lang="ru-RU" sz="2000" dirty="0" err="1"/>
              <a:t>кутии</a:t>
            </a:r>
            <a:r>
              <a:rPr lang="ru-RU" sz="2000" dirty="0"/>
              <a:t> </a:t>
            </a:r>
            <a:r>
              <a:rPr lang="ru-RU" sz="2000" dirty="0" err="1"/>
              <a:t>със</a:t>
            </a:r>
            <a:r>
              <a:rPr lang="ru-RU" sz="2000" dirty="0"/>
              <a:t> снимка, </a:t>
            </a:r>
            <a:r>
              <a:rPr lang="ru-RU" sz="2000" dirty="0" err="1"/>
              <a:t>име</a:t>
            </a:r>
            <a:r>
              <a:rPr lang="ru-RU" sz="2000" dirty="0"/>
              <a:t>, </a:t>
            </a:r>
            <a:r>
              <a:rPr lang="ru-RU" sz="2000" dirty="0" err="1"/>
              <a:t>производител</a:t>
            </a:r>
            <a:r>
              <a:rPr lang="ru-RU" sz="2000" dirty="0"/>
              <a:t> и </a:t>
            </a:r>
            <a:r>
              <a:rPr lang="ru-RU" sz="2000" dirty="0" err="1"/>
              <a:t>бутони</a:t>
            </a:r>
            <a:r>
              <a:rPr lang="ru-RU" sz="2000" dirty="0"/>
              <a:t> за действия </a:t>
            </a:r>
            <a:r>
              <a:rPr lang="ru-RU" sz="2000" dirty="0" err="1"/>
              <a:t>като</a:t>
            </a:r>
            <a:r>
              <a:rPr lang="ru-RU" sz="2000" dirty="0"/>
              <a:t> "</a:t>
            </a:r>
            <a:r>
              <a:rPr lang="ru-RU" sz="2000" dirty="0" err="1"/>
              <a:t>Детайли</a:t>
            </a:r>
            <a:r>
              <a:rPr lang="ru-RU" sz="2000" dirty="0"/>
              <a:t>" и "</a:t>
            </a:r>
            <a:r>
              <a:rPr lang="ru-RU" sz="2000" dirty="0" err="1"/>
              <a:t>Редактиране</a:t>
            </a:r>
            <a:r>
              <a:rPr lang="ru-RU" sz="2000" dirty="0"/>
              <a:t>". </a:t>
            </a:r>
            <a:r>
              <a:rPr lang="ru-RU" sz="2000" dirty="0" err="1"/>
              <a:t>Дизайнът</a:t>
            </a:r>
            <a:r>
              <a:rPr lang="ru-RU" sz="2000" dirty="0"/>
              <a:t> </a:t>
            </a:r>
            <a:r>
              <a:rPr lang="ru-RU" sz="2000" dirty="0" err="1"/>
              <a:t>със</a:t>
            </a:r>
            <a:r>
              <a:rPr lang="ru-RU" sz="2000" dirty="0"/>
              <a:t> </a:t>
            </a:r>
            <a:r>
              <a:rPr lang="ru-RU" sz="2000" dirty="0" err="1"/>
              <a:t>закръглени</a:t>
            </a:r>
            <a:r>
              <a:rPr lang="ru-RU" sz="2000" dirty="0"/>
              <a:t> </a:t>
            </a:r>
            <a:r>
              <a:rPr lang="ru-RU" sz="2000" dirty="0" err="1"/>
              <a:t>ръбове</a:t>
            </a:r>
            <a:r>
              <a:rPr lang="ru-RU" sz="2000" dirty="0"/>
              <a:t> и </a:t>
            </a:r>
            <a:r>
              <a:rPr lang="ru-RU" sz="2000" dirty="0" err="1"/>
              <a:t>сенки</a:t>
            </a:r>
            <a:r>
              <a:rPr lang="ru-RU" sz="2000" dirty="0"/>
              <a:t> </a:t>
            </a:r>
            <a:r>
              <a:rPr lang="ru-RU" sz="2000" dirty="0" err="1"/>
              <a:t>създава</a:t>
            </a:r>
            <a:r>
              <a:rPr lang="ru-RU" sz="2000" dirty="0"/>
              <a:t> </a:t>
            </a:r>
            <a:r>
              <a:rPr lang="ru-RU" sz="2000" dirty="0" err="1"/>
              <a:t>модерен</a:t>
            </a:r>
            <a:r>
              <a:rPr lang="ru-RU" sz="2000" dirty="0"/>
              <a:t> интерфейс, </a:t>
            </a:r>
            <a:r>
              <a:rPr lang="ru-RU" sz="2000" dirty="0" err="1"/>
              <a:t>улесняващ</a:t>
            </a:r>
            <a:r>
              <a:rPr lang="ru-RU" sz="2000" dirty="0"/>
              <a:t> </a:t>
            </a:r>
            <a:r>
              <a:rPr lang="ru-RU" sz="2000" dirty="0" err="1"/>
              <a:t>потребителите</a:t>
            </a:r>
            <a:r>
              <a:rPr lang="ru-RU" sz="2000" dirty="0"/>
              <a:t> при </a:t>
            </a:r>
            <a:r>
              <a:rPr lang="ru-RU" sz="2000" dirty="0" err="1"/>
              <a:t>разглеждането</a:t>
            </a:r>
            <a:r>
              <a:rPr lang="ru-RU" sz="2000" dirty="0"/>
              <a:t> на каталога.</a:t>
            </a:r>
            <a:endParaRPr lang="bg-BG" sz="2000" dirty="0"/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D6DC0564-71BC-400A-565A-DE6B0550C16E}"/>
              </a:ext>
            </a:extLst>
          </p:cNvPr>
          <p:cNvSpPr txBox="1"/>
          <p:nvPr/>
        </p:nvSpPr>
        <p:spPr>
          <a:xfrm>
            <a:off x="5305529" y="3758084"/>
            <a:ext cx="57778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game.ImageUrl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alt="@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game.Name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&lt;h3&gt;@game.Name&lt;/h3&gt;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&lt;p&gt;@game.Manufacturer&lt;/p&gt;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&lt;button onclick="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Url.Action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("Details", new { id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game.Id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})'"&gt;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Детайли&lt;/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15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F94D1E-E489-8EC0-8982-D3113DD3A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86F646-9B0C-99DF-68C1-F8DBE3FC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bg-BG" sz="3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4ED040-33C7-40ED-4939-DB8308DC2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Проектът "Каталог за игри" е решение за управление на игри с ASP.NET Core MVC и SQL база данни. Той позволява добавяне, редактиране, преглед, изтриване и търсене на игри, улеснявайки потребителите и администраторите в работата с каталога. Бъдещи подобрения включват рецензии, оценки и списъци с любими игри.</a:t>
            </a:r>
            <a:endParaRPr lang="bg-BG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1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BC316-19FD-6D23-CACF-FBC979E56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E0D80C-FF2A-FC8B-9C2E-788C7720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340C59-333F-6683-59F0-5841D3EDE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0C7193-B187-834B-7D64-A52EECB9F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46EC36-6A42-67DC-4D8D-095034997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59D1BD-3042-ACF2-E112-42D64CDE2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9D78A34-75E5-B7DC-93E9-CA3F9BBFD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458DB-E785-EE48-B5E9-4681B2D5D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F00548-8790-9441-23C2-EA6D0ABC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bg-BG" sz="3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66B44AA-C4B6-5919-80BC-F6ACB5370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GameController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Container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добавяне на игри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button</a:t>
            </a:r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button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</a:t>
            </a:r>
          </a:p>
          <a:p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25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CF91F-F230-FCA6-2C5A-D36179660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904030B-8079-C726-6122-35642FEB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bg-BG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Използвани източници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CEE65CC-79EE-921D-D898-330B05A1A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342900" lvl="0" indent="-342900">
              <a:buFont typeface="Times New Roman" panose="02020603050405020304" pitchFamily="18" charset="0"/>
              <a:buAutoNum type="arabicPeriod"/>
            </a:pPr>
            <a:r>
              <a:rPr lang="en-US" sz="2200" u="none" strike="noStrike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Виж всички книги на Джесика Нюман Бек, Мат Бек"/>
              </a:rPr>
              <a:t>Бек, Д. &amp; Бек</a:t>
            </a: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М. (2024). Бързо ръководство WordPress. София. </a:t>
            </a:r>
            <a:r>
              <a:rPr lang="en-US" sz="2200" u="none" strike="noStrike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 tooltip="Виж всички книги на АлексСофт"/>
              </a:rPr>
              <a:t>АлексСофт</a:t>
            </a:r>
            <a:endParaRPr lang="bg-BG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AutoNum type="arabicPeriod"/>
            </a:pP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Freeman, А. (2024). Pro ASP.NET Core 6. Develop Cloud-Ready Web Applications Using MVC, Blazor, and Razor Pages. София. APress</a:t>
            </a:r>
            <a:endParaRPr lang="bg-BG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AutoNum type="arabicPeriod"/>
            </a:pP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Коцев, Н., Коцев, Е. &amp; Рускова, С. (2013). Основи на управлението. Русе: Авангард принт</a:t>
            </a:r>
            <a:endParaRPr lang="bg-BG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AutoNum type="arabicPeriod"/>
            </a:pP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 Inc. (2024). How to use Mern stack: a complete guide. Достъпно към 25.11.2024г. от </a:t>
            </a:r>
            <a:r>
              <a:rPr lang="en-US" sz="2200" u="sng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https://www.mongodb.com/resources/languages/mern-stack-tutorial</a:t>
            </a: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bg-BG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AutoNum type="arabicPeriod"/>
            </a:pP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Learn Challenge. </a:t>
            </a:r>
            <a:r>
              <a:rPr lang="bg-BG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Първи стъпки с ASP.NET MVC</a:t>
            </a: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Достъпно към 25.11.2024г. от </a:t>
            </a:r>
            <a:r>
              <a:rPr lang="en-US" sz="2200" u="sng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https://learn.microsoft.com/bg-bg/aspnet/mvc/overview/getting-started/introduction/</a:t>
            </a: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bg-BG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4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5008E-6762-0862-68DB-E415FDE61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A133463-E71A-C76A-4A12-56C889D2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2671468-198F-992A-907A-8A5385C9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88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72D7CE-B719-009F-9DE5-4754AFE6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Съдържание</a:t>
            </a:r>
            <a:endParaRPr lang="en-US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03BAD06C-C96E-3B6C-6E9B-ED3811A84BA5}"/>
              </a:ext>
            </a:extLst>
          </p:cNvPr>
          <p:cNvSpPr/>
          <p:nvPr/>
        </p:nvSpPr>
        <p:spPr>
          <a:xfrm>
            <a:off x="4669607" y="3401874"/>
            <a:ext cx="3602028" cy="62629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24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629C6C-7CE3-B1B8-EFFB-83FF6301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bg-BG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Увод</a:t>
            </a:r>
            <a:r>
              <a:rPr lang="bg-BG" sz="4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61E43B-A5A2-3444-6476-F38A7B35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ru-RU" sz="2000"/>
          </a:p>
          <a:p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Проектът представлява платформа за управление на каталог с игри, която предлага лесен начин за разглеждане, добавяне, редактиране и изтриване на игри. Включва и търсачка за бързо намиране на игри. Платформата е проектирана да бъде удобна за потребителите и лесно разширяема с нови функционалности в бъдеще.</a:t>
            </a:r>
          </a:p>
          <a:p>
            <a:endParaRPr lang="bg-BG" sz="2000"/>
          </a:p>
        </p:txBody>
      </p:sp>
    </p:spTree>
    <p:extLst>
      <p:ext uri="{BB962C8B-B14F-4D97-AF65-F5344CB8AC3E}">
        <p14:creationId xmlns:p14="http://schemas.microsoft.com/office/powerpoint/2010/main" val="159607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F21DA3-E9B8-9B0B-A4D0-4DD96BDB5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1E0917E-2919-1F96-1476-B9239F7F3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353A88-2161-E7D3-C990-CCBD77A4E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62AF1-4D09-8042-8D68-F0C08BDD0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D0DD88-BC3E-BE35-BAFE-6F427A49B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872772-0037-ECFA-3EE6-3F1500B35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A701DF5-460B-226C-B0DC-55D45A41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7103992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bg-BG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ТЕХНЛОГИИ </a:t>
            </a:r>
            <a:r>
              <a:rPr lang="bg-BG" sz="3200" dirty="0">
                <a:solidFill>
                  <a:srgbClr val="FFFFFF"/>
                </a:solidFill>
              </a:rPr>
              <a:t>И КОНЦЕПЦИИ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4D2480-2B8E-A7B7-4DA1-16EF41C2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4B3E7C-99AC-4E39-7FFC-45815F880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авоъгълник: със заоблени ъгли 2">
            <a:extLst>
              <a:ext uri="{FF2B5EF4-FFF2-40B4-BE49-F238E27FC236}">
                <a16:creationId xmlns:a16="http://schemas.microsoft.com/office/drawing/2014/main" id="{B3546DEB-CA8B-95C7-FC4B-9BA84B728853}"/>
              </a:ext>
            </a:extLst>
          </p:cNvPr>
          <p:cNvSpPr/>
          <p:nvPr/>
        </p:nvSpPr>
        <p:spPr>
          <a:xfrm>
            <a:off x="3342723" y="3429001"/>
            <a:ext cx="5148134" cy="658504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387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9BE708-65E5-8ACE-8AFA-752C4B09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endParaRPr lang="bg-BG" sz="4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64407E9-4BFD-2F0E-3008-5B14E9562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Това е платформа с отворен код, която позволява създаването на уеб приложения и услуги с висока производителност. Тя е модулна и независима от операционната система, което я прави подходяща за разработка на мащабируеми и сигурни приложения.</a:t>
            </a:r>
            <a:endParaRPr lang="bg-BG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53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E3E4CF-2E7C-24DD-0D38-672FFDF00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230786-39F2-7210-BEAB-19AB5209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6"/>
            <a:ext cx="3201366" cy="2321714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bg-BG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C497490-2241-DCAB-14BB-649C43C1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Архитектурен шаблон,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който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разделя бизнес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три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компонента – Model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View (визуализация)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(обработка на логика).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осигурява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по-добра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поддръжка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разширяемост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DAEBE26-41B5-BA72-5322-CE0951B0D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32" y="4186131"/>
            <a:ext cx="2206943" cy="2085013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655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73CA5F-C081-21C0-EF58-53B023AE8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BA64D3-BA91-ABC0-86DB-2E5DAEB6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Core:</a:t>
            </a:r>
            <a:endParaRPr lang="bg-BG" sz="4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B9FCFC4-9C22-9263-342C-F0C1D6D2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разширяем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ORM инструмент,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който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разработчиците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базите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чрез .NET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обекти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избягва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писането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SQL код. EF Core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поддържа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миграции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което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улеснява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E845355-1933-991F-A1C6-88A7F84C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58" y="4528336"/>
            <a:ext cx="2857500" cy="1600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071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F7D324-EC76-1841-E778-4DA6978BB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00A5A5E-FD48-7480-BDC9-96544567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012379"/>
          </a:xfrm>
        </p:spPr>
        <p:txBody>
          <a:bodyPr anchor="b">
            <a:normAutofit/>
          </a:bodyPr>
          <a:lstStyle/>
          <a:p>
            <a:pPr algn="r"/>
            <a:r>
              <a:rPr lang="bg-BG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данни: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E5433A3-9053-6D3B-AFCF-E122BF6C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Организирана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която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съхранение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управление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случая,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съдържа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информация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игри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възможност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тяхното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търсене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добавяне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редактиране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изтриване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5B5EE042-ED83-821C-4946-021D767EF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70" y="4734257"/>
            <a:ext cx="2962275" cy="154305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127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DB1D6C-1761-D2DA-E970-BC2969B85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A948E7F-C854-9BA1-ACE3-DFD71179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2842145"/>
          </a:xfrm>
        </p:spPr>
        <p:txBody>
          <a:bodyPr anchor="b">
            <a:normAutofit/>
          </a:bodyPr>
          <a:lstStyle/>
          <a:p>
            <a:pPr algn="r"/>
            <a:r>
              <a:rPr lang="bg-BG" sz="3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Езици за програмиране: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4A6182-7632-00CF-9979-F31104ED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основният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език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програмиране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проекта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уеб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страниците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отговаря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стилизирането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страниците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динамичност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интерактивност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сайта,</a:t>
            </a:r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028E15B-A8D8-C70A-56B3-72C39C4FF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74" y="4491159"/>
            <a:ext cx="3211067" cy="1855453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16644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999</Words>
  <Application>Microsoft Office PowerPoint</Application>
  <PresentationFormat>Широк екран</PresentationFormat>
  <Paragraphs>87</Paragraphs>
  <Slides>19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Calibri</vt:lpstr>
      <vt:lpstr>Courier New</vt:lpstr>
      <vt:lpstr>Times New Roman</vt:lpstr>
      <vt:lpstr>Тема на Office</vt:lpstr>
      <vt:lpstr>КАТАЛОГ ЗА ИГРИ</vt:lpstr>
      <vt:lpstr>Съдържание</vt:lpstr>
      <vt:lpstr>Увод </vt:lpstr>
      <vt:lpstr>ТЕХНЛОГИИ И КОНЦЕПЦИИ</vt:lpstr>
      <vt:lpstr>ASP.Net</vt:lpstr>
      <vt:lpstr>MVC</vt:lpstr>
      <vt:lpstr>Entity Framework Core:</vt:lpstr>
      <vt:lpstr>База данни:</vt:lpstr>
      <vt:lpstr>Езици за програмиране:</vt:lpstr>
      <vt:lpstr>СТРУКТУРА НА БАЗАТА ДАННИ</vt:lpstr>
      <vt:lpstr>РЕАЛИЗАЦИЯ НА ПРОГРАМАТА</vt:lpstr>
      <vt:lpstr>РЕАЛИЗАЦИЯ НА ПРОГРАМАТА</vt:lpstr>
      <vt:lpstr>Game контролер</vt:lpstr>
      <vt:lpstr>Javascript метод за търсачка</vt:lpstr>
      <vt:lpstr>Game Container </vt:lpstr>
      <vt:lpstr>ЗАКЛЮЧЕНИЕ</vt:lpstr>
      <vt:lpstr>ПРИЛОЖЕНИЯ</vt:lpstr>
      <vt:lpstr>Използвани източници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Ivanov</dc:creator>
  <cp:lastModifiedBy>Ivan Ivanov</cp:lastModifiedBy>
  <cp:revision>1</cp:revision>
  <dcterms:created xsi:type="dcterms:W3CDTF">2024-12-10T18:07:40Z</dcterms:created>
  <dcterms:modified xsi:type="dcterms:W3CDTF">2024-12-10T20:53:29Z</dcterms:modified>
</cp:coreProperties>
</file>