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1055" r:id="rId3"/>
    <p:sldId id="1068" r:id="rId5"/>
    <p:sldId id="1069" r:id="rId6"/>
    <p:sldId id="1066" r:id="rId7"/>
    <p:sldId id="1067" r:id="rId8"/>
    <p:sldId id="1058" r:id="rId9"/>
    <p:sldId id="1063" r:id="rId10"/>
    <p:sldId id="1064" r:id="rId11"/>
    <p:sldId id="1057" r:id="rId12"/>
    <p:sldId id="1054" r:id="rId13"/>
    <p:sldId id="105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92ac27-0ed1-43df-b792-cabef6aad4d2}">
          <p14:sldIdLst>
            <p14:sldId id="1063"/>
            <p14:sldId id="1056"/>
            <p14:sldId id="1054"/>
            <p14:sldId id="1058"/>
            <p14:sldId id="1068"/>
            <p14:sldId id="1069"/>
            <p14:sldId id="1066"/>
            <p14:sldId id="1067"/>
            <p14:sldId id="1057"/>
            <p14:sldId id="1055"/>
            <p14:sldId id="10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4"/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/>
              <a:t>Federated vs transfer ?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baseline</a:t>
            </a:r>
            <a:r>
              <a:rPr lang="zh-TW" altLang="en-US"/>
              <a:t>的結果</a:t>
            </a:r>
            <a:r>
              <a:rPr lang="en-US" altLang="zh-TW"/>
              <a:t> </a:t>
            </a:r>
            <a:r>
              <a:rPr lang="zh-TW" altLang="en-US"/>
              <a:t>將原本</a:t>
            </a:r>
            <a:r>
              <a:rPr lang="en-US" altLang="zh-TW"/>
              <a:t>555</a:t>
            </a:r>
            <a:r>
              <a:rPr lang="zh-TW" altLang="en-US"/>
              <a:t>的</a:t>
            </a:r>
            <a:r>
              <a:rPr lang="en-US" altLang="zh-TW"/>
              <a:t>wiehgts</a:t>
            </a:r>
            <a:r>
              <a:rPr lang="zh-TW" altLang="en-US"/>
              <a:t>拿去驗證</a:t>
            </a:r>
            <a:r>
              <a:rPr lang="en-US" altLang="zh-TW"/>
              <a:t>loc1,2,3</a:t>
            </a:r>
            <a:endParaRPr lang="en-US" altLang="zh-TW"/>
          </a:p>
          <a:p>
            <a:r>
              <a:rPr lang="en-US" altLang="zh-TW"/>
              <a:t>federated learning </a:t>
            </a:r>
            <a:r>
              <a:rPr lang="zh-TW" altLang="en-US"/>
              <a:t>加入</a:t>
            </a:r>
            <a:r>
              <a:rPr lang="en-US" altLang="zh-TW"/>
              <a:t>freeze model type</a:t>
            </a:r>
            <a:endParaRPr lang="en-US" altLang="zh-TW"/>
          </a:p>
          <a:p>
            <a:r>
              <a:rPr lang="en-US" altLang="zh-TW"/>
              <a:t>average weight </a:t>
            </a: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1.train &amp; test none var process</a:t>
            </a:r>
            <a:endParaRPr lang="" altLang="en-US"/>
          </a:p>
          <a:p>
            <a:r>
              <a:rPr lang="" altLang="en-US"/>
              <a:t>2.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Federated Learning &amp; Transfer Learning</a:t>
            </a:r>
            <a:endParaRPr lang="" altLang="zh-TW"/>
          </a:p>
        </p:txBody>
      </p:sp>
      <p:pic>
        <p:nvPicPr>
          <p:cNvPr id="5" name="圖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3099435"/>
            <a:ext cx="7059930" cy="37191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1374140"/>
            <a:ext cx="8241030" cy="22390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Sample Weight </a:t>
            </a:r>
            <a:endParaRPr lang="en-US" altLang="zh-TW"/>
          </a:p>
        </p:txBody>
      </p:sp>
      <p:pic>
        <p:nvPicPr>
          <p:cNvPr id="7" name="內容版面配置區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7725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Federated Learning - Sample Weight</a:t>
            </a:r>
            <a:endParaRPr lang="en-US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34925" y="1417955"/>
          <a:ext cx="12077065" cy="4191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29360"/>
                <a:gridCol w="1258570"/>
                <a:gridCol w="1383030"/>
                <a:gridCol w="1448435"/>
                <a:gridCol w="2590165"/>
                <a:gridCol w="1357630"/>
                <a:gridCol w="2809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Survival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ortality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[IC]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[IC]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Federated Learning - 3 LOC (Feature Extracte) [Average Weight]</a:t>
                      </a:r>
                      <a:endParaRPr lang="en-US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0.9976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0.9999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0.990-1.000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0.9496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0.9364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0.877-0.986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Taipei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1212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0.9639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0.8221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0.750-0.890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0.9649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0.7026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0.462-0.933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1854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404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0.8600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0.8337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0.808-0.859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0.8442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0.7881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0.742-0.836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10303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2491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0.8209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0.810-0.830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0.8088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0.791-0.826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Federated Learning - 3 LOC</a:t>
                      </a: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 (Feature Extracte) [SampleWeight]</a:t>
                      </a:r>
                      <a:endParaRPr lang="en-US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0.9254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0.9274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[0.868-0.946]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0.9280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0.8883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[0.862-0.961]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Taipei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1212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0.9639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0.8073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[0.723-0.881]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0.9649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0.7830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[0.585-0.951]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1854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404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0.7931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[0.767-0.826]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0.7743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[0.719-0.819]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10303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2491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0.8206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[0.805-0.826]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0.8150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[0.794-0.831]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Federated Learning</a:t>
            </a:r>
            <a:endParaRPr lang="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90519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Transfer Learning</a:t>
            </a:r>
            <a:endParaRPr lang="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800" cy="4243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>
                <a:solidFill>
                  <a:schemeClr val="tx1"/>
                </a:solidFill>
              </a:rPr>
              <a:t>Sepsis -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Survival</a:t>
            </a:r>
            <a:r>
              <a:rPr lang="" altLang="en-US">
                <a:solidFill>
                  <a:schemeClr val="tx1"/>
                </a:solidFill>
                <a:sym typeface="+mn-ea"/>
              </a:rPr>
              <a:t>&amp;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TW">
                <a:solidFill>
                  <a:schemeClr val="tx1"/>
                </a:solidFill>
                <a:sym typeface="+mn-ea"/>
              </a:rPr>
              <a:t>ortality</a:t>
            </a:r>
            <a:r>
              <a:rPr lang="" altLang="en-US">
                <a:solidFill>
                  <a:schemeClr val="tx1"/>
                </a:solidFill>
                <a:sym typeface="+mn-ea"/>
              </a:rPr>
              <a:t>( Total </a:t>
            </a:r>
            <a:r>
              <a:rPr lang="en-US" altLang="">
                <a:solidFill>
                  <a:schemeClr val="tx1"/>
                </a:solidFill>
                <a:sym typeface="+mn-ea"/>
              </a:rPr>
              <a:t>≒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">
                <a:solidFill>
                  <a:schemeClr val="tx1"/>
                </a:solidFill>
                <a:sym typeface="+mn-ea"/>
              </a:rPr>
              <a:t>16300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)</a:t>
            </a:r>
            <a:endParaRPr lang="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zh-TW">
                <a:solidFill>
                  <a:srgbClr val="FF0000"/>
                </a:solidFill>
              </a:rPr>
              <a:t>Baseline - 514 : 41 (555)</a:t>
            </a:r>
            <a:endParaRPr lang="" altLang="zh-TW"/>
          </a:p>
          <a:p>
            <a:endParaRPr lang="" altLang="zh-TW"/>
          </a:p>
          <a:p>
            <a:r>
              <a:rPr lang="en-US" altLang="en-US">
                <a:solidFill>
                  <a:schemeClr val="tx1"/>
                </a:solidFill>
                <a:sym typeface="+mn-ea"/>
              </a:rPr>
              <a:t>Taipei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- 1212:45 (1257)</a:t>
            </a:r>
            <a:endParaRPr lang="" altLang="en-US">
              <a:solidFill>
                <a:schemeClr val="tx1"/>
              </a:solidFill>
              <a:sym typeface="+mn-ea"/>
            </a:endParaRPr>
          </a:p>
          <a:p>
            <a:endParaRPr lang="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  <a:sym typeface="+mn-ea"/>
              </a:rPr>
              <a:t>Keelung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- 1854:404 (2258)</a:t>
            </a:r>
            <a:endParaRPr lang="" altLang="en-US">
              <a:solidFill>
                <a:schemeClr val="tx1"/>
              </a:solidFill>
              <a:sym typeface="+mn-ea"/>
            </a:endParaRPr>
          </a:p>
          <a:p>
            <a:endParaRPr lang="en-US" altLang="zh-TW">
              <a:solidFill>
                <a:schemeClr val="tx1"/>
              </a:solidFill>
              <a:sym typeface="+mn-ea"/>
            </a:endParaRPr>
          </a:p>
          <a:p>
            <a:r>
              <a:rPr lang="en-US" altLang="zh-TW">
                <a:solidFill>
                  <a:schemeClr val="tx1"/>
                </a:solidFill>
                <a:sym typeface="+mn-ea"/>
              </a:rPr>
              <a:t>Linkou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- 10303:2491 (12794)</a:t>
            </a:r>
            <a:endParaRPr lang="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Model - MLP (Transfer &amp; Federated)</a:t>
            </a:r>
            <a:endParaRPr lang="" altLang="zh-TW"/>
          </a:p>
        </p:txBody>
      </p:sp>
      <p:pic>
        <p:nvPicPr>
          <p:cNvPr id="7" name="內容版面配置區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39103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BaseLine </a:t>
            </a:r>
            <a:r>
              <a:rPr lang="" altLang="en-US"/>
              <a:t>- Result</a:t>
            </a:r>
            <a:endParaRPr lang="" altLang="en-US"/>
          </a:p>
        </p:txBody>
      </p:sp>
      <p:graphicFrame>
        <p:nvGraphicFramePr>
          <p:cNvPr id="6" name="內容版面配置區 5"/>
          <p:cNvGraphicFramePr/>
          <p:nvPr>
            <p:ph idx="1"/>
          </p:nvPr>
        </p:nvGraphicFramePr>
        <p:xfrm>
          <a:off x="609600" y="1600200"/>
          <a:ext cx="10972800" cy="4191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6500"/>
                <a:gridCol w="1831340"/>
                <a:gridCol w="1664970"/>
                <a:gridCol w="1567180"/>
                <a:gridCol w="1567815"/>
                <a:gridCol w="1567180"/>
                <a:gridCol w="15678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Survival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ortality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BaseLine - Loading 555 patient best model weight</a:t>
                      </a:r>
                      <a:endParaRPr lang="en-US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Original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 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 patient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0.9336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0.9062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0.9280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0.8914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Taipei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1212 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0.9649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0.7518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1854 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404 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0.5769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10303 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2491 patient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0.5606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Transfer Learning (Feature Extraction) - Results</a:t>
            </a:r>
            <a:endParaRPr lang="" altLang="zh-TW"/>
          </a:p>
        </p:txBody>
      </p:sp>
      <p:graphicFrame>
        <p:nvGraphicFramePr>
          <p:cNvPr id="4" name="內容版面配置區 3"/>
          <p:cNvGraphicFramePr/>
          <p:nvPr>
            <p:ph idx="1"/>
          </p:nvPr>
        </p:nvGraphicFramePr>
        <p:xfrm>
          <a:off x="609600" y="1616075"/>
          <a:ext cx="10972800" cy="19742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83970"/>
                <a:gridCol w="1386205"/>
                <a:gridCol w="1474470"/>
                <a:gridCol w="1947545"/>
                <a:gridCol w="1828800"/>
                <a:gridCol w="3051819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Brach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Survival(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Mortality(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Baseline AUC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TL 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TL 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[IC]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4451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Taipei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0.7518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0.8533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0.7611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[0.5135-0.9576]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1854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404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0.5769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0.8962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0.7056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[0.6360-0.7658]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10303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2491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0.5606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0.8295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0.8127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[0.7946-0.8318]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Average Weight</a:t>
            </a:r>
            <a:endParaRPr lang="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782955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FL - </a:t>
            </a:r>
            <a:r>
              <a:rPr lang="en-US" altLang="en-US"/>
              <a:t>16300 </a:t>
            </a:r>
            <a:r>
              <a:rPr lang="en-US" altLang="zh-TW"/>
              <a:t>Sample (Federated Learning)</a:t>
            </a:r>
            <a:endParaRPr lang="en-US" altLang="zh-TW"/>
          </a:p>
        </p:txBody>
      </p:sp>
      <p:graphicFrame>
        <p:nvGraphicFramePr>
          <p:cNvPr id="6" name="內容版面配置區 5"/>
          <p:cNvGraphicFramePr/>
          <p:nvPr>
            <p:ph idx="1"/>
          </p:nvPr>
        </p:nvGraphicFramePr>
        <p:xfrm>
          <a:off x="34925" y="1417955"/>
          <a:ext cx="12077065" cy="4191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29360"/>
                <a:gridCol w="1258570"/>
                <a:gridCol w="1383030"/>
                <a:gridCol w="1448435"/>
                <a:gridCol w="2590165"/>
                <a:gridCol w="1357630"/>
                <a:gridCol w="2809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Survival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ortality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[IC]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ACC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[IC]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Federated Learning - 3 LOC (Feature Extract</a:t>
                      </a:r>
                      <a:r>
                        <a:rPr lang="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ion</a:t>
                      </a: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0.9976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0.9999 [0.990-1.000]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0.9496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0.9364 [0.877-0.986]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Taipei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1212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0.9639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0.8221 [0.750-0.890]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0.9649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0.7026 [0.462-0.933]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1854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404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0.8600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0.8337 [0.808-0.859]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0.8442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0.7881 [0.742-0.836]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10303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2491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0.8209 [0.810-0.830]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0.8052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0.8088 [0.791-0.826]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chemeClr val="bg1"/>
                          </a:solidFill>
                        </a:rPr>
                        <a:t>Federated Learning - 3 LOC</a:t>
                      </a:r>
                      <a:r>
                        <a:rPr lang="en-US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 (Freeze model)</a:t>
                      </a:r>
                      <a:endParaRPr lang="en-US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true">
                  <a:tcPr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 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0.9831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0.9999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[0.990-1.000]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0.9424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0.7717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[0.517-0.971]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Taipei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1212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0.9639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0.7852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[0.697-0.862]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0.9649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0.7883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[0.570-0.957]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1854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404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0.7420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[0.711-0.773]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0.7441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[0.697-0.798]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10303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2491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0.8185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0.7482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[0.735-0.761]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0.8121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0.7539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 [0.732-0.775]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3891</Words>
  <Application>WPS Presentation</Application>
  <PresentationFormat>寬螢幕</PresentationFormat>
  <Paragraphs>470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BaseLine - 16300 Sample</vt:lpstr>
      <vt:lpstr>PowerPoint 演示文稿</vt:lpstr>
      <vt:lpstr>PowerPoint 演示文稿</vt:lpstr>
      <vt:lpstr>FL - 16300 Sample (Federated Learning)</vt:lpstr>
      <vt:lpstr>Sample Weight </vt:lpstr>
      <vt:lpstr>Federated Learning - Sample Weight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1895</cp:revision>
  <dcterms:created xsi:type="dcterms:W3CDTF">2022-01-04T03:24:38Z</dcterms:created>
  <dcterms:modified xsi:type="dcterms:W3CDTF">2022-01-04T03:24:38Z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