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422" r:id="rId2"/>
    <p:sldId id="1427" r:id="rId3"/>
    <p:sldId id="1429" r:id="rId4"/>
    <p:sldId id="1428" r:id="rId5"/>
    <p:sldId id="1426" r:id="rId6"/>
    <p:sldId id="1430" r:id="rId7"/>
    <p:sldId id="1424" r:id="rId8"/>
    <p:sldId id="1425" r:id="rId9"/>
    <p:sldId id="1434" r:id="rId10"/>
    <p:sldId id="1431" r:id="rId11"/>
    <p:sldId id="1433" r:id="rId12"/>
    <p:sldId id="1432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700C7EC0-5AAD-472A-8F91-10E1486B0907}">
          <p14:sldIdLst/>
        </p14:section>
        <p14:section name="未命名的章節" id="{8804C473-04DC-4E0A-AE92-50F4E3315063}">
          <p14:sldIdLst>
            <p14:sldId id="1422"/>
            <p14:sldId id="1427"/>
            <p14:sldId id="1429"/>
            <p14:sldId id="1428"/>
            <p14:sldId id="1426"/>
            <p14:sldId id="1430"/>
            <p14:sldId id="1424"/>
            <p14:sldId id="1425"/>
            <p14:sldId id="1434"/>
            <p14:sldId id="1431"/>
            <p14:sldId id="1433"/>
            <p14:sldId id="1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1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CC0000"/>
    <a:srgbClr val="FF3300"/>
    <a:srgbClr val="B2B2B2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384" y="200"/>
      </p:cViewPr>
      <p:guideLst>
        <p:guide orient="horz" pos="24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2022/7/29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2022/7/29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enetic_algorithms/genetic_algorithms_survivor_selec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IRIS data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9C0E140-587D-54B6-46D9-D46FEDFE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17637"/>
            <a:ext cx="6665843" cy="44084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DED188F-4B95-3D52-1554-1187EC9825A7}"/>
              </a:ext>
            </a:extLst>
          </p:cNvPr>
          <p:cNvSpPr txBox="1"/>
          <p:nvPr/>
        </p:nvSpPr>
        <p:spPr>
          <a:xfrm>
            <a:off x="4551923" y="2156791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Ground Truth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A036DE-3DE1-91A6-D070-7335009ED92A}"/>
              </a:ext>
            </a:extLst>
          </p:cNvPr>
          <p:cNvSpPr txBox="1"/>
          <p:nvPr/>
        </p:nvSpPr>
        <p:spPr>
          <a:xfrm>
            <a:off x="4551923" y="27877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Data Feature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2F90EA4-7521-3EBC-DCD1-A2D55EE4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78" y="1414912"/>
            <a:ext cx="3176105" cy="4413852"/>
          </a:xfrm>
          <a:prstGeom prst="rect">
            <a:avLst/>
          </a:prstGeom>
        </p:spPr>
      </p:pic>
      <p:sp>
        <p:nvSpPr>
          <p:cNvPr id="11" name="向右箭號 10">
            <a:extLst>
              <a:ext uri="{FF2B5EF4-FFF2-40B4-BE49-F238E27FC236}">
                <a16:creationId xmlns:a16="http://schemas.microsoft.com/office/drawing/2014/main" id="{ACB73F94-131F-B018-5C6A-96B7A4CD5D5F}"/>
              </a:ext>
            </a:extLst>
          </p:cNvPr>
          <p:cNvSpPr/>
          <p:nvPr/>
        </p:nvSpPr>
        <p:spPr bwMode="auto">
          <a:xfrm>
            <a:off x="7435474" y="3397522"/>
            <a:ext cx="704572" cy="456619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5FCD4-D179-E7FE-4C40-2F488484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Net –Model Architecture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E8C947-8352-6F27-80A2-5CF47FBEF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9303"/>
            <a:ext cx="74378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3479FD-3B1B-E1D5-3F11-0B260DFA0DB3}"/>
              </a:ext>
            </a:extLst>
          </p:cNvPr>
          <p:cNvSpPr txBox="1"/>
          <p:nvPr/>
        </p:nvSpPr>
        <p:spPr>
          <a:xfrm>
            <a:off x="609600" y="1232972"/>
            <a:ext cx="1097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/>
              <a:t>Toward Explainable Semantic Segmentation Guided Detector for Segmentation and Classification of Diffusion-Weighted MRI of Acute Ischemic Stroke</a:t>
            </a:r>
          </a:p>
        </p:txBody>
      </p:sp>
    </p:spTree>
    <p:extLst>
      <p:ext uri="{BB962C8B-B14F-4D97-AF65-F5344CB8AC3E}">
        <p14:creationId xmlns:p14="http://schemas.microsoft.com/office/powerpoint/2010/main" val="15670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5299157-BD6B-C517-3380-4425316CB600}"/>
              </a:ext>
            </a:extLst>
          </p:cNvPr>
          <p:cNvSpPr/>
          <p:nvPr/>
        </p:nvSpPr>
        <p:spPr bwMode="auto">
          <a:xfrm>
            <a:off x="609601" y="1417639"/>
            <a:ext cx="6358362" cy="466511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B57563-6CBA-C4AD-C27F-EF9C3CC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Net Atlas –Model Architecture</a:t>
            </a:r>
            <a:endParaRPr kumimoji="1" lang="zh-TW" altLang="en-US" dirty="0"/>
          </a:p>
        </p:txBody>
      </p:sp>
      <p:pic>
        <p:nvPicPr>
          <p:cNvPr id="12" name="內容版面配置區 3" descr="架構圖fsl (1)">
            <a:extLst>
              <a:ext uri="{FF2B5EF4-FFF2-40B4-BE49-F238E27FC236}">
                <a16:creationId xmlns:a16="http://schemas.microsoft.com/office/drawing/2014/main" id="{0DF5EDEF-2299-7EB5-CC56-D8A08301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63583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FDFA0-3B96-3966-995E-0D4F2BC8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Net – GUI Program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E40009-FCE6-56FC-9E0A-320CAE0B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309307" cy="4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C0EB1-532F-74F1-A3AC-95D27B1C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IRIS Dataset</a:t>
            </a:r>
            <a:endParaRPr kumimoji="1" lang="zh-TW" altLang="en-US" dirty="0"/>
          </a:p>
        </p:txBody>
      </p:sp>
      <p:pic>
        <p:nvPicPr>
          <p:cNvPr id="4" name="Picture 2" descr="Iris Dataset Project from UCI Machine Learning Repository - Machine  Learning HD">
            <a:extLst>
              <a:ext uri="{FF2B5EF4-FFF2-40B4-BE49-F238E27FC236}">
                <a16:creationId xmlns:a16="http://schemas.microsoft.com/office/drawing/2014/main" id="{93330C9A-E3BA-AFE1-1575-AAFCB2FF3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63500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2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train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Algorithmic Settings (</a:t>
            </a:r>
            <a:r>
              <a:rPr lang="en-US" altLang="zh-TW" dirty="0" err="1"/>
              <a:t>init</a:t>
            </a:r>
            <a:r>
              <a:rPr lang="en-US" altLang="zh-TW" dirty="0"/>
              <a:t> set: Logistic sigmoid)</a:t>
            </a:r>
          </a:p>
          <a:p>
            <a:pPr lvl="1"/>
            <a:r>
              <a:rPr lang="en-US" altLang="zh-TW" dirty="0"/>
              <a:t>Activation function</a:t>
            </a:r>
          </a:p>
          <a:p>
            <a:pPr lvl="2"/>
            <a:r>
              <a:rPr lang="en-US" altLang="zh-TW" dirty="0"/>
              <a:t>Selection total layer nonlinear activation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Linear activation can’t use in backpropagation model.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20D316-D7B8-ADFC-A208-3599AC96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73237"/>
            <a:ext cx="2590800" cy="2159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1418DD-2E3A-457E-A5DF-406D0CC8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973237"/>
            <a:ext cx="2578100" cy="2146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98032D-DE88-34EF-5496-2D34C57F7B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7"/>
          <a:stretch/>
        </p:blipFill>
        <p:spPr>
          <a:xfrm>
            <a:off x="6543537" y="3973236"/>
            <a:ext cx="2603500" cy="21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train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</a:p>
          <a:p>
            <a:pPr lvl="1"/>
            <a:r>
              <a:rPr lang="en-US" altLang="zh-TW" dirty="0"/>
              <a:t>Backpropagation</a:t>
            </a:r>
          </a:p>
          <a:p>
            <a:pPr lvl="1"/>
            <a:r>
              <a:rPr lang="en" altLang="zh-TW" dirty="0"/>
              <a:t>Resilient </a:t>
            </a:r>
            <a:r>
              <a:rPr lang="en-US" altLang="zh-TW" dirty="0"/>
              <a:t>Backpropagation(</a:t>
            </a:r>
            <a:r>
              <a:rPr lang="en-US" altLang="zh-TW" dirty="0" err="1"/>
              <a:t>Rprop</a:t>
            </a:r>
            <a:r>
              <a:rPr lang="zh-TW" altLang="en-US" dirty="0"/>
              <a:t> </a:t>
            </a:r>
            <a:r>
              <a:rPr lang="en-US" altLang="zh-TW" dirty="0"/>
              <a:t>+/-)</a:t>
            </a:r>
          </a:p>
          <a:p>
            <a:pPr lvl="2"/>
            <a:r>
              <a:rPr lang="en" altLang="zh-TW" dirty="0"/>
              <a:t>'</a:t>
            </a:r>
            <a:r>
              <a:rPr lang="en" altLang="zh-TW" dirty="0" err="1"/>
              <a:t>rprop</a:t>
            </a:r>
            <a:r>
              <a:rPr lang="en" altLang="zh-TW" dirty="0"/>
              <a:t>+' and '</a:t>
            </a:r>
            <a:r>
              <a:rPr lang="en" altLang="zh-TW" dirty="0" err="1"/>
              <a:t>rprop</a:t>
            </a:r>
            <a:r>
              <a:rPr lang="en" altLang="zh-TW" dirty="0"/>
              <a:t>-' refer to the resilient backpropagation with and without weight backtracking.</a:t>
            </a:r>
          </a:p>
          <a:p>
            <a:pPr lvl="2"/>
            <a:r>
              <a:rPr lang="en" altLang="zh-TW" dirty="0">
                <a:solidFill>
                  <a:srgbClr val="FF0000"/>
                </a:solidFill>
              </a:rPr>
              <a:t>The gradient will be updated positively or negatively</a:t>
            </a:r>
          </a:p>
          <a:p>
            <a:pPr lvl="1"/>
            <a:r>
              <a:rPr lang="en" altLang="zh-TW" dirty="0"/>
              <a:t>smallest absolute gradient (sag) or the smallest </a:t>
            </a:r>
            <a:r>
              <a:rPr lang="en" altLang="zh-TW" dirty="0" err="1"/>
              <a:t>learningrate</a:t>
            </a:r>
            <a:r>
              <a:rPr lang="en" altLang="zh-TW" dirty="0"/>
              <a:t> (</a:t>
            </a:r>
            <a:r>
              <a:rPr lang="en" altLang="zh-TW" dirty="0" err="1"/>
              <a:t>slr</a:t>
            </a:r>
            <a:r>
              <a:rPr lang="en" altLang="zh-TW" dirty="0"/>
              <a:t>)</a:t>
            </a:r>
          </a:p>
          <a:p>
            <a:pPr lvl="2"/>
            <a:r>
              <a:rPr lang="en" altLang="zh-TW" dirty="0"/>
              <a:t>'sag' and '</a:t>
            </a:r>
            <a:r>
              <a:rPr lang="en" altLang="zh-TW" dirty="0" err="1"/>
              <a:t>slr</a:t>
            </a:r>
            <a:r>
              <a:rPr lang="en" altLang="zh-TW" dirty="0"/>
              <a:t>' induce the usage of the modified globally convergent algorithm (</a:t>
            </a:r>
            <a:r>
              <a:rPr lang="en" altLang="zh-TW" dirty="0" err="1"/>
              <a:t>grprop</a:t>
            </a:r>
            <a:r>
              <a:rPr lang="en" altLang="zh-TW" dirty="0"/>
              <a:t>).</a:t>
            </a:r>
            <a:endParaRPr lang="en-US" altLang="zh-TW" dirty="0"/>
          </a:p>
        </p:txBody>
      </p:sp>
      <p:pic>
        <p:nvPicPr>
          <p:cNvPr id="2052" name="Picture 4" descr="What is backpropagation really doing? | Chapter 3, Deep learning - YouTube">
            <a:extLst>
              <a:ext uri="{FF2B5EF4-FFF2-40B4-BE49-F238E27FC236}">
                <a16:creationId xmlns:a16="http://schemas.microsoft.com/office/drawing/2014/main" id="{1B10DB5C-CFF0-5431-3571-197564CB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76" y="731836"/>
            <a:ext cx="4367561" cy="24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4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train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rate [0.1 - 0.009]</a:t>
            </a:r>
          </a:p>
          <a:p>
            <a:pPr lvl="1"/>
            <a:r>
              <a:rPr lang="en-US" altLang="zh-TW" dirty="0"/>
              <a:t>Parameter settings affect the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Only can set in backpropagation algorithm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Stopping criteria loss function (</a:t>
            </a:r>
            <a:r>
              <a:rPr lang="en-US" altLang="zh-TW" dirty="0" err="1"/>
              <a:t>init</a:t>
            </a:r>
            <a:r>
              <a:rPr lang="en-US" altLang="zh-TW" dirty="0"/>
              <a:t> set: 1)</a:t>
            </a:r>
          </a:p>
          <a:p>
            <a:pPr lvl="1"/>
            <a:r>
              <a:rPr lang="en" altLang="zh-TW" dirty="0"/>
              <a:t>The threshold for the partial derivatives of the error function as stopping criteria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Max.training</a:t>
            </a:r>
            <a:r>
              <a:rPr lang="en-US" altLang="zh-TW" dirty="0"/>
              <a:t> repetitions (</a:t>
            </a:r>
            <a:r>
              <a:rPr lang="en-US" altLang="zh-TW" dirty="0" err="1"/>
              <a:t>init</a:t>
            </a:r>
            <a:r>
              <a:rPr lang="en-US" altLang="zh-TW" dirty="0"/>
              <a:t> set: 10000)</a:t>
            </a:r>
          </a:p>
          <a:p>
            <a:pPr lvl="1"/>
            <a:r>
              <a:rPr lang="en-US" altLang="zh-TW" dirty="0"/>
              <a:t>Set experiment epoch numbers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8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train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Scale features</a:t>
            </a:r>
          </a:p>
          <a:p>
            <a:pPr lvl="1"/>
            <a:r>
              <a:rPr lang="en-US" altLang="zh-TW" dirty="0"/>
              <a:t>Data normalization</a:t>
            </a:r>
          </a:p>
          <a:p>
            <a:r>
              <a:rPr lang="en-US" altLang="zh-TW" dirty="0"/>
              <a:t>Set seed</a:t>
            </a:r>
          </a:p>
          <a:p>
            <a:pPr lvl="1"/>
            <a:r>
              <a:rPr lang="en-US" altLang="zh-TW" dirty="0"/>
              <a:t>Control model initialization weight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1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model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 Topology</a:t>
            </a:r>
          </a:p>
          <a:p>
            <a:pPr lvl="1"/>
            <a:r>
              <a:rPr lang="en-US" altLang="zh-TW" dirty="0"/>
              <a:t>Manual</a:t>
            </a:r>
          </a:p>
          <a:p>
            <a:pPr lvl="2"/>
            <a:r>
              <a:rPr lang="en-US" altLang="zh-TW" dirty="0"/>
              <a:t>Setting model hidden layer</a:t>
            </a:r>
          </a:p>
          <a:p>
            <a:pPr lvl="3"/>
            <a:r>
              <a:rPr lang="en-US" altLang="zh-TW" dirty="0"/>
              <a:t>Set fully-connected layer numbers</a:t>
            </a:r>
          </a:p>
          <a:p>
            <a:pPr lvl="2"/>
            <a:r>
              <a:rPr lang="en-US" altLang="zh-TW" dirty="0"/>
              <a:t>Nodes Numbers</a:t>
            </a:r>
          </a:p>
          <a:p>
            <a:pPr lvl="3"/>
            <a:r>
              <a:rPr lang="en-US" altLang="zh-TW" dirty="0"/>
              <a:t>Set single layer unit numbers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15AD5F-5C57-9366-25E0-A17505CD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86" y="1925638"/>
            <a:ext cx="1485900" cy="876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BF0A30-ED5A-4E1B-BAD0-927F4335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035" y="957650"/>
            <a:ext cx="3008910" cy="2644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00BA26-B594-B651-14A7-65E013D07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86" y="5097463"/>
            <a:ext cx="1460500" cy="1028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9901D1-7320-C719-4DDA-2E645D295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972" y="4075693"/>
            <a:ext cx="2998779" cy="26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model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Optimized (</a:t>
            </a:r>
            <a:r>
              <a:rPr lang="en" altLang="zh-TW" dirty="0"/>
              <a:t>Genetic Algorithm)</a:t>
            </a:r>
            <a:endParaRPr lang="en-US" altLang="zh-TW" dirty="0"/>
          </a:p>
          <a:p>
            <a:pPr lvl="1"/>
            <a:r>
              <a:rPr lang="en-US" altLang="zh-TW" dirty="0"/>
              <a:t>Population size</a:t>
            </a:r>
          </a:p>
          <a:p>
            <a:pPr lvl="2"/>
            <a:r>
              <a:rPr lang="en-US" altLang="zh-TW" dirty="0"/>
              <a:t>Set random numbers group of parameter for neural network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Parent selection</a:t>
            </a:r>
          </a:p>
          <a:p>
            <a:pPr lvl="2"/>
            <a:r>
              <a:rPr lang="en-US" altLang="zh-TW" dirty="0"/>
              <a:t>Set how many groups the GA must select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Crossover method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27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JASP – model 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Optimized (</a:t>
            </a:r>
            <a:r>
              <a:rPr lang="en" altLang="zh-TW" dirty="0"/>
              <a:t>Genetic Algorithm)</a:t>
            </a:r>
            <a:endParaRPr lang="en-US" altLang="zh-TW" dirty="0"/>
          </a:p>
          <a:p>
            <a:pPr lvl="1"/>
            <a:r>
              <a:rPr lang="en-US" altLang="zh-TW" dirty="0"/>
              <a:t>Mutations</a:t>
            </a:r>
          </a:p>
          <a:p>
            <a:pPr lvl="2"/>
            <a:r>
              <a:rPr lang="en-US" altLang="zh-TW" dirty="0"/>
              <a:t>Probability – Reset, Swap, Scramble, Inversion</a:t>
            </a:r>
          </a:p>
          <a:p>
            <a:pPr lvl="3"/>
            <a:r>
              <a:rPr lang="en" altLang="zh-TW" dirty="0"/>
              <a:t>Mutating is required to maintain some amount of randomness in the GA.</a:t>
            </a:r>
            <a:endParaRPr lang="en-US" altLang="zh-TW" dirty="0"/>
          </a:p>
          <a:p>
            <a:pPr lvl="1"/>
            <a:r>
              <a:rPr lang="en-US" altLang="zh-TW" dirty="0"/>
              <a:t>Survival method</a:t>
            </a:r>
          </a:p>
          <a:p>
            <a:pPr lvl="2"/>
            <a:r>
              <a:rPr lang="en-US" altLang="zh-TW" dirty="0">
                <a:highlight>
                  <a:srgbClr val="202020"/>
                </a:highlight>
                <a:hlinkClick r:id="rId2"/>
              </a:rPr>
              <a:t>Fitness-based</a:t>
            </a:r>
            <a:endParaRPr lang="en-US" altLang="zh-TW" dirty="0">
              <a:highlight>
                <a:srgbClr val="202020"/>
              </a:highlight>
            </a:endParaRPr>
          </a:p>
          <a:p>
            <a:pPr lvl="2"/>
            <a:r>
              <a:rPr lang="en-US" altLang="zh-TW" dirty="0">
                <a:highlight>
                  <a:srgbClr val="202020"/>
                </a:highlight>
                <a:hlinkClick r:id="rId2"/>
              </a:rPr>
              <a:t>Age-based</a:t>
            </a:r>
            <a:endParaRPr lang="en-US" altLang="zh-TW" dirty="0">
              <a:highlight>
                <a:srgbClr val="202020"/>
              </a:highlight>
            </a:endParaRPr>
          </a:p>
          <a:p>
            <a:pPr lvl="2"/>
            <a:r>
              <a:rPr lang="en-US" altLang="zh-TW" dirty="0"/>
              <a:t>Elitism</a:t>
            </a:r>
          </a:p>
          <a:p>
            <a:pPr lvl="3"/>
            <a:r>
              <a:rPr lang="en-US" altLang="zh-TW" dirty="0"/>
              <a:t>Set child’s chose proportion</a:t>
            </a:r>
          </a:p>
          <a:p>
            <a:pPr marL="40005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Age Based Selection">
            <a:extLst>
              <a:ext uri="{FF2B5EF4-FFF2-40B4-BE49-F238E27FC236}">
                <a16:creationId xmlns:a16="http://schemas.microsoft.com/office/drawing/2014/main" id="{3B996C5C-DA6B-7912-973A-88F09685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03" y="3669686"/>
            <a:ext cx="3044406" cy="14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tness Based Selection">
            <a:extLst>
              <a:ext uri="{FF2B5EF4-FFF2-40B4-BE49-F238E27FC236}">
                <a16:creationId xmlns:a16="http://schemas.microsoft.com/office/drawing/2014/main" id="{71204E44-7812-CA40-6ADD-066F9D68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03" y="5257800"/>
            <a:ext cx="3044406" cy="15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5DAECF9F-D263-8F00-927F-A00193DDA7F8}"/>
              </a:ext>
            </a:extLst>
          </p:cNvPr>
          <p:cNvCxnSpPr>
            <a:cxnSpLocks/>
            <a:endCxn id="1026" idx="1"/>
          </p:cNvCxnSpPr>
          <p:nvPr/>
        </p:nvCxnSpPr>
        <p:spPr bwMode="auto">
          <a:xfrm>
            <a:off x="3816626" y="4234070"/>
            <a:ext cx="3631377" cy="18403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B4E31E1B-2E5C-1CD6-63CE-7F9C2631C42E}"/>
              </a:ext>
            </a:extLst>
          </p:cNvPr>
          <p:cNvCxnSpPr>
            <a:cxnSpLocks/>
            <a:endCxn id="1028" idx="1"/>
          </p:cNvCxnSpPr>
          <p:nvPr/>
        </p:nvCxnSpPr>
        <p:spPr bwMode="auto">
          <a:xfrm>
            <a:off x="3448878" y="4647510"/>
            <a:ext cx="3999125" cy="1381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03199196"/>
      </p:ext>
    </p:extLst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304</Words>
  <Application>Microsoft Macintosh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Art_mountaineering</vt:lpstr>
      <vt:lpstr>JASP – IRIS data</vt:lpstr>
      <vt:lpstr>IRIS Dataset</vt:lpstr>
      <vt:lpstr>JASP – train parameter</vt:lpstr>
      <vt:lpstr>JASP – train parameter</vt:lpstr>
      <vt:lpstr>JASP – train parameter</vt:lpstr>
      <vt:lpstr>JASP – train parameter</vt:lpstr>
      <vt:lpstr>JASP – model parameter</vt:lpstr>
      <vt:lpstr>JASP – model parameter</vt:lpstr>
      <vt:lpstr>JASP – model parameter</vt:lpstr>
      <vt:lpstr>SGD Net –Model Architecture</vt:lpstr>
      <vt:lpstr>SGD Net Atlas –Model Architecture</vt:lpstr>
      <vt:lpstr>SGD Net – GUI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2372</cp:revision>
  <dcterms:created xsi:type="dcterms:W3CDTF">2022-05-30T07:00:09Z</dcterms:created>
  <dcterms:modified xsi:type="dcterms:W3CDTF">2022-07-29T04:30:51Z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