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21"/>
  </p:handoutMasterIdLst>
  <p:sldIdLst>
    <p:sldId id="1319" r:id="rId3"/>
    <p:sldId id="1320" r:id="rId4"/>
    <p:sldId id="1321" r:id="rId5"/>
    <p:sldId id="1322" r:id="rId6"/>
    <p:sldId id="1323" r:id="rId7"/>
    <p:sldId id="1314" r:id="rId8"/>
    <p:sldId id="1315" r:id="rId10"/>
    <p:sldId id="1316" r:id="rId11"/>
    <p:sldId id="1317" r:id="rId12"/>
    <p:sldId id="1326" r:id="rId13"/>
    <p:sldId id="1324" r:id="rId14"/>
    <p:sldId id="1328" r:id="rId15"/>
    <p:sldId id="1327" r:id="rId16"/>
    <p:sldId id="1329" r:id="rId17"/>
    <p:sldId id="1335" r:id="rId18"/>
    <p:sldId id="1333" r:id="rId19"/>
    <p:sldId id="1334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  <a:srgbClr val="B2B2B2"/>
    <a:srgbClr val="202020"/>
    <a:srgbClr val="323232"/>
    <a:srgbClr val="CC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390" y="114"/>
      </p:cViewPr>
      <p:guideLst>
        <p:guide orient="horz" pos="243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r>
              <a:rPr lang="en-US" altLang="zh-TW"/>
              <a:t>rna to num</a:t>
            </a:r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r>
              <a:rPr lang="zh-TW" altLang="en-US"/>
              <a:t>流程圖</a:t>
            </a:r>
            <a:endParaRPr lang="zh-TW" altLang="en-US"/>
          </a:p>
          <a:p>
            <a:r>
              <a:rPr lang="zh-TW" altLang="en-US"/>
              <a:t>不同</a:t>
            </a:r>
            <a:r>
              <a:rPr lang="en-US" altLang="zh-TW"/>
              <a:t>rna deep in sight</a:t>
            </a:r>
            <a:r>
              <a:rPr lang="zh-TW" altLang="en-US"/>
              <a:t>圖片</a:t>
            </a:r>
            <a:endParaRPr lang="zh-TW" altLang="en-US"/>
          </a:p>
          <a:p>
            <a:r>
              <a:rPr lang="zh-TW" altLang="en-US"/>
              <a:t>重複製作</a:t>
            </a:r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r>
              <a:rPr lang="zh-TW" altLang="en-US"/>
              <a:t>流程圖</a:t>
            </a:r>
            <a:endParaRPr lang="zh-TW" altLang="en-US"/>
          </a:p>
          <a:p>
            <a:r>
              <a:rPr lang="zh-TW" altLang="en-US"/>
              <a:t>不同</a:t>
            </a:r>
            <a:r>
              <a:rPr lang="en-US" altLang="zh-TW"/>
              <a:t>rna deep in sight</a:t>
            </a:r>
            <a:r>
              <a:rPr lang="zh-TW" altLang="en-US"/>
              <a:t>圖片</a:t>
            </a:r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r>
              <a:rPr lang="zh-TW" altLang="en-US"/>
              <a:t>流程圖</a:t>
            </a:r>
            <a:endParaRPr lang="zh-TW" altLang="en-US"/>
          </a:p>
          <a:p>
            <a:r>
              <a:rPr lang="zh-TW" altLang="en-US"/>
              <a:t>不同</a:t>
            </a:r>
            <a:r>
              <a:rPr lang="en-US" altLang="zh-TW"/>
              <a:t>rna deep in sight</a:t>
            </a:r>
            <a:r>
              <a:rPr lang="zh-TW" altLang="en-US"/>
              <a:t>圖片</a:t>
            </a:r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true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true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8" name="未知"/>
            <p:cNvSpPr>
              <a:spLocks noChangeAspect="true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9" name="未知"/>
            <p:cNvSpPr>
              <a:spLocks noChangeAspect="true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0" name="未知"/>
            <p:cNvSpPr>
              <a:spLocks noChangeAspect="true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" name="未知"/>
            <p:cNvSpPr>
              <a:spLocks noChangeAspect="true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" name="未知"/>
            <p:cNvSpPr>
              <a:spLocks noChangeAspect="true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3" name="未知"/>
            <p:cNvSpPr>
              <a:spLocks noChangeAspect="true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4" name="未知"/>
            <p:cNvSpPr>
              <a:spLocks noChangeAspect="true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5" name="未知"/>
            <p:cNvSpPr>
              <a:spLocks noChangeAspect="true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51" name="未知"/>
          <p:cNvSpPr>
            <a:spLocks noChangeAspect="true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61" name="Rectangle 13"/>
          <p:cNvSpPr>
            <a:spLocks noGrp="true" noChangeArrowheads="true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true" noChangeArrowheads="true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true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true" noChangeArrowheads="true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</a:fld>
            <a:endParaRPr lang="zh-CN" altLang="en-US"/>
          </a:p>
        </p:txBody>
      </p:sp>
      <p:sp>
        <p:nvSpPr>
          <p:cNvPr id="30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C5E6B-4175-4FFB-B5AE-4E123AB7D8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版面配置區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頁尾版面配置區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投影片編號版面配置區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6B4CF0-CBBB-49BA-806C-61DCC14C1F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頁尾版面配置區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A7A54C-86A0-49BA-AFB3-945990C39229}" type="datetimeFigureOut">
              <a:rPr lang="zh-CN" altLang="en-US"/>
            </a:fld>
            <a:endParaRPr lang="zh-CN" altLang="en-US"/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E4F83-A485-4394-AD63-6C62C12FCD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true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true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未知"/>
            <p:cNvSpPr>
              <a:spLocks noChangeAspect="true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未知"/>
            <p:cNvSpPr>
              <a:spLocks noChangeAspect="true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未知"/>
            <p:cNvSpPr>
              <a:spLocks noChangeAspect="true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未知"/>
            <p:cNvSpPr>
              <a:spLocks noChangeAspect="true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未知"/>
            <p:cNvSpPr>
              <a:spLocks noChangeAspect="true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未知"/>
            <p:cNvSpPr>
              <a:spLocks noChangeAspect="true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未知"/>
            <p:cNvSpPr>
              <a:spLocks noChangeAspect="true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未知"/>
            <p:cNvSpPr>
              <a:spLocks noChangeAspect="true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7" name="未知"/>
          <p:cNvSpPr>
            <a:spLocks noChangeAspect="true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13"/>
          <p:cNvSpPr>
            <a:spLocks noGrp="true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true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4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609600" y="1417955"/>
            <a:ext cx="11199495" cy="381952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COVID19 - feature weight heatmap</a:t>
            </a:r>
            <a:endParaRPr lang="en-US" altLang="zh-TW"/>
          </a:p>
        </p:txBody>
      </p:sp>
      <p:pic>
        <p:nvPicPr>
          <p:cNvPr id="10" name="圖片 9" descr="output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895475"/>
            <a:ext cx="3733043" cy="3240000"/>
          </a:xfrm>
          <a:prstGeom prst="rect">
            <a:avLst/>
          </a:prstGeom>
        </p:spPr>
      </p:pic>
      <p:pic>
        <p:nvPicPr>
          <p:cNvPr id="11" name="圖片 10" descr="output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765" y="1895475"/>
            <a:ext cx="3733043" cy="3240000"/>
          </a:xfrm>
          <a:prstGeom prst="rect">
            <a:avLst/>
          </a:prstGeom>
        </p:spPr>
      </p:pic>
      <p:pic>
        <p:nvPicPr>
          <p:cNvPr id="12" name="圖片 11" descr="output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930" y="1895475"/>
            <a:ext cx="3733043" cy="3240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09600" y="1417955"/>
            <a:ext cx="11199495" cy="63309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4" name="文字方塊 13"/>
          <p:cNvSpPr txBox="true"/>
          <p:nvPr/>
        </p:nvSpPr>
        <p:spPr>
          <a:xfrm>
            <a:off x="1285240" y="1682750"/>
            <a:ext cx="2381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solidFill>
                  <a:srgbClr val="FF0000"/>
                </a:solidFill>
              </a:rPr>
              <a:t>Alpha (B.1.1.7-like)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true"/>
          <p:nvPr/>
        </p:nvSpPr>
        <p:spPr>
          <a:xfrm>
            <a:off x="4905375" y="1682750"/>
            <a:ext cx="2381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solidFill>
                  <a:srgbClr val="FF0000"/>
                </a:solidFill>
              </a:rPr>
              <a:t>Beta (B.1.351-like)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true"/>
          <p:nvPr/>
        </p:nvSpPr>
        <p:spPr>
          <a:xfrm>
            <a:off x="8751570" y="1682750"/>
            <a:ext cx="2381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solidFill>
                  <a:srgbClr val="FF0000"/>
                </a:solidFill>
              </a:rPr>
              <a:t>Beta (B.1.351-like)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Non </a:t>
            </a:r>
            <a:r>
              <a:rPr lang="en-US" altLang="zh-TW"/>
              <a:t>K-mer 3 </a:t>
            </a:r>
            <a:endParaRPr lang="en-US" altLang="zh-TW"/>
          </a:p>
        </p:txBody>
      </p:sp>
      <p:sp>
        <p:nvSpPr>
          <p:cNvPr id="8" name="矩形 7"/>
          <p:cNvSpPr/>
          <p:nvPr/>
        </p:nvSpPr>
        <p:spPr>
          <a:xfrm>
            <a:off x="609600" y="1417955"/>
            <a:ext cx="10973435" cy="540385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33820" y="4057650"/>
            <a:ext cx="3547745" cy="276415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pic>
        <p:nvPicPr>
          <p:cNvPr id="6" name="圖片 5" descr="output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417955"/>
            <a:ext cx="9110345" cy="54457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60820" y="4057650"/>
            <a:ext cx="3547745" cy="276415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K-mer 3 </a:t>
            </a:r>
            <a:endParaRPr lang="en-US" altLang="zh-TW"/>
          </a:p>
        </p:txBody>
      </p:sp>
      <p:sp>
        <p:nvSpPr>
          <p:cNvPr id="8" name="矩形 7"/>
          <p:cNvSpPr/>
          <p:nvPr/>
        </p:nvSpPr>
        <p:spPr>
          <a:xfrm>
            <a:off x="609600" y="1417955"/>
            <a:ext cx="10973435" cy="540385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33820" y="4057650"/>
            <a:ext cx="3547745" cy="276415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pic>
        <p:nvPicPr>
          <p:cNvPr id="3" name="圖片 2" descr="output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417955"/>
            <a:ext cx="9039225" cy="540321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60820" y="4057650"/>
            <a:ext cx="3547745" cy="276415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K-mer 3 - Extend Scale</a:t>
            </a:r>
            <a:endParaRPr lang="en-US" altLang="zh-TW"/>
          </a:p>
        </p:txBody>
      </p:sp>
      <p:sp>
        <p:nvSpPr>
          <p:cNvPr id="8" name="矩形 7"/>
          <p:cNvSpPr/>
          <p:nvPr/>
        </p:nvSpPr>
        <p:spPr>
          <a:xfrm>
            <a:off x="609600" y="1417955"/>
            <a:ext cx="10973435" cy="540385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pic>
        <p:nvPicPr>
          <p:cNvPr id="4" name="內容版面配置區 3" descr="output_ExtendScale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9038590" cy="540321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60820" y="4057650"/>
            <a:ext cx="3547745" cy="276415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609600" y="1417955"/>
            <a:ext cx="10973435" cy="268605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K-mer 3 - Omicron</a:t>
            </a:r>
            <a:endParaRPr lang="en-US" altLang="zh-TW"/>
          </a:p>
        </p:txBody>
      </p:sp>
      <p:pic>
        <p:nvPicPr>
          <p:cNvPr id="4" name="內容版面配置區 3" descr="output_Omicron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235" y="1417955"/>
            <a:ext cx="1097280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547370" y="1316355"/>
            <a:ext cx="6928485" cy="552386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DeepInsight</a:t>
            </a:r>
            <a:endParaRPr lang="en-US" altLang="zh-TW"/>
          </a:p>
        </p:txBody>
      </p:sp>
      <p:pic>
        <p:nvPicPr>
          <p:cNvPr id="6" name="圖片 5" descr="deepinsight_processi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417955"/>
            <a:ext cx="6742430" cy="53733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zh-TW"/>
              <a:t>MultiClass - </a:t>
            </a:r>
            <a:endParaRPr lang="" altLang="zh-TW"/>
          </a:p>
        </p:txBody>
      </p:sp>
      <p:graphicFrame>
        <p:nvGraphicFramePr>
          <p:cNvPr id="4" name="內容版面配置區 3"/>
          <p:cNvGraphicFramePr/>
          <p:nvPr>
            <p:ph idx="1"/>
          </p:nvPr>
        </p:nvGraphicFramePr>
        <p:xfrm>
          <a:off x="609600" y="1600200"/>
          <a:ext cx="10972800" cy="19050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4067810"/>
                <a:gridCol w="3247390"/>
                <a:gridCol w="3657600"/>
              </a:tblGrid>
              <a:tr h="381000"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Class : Alpha, VUM(Unclear), Beta, Delta, Eta, Gamma, Iota, Lambda, Mu, None</a:t>
                      </a:r>
                      <a:endParaRPr lang="" altLang="zh-TW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true">
                  <a:tcPr/>
                </a:tc>
                <a:tc hMerge="true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zh-TW" b="1">
                          <a:solidFill>
                            <a:schemeClr val="bg1"/>
                          </a:solidFill>
                        </a:rPr>
                        <a:t>Model</a:t>
                      </a:r>
                      <a:endParaRPr lang="" altLang="zh-TW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TW" b="1">
                          <a:solidFill>
                            <a:schemeClr val="bg1"/>
                          </a:solidFill>
                        </a:rPr>
                        <a:t>Train Accuracy</a:t>
                      </a:r>
                      <a:endParaRPr lang="" altLang="zh-TW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TW" b="1">
                          <a:solidFill>
                            <a:schemeClr val="bg1"/>
                          </a:solidFill>
                        </a:rPr>
                        <a:t>Test Accuracy</a:t>
                      </a:r>
                      <a:endParaRPr lang="" altLang="zh-TW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DeepInSight(k-mer3)+AlexNet</a:t>
                      </a:r>
                      <a:endParaRPr lang="" altLang="zh-TW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84.33%</a:t>
                      </a:r>
                      <a:endParaRPr lang="" altLang="zh-TW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84.33%</a:t>
                      </a:r>
                      <a:endParaRPr lang="" altLang="zh-TW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MLP(Non-k-mer3)</a:t>
                      </a:r>
                      <a:endParaRPr lang="" altLang="zh-TW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91.07%</a:t>
                      </a:r>
                      <a:endParaRPr lang="" altLang="zh-TW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91.17%</a:t>
                      </a:r>
                      <a:endParaRPr lang="" altLang="zh-TW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LSTM</a:t>
                      </a:r>
                      <a:r>
                        <a:rPr lang="en-US" altLang="zh-TW" sz="1800">
                          <a:solidFill>
                            <a:schemeClr val="bg1"/>
                          </a:solidFill>
                          <a:sym typeface="+mn-ea"/>
                        </a:rPr>
                        <a:t>(Non-k-mer3)</a:t>
                      </a:r>
                      <a:endParaRPr lang="" altLang="zh-TW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84.33%</a:t>
                      </a:r>
                      <a:endParaRPr lang="" altLang="zh-TW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zh-TW">
                          <a:solidFill>
                            <a:schemeClr val="bg1"/>
                          </a:solidFill>
                        </a:rPr>
                        <a:t>84.33%</a:t>
                      </a:r>
                      <a:endParaRPr lang="" altLang="zh-TW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k-mer 3 - pca</a:t>
            </a:r>
            <a:endParaRPr lang="en-US" altLang="zh-TW"/>
          </a:p>
        </p:txBody>
      </p:sp>
      <p:sp>
        <p:nvSpPr>
          <p:cNvPr id="3" name="內容版面配置區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k-mer 3 - pca</a:t>
            </a:r>
            <a:endParaRPr lang="en-US" altLang="zh-TW"/>
          </a:p>
        </p:txBody>
      </p:sp>
      <p:sp>
        <p:nvSpPr>
          <p:cNvPr id="3" name="內容版面配置區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>
                <a:sym typeface="+mn-ea"/>
              </a:rPr>
              <a:t>COVID19 - feature </a:t>
            </a:r>
            <a:r>
              <a:rPr lang="en-US" altLang="en-US">
                <a:sym typeface="+mn-ea"/>
              </a:rPr>
              <a:t>weight </a:t>
            </a:r>
            <a:r>
              <a:rPr lang="en-US" altLang="zh-TW">
                <a:sym typeface="+mn-ea"/>
              </a:rPr>
              <a:t>heatmap</a:t>
            </a:r>
            <a:r>
              <a:rPr lang="en-US" altLang="en-US">
                <a:sym typeface="+mn-ea"/>
              </a:rPr>
              <a:t> (mix)</a:t>
            </a:r>
            <a:endParaRPr lang="en-US" altLang="en-US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600" y="1594485"/>
            <a:ext cx="11199495" cy="433641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9600" y="1594485"/>
            <a:ext cx="11199495" cy="63309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pic>
        <p:nvPicPr>
          <p:cNvPr id="4" name="圖片 3" descr="output1-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35755" y="2421890"/>
            <a:ext cx="4147826" cy="3600000"/>
          </a:xfrm>
          <a:prstGeom prst="rect">
            <a:avLst/>
          </a:prstGeom>
        </p:spPr>
      </p:pic>
      <p:sp>
        <p:nvSpPr>
          <p:cNvPr id="5" name="文字方塊 4"/>
          <p:cNvSpPr txBox="true"/>
          <p:nvPr/>
        </p:nvSpPr>
        <p:spPr>
          <a:xfrm>
            <a:off x="2207260" y="1859280"/>
            <a:ext cx="2615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solidFill>
                  <a:srgbClr val="FF0000"/>
                </a:solidFill>
              </a:rPr>
              <a:t>Delta (B.1.617.2-like)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true"/>
          <p:nvPr/>
        </p:nvSpPr>
        <p:spPr>
          <a:xfrm>
            <a:off x="4822825" y="1859280"/>
            <a:ext cx="2546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solidFill>
                  <a:srgbClr val="FF0000"/>
                </a:solidFill>
              </a:rPr>
              <a:t>Delta (B.1.617.2-like)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true"/>
          <p:nvPr/>
        </p:nvSpPr>
        <p:spPr>
          <a:xfrm>
            <a:off x="7369810" y="1859280"/>
            <a:ext cx="2381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solidFill>
                  <a:srgbClr val="FF0000"/>
                </a:solidFill>
              </a:rPr>
              <a:t>Gamma (P.1-like)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609600" y="1417955"/>
            <a:ext cx="11199495" cy="381952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pic>
        <p:nvPicPr>
          <p:cNvPr id="5" name="圖片 4" descr="output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265" y="1899920"/>
            <a:ext cx="3733043" cy="3240000"/>
          </a:xfrm>
          <a:prstGeom prst="rect">
            <a:avLst/>
          </a:prstGeom>
        </p:spPr>
      </p:pic>
      <p:pic>
        <p:nvPicPr>
          <p:cNvPr id="4" name="圖片 3" descr="output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1899920"/>
            <a:ext cx="3733043" cy="3240000"/>
          </a:xfrm>
          <a:prstGeom prst="rect">
            <a:avLst/>
          </a:prstGeom>
        </p:spPr>
      </p:pic>
      <p:pic>
        <p:nvPicPr>
          <p:cNvPr id="3" name="圖片 2" descr="output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99920"/>
            <a:ext cx="3733043" cy="3240000"/>
          </a:xfrm>
          <a:prstGeom prst="rect">
            <a:avLst/>
          </a:prstGeom>
        </p:spPr>
      </p:pic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COVID19 - feature weight heatmap</a:t>
            </a:r>
            <a:endParaRPr lang="en-US" altLang="zh-TW"/>
          </a:p>
        </p:txBody>
      </p:sp>
      <p:sp>
        <p:nvSpPr>
          <p:cNvPr id="13" name="矩形 12"/>
          <p:cNvSpPr/>
          <p:nvPr/>
        </p:nvSpPr>
        <p:spPr>
          <a:xfrm>
            <a:off x="609600" y="1417955"/>
            <a:ext cx="11199495" cy="63309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4" name="文字方塊 13"/>
          <p:cNvSpPr txBox="true"/>
          <p:nvPr/>
        </p:nvSpPr>
        <p:spPr>
          <a:xfrm>
            <a:off x="1168400" y="1682750"/>
            <a:ext cx="2615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solidFill>
                  <a:srgbClr val="FF0000"/>
                </a:solidFill>
              </a:rPr>
              <a:t>Delta (B.1.617.2-like)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true"/>
          <p:nvPr/>
        </p:nvSpPr>
        <p:spPr>
          <a:xfrm>
            <a:off x="4599305" y="1682750"/>
            <a:ext cx="2546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solidFill>
                  <a:srgbClr val="FF0000"/>
                </a:solidFill>
              </a:rPr>
              <a:t>Delta (B.1.617.2-like)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true"/>
          <p:nvPr/>
        </p:nvSpPr>
        <p:spPr>
          <a:xfrm>
            <a:off x="8638540" y="1682750"/>
            <a:ext cx="2381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solidFill>
                  <a:srgbClr val="FF0000"/>
                </a:solidFill>
              </a:rPr>
              <a:t>Gamma (P.1-like)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>
                <a:sym typeface="+mn-ea"/>
              </a:rPr>
              <a:t>COVID19 - feature weight heatmap</a:t>
            </a:r>
            <a:r>
              <a:rPr lang="en-US" altLang="en-US">
                <a:sym typeface="+mn-ea"/>
              </a:rPr>
              <a:t> (mix)</a:t>
            </a:r>
            <a:endParaRPr lang="en-US" altLang="en-US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600" y="1594485"/>
            <a:ext cx="11199495" cy="433641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9600" y="1594485"/>
            <a:ext cx="11199495" cy="63309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4" name="文字方塊 13"/>
          <p:cNvSpPr txBox="true"/>
          <p:nvPr/>
        </p:nvSpPr>
        <p:spPr>
          <a:xfrm>
            <a:off x="2524125" y="1859280"/>
            <a:ext cx="2381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solidFill>
                  <a:srgbClr val="FF0000"/>
                </a:solidFill>
              </a:rPr>
              <a:t>Alpha (B.1.1.7-like)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true"/>
          <p:nvPr/>
        </p:nvSpPr>
        <p:spPr>
          <a:xfrm>
            <a:off x="4905375" y="1859280"/>
            <a:ext cx="2381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solidFill>
                  <a:srgbClr val="FF0000"/>
                </a:solidFill>
              </a:rPr>
              <a:t>Beta (B.1.351-like)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true"/>
          <p:nvPr/>
        </p:nvSpPr>
        <p:spPr>
          <a:xfrm>
            <a:off x="7286625" y="1859280"/>
            <a:ext cx="2381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solidFill>
                  <a:srgbClr val="FF0000"/>
                </a:solidFill>
              </a:rPr>
              <a:t>Beta (B.1.351-like)</a:t>
            </a:r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3" name="圖片 2" descr="output4-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229100" y="2227580"/>
            <a:ext cx="3733043" cy="324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>
                <a:sym typeface="+mn-ea"/>
              </a:rPr>
              <a:t>COVID19 - feature weight heatmap</a:t>
            </a:r>
            <a:r>
              <a:rPr lang="en-US" altLang="en-US">
                <a:sym typeface="+mn-ea"/>
              </a:rPr>
              <a:t> (mix)</a:t>
            </a:r>
            <a:endParaRPr lang="en-US" altLang="en-US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600" y="1594485"/>
            <a:ext cx="11199495" cy="433641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pic>
        <p:nvPicPr>
          <p:cNvPr id="4" name="圖片 3" descr="output1-6-100pix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594485"/>
            <a:ext cx="4877435" cy="4286885"/>
          </a:xfrm>
          <a:prstGeom prst="rect">
            <a:avLst/>
          </a:prstGeom>
        </p:spPr>
      </p:pic>
      <p:pic>
        <p:nvPicPr>
          <p:cNvPr id="5" name="圖片 4" descr="output1-6-50pix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795" y="1643380"/>
            <a:ext cx="4940061" cy="428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58445" y="1594485"/>
            <a:ext cx="11847195" cy="295084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pic>
        <p:nvPicPr>
          <p:cNvPr id="7" name="內容版面配置區 6" descr="output2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8445" y="1719580"/>
            <a:ext cx="11847638" cy="270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58445" y="1594485"/>
            <a:ext cx="11847195" cy="295084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pic>
        <p:nvPicPr>
          <p:cNvPr id="6" name="內容版面配置區 5" descr="output1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4955" y="1720215"/>
            <a:ext cx="11814636" cy="270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58445" y="1594485"/>
            <a:ext cx="11847195" cy="295084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pic>
        <p:nvPicPr>
          <p:cNvPr id="4" name="內容版面配置區 3" descr="output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8445" y="1719580"/>
            <a:ext cx="11847830" cy="2700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Single RNA Unit</a:t>
            </a:r>
            <a:endParaRPr lang="en-US" altLang="zh-TW"/>
          </a:p>
        </p:txBody>
      </p:sp>
      <p:sp>
        <p:nvSpPr>
          <p:cNvPr id="8" name="矩形 7"/>
          <p:cNvSpPr/>
          <p:nvPr/>
        </p:nvSpPr>
        <p:spPr>
          <a:xfrm>
            <a:off x="609600" y="1417955"/>
            <a:ext cx="10973435" cy="540385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pic>
        <p:nvPicPr>
          <p:cNvPr id="4" name="內容版面配置區 3" descr="output1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9071610" cy="54044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33820" y="4057650"/>
            <a:ext cx="3547745" cy="276415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false" compatLnSpc="true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WPS Presentation</Application>
  <PresentationFormat>寬螢幕</PresentationFormat>
  <Paragraphs>82</Paragraphs>
  <Slides>17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新細明體</vt:lpstr>
      <vt:lpstr>Wingdings</vt:lpstr>
      <vt:lpstr>DejaVu Sans</vt:lpstr>
      <vt:lpstr>SimSun</vt:lpstr>
      <vt:lpstr>Droid Sans Fallback</vt:lpstr>
      <vt:lpstr>微软雅黑</vt:lpstr>
      <vt:lpstr>SimSun</vt:lpstr>
      <vt:lpstr>Arial Unicode MS</vt:lpstr>
      <vt:lpstr>AR PL UKai CN</vt:lpstr>
      <vt:lpstr>OpenSymbol</vt:lpstr>
      <vt:lpstr>Art_mountaineering</vt:lpstr>
      <vt:lpstr>COVID19 - feature weight heatmap</vt:lpstr>
      <vt:lpstr>COVID19 - feature weight heatmap (mix)</vt:lpstr>
      <vt:lpstr>COVID19 - feature weight heatmap</vt:lpstr>
      <vt:lpstr>COVID19 - feature weight heatmap (mix)</vt:lpstr>
      <vt:lpstr>COVID19 - feature weight heatmap (mix)</vt:lpstr>
      <vt:lpstr>PowerPoint 演示文稿</vt:lpstr>
      <vt:lpstr>PowerPoint 演示文稿</vt:lpstr>
      <vt:lpstr>PowerPoint 演示文稿</vt:lpstr>
      <vt:lpstr>Single RNA Unit</vt:lpstr>
      <vt:lpstr>Non K-mer 3 </vt:lpstr>
      <vt:lpstr>K-mer 3 </vt:lpstr>
      <vt:lpstr>K-mer 3 - Extend Scale</vt:lpstr>
      <vt:lpstr>K-mer 3 - Omicron</vt:lpstr>
      <vt:lpstr>DeepInsight</vt:lpstr>
      <vt:lpstr>PowerPoint 演示文稿</vt:lpstr>
      <vt:lpstr>k-mer 3 - pca</vt:lpstr>
      <vt:lpstr>k-mer 3 - pca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</dc:title>
  <dc:creator>john</dc:creator>
  <cp:lastModifiedBy>john</cp:lastModifiedBy>
  <cp:revision>2186</cp:revision>
  <dcterms:created xsi:type="dcterms:W3CDTF">2022-03-21T08:34:47Z</dcterms:created>
  <dcterms:modified xsi:type="dcterms:W3CDTF">2022-03-21T08:34:47Z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1028-11.1.0.9615</vt:lpwstr>
  </property>
</Properties>
</file>