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7" r:id="rId8"/>
    <p:sldId id="268" r:id="rId9"/>
    <p:sldId id="269" r:id="rId10"/>
    <p:sldId id="265" r:id="rId11"/>
    <p:sldId id="273" r:id="rId12"/>
    <p:sldId id="275" r:id="rId13"/>
    <p:sldId id="276" r:id="rId14"/>
    <p:sldId id="259" r:id="rId15"/>
    <p:sldId id="258" r:id="rId16"/>
    <p:sldId id="274" r:id="rId17"/>
    <p:sldId id="27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BF8D9E6-5D37-C740-B73A-87A3CD515E44}">
          <p14:sldIdLst>
            <p14:sldId id="257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  <p14:sldId id="265"/>
            <p14:sldId id="273"/>
            <p14:sldId id="275"/>
            <p14:sldId id="276"/>
          </p14:sldIdLst>
        </p14:section>
        <p14:section name="SGD-NET" id="{807EB455-FF9F-6549-BAB3-6D53A92332D4}">
          <p14:sldIdLst>
            <p14:sldId id="259"/>
            <p14:sldId id="258"/>
          </p14:sldIdLst>
        </p14:section>
        <p14:section name="DeepInSight" id="{3F3F858B-C02D-6348-8199-493DDD18A212}">
          <p14:sldIdLst>
            <p14:sldId id="27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66"/>
  </p:normalViewPr>
  <p:slideViewPr>
    <p:cSldViewPr snapToGrid="0">
      <p:cViewPr>
        <p:scale>
          <a:sx n="171" d="100"/>
          <a:sy n="171" d="100"/>
        </p:scale>
        <p:origin x="136" y="-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6E2F8-62C3-C00B-B537-5BF097A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D5F7E2-D37D-C283-9035-051E58A6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46966-07E6-52D7-6276-EBDB00B5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ECF4D-1E22-A87E-CC19-AAB2115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EDDCE-B22F-4DAC-4AC6-138F743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037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4812-6548-DA53-038F-F7A4FE0A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1284EA-D818-87C2-9BE5-109425B2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83EB1-559A-A02E-32B1-A6940453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1B818-A385-DA8F-3367-E79588D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0CC0E-0DD8-CA85-09C8-5E5AAAA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7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90D79F-C154-1BA4-3BBC-50F858FC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CB068-625B-1158-884E-0E52EF1D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495AA7-B50C-CF4C-5D6E-7BAAF907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6FFF9-2E16-C98B-AC00-5A022F4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367E9-4836-06A5-13D7-ADA4C055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7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80E3D-5088-4548-36BF-D4216E77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13EAC-4874-A326-C188-092A3F7F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03580-F4F1-1E60-AC22-3484D35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5852F-F59D-A8B6-1258-26609FF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07764-B10F-363B-243A-103D3CE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7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F9113-901B-B7FA-D0C7-7F84BE3A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38EB65-629D-46D2-0617-68C865B1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98973-2360-7F64-4246-C011148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F0CF7E-92CC-E8AB-16DF-E08B483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BCB46-6AB9-2D62-4CE3-59448792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2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C184B-478B-470B-68BB-6CB3AF7F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9E536-4A78-8397-3A1E-DB464B751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185518-B425-10A2-1C75-F6A402AF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B365FF-07E2-F553-64F6-D3000F34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03DC79-FDF8-57A8-C4BE-73CD4BAD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8F26C6-9484-7D92-3D46-4B784F1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2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90E0B-1CAE-F2B7-BB75-5A1D0698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8C4AC3-4FCE-9AA5-F867-53A9A4DB2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BBEEE0-3D49-2188-FDD2-924D1CF8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43B3E7-D6F2-AC6A-B900-35B09C92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01AAAC-125A-4C22-50A7-89BF98233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003C61-443E-7F30-A38E-E8456D6F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74015-3E48-8C63-B5B1-8291DC9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1291E6-F4AE-E9EC-C9E1-6F5A1BE7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1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9AD93-9C7C-54A3-3C9F-5597B66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941D82-F325-573E-6324-EC890E6F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F4E403-6712-1AFF-7F5E-19056BCB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9F5DB6-434C-DE26-BB81-D34C3812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5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623965-64DF-7D32-4CDA-5DBA9654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D71595-2F3F-A321-4124-F0712F8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81014-F532-478C-52E0-69702859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3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13A91-94C6-88C2-EC36-DBB3AD1B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B129F7-11C6-25AB-CCDA-435A0868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C879BC-036A-3904-BA8A-7611CCAA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8D8813-99DA-63D2-B451-9BC413F2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0BA59F-2201-4876-CA0B-67C4BF16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1B12A0-164B-FA20-0493-F968E856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8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303-0967-819D-B1D8-82E2D9F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18E850-7330-BC46-5B4C-F2780A2B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27FFD2-0EDF-FD23-6FF3-DBAA73DB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73AB85-11DE-96EB-C55B-968B8D54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751827-0ADE-9557-9FDF-A07004C3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F0B6E-B79A-3C0C-50EB-39F54C3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B93CEC-4F59-0FB1-4C1D-D76A18C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03FE3A-5E74-3E76-ECB6-A6D6D895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14E5A-4735-1092-0077-30703B9D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E3767-05EA-76B7-D3DC-98B181C8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E415BF-DD08-D297-0CF6-0B80A050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2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weixin_43051346/article/details/123003905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ikeBB/SGD-Net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threeacer.medium.com/ubuntu-18-04-%E5%AE%89%E8%A3%9D-cuda-cudnn-anaconda-pytorch-1f170b3326a4" TargetMode="External"/><Relationship Id="rId2" Type="http://schemas.openxmlformats.org/officeDocument/2006/relationships/hyperlink" Target="https://zhuanlan.zhihu.com/p/1654450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404-28CD-2DF9-0EF2-DB42F90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硬碟空間分配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7BD54-2576-CDD6-55F8-4A3BC69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0" y="1825625"/>
            <a:ext cx="6901070" cy="4351338"/>
          </a:xfrm>
        </p:spPr>
        <p:txBody>
          <a:bodyPr>
            <a:normAutofit/>
          </a:bodyPr>
          <a:lstStyle/>
          <a:p>
            <a:r>
              <a:rPr kumimoji="1" lang="zh-TW" altLang="en-US" sz="2000" dirty="0"/>
              <a:t>主硬碟空間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</a:t>
            </a:r>
            <a:r>
              <a:rPr kumimoji="1" lang="zh-TW" altLang="en-US" sz="2000" dirty="0"/>
              <a:t>」放在「</a:t>
            </a:r>
            <a:r>
              <a:rPr kumimoji="1" lang="en-US" altLang="zh-TW" sz="2000" dirty="0"/>
              <a:t>/dev/sdb5</a:t>
            </a:r>
            <a:r>
              <a:rPr kumimoji="1" lang="zh-TW" altLang="en-US" sz="2000" dirty="0"/>
              <a:t>」分割磁區內，請確保該空間有足夠的空間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平常可以將資料或是模型存放在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/dev/sda3</a:t>
            </a:r>
            <a:r>
              <a:rPr kumimoji="1" lang="zh-TW" altLang="en-US" sz="2000" dirty="0"/>
              <a:t>」下方作為備份資料儲存空間「</a:t>
            </a:r>
            <a:r>
              <a:rPr kumimoji="1" lang="en-US" altLang="zh-TW" sz="2000" dirty="0"/>
              <a:t>/ssd1</a:t>
            </a:r>
            <a:r>
              <a:rPr kumimoji="1" lang="zh-TW" altLang="en-US" sz="2000" dirty="0"/>
              <a:t>」。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E64EEC-F50B-02C1-4988-9934DB7B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10810" cy="46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3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[pip </a:t>
            </a:r>
            <a:r>
              <a:rPr kumimoji="1" lang="zh-TW" altLang="en-US" dirty="0"/>
              <a:t>安裝</a:t>
            </a:r>
            <a:r>
              <a:rPr kumimoji="1" lang="en-US" altLang="zh-TW" dirty="0"/>
              <a:t>] (4)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500" dirty="0"/>
              <a:t>pip command</a:t>
            </a:r>
          </a:p>
          <a:p>
            <a:pPr lvl="1"/>
            <a:r>
              <a:rPr kumimoji="1" lang="en-US" altLang="zh-TW" sz="1500" dirty="0"/>
              <a:t>pip install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/>
              <a:t>pip</a:t>
            </a:r>
            <a:r>
              <a:rPr kumimoji="1" lang="zh-TW" altLang="en-US" sz="1500" dirty="0"/>
              <a:t>安裝套件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pip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 / pip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==1.18.0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/>
              <a:t>pip </a:t>
            </a:r>
            <a:r>
              <a:rPr kumimoji="1" lang="en-US" altLang="zh-TW" sz="1500" dirty="0" err="1"/>
              <a:t>uninstsll</a:t>
            </a:r>
            <a:r>
              <a:rPr kumimoji="1" lang="en-US" altLang="zh-TW" sz="1500" dirty="0"/>
              <a:t> {package} /</a:t>
            </a:r>
            <a:r>
              <a:rPr kumimoji="1" lang="zh-TW" altLang="en-US" sz="1500" dirty="0"/>
              <a:t>解除安裝用</a:t>
            </a:r>
            <a:r>
              <a:rPr kumimoji="1" lang="en-US" altLang="zh-TW" sz="1500" dirty="0"/>
              <a:t>pip</a:t>
            </a:r>
            <a:r>
              <a:rPr kumimoji="1" lang="zh-TW" altLang="en-US" sz="1500" dirty="0"/>
              <a:t>安裝的套件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pip uninstall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endParaRPr kumimoji="1"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4632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1AE59-5326-7B03-6EBD-59079406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[swap</a:t>
            </a:r>
            <a:r>
              <a:rPr kumimoji="1" lang="zh-TW" altLang="en-US" dirty="0"/>
              <a:t>記憶體重置</a:t>
            </a:r>
            <a:r>
              <a:rPr kumimoji="1" lang="en-US" altLang="zh-TW" dirty="0"/>
              <a:t>] (5)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78632-F293-7FC1-FFCB-FC489E5A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</a:t>
            </a:r>
            <a:r>
              <a:rPr kumimoji="1" lang="en-US" altLang="zh-TW" sz="2000" dirty="0"/>
              <a:t>swap</a:t>
            </a:r>
            <a:r>
              <a:rPr kumimoji="1" lang="zh-TW" altLang="en-US" sz="2000" dirty="0"/>
              <a:t>記憶體空間使用過多時，需進行釋放，否則伺服器會很容易當機。</a:t>
            </a:r>
            <a:endParaRPr kumimoji="1" lang="en-US" altLang="zh-TW" sz="2000" dirty="0"/>
          </a:p>
          <a:p>
            <a:r>
              <a:rPr kumimoji="1" lang="en-US" altLang="zh-TW" sz="2000" dirty="0"/>
              <a:t>&gt;&gt;</a:t>
            </a:r>
            <a:r>
              <a:rPr kumimoji="1" lang="en-US" altLang="zh-TW" sz="2000" dirty="0" err="1"/>
              <a:t>sudo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swapoff</a:t>
            </a:r>
            <a:r>
              <a:rPr kumimoji="1" lang="en-US" altLang="zh-TW" sz="2000" dirty="0"/>
              <a:t> -a (</a:t>
            </a:r>
            <a:r>
              <a:rPr kumimoji="1" lang="zh-TW" altLang="en-US" sz="2000" dirty="0"/>
              <a:t>清除</a:t>
            </a:r>
            <a:r>
              <a:rPr kumimoji="1" lang="en-US" altLang="zh-TW" sz="2000" dirty="0"/>
              <a:t>swap</a:t>
            </a:r>
            <a:r>
              <a:rPr kumimoji="1" lang="zh-TW" altLang="en-US" sz="2000" dirty="0"/>
              <a:t>記憶體，需要釋放一段時間</a:t>
            </a:r>
            <a:r>
              <a:rPr kumimoji="1" lang="en-US" altLang="zh-TW" sz="2000" dirty="0"/>
              <a:t>)</a:t>
            </a:r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&gt;&gt;</a:t>
            </a:r>
            <a:r>
              <a:rPr kumimoji="1" lang="en-US" altLang="zh-TW" sz="2000" dirty="0" err="1"/>
              <a:t>sudo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swapon</a:t>
            </a:r>
            <a:r>
              <a:rPr kumimoji="1" lang="en-US" altLang="zh-TW" sz="2000" dirty="0"/>
              <a:t> –a (</a:t>
            </a:r>
            <a:r>
              <a:rPr kumimoji="1" lang="zh-TW" altLang="en-US" sz="2000" dirty="0"/>
              <a:t>重新開放</a:t>
            </a:r>
            <a:r>
              <a:rPr kumimoji="1" lang="en-US" altLang="zh-TW" sz="2000" dirty="0"/>
              <a:t>swap</a:t>
            </a:r>
            <a:r>
              <a:rPr kumimoji="1" lang="zh-TW" altLang="en-US" sz="2000" dirty="0"/>
              <a:t>記憶體使用空間，確保變成「無法使用」後再啟動</a:t>
            </a:r>
            <a:r>
              <a:rPr kumimoji="1" lang="en-US" altLang="zh-TW" sz="2000" dirty="0"/>
              <a:t>)</a:t>
            </a:r>
          </a:p>
          <a:p>
            <a:endParaRPr kumimoji="1"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FF9C4A-10ED-8225-58C6-1BA9F4DD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574" y="2567949"/>
            <a:ext cx="2279374" cy="6592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E8C2868-8E7F-E300-12B6-6365A5A9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48" y="2644637"/>
            <a:ext cx="4000500" cy="4953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3CCF92-661D-5490-292D-74DCE04D6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37"/>
          <a:stretch/>
        </p:blipFill>
        <p:spPr>
          <a:xfrm>
            <a:off x="8633791" y="2562087"/>
            <a:ext cx="2279374" cy="660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D19383-E441-E48A-0F48-976CE66FC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48" y="3912354"/>
            <a:ext cx="3987800" cy="774700"/>
          </a:xfrm>
          <a:prstGeom prst="rect">
            <a:avLst/>
          </a:prstGeom>
        </p:spPr>
      </p:pic>
      <p:sp>
        <p:nvSpPr>
          <p:cNvPr id="8" name="向右箭號 7">
            <a:extLst>
              <a:ext uri="{FF2B5EF4-FFF2-40B4-BE49-F238E27FC236}">
                <a16:creationId xmlns:a16="http://schemas.microsoft.com/office/drawing/2014/main" id="{33468669-8149-B561-EACB-56389CD585BF}"/>
              </a:ext>
            </a:extLst>
          </p:cNvPr>
          <p:cNvSpPr/>
          <p:nvPr/>
        </p:nvSpPr>
        <p:spPr>
          <a:xfrm>
            <a:off x="7880074" y="2650401"/>
            <a:ext cx="556591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224ADE-B580-7CE5-8D6B-75CD5A1BB3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149"/>
          <a:stretch/>
        </p:blipFill>
        <p:spPr>
          <a:xfrm>
            <a:off x="5403574" y="3942711"/>
            <a:ext cx="2279374" cy="7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9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AC882-CBE5-16FD-27DE-82A152CA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Pytorch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cuda</a:t>
            </a:r>
            <a:r>
              <a:rPr kumimoji="1" lang="en-US" altLang="zh-TW" dirty="0"/>
              <a:t> version error*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259C4F-E703-2E3C-15D1-BD51947D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2199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C534576-ED72-03B7-7A7A-9905093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0670"/>
            <a:ext cx="7772400" cy="14903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FD787F-D0E7-51F1-7A24-F94BCC87F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543040"/>
            <a:ext cx="10515600" cy="1420437"/>
          </a:xfrm>
          <a:prstGeom prst="rect">
            <a:avLst/>
          </a:prstGeom>
        </p:spPr>
      </p:pic>
      <p:sp>
        <p:nvSpPr>
          <p:cNvPr id="8" name="文字方塊 7">
            <a:hlinkClick r:id="rId5"/>
            <a:extLst>
              <a:ext uri="{FF2B5EF4-FFF2-40B4-BE49-F238E27FC236}">
                <a16:creationId xmlns:a16="http://schemas.microsoft.com/office/drawing/2014/main" id="{EA92D7B9-7EA7-4512-ECF7-851F6FEC0312}"/>
              </a:ext>
            </a:extLst>
          </p:cNvPr>
          <p:cNvSpPr txBox="1"/>
          <p:nvPr/>
        </p:nvSpPr>
        <p:spPr>
          <a:xfrm>
            <a:off x="780220" y="5963477"/>
            <a:ext cx="1063155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dirty="0">
                <a:hlinkClick r:id="rId5"/>
              </a:rPr>
              <a:t>https://blog.csdn.net/weixin_43051346/article/details/123003905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1815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A7B93-5930-EDA7-C8F8-C7977D9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Fusion-model – NIHSS+DWI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BC8A8A-5FE5-0D94-A1A3-A11CE3AB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022EA5-F915-F847-3D3B-386952988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394209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9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03942-3B3F-03A5-7367-BBA2F2E2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84BB-D2F8-9584-4421-65202A0E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目前</a:t>
            </a:r>
            <a:r>
              <a:rPr kumimoji="1" lang="en-US" altLang="zh-TW" sz="2000" dirty="0"/>
              <a:t>SGD-Net</a:t>
            </a:r>
            <a:r>
              <a:rPr kumimoji="1" lang="zh-TW" altLang="en-US" sz="2000" dirty="0"/>
              <a:t>已在新的伺服器「</a:t>
            </a:r>
            <a:r>
              <a:rPr kumimoji="1" lang="en-US" altLang="zh-TW" sz="2000" dirty="0"/>
              <a:t>Ubuntu - 3080ti</a:t>
            </a:r>
            <a:r>
              <a:rPr kumimoji="1" lang="zh-TW" altLang="en-US" sz="2000" dirty="0"/>
              <a:t>」和舊的伺服器「</a:t>
            </a:r>
            <a:r>
              <a:rPr kumimoji="1" lang="en-US" altLang="zh-TW" sz="2000" dirty="0" err="1"/>
              <a:t>Winodws</a:t>
            </a:r>
            <a:r>
              <a:rPr kumimoji="1" lang="en-US" altLang="zh-TW" sz="2000" dirty="0"/>
              <a:t> -1080ti</a:t>
            </a:r>
            <a:r>
              <a:rPr kumimoji="1" lang="zh-TW" altLang="en-US" sz="2000" dirty="0"/>
              <a:t>」上搭建完畢。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如需更新系統或是顯示卡驅動，請確保</a:t>
            </a:r>
            <a:r>
              <a:rPr kumimoji="1" lang="en-US" altLang="zh-TW" sz="2000" dirty="0" err="1"/>
              <a:t>Tensorflow</a:t>
            </a:r>
            <a:r>
              <a:rPr kumimoji="1" lang="en-US" altLang="zh-TW" sz="2000" dirty="0"/>
              <a:t>&gt;=2.5.0</a:t>
            </a:r>
            <a:r>
              <a:rPr kumimoji="1" lang="zh-TW" altLang="en-US" sz="2000" dirty="0"/>
              <a:t>，</a:t>
            </a:r>
            <a:r>
              <a:rPr kumimoji="1" lang="en-US" altLang="zh-TW" sz="2000" dirty="0" err="1"/>
              <a:t>keras</a:t>
            </a:r>
            <a:r>
              <a:rPr kumimoji="1" lang="zh-TW" altLang="en-US" sz="2000" dirty="0"/>
              <a:t>請遵從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官網的版本參照進行安裝。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現在已知</a:t>
            </a:r>
            <a:r>
              <a:rPr kumimoji="1" lang="en-US" altLang="zh-TW" sz="2000" dirty="0"/>
              <a:t>S1</a:t>
            </a:r>
            <a:r>
              <a:rPr kumimoji="1" lang="zh-TW" altLang="en-US" sz="2000" dirty="0"/>
              <a:t>階段的資料增強 </a:t>
            </a:r>
            <a:r>
              <a:rPr kumimoji="1" lang="en-US" altLang="zh-TW" sz="2000" dirty="0"/>
              <a:t>(Data Augmentation)</a:t>
            </a:r>
            <a:r>
              <a:rPr kumimoji="1" lang="zh-TW" altLang="en-US" sz="2000" dirty="0"/>
              <a:t> 版本過新，導致</a:t>
            </a:r>
            <a:r>
              <a:rPr kumimoji="1" lang="en-US" altLang="zh-TW" sz="2000" dirty="0"/>
              <a:t>OpenCV</a:t>
            </a:r>
            <a:r>
              <a:rPr kumimoji="1" lang="zh-TW" altLang="en-US" sz="2000" dirty="0"/>
              <a:t>的圖片旋轉功能會出現錯誤，需進行程式修改或是找替代方案。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13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40CAF-86CE-596B-E07E-8A491481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1020A-3046-0C3A-55F5-4E1B4B34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Clone: (</a:t>
            </a:r>
            <a:r>
              <a:rPr lang="zh-TW" altLang="zh-TW" dirty="0"/>
              <a:t>需要安裝</a:t>
            </a:r>
            <a:r>
              <a:rPr lang="en-US" altLang="zh-TW" dirty="0"/>
              <a:t>Git)</a:t>
            </a:r>
            <a:endParaRPr lang="zh-TW" altLang="zh-TW" dirty="0"/>
          </a:p>
          <a:p>
            <a:pPr lvl="0"/>
            <a:r>
              <a:rPr lang="en-US" altLang="zh-TW" dirty="0"/>
              <a:t>Git clone </a:t>
            </a:r>
            <a:r>
              <a:rPr lang="en-US" altLang="zh-TW" u="sng" dirty="0">
                <a:hlinkClick r:id="rId2"/>
              </a:rPr>
              <a:t>https://github.com/IlikeBB/SGD-Net.git</a:t>
            </a:r>
            <a:endParaRPr lang="zh-TW" altLang="zh-TW" dirty="0"/>
          </a:p>
          <a:p>
            <a:pPr lvl="0"/>
            <a:r>
              <a:rPr lang="zh-TW" altLang="zh-TW" dirty="0"/>
              <a:t>正常訓練下會需要修改的檔案：</a:t>
            </a:r>
          </a:p>
          <a:p>
            <a:pPr lvl="1"/>
            <a:r>
              <a:rPr lang="en-US" altLang="zh-TW" dirty="0"/>
              <a:t>utils/model_S1.yaml, utils/</a:t>
            </a:r>
            <a:r>
              <a:rPr lang="en-US" altLang="zh-TW" dirty="0" err="1"/>
              <a:t>model_NL.yaml</a:t>
            </a:r>
            <a:r>
              <a:rPr lang="en-US" altLang="zh-TW" dirty="0"/>
              <a:t>, utils/</a:t>
            </a:r>
            <a:r>
              <a:rPr lang="en-US" altLang="zh-TW" dirty="0" err="1"/>
              <a:t>model_AP.yaml</a:t>
            </a:r>
            <a:endParaRPr lang="zh-TW" altLang="zh-TW" dirty="0"/>
          </a:p>
          <a:p>
            <a:pPr lvl="2"/>
            <a:r>
              <a:rPr lang="zh-TW" altLang="zh-TW" dirty="0"/>
              <a:t>修改</a:t>
            </a:r>
            <a:r>
              <a:rPr lang="en-US" altLang="zh-TW" dirty="0"/>
              <a:t>MRI</a:t>
            </a:r>
            <a:r>
              <a:rPr lang="zh-TW" altLang="zh-TW" dirty="0"/>
              <a:t>的檔案位置</a:t>
            </a:r>
          </a:p>
          <a:p>
            <a:pPr lvl="2"/>
            <a:r>
              <a:rPr lang="zh-TW" altLang="zh-TW" dirty="0"/>
              <a:t>確定所有</a:t>
            </a:r>
            <a:r>
              <a:rPr lang="en-US" altLang="zh-TW" dirty="0" err="1"/>
              <a:t>dicom</a:t>
            </a:r>
            <a:r>
              <a:rPr lang="zh-TW" altLang="zh-TW" dirty="0"/>
              <a:t>資料都轉成</a:t>
            </a:r>
            <a:r>
              <a:rPr lang="en-US" altLang="zh-TW" dirty="0" err="1"/>
              <a:t>nii</a:t>
            </a:r>
            <a:r>
              <a:rPr lang="zh-TW" altLang="zh-TW" dirty="0"/>
              <a:t>格式，並且使用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 dirty="0" err="1"/>
              <a:t>loading.ipynb</a:t>
            </a:r>
            <a:r>
              <a:rPr lang="zh-TW" altLang="zh-TW" dirty="0"/>
              <a:t>檔案轉換範例，將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格式。</a:t>
            </a:r>
          </a:p>
          <a:p>
            <a:pPr lvl="2"/>
            <a:r>
              <a:rPr lang="en-US" altLang="zh-TW" dirty="0"/>
              <a:t>S1</a:t>
            </a:r>
            <a:r>
              <a:rPr lang="zh-TW" altLang="zh-TW" dirty="0"/>
              <a:t>訓練階段會需要四組不同的資料：</a:t>
            </a:r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Train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Valid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創建</a:t>
            </a:r>
            <a:r>
              <a:rPr lang="en-US" altLang="zh-TW" dirty="0" err="1"/>
              <a:t>numpy</a:t>
            </a:r>
            <a:r>
              <a:rPr lang="zh-TW" altLang="zh-TW" dirty="0"/>
              <a:t>給模型讀取時，需確定原始的</a:t>
            </a:r>
            <a:r>
              <a:rPr lang="en-US" altLang="zh-TW" dirty="0" err="1"/>
              <a:t>nii</a:t>
            </a:r>
            <a:r>
              <a:rPr lang="zh-TW" altLang="zh-TW" dirty="0"/>
              <a:t>檔案要有</a:t>
            </a:r>
            <a:r>
              <a:rPr lang="en-US" altLang="zh-TW" dirty="0" err="1"/>
              <a:t>DWI.nii</a:t>
            </a:r>
            <a:r>
              <a:rPr lang="zh-TW" altLang="zh-TW" dirty="0"/>
              <a:t>和</a:t>
            </a:r>
            <a:r>
              <a:rPr lang="en-US" altLang="zh-TW" dirty="0" err="1"/>
              <a:t>Mask.nii</a:t>
            </a:r>
            <a:r>
              <a:rPr lang="zh-TW" altLang="zh-TW" dirty="0"/>
              <a:t>兩種不同類型的資料，</a:t>
            </a:r>
            <a:r>
              <a:rPr lang="en-US" altLang="zh-TW" dirty="0" err="1"/>
              <a:t>Mask.nii</a:t>
            </a:r>
            <a:r>
              <a:rPr lang="zh-TW" altLang="zh-TW" dirty="0"/>
              <a:t>為醫師在</a:t>
            </a:r>
            <a:r>
              <a:rPr lang="en-US" altLang="zh-TW" dirty="0"/>
              <a:t>DWI</a:t>
            </a:r>
            <a:r>
              <a:rPr lang="zh-TW" altLang="zh-TW" dirty="0"/>
              <a:t>原始影像上做中風區域標記後轉存的檔案：</a:t>
            </a:r>
          </a:p>
          <a:p>
            <a:pPr lvl="2"/>
            <a:r>
              <a:rPr lang="en-US" altLang="zh-TW" dirty="0"/>
              <a:t>Python 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/>
              <a:t>loading.ipynb </a:t>
            </a:r>
            <a:r>
              <a:rPr lang="zh-TW" altLang="zh-TW" dirty="0"/>
              <a:t>裡有兩種不同範例：</a:t>
            </a:r>
          </a:p>
          <a:p>
            <a:pPr lvl="3"/>
            <a:r>
              <a:rPr lang="zh-TW" altLang="zh-TW" dirty="0"/>
              <a:t>一個是將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的範例</a:t>
            </a:r>
          </a:p>
          <a:p>
            <a:pPr lvl="3"/>
            <a:r>
              <a:rPr lang="zh-TW" altLang="zh-TW" dirty="0"/>
              <a:t>一個是產生假資料</a:t>
            </a:r>
            <a:r>
              <a:rPr lang="en-US" altLang="zh-TW" dirty="0"/>
              <a:t>(</a:t>
            </a:r>
            <a:r>
              <a:rPr lang="en-US" altLang="zh-TW" dirty="0" err="1"/>
              <a:t>numpy</a:t>
            </a:r>
            <a:r>
              <a:rPr lang="en-US" altLang="zh-TW" dirty="0"/>
              <a:t> random)</a:t>
            </a:r>
            <a:r>
              <a:rPr lang="zh-TW" altLang="zh-TW" dirty="0"/>
              <a:t>的範例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如需要修改模型可以到對應的</a:t>
            </a:r>
            <a:r>
              <a:rPr lang="en-US" altLang="zh-TW" dirty="0" err="1"/>
              <a:t>yaml</a:t>
            </a:r>
            <a:r>
              <a:rPr lang="zh-TW" altLang="zh-TW" dirty="0"/>
              <a:t>的</a:t>
            </a:r>
            <a:r>
              <a:rPr lang="en-US" altLang="zh-TW" dirty="0" err="1"/>
              <a:t>model_name</a:t>
            </a:r>
            <a:r>
              <a:rPr lang="zh-TW" altLang="zh-TW" dirty="0"/>
              <a:t>修改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</a:t>
            </a:r>
            <a:r>
              <a:rPr lang="en-US" altLang="zh-TW" dirty="0" err="1"/>
              <a:t>model_name</a:t>
            </a:r>
            <a:r>
              <a:rPr lang="en-US" altLang="zh-TW" dirty="0"/>
              <a:t>: 3DResnet18 -&gt; </a:t>
            </a:r>
            <a:r>
              <a:rPr lang="en-US" altLang="zh-TW" dirty="0" err="1"/>
              <a:t>model_name</a:t>
            </a:r>
            <a:r>
              <a:rPr lang="en-US" altLang="zh-TW" dirty="0"/>
              <a:t>: 3DResnet50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確認所有用於訓練</a:t>
            </a:r>
            <a:r>
              <a:rPr lang="en-US" altLang="zh-TW" dirty="0"/>
              <a:t>(train)</a:t>
            </a:r>
            <a:r>
              <a:rPr lang="zh-TW" altLang="zh-TW" dirty="0"/>
              <a:t>和驗證</a:t>
            </a:r>
            <a:r>
              <a:rPr lang="en-US" altLang="zh-TW" dirty="0"/>
              <a:t>(valid)</a:t>
            </a:r>
            <a:r>
              <a:rPr lang="zh-TW" altLang="zh-TW" dirty="0"/>
              <a:t>的檔案都放妥後，視需求執行：</a:t>
            </a:r>
          </a:p>
          <a:p>
            <a:pPr lvl="2"/>
            <a:r>
              <a:rPr lang="en-US" altLang="zh-TW" dirty="0"/>
              <a:t>Python 01.S1_Training.py</a:t>
            </a:r>
            <a:endParaRPr lang="zh-TW" altLang="zh-TW" dirty="0"/>
          </a:p>
          <a:p>
            <a:pPr lvl="2"/>
            <a:r>
              <a:rPr lang="en-US" altLang="zh-TW" dirty="0"/>
              <a:t>Python 02.S2_AP_Training.py</a:t>
            </a:r>
            <a:endParaRPr lang="zh-TW" altLang="zh-TW" dirty="0"/>
          </a:p>
          <a:p>
            <a:pPr lvl="2"/>
            <a:r>
              <a:rPr lang="en-US" altLang="zh-TW" dirty="0"/>
              <a:t>Python 02.S2_NL_Training.py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696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DA537-2A99-F1C3-0982-14CBAE4F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DeepInsight</a:t>
            </a:r>
            <a:r>
              <a:rPr kumimoji="1" lang="zh-TW" altLang="en-US" dirty="0"/>
              <a:t>環境設定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6718A4-F530-EE8A-DB96-C3B9209E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主要</a:t>
            </a:r>
            <a:r>
              <a:rPr lang="en-US" altLang="zh-TW" sz="2000" dirty="0" err="1"/>
              <a:t>pytorch</a:t>
            </a:r>
            <a:r>
              <a:rPr lang="zh-TW" altLang="en-US" sz="2000" dirty="0"/>
              <a:t>版本</a:t>
            </a:r>
            <a:endParaRPr lang="en" altLang="zh-TW" sz="2000" dirty="0"/>
          </a:p>
          <a:p>
            <a:pPr lvl="1"/>
            <a:r>
              <a:rPr lang="en" altLang="zh-TW" sz="1600" dirty="0" err="1">
                <a:solidFill>
                  <a:srgbClr val="FF0000"/>
                </a:solidFill>
              </a:rPr>
              <a:t>conda</a:t>
            </a:r>
            <a:r>
              <a:rPr lang="en" altLang="zh-TW" sz="1600" dirty="0">
                <a:solidFill>
                  <a:srgbClr val="FF0000"/>
                </a:solidFill>
              </a:rPr>
              <a:t> install </a:t>
            </a:r>
            <a:r>
              <a:rPr lang="en" altLang="zh-TW" sz="1600" dirty="0" err="1">
                <a:solidFill>
                  <a:srgbClr val="FF0000"/>
                </a:solidFill>
              </a:rPr>
              <a:t>pytorch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 err="1">
                <a:solidFill>
                  <a:srgbClr val="FF0000"/>
                </a:solidFill>
              </a:rPr>
              <a:t>torchvision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 err="1">
                <a:solidFill>
                  <a:srgbClr val="FF0000"/>
                </a:solidFill>
              </a:rPr>
              <a:t>torchaudio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 err="1">
                <a:solidFill>
                  <a:srgbClr val="FF0000"/>
                </a:solidFill>
              </a:rPr>
              <a:t>cudatoolkit</a:t>
            </a:r>
            <a:r>
              <a:rPr lang="en" altLang="zh-TW" sz="1600" dirty="0">
                <a:solidFill>
                  <a:srgbClr val="FF0000"/>
                </a:solidFill>
              </a:rPr>
              <a:t>=11.</a:t>
            </a:r>
            <a:r>
              <a:rPr lang="en-US" altLang="zh-TW" sz="1600" dirty="0">
                <a:solidFill>
                  <a:srgbClr val="FF0000"/>
                </a:solidFill>
              </a:rPr>
              <a:t>0</a:t>
            </a:r>
            <a:r>
              <a:rPr lang="en" altLang="zh-TW" sz="1600" dirty="0">
                <a:solidFill>
                  <a:srgbClr val="FF0000"/>
                </a:solidFill>
              </a:rPr>
              <a:t> -c </a:t>
            </a:r>
            <a:r>
              <a:rPr lang="en" altLang="zh-TW" sz="1600" dirty="0" err="1">
                <a:solidFill>
                  <a:srgbClr val="FF0000"/>
                </a:solidFill>
              </a:rPr>
              <a:t>pytorch</a:t>
            </a:r>
            <a:endParaRPr lang="en" altLang="zh-TW" sz="1600" dirty="0">
              <a:solidFill>
                <a:srgbClr val="FF0000"/>
              </a:solidFill>
            </a:endParaRPr>
          </a:p>
          <a:p>
            <a:r>
              <a:rPr kumimoji="1" lang="zh-TW" altLang="en-US" sz="2000" dirty="0"/>
              <a:t>主要</a:t>
            </a:r>
            <a:r>
              <a:rPr kumimoji="1" lang="en-US" altLang="zh-TW" sz="2000" dirty="0" err="1"/>
              <a:t>tsne-cuda</a:t>
            </a:r>
            <a:r>
              <a:rPr kumimoji="1" lang="zh-TW" altLang="en-US" sz="2000" dirty="0"/>
              <a:t>版本</a:t>
            </a:r>
            <a:endParaRPr kumimoji="1" lang="en" altLang="zh-TW" sz="2000" dirty="0"/>
          </a:p>
          <a:p>
            <a:pPr lvl="1"/>
            <a:r>
              <a:rPr lang="en" altLang="zh-TW" sz="1600" dirty="0"/>
              <a:t>pip install </a:t>
            </a:r>
            <a:r>
              <a:rPr lang="en" altLang="zh-TW" sz="1600" dirty="0" err="1"/>
              <a:t>faiss-gpu</a:t>
            </a:r>
            <a:r>
              <a:rPr lang="en" altLang="zh-TW" sz="1600" dirty="0"/>
              <a:t>==1.6.5</a:t>
            </a:r>
          </a:p>
          <a:p>
            <a:pPr lvl="1"/>
            <a:r>
              <a:rPr lang="en" altLang="zh-TW" sz="1600" dirty="0"/>
              <a:t>pip install </a:t>
            </a:r>
            <a:r>
              <a:rPr lang="en" altLang="zh-TW" sz="1600" dirty="0" err="1"/>
              <a:t>tsnecuda</a:t>
            </a:r>
            <a:r>
              <a:rPr lang="en" altLang="zh-TW" sz="1600" dirty="0"/>
              <a:t>==3.0.0 –no-deps</a:t>
            </a:r>
            <a:endParaRPr kumimoji="1" lang="en" altLang="zh-TW" sz="1600" dirty="0"/>
          </a:p>
          <a:p>
            <a:r>
              <a:rPr kumimoji="1" lang="zh-TW" altLang="en-US" sz="2000" dirty="0"/>
              <a:t>已經將先前實驗的</a:t>
            </a:r>
            <a:r>
              <a:rPr kumimoji="1" lang="en-US" altLang="zh-TW" sz="2000" dirty="0" err="1"/>
              <a:t>pyDeepInsight</a:t>
            </a:r>
            <a:r>
              <a:rPr kumimoji="1" lang="zh-TW" altLang="en-US" sz="2000" dirty="0"/>
              <a:t>版本備份至</a:t>
            </a:r>
            <a:r>
              <a:rPr kumimoji="1" lang="en-US" altLang="zh-TW" sz="2000" dirty="0">
                <a:solidFill>
                  <a:srgbClr val="FF0000"/>
                </a:solidFill>
              </a:rPr>
              <a:t>~/network/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cnn</a:t>
            </a:r>
            <a:r>
              <a:rPr kumimoji="1" lang="en-US" altLang="zh-TW" sz="2000" dirty="0">
                <a:solidFill>
                  <a:srgbClr val="FF0000"/>
                </a:solidFill>
              </a:rPr>
              <a:t>/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deepinsight</a:t>
            </a:r>
            <a:r>
              <a:rPr kumimoji="1" lang="en-US" altLang="zh-TW" sz="2000" dirty="0">
                <a:solidFill>
                  <a:srgbClr val="FF0000"/>
                </a:solidFill>
              </a:rPr>
              <a:t>/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pyDeepInsight</a:t>
            </a:r>
            <a:r>
              <a:rPr kumimoji="1" lang="en-US" altLang="zh-TW" sz="2000" dirty="0">
                <a:solidFill>
                  <a:srgbClr val="FF0000"/>
                </a:solidFill>
              </a:rPr>
              <a:t>/</a:t>
            </a:r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29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890C5-96ED-CD50-DA28-9479F485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DeepInSight</a:t>
            </a:r>
            <a:r>
              <a:rPr kumimoji="1" lang="en-US" altLang="zh-TW" dirty="0"/>
              <a:t> – </a:t>
            </a:r>
            <a:r>
              <a:rPr kumimoji="1" lang="zh-TW" altLang="en-US" dirty="0"/>
              <a:t>轉換前置作業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D1257E-7C07-BEA3-BBDB-972E6D43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無法輸入太多</a:t>
            </a:r>
            <a:r>
              <a:rPr kumimoji="1" lang="en-US" altLang="zh-TW" sz="2000" dirty="0"/>
              <a:t>Sequence</a:t>
            </a:r>
            <a:r>
              <a:rPr kumimoji="1" lang="zh-TW" altLang="en-US" sz="2000" dirty="0"/>
              <a:t>訓練</a:t>
            </a:r>
            <a:r>
              <a:rPr kumimoji="1" lang="en-US" altLang="zh-TW" sz="2000" dirty="0" err="1"/>
              <a:t>DeepInSight</a:t>
            </a:r>
            <a:r>
              <a:rPr kumimoji="1" lang="zh-TW" altLang="en-US" sz="2000" dirty="0"/>
              <a:t>圖譜</a:t>
            </a:r>
            <a:endParaRPr kumimoji="1" lang="en-US" altLang="zh-TW" sz="2000" dirty="0"/>
          </a:p>
          <a:p>
            <a:r>
              <a:rPr kumimoji="1" lang="zh-TW" altLang="en-US" sz="2000" dirty="0"/>
              <a:t>可行步驟：</a:t>
            </a:r>
            <a:endParaRPr kumimoji="1" lang="en-US" altLang="zh-TW" sz="2000" dirty="0"/>
          </a:p>
          <a:p>
            <a:pPr lvl="1"/>
            <a:r>
              <a:rPr kumimoji="1" lang="zh-TW" altLang="en-US" sz="2000" dirty="0"/>
              <a:t>使用少量</a:t>
            </a:r>
            <a:r>
              <a:rPr kumimoji="1" lang="en-US" altLang="zh-TW" sz="2000" dirty="0"/>
              <a:t>Sequence</a:t>
            </a:r>
            <a:r>
              <a:rPr kumimoji="1" lang="zh-TW" altLang="en-US" sz="2000" dirty="0"/>
              <a:t>訓練</a:t>
            </a:r>
            <a:r>
              <a:rPr kumimoji="1" lang="en-US" altLang="zh-TW" sz="2000" dirty="0" err="1"/>
              <a:t>DeepInSight</a:t>
            </a:r>
            <a:r>
              <a:rPr kumimoji="1" lang="zh-TW" altLang="en-US" sz="2000" dirty="0"/>
              <a:t>圖譜</a:t>
            </a:r>
            <a:endParaRPr kumimoji="1" lang="en-US" altLang="zh-TW" sz="2000" dirty="0"/>
          </a:p>
          <a:p>
            <a:pPr lvl="1"/>
            <a:r>
              <a:rPr kumimoji="1" lang="zh-TW" altLang="en-US" sz="2000" dirty="0"/>
              <a:t>儲存</a:t>
            </a:r>
            <a:r>
              <a:rPr kumimoji="1" lang="en-US" altLang="zh-TW" sz="2000" dirty="0" err="1"/>
              <a:t>DeepInSight</a:t>
            </a:r>
            <a:r>
              <a:rPr kumimoji="1" lang="zh-TW" altLang="en-US" sz="2000" dirty="0"/>
              <a:t>圖譜（＊需使用</a:t>
            </a:r>
            <a:r>
              <a:rPr kumimoji="1" lang="en-US" altLang="zh-TW" sz="2000" dirty="0" err="1"/>
              <a:t>json</a:t>
            </a:r>
            <a:r>
              <a:rPr kumimoji="1" lang="en-US" altLang="zh-TW" sz="2000" dirty="0"/>
              <a:t> dump</a:t>
            </a:r>
            <a:r>
              <a:rPr kumimoji="1" lang="zh-TW" altLang="en-US" sz="2000" dirty="0"/>
              <a:t>儲存模型）</a:t>
            </a:r>
            <a:endParaRPr kumimoji="1" lang="en-US" altLang="zh-TW" sz="2000" dirty="0"/>
          </a:p>
          <a:p>
            <a:pPr lvl="1"/>
            <a:r>
              <a:rPr kumimoji="1" lang="zh-TW" altLang="en-US" sz="2000" dirty="0"/>
              <a:t>輸入其他</a:t>
            </a:r>
            <a:r>
              <a:rPr kumimoji="1" lang="en-US" altLang="zh-TW" sz="2000" dirty="0"/>
              <a:t>Sequence</a:t>
            </a:r>
            <a:r>
              <a:rPr kumimoji="1" lang="zh-TW" altLang="en-US" sz="2000" dirty="0"/>
              <a:t>生成</a:t>
            </a:r>
            <a:r>
              <a:rPr kumimoji="1" lang="en-US" altLang="zh-TW" sz="2000" dirty="0" err="1"/>
              <a:t>DeepInSight</a:t>
            </a:r>
            <a:endParaRPr kumimoji="1" lang="en-US" altLang="zh-TW" sz="2000" dirty="0"/>
          </a:p>
          <a:p>
            <a:endParaRPr kumimoji="1"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3516D6-BD9D-ACD8-958E-E1D402E9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347" y="4084983"/>
            <a:ext cx="4968453" cy="20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A8DB8-E5B2-8973-474E-653F43D7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資料存放位置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79178-D385-5FD0-3E34-40F01F6B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/home/john/Network/</a:t>
            </a:r>
          </a:p>
          <a:p>
            <a:pPr lvl="1"/>
            <a:r>
              <a:rPr kumimoji="1" lang="zh-TW" altLang="en-US" dirty="0"/>
              <a:t>常用資料與常用模型存方區域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/ssd1/</a:t>
            </a:r>
          </a:p>
          <a:p>
            <a:pPr lvl="1"/>
            <a:r>
              <a:rPr kumimoji="1" lang="zh-TW" altLang="en-US" dirty="0"/>
              <a:t>用於備份已完成或是未完成</a:t>
            </a:r>
            <a:r>
              <a:rPr kumimoji="1" lang="en-US" altLang="zh-TW" dirty="0"/>
              <a:t>Project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外接硬碟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CGRDDataset</a:t>
            </a:r>
            <a:r>
              <a:rPr kumimoji="1" lang="en-US" altLang="zh-TW" dirty="0"/>
              <a:t>/</a:t>
            </a:r>
          </a:p>
          <a:p>
            <a:pPr lvl="1"/>
            <a:r>
              <a:rPr kumimoji="1" lang="zh-TW" altLang="en-US" dirty="0"/>
              <a:t>用於備份大型</a:t>
            </a:r>
            <a:r>
              <a:rPr kumimoji="1" lang="en-US" altLang="zh-TW" dirty="0"/>
              <a:t>Dataset</a:t>
            </a:r>
            <a:r>
              <a:rPr kumimoji="1" lang="zh-TW" altLang="en-US" dirty="0"/>
              <a:t>以及模型結果檔</a:t>
            </a:r>
            <a:r>
              <a:rPr kumimoji="1" lang="en-US" altLang="zh-TW" dirty="0"/>
              <a:t>(checkpoint)</a:t>
            </a:r>
          </a:p>
        </p:txBody>
      </p:sp>
    </p:spTree>
    <p:extLst>
      <p:ext uri="{BB962C8B-B14F-4D97-AF65-F5344CB8AC3E}">
        <p14:creationId xmlns:p14="http://schemas.microsoft.com/office/powerpoint/2010/main" val="20917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7631C-36AD-B59E-7CED-3D3C4C82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CUDA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2BDE4-2739-B921-1AEE-2BB7C166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如要使用</a:t>
            </a:r>
            <a:r>
              <a:rPr kumimoji="1" lang="en-US" altLang="zh-TW" sz="2000" dirty="0"/>
              <a:t>GPU Training</a:t>
            </a:r>
            <a:r>
              <a:rPr kumimoji="1" lang="zh-TW" altLang="en-US" sz="2000" dirty="0"/>
              <a:t> 請確定</a:t>
            </a:r>
            <a:r>
              <a:rPr kumimoji="1" lang="en-US" altLang="zh-TW" sz="2000" dirty="0"/>
              <a:t>CUDA, </a:t>
            </a:r>
            <a:r>
              <a:rPr kumimoji="1" lang="en-US" altLang="zh-TW" sz="2000" dirty="0" err="1"/>
              <a:t>cudnn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nvidia</a:t>
            </a:r>
            <a:r>
              <a:rPr kumimoji="1" lang="en-US" altLang="zh-TW" sz="2000" dirty="0"/>
              <a:t>-driver</a:t>
            </a:r>
            <a:r>
              <a:rPr kumimoji="1" lang="zh-TW" altLang="en-US" sz="2000" dirty="0"/>
              <a:t>有正確安裝。</a:t>
            </a:r>
            <a:endParaRPr kumimoji="1" lang="en-US" altLang="zh-TW" sz="2000" dirty="0"/>
          </a:p>
          <a:p>
            <a:pPr lvl="1"/>
            <a:r>
              <a:rPr kumimoji="1" lang="en-US" altLang="zh-TW" sz="1600" dirty="0" err="1"/>
              <a:t>winodws</a:t>
            </a:r>
            <a:r>
              <a:rPr kumimoji="1" lang="zh-TW" altLang="en-US" sz="1600" dirty="0"/>
              <a:t>詳細請參考</a:t>
            </a:r>
            <a:r>
              <a:rPr kumimoji="1" lang="en-US" altLang="zh-TW" sz="1600" dirty="0"/>
              <a:t> </a:t>
            </a:r>
            <a:r>
              <a:rPr kumimoji="1" lang="en-US" altLang="zh-TW" sz="1600" dirty="0">
                <a:hlinkClick r:id="rId2"/>
              </a:rPr>
              <a:t>https://zhuanlan.zhihu.com/p/165445046</a:t>
            </a:r>
            <a:endParaRPr kumimoji="1" lang="en-US" altLang="zh-TW" sz="1600" dirty="0"/>
          </a:p>
          <a:p>
            <a:pPr lvl="1"/>
            <a:r>
              <a:rPr kumimoji="1" lang="en-US" altLang="zh-TW" sz="1600" dirty="0"/>
              <a:t>Linux</a:t>
            </a:r>
            <a:r>
              <a:rPr kumimoji="1" lang="zh-TW" altLang="en-US" sz="1600" dirty="0"/>
              <a:t>詳細請參考 </a:t>
            </a:r>
            <a:r>
              <a:rPr kumimoji="1" lang="en" altLang="zh-TW" sz="1600" dirty="0">
                <a:hlinkClick r:id="rId3"/>
              </a:rPr>
              <a:t>https://mikethreeacer.medium.com/ubuntu-18-04-%E5%AE%89%E8%A3%9D-cuda-cudnn-anaconda-pytorch-1f170b3326a4</a:t>
            </a:r>
            <a:endParaRPr kumimoji="1" lang="en" altLang="zh-TW" sz="1600" dirty="0"/>
          </a:p>
          <a:p>
            <a:pPr lvl="1"/>
            <a:endParaRPr kumimoji="1" lang="en" altLang="zh-TW" sz="1600" dirty="0"/>
          </a:p>
          <a:p>
            <a:r>
              <a:rPr kumimoji="1" lang="zh-TW" altLang="en-US" sz="2000" dirty="0"/>
              <a:t>使用</a:t>
            </a:r>
            <a:r>
              <a:rPr kumimoji="1" lang="en-US" altLang="zh-TW" sz="2000" dirty="0" err="1"/>
              <a:t>conda</a:t>
            </a:r>
            <a:r>
              <a:rPr kumimoji="1" lang="zh-TW" altLang="en-US" sz="2000" dirty="0"/>
              <a:t>安裝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環境時，要確保</a:t>
            </a:r>
            <a:r>
              <a:rPr kumimoji="1" lang="en-US" altLang="zh-TW" sz="2000" dirty="0" err="1"/>
              <a:t>cudnn</a:t>
            </a:r>
            <a:r>
              <a:rPr kumimoji="1" lang="zh-TW" altLang="en-US" sz="2000" dirty="0"/>
              <a:t>有被正確安裝近環境裡面，否則無法調用</a:t>
            </a:r>
            <a:r>
              <a:rPr kumimoji="1" lang="en-US" altLang="zh-TW" sz="2000" dirty="0"/>
              <a:t>GPU</a:t>
            </a:r>
            <a:r>
              <a:rPr kumimoji="1" lang="zh-TW" altLang="en-US" sz="2000" dirty="0"/>
              <a:t>，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58616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linux</a:t>
            </a:r>
            <a:r>
              <a:rPr kumimoji="1" lang="zh-TW" altLang="en-US" dirty="0"/>
              <a:t>安裝套件方法</a:t>
            </a:r>
            <a:r>
              <a:rPr kumimoji="1" lang="en-US" altLang="zh-TW" dirty="0"/>
              <a:t>](1)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安裝</a:t>
            </a:r>
            <a:r>
              <a:rPr kumimoji="1" lang="en-US" altLang="zh-TW" dirty="0"/>
              <a:t>deb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pPr lvl="1"/>
            <a:r>
              <a:rPr lang="en" altLang="zh-TW" dirty="0" err="1"/>
              <a:t>sudo</a:t>
            </a:r>
            <a:r>
              <a:rPr lang="en" altLang="zh-TW" dirty="0"/>
              <a:t> </a:t>
            </a:r>
            <a:r>
              <a:rPr lang="en" altLang="zh-TW" dirty="0" err="1"/>
              <a:t>dpkg</a:t>
            </a:r>
            <a:r>
              <a:rPr lang="en" altLang="zh-TW" dirty="0"/>
              <a:t> -</a:t>
            </a:r>
            <a:r>
              <a:rPr lang="en" altLang="zh-TW" dirty="0" err="1"/>
              <a:t>i</a:t>
            </a:r>
            <a:r>
              <a:rPr lang="en" altLang="zh-TW" dirty="0"/>
              <a:t> {</a:t>
            </a:r>
            <a:r>
              <a:rPr lang="en" altLang="zh-TW" dirty="0" err="1"/>
              <a:t>deb_file_name</a:t>
            </a:r>
            <a:r>
              <a:rPr lang="en" altLang="zh-TW" dirty="0"/>
              <a:t>}.deb</a:t>
            </a:r>
          </a:p>
          <a:p>
            <a:endParaRPr kumimoji="1" lang="en" altLang="zh-TW" dirty="0"/>
          </a:p>
          <a:p>
            <a:r>
              <a:rPr kumimoji="1" lang="zh-TW" altLang="en-US" dirty="0"/>
              <a:t>安裝</a:t>
            </a:r>
            <a:r>
              <a:rPr kumimoji="1" lang="en-US" altLang="zh-TW" dirty="0"/>
              <a:t>apt</a:t>
            </a:r>
            <a:r>
              <a:rPr kumimoji="1" lang="zh-TW" altLang="en-US" dirty="0"/>
              <a:t>套件</a:t>
            </a:r>
            <a:r>
              <a:rPr kumimoji="1" lang="en-US" altLang="zh-TW" dirty="0"/>
              <a:t> -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nvidia</a:t>
            </a:r>
            <a:r>
              <a:rPr kumimoji="1" lang="en-US" altLang="zh-TW" dirty="0"/>
              <a:t>-driver</a:t>
            </a:r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apt-get {</a:t>
            </a:r>
            <a:r>
              <a:rPr kumimoji="1" lang="en-US" altLang="zh-TW" dirty="0" err="1"/>
              <a:t>apt_package_name</a:t>
            </a:r>
            <a:r>
              <a:rPr kumimoji="1" lang="en-US" altLang="zh-TW" dirty="0"/>
              <a:t>}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尋找</a:t>
            </a:r>
            <a:r>
              <a:rPr kumimoji="1" lang="en-US" altLang="zh-TW" dirty="0"/>
              <a:t>apt</a:t>
            </a:r>
            <a:r>
              <a:rPr kumimoji="1" lang="zh-TW" altLang="en-US" dirty="0"/>
              <a:t>套件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nvidia</a:t>
            </a:r>
            <a:r>
              <a:rPr kumimoji="1" lang="en-US" altLang="zh-TW" dirty="0"/>
              <a:t>-driver</a:t>
            </a:r>
          </a:p>
          <a:p>
            <a:pPr lvl="1"/>
            <a:r>
              <a:rPr kumimoji="1" lang="en-US" altLang="zh-TW" dirty="0"/>
              <a:t>apt search {</a:t>
            </a:r>
            <a:r>
              <a:rPr kumimoji="1" lang="en-US" altLang="zh-TW" dirty="0" err="1"/>
              <a:t>apt_package_name</a:t>
            </a:r>
            <a:r>
              <a:rPr kumimoji="1" lang="en-US" altLang="zh-TW" dirty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75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sh</a:t>
            </a:r>
            <a:r>
              <a:rPr kumimoji="1" lang="zh-TW" altLang="en-US" dirty="0"/>
              <a:t>執行＆文件開啟方式</a:t>
            </a:r>
            <a:r>
              <a:rPr kumimoji="1" lang="en-US" altLang="zh-TW" dirty="0"/>
              <a:t>] (2)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執行</a:t>
            </a:r>
            <a:r>
              <a:rPr kumimoji="1" lang="en-US" altLang="zh-TW" dirty="0" err="1"/>
              <a:t>sh</a:t>
            </a:r>
            <a:r>
              <a:rPr kumimoji="1" lang="zh-TW" altLang="en-US" dirty="0"/>
              <a:t>檔案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run_model.sh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bash </a:t>
            </a:r>
            <a:r>
              <a:rPr kumimoji="1" lang="en-US" altLang="zh-TW" dirty="0" err="1"/>
              <a:t>run_models.sh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sh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run_models.sh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系統檔案的開啟方法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.</a:t>
            </a:r>
            <a:r>
              <a:rPr kumimoji="1" lang="en-US" altLang="zh-TW" dirty="0" err="1"/>
              <a:t>bashrc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gedit</a:t>
            </a:r>
            <a:r>
              <a:rPr kumimoji="1" lang="en-US" altLang="zh-TW" dirty="0"/>
              <a:t> .</a:t>
            </a:r>
            <a:r>
              <a:rPr kumimoji="1" lang="en-US" altLang="zh-TW" dirty="0" err="1"/>
              <a:t>basshrc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01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command</a:t>
            </a:r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create --name {</a:t>
            </a:r>
            <a:r>
              <a:rPr kumimoji="1" lang="en-US" altLang="zh-TW" sz="1500" dirty="0" err="1"/>
              <a:t>env_name</a:t>
            </a:r>
            <a:r>
              <a:rPr kumimoji="1" lang="en-US" altLang="zh-TW" sz="1500" dirty="0"/>
              <a:t>} / </a:t>
            </a:r>
            <a:r>
              <a:rPr kumimoji="1" lang="zh-TW" altLang="en-US" sz="1500" dirty="0"/>
              <a:t>創建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虛擬環境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create --name </a:t>
            </a:r>
            <a:r>
              <a:rPr kumimoji="1" lang="en-US" altLang="zh-TW" sz="1500" dirty="0" err="1"/>
              <a:t>conda_env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activate {</a:t>
            </a:r>
            <a:r>
              <a:rPr kumimoji="1" lang="en-US" altLang="zh-TW" sz="1500" dirty="0" err="1"/>
              <a:t>env_name</a:t>
            </a:r>
            <a:r>
              <a:rPr kumimoji="1" lang="en-US" altLang="zh-TW" sz="1500" dirty="0"/>
              <a:t>}</a:t>
            </a:r>
            <a:r>
              <a:rPr kumimoji="1" lang="zh-TW" altLang="en-US" sz="1500" dirty="0"/>
              <a:t> </a:t>
            </a:r>
            <a:r>
              <a:rPr kumimoji="1" lang="en-US" altLang="zh-TW" sz="1500" dirty="0"/>
              <a:t>/ </a:t>
            </a:r>
            <a:r>
              <a:rPr kumimoji="1" lang="zh-TW" altLang="en-US" sz="1500" dirty="0"/>
              <a:t>進入指定的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activate </a:t>
            </a:r>
            <a:r>
              <a:rPr kumimoji="1" lang="en-US" altLang="zh-TW" sz="1500" dirty="0" err="1"/>
              <a:t>conda_env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deactivate / </a:t>
            </a:r>
            <a:r>
              <a:rPr kumimoji="1" lang="zh-TW" altLang="en-US" sz="1500" dirty="0"/>
              <a:t>離開當前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deactivate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安裝套件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 /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==1.18.0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search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尋找歷史版本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search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</a:t>
            </a:r>
            <a:r>
              <a:rPr kumimoji="1" lang="en-US" altLang="zh-TW" sz="1500" dirty="0" err="1"/>
              <a:t>uninstsll</a:t>
            </a:r>
            <a:r>
              <a:rPr kumimoji="1" lang="en-US" altLang="zh-TW" sz="1500" dirty="0"/>
              <a:t> {package} /</a:t>
            </a:r>
            <a:r>
              <a:rPr kumimoji="1" lang="zh-TW" altLang="en-US" sz="1500" dirty="0"/>
              <a:t>解除安裝用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安裝的套件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uninstall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endParaRPr kumimoji="1"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6021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84E9-A7A4-0404-4577-84C24FA3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[1]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15099F-2A01-4482-978F-B23582D5A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57219" cy="375595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857A01B-B6EA-F5A1-9C6A-0DD01BE20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73" r="26110"/>
          <a:stretch/>
        </p:blipFill>
        <p:spPr>
          <a:xfrm>
            <a:off x="838200" y="5581348"/>
            <a:ext cx="4957219" cy="91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84E9-A7A4-0404-4577-84C24FA3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[2]</a:t>
            </a:r>
            <a:endParaRPr kumimoji="1"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A7F4C33-5032-E974-3F38-BCA11416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45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1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32E05-23AE-CB67-0038-4B4AEBFC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[3]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914E4B5-D281-5999-1487-C56AD2AF7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85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5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1104</Words>
  <Application>Microsoft Macintosh PowerPoint</Application>
  <PresentationFormat>寬螢幕</PresentationFormat>
  <Paragraphs>118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硬碟空間分配</vt:lpstr>
      <vt:lpstr>資料存放位置</vt:lpstr>
      <vt:lpstr>CUDA</vt:lpstr>
      <vt:lpstr>常用指令[linux安裝套件方法](1)</vt:lpstr>
      <vt:lpstr>常用指令[sh執行＆文件開啟方式] (2)</vt:lpstr>
      <vt:lpstr>常用指令[conda環境建置] (3)</vt:lpstr>
      <vt:lpstr>常用指令[conda環境建置] (3) – 示範流程[1]</vt:lpstr>
      <vt:lpstr>常用指令[conda環境建置] (3) – 示範流程[2]</vt:lpstr>
      <vt:lpstr>常用指令[conda環境建置] (3) – 示範流程[3]</vt:lpstr>
      <vt:lpstr>常用指令[pip 安裝] (4)</vt:lpstr>
      <vt:lpstr>常用指令[swap記憶體重置] (5)</vt:lpstr>
      <vt:lpstr>Pytorch cuda version error*</vt:lpstr>
      <vt:lpstr>Fusion-model – NIHSS+DWI</vt:lpstr>
      <vt:lpstr>SGD - Net</vt:lpstr>
      <vt:lpstr>SGD - Net</vt:lpstr>
      <vt:lpstr>DeepInsight環境設定</vt:lpstr>
      <vt:lpstr>DeepInSight – 轉換前置作業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志宇 簡</dc:creator>
  <cp:lastModifiedBy>志宇 簡</cp:lastModifiedBy>
  <cp:revision>59</cp:revision>
  <dcterms:created xsi:type="dcterms:W3CDTF">2022-09-19T01:48:18Z</dcterms:created>
  <dcterms:modified xsi:type="dcterms:W3CDTF">2022-10-18T05:43:11Z</dcterms:modified>
</cp:coreProperties>
</file>