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001" r:id="rId3"/>
    <p:sldId id="1000" r:id="rId5"/>
    <p:sldId id="1002" r:id="rId6"/>
    <p:sldId id="1003" r:id="rId7"/>
    <p:sldId id="1004" r:id="rId8"/>
    <p:sldId id="1009" r:id="rId9"/>
    <p:sldId id="1006" r:id="rId10"/>
    <p:sldId id="1007" r:id="rId11"/>
    <p:sldId id="100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4A4273-6C45-442D-856E-AA54036ED8BD}">
          <p14:sldIdLst>
            <p14:sldId id="1001"/>
            <p14:sldId id="1000"/>
            <p14:sldId id="1002"/>
            <p14:sldId id="1004"/>
            <p14:sldId id="1007"/>
            <p14:sldId id="1008"/>
            <p14:sldId id="1006"/>
            <p14:sldId id="1009"/>
            <p14:sldId id="10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橫向聯盟式學習適用於特徵重疊性高且樣本重疊少時的情境，比如不同地區的醫院，他們的業務相似（特徵相似），但病患不同（樣本不同）。</a:t>
            </a:r>
            <a:endParaRPr lang="zh-TW" altLang="en-US"/>
          </a:p>
          <a:p>
            <a:r>
              <a:rPr lang="en-US" altLang="zh-TW"/>
              <a:t>1.</a:t>
            </a:r>
            <a:r>
              <a:rPr lang="zh-TW" altLang="en-US"/>
              <a:t>每個參與端（企業或設備用戶）利用自己的資料訓練模型，各自計算梯度，再將加密過的梯度修正量上傳至 Sever。</a:t>
            </a:r>
            <a:endParaRPr lang="zh-TW" altLang="en-US"/>
          </a:p>
          <a:p>
            <a:r>
              <a:rPr lang="en-US" altLang="zh-TW"/>
              <a:t>2.</a:t>
            </a:r>
            <a:r>
              <a:rPr lang="zh-TW" altLang="en-US"/>
              <a:t>由 Sever 整合各參與端的梯度並且更新模型。</a:t>
            </a:r>
            <a:endParaRPr lang="zh-TW" altLang="en-US"/>
          </a:p>
          <a:p>
            <a:r>
              <a:rPr lang="en-US" altLang="zh-TW"/>
              <a:t>3.</a:t>
            </a:r>
            <a:r>
              <a:rPr lang="zh-TW" altLang="en-US"/>
              <a:t>Sever 回傳模型更新後的梯度給各個參與端。</a:t>
            </a:r>
            <a:endParaRPr lang="zh-TW" altLang="en-US"/>
          </a:p>
          <a:p>
            <a:r>
              <a:rPr lang="en-US" altLang="zh-TW"/>
              <a:t>4.</a:t>
            </a:r>
            <a:r>
              <a:rPr lang="zh-TW" altLang="en-US"/>
              <a:t>參與端更新各自的模型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Google 在 Android 的 Google Gboard 鍵盤中，採用了橫向聯盟式學習的技術。Gboard 主要會根據使用者打的單詞推薦下個可能打出來的單詞，來加快使用者的打字速度。導入在 Gboard 的聯盟式學習則會根據設備上的歷史記錄，在下一次迭代中改進模型的性能。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縱向聯盟式學習適用於樣本重疊多且特徵重疊少的情境，而其中某一方還擁有模型需要預測的標籤（label）。</a:t>
            </a:r>
            <a:endParaRPr lang="zh-TW" altLang="en-US"/>
          </a:p>
          <a:p>
            <a:r>
              <a:rPr lang="zh-TW" altLang="en-US"/>
              <a:t>比如同一地區的醫院和藥局，他們接觸的病患都為該地區的居民（樣本相同），但業務不同（特徵不同）。</a:t>
            </a:r>
            <a:endParaRPr lang="zh-TW" altLang="en-US"/>
          </a:p>
          <a:p>
            <a:r>
              <a:rPr lang="zh-TW" altLang="en-US"/>
              <a:t>基於隱私權規範與安全考量，不能直接公開交換數據。</a:t>
            </a:r>
            <a:endParaRPr lang="zh-TW" altLang="en-US"/>
          </a:p>
          <a:p>
            <a:r>
              <a:rPr lang="zh-TW" altLang="en-US"/>
              <a:t>因此， A與B需要利用加密樣本對齊的技術（Encrypted entity alignment）確認雙方共有的客戶，之後再利用這些數據進行加密訓練。</a:t>
            </a:r>
            <a:endParaRPr lang="zh-TW" altLang="en-US"/>
          </a:p>
          <a:p>
            <a:r>
              <a:rPr lang="zh-TW" altLang="en-US"/>
              <a:t>A：參與端 1、B：參與端 2、C：協作者</a:t>
            </a:r>
            <a:endParaRPr lang="zh-TW" altLang="en-US"/>
          </a:p>
          <a:p>
            <a:r>
              <a:rPr lang="en-US" altLang="zh-TW"/>
              <a:t>1.</a:t>
            </a:r>
            <a:r>
              <a:rPr lang="zh-TW" altLang="en-US"/>
              <a:t>C 將公鑰發給 A 和 B（公鑰是用來加密的）。</a:t>
            </a:r>
            <a:endParaRPr lang="zh-TW" altLang="en-US"/>
          </a:p>
          <a:p>
            <a:r>
              <a:rPr lang="en-US" altLang="zh-TW"/>
              <a:t>2.</a:t>
            </a:r>
            <a:r>
              <a:rPr lang="zh-TW" altLang="en-US"/>
              <a:t>A 和 B 分別計算和自己相關的特徵中間結果，並加密交互，用來求得各自梯度和損失值（loss）。</a:t>
            </a:r>
            <a:endParaRPr lang="zh-TW" altLang="en-US"/>
          </a:p>
          <a:p>
            <a:r>
              <a:rPr lang="en-US" altLang="zh-TW"/>
              <a:t>3.</a:t>
            </a:r>
            <a:r>
              <a:rPr lang="zh-TW" altLang="en-US"/>
              <a:t>A 和 B 分別將計算後且加密的梯度修正量傳送給 C，同時 B 根據標籤計算損失值並把結果彙整給 C。</a:t>
            </a:r>
            <a:endParaRPr lang="zh-TW" altLang="en-US"/>
          </a:p>
          <a:p>
            <a:r>
              <a:rPr lang="en-US" altLang="zh-TW"/>
              <a:t>4.</a:t>
            </a:r>
            <a:r>
              <a:rPr lang="zh-TW" altLang="en-US"/>
              <a:t>C 將解密後的梯度修正量分別回傳給 A 和 B，更新雙方的模型。</a:t>
            </a:r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client device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federated.withgoogle.com/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IlikeBB/Distributed-model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Federated Learning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>
          <a:xfrm>
            <a:off x="609600" y="1600200"/>
            <a:ext cx="5704205" cy="4526280"/>
          </a:xfrm>
        </p:spPr>
        <p:txBody>
          <a:bodyPr/>
          <a:p>
            <a:pPr algn="just"/>
            <a:r>
              <a:rPr lang="zh-TW" altLang="en-US" sz="2200"/>
              <a:t>目前</a:t>
            </a:r>
            <a:r>
              <a:rPr lang="zh-TW" altLang="en-US" sz="2200">
                <a:sym typeface="+mn-ea"/>
              </a:rPr>
              <a:t>Federated Learning</a:t>
            </a:r>
            <a:r>
              <a:rPr lang="zh-TW" altLang="en-US" sz="2200"/>
              <a:t>最知名的應用在於『醫療產業』</a:t>
            </a:r>
            <a:endParaRPr lang="zh-TW" altLang="en-US" sz="2200"/>
          </a:p>
          <a:p>
            <a:pPr algn="just"/>
            <a:endParaRPr lang="zh-TW" altLang="en-US" sz="2200"/>
          </a:p>
          <a:p>
            <a:pPr algn="just"/>
            <a:r>
              <a:rPr lang="zh-TW" altLang="en-US" sz="2200"/>
              <a:t>『自駕車系統』也運用了一部分的</a:t>
            </a:r>
            <a:r>
              <a:rPr lang="zh-TW" altLang="en-US" sz="2200">
                <a:sym typeface="+mn-ea"/>
              </a:rPr>
              <a:t>Federated Learning，</a:t>
            </a:r>
            <a:r>
              <a:rPr lang="zh-TW" altLang="en-US" sz="2200"/>
              <a:t>可以幫助自駕車更快速地去適應環境</a:t>
            </a:r>
            <a:endParaRPr lang="zh-TW" altLang="en-US" sz="2200"/>
          </a:p>
          <a:p>
            <a:pPr algn="just"/>
            <a:endParaRPr lang="zh-TW" altLang="en-US" sz="2200"/>
          </a:p>
          <a:p>
            <a:pPr algn="just"/>
            <a:r>
              <a:rPr lang="zh-TW" altLang="en-US" sz="2200"/>
              <a:t>Google 運用聯盟式學習的技術在『智慧型手機』，來讓客戶獲得更優秀的客製化操作體驗</a:t>
            </a:r>
            <a:endParaRPr lang="zh-TW" altLang="en-US" sz="2200"/>
          </a:p>
          <a:p>
            <a:endParaRPr lang="zh-TW" altLang="en-US" sz="2000"/>
          </a:p>
          <a:p>
            <a:pPr marL="0" indent="0">
              <a:buNone/>
            </a:pPr>
            <a:endParaRPr lang="zh-TW" altLang="en-US" sz="2000"/>
          </a:p>
        </p:txBody>
      </p:sp>
      <p:pic>
        <p:nvPicPr>
          <p:cNvPr id="4" name="圖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395" y="1600200"/>
            <a:ext cx="5635625" cy="3968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Federated Learning</a:t>
            </a:r>
            <a:r>
              <a:rPr lang="en-US" altLang="zh-TW"/>
              <a:t> </a:t>
            </a:r>
            <a:r>
              <a:rPr lang="zh-TW" altLang="en-US"/>
              <a:t>（</a:t>
            </a:r>
            <a:r>
              <a:rPr lang="en-US" altLang="zh-TW"/>
              <a:t>D</a:t>
            </a:r>
            <a:r>
              <a:rPr lang="zh-TW" altLang="en-US"/>
              <a:t>istributed</a:t>
            </a:r>
            <a:r>
              <a:rPr lang="en-US" altLang="zh-TW"/>
              <a:t> </a:t>
            </a:r>
            <a:r>
              <a:rPr lang="en-US" altLang="en-US"/>
              <a:t>Learning</a:t>
            </a:r>
            <a:r>
              <a:rPr lang="zh-TW" altLang="en-US"/>
              <a:t>）</a:t>
            </a:r>
            <a:endParaRPr lang="zh-TW" altLang="en-US"/>
          </a:p>
        </p:txBody>
      </p:sp>
      <p:pic>
        <p:nvPicPr>
          <p:cNvPr id="10" name="圖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7239000" cy="3037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1" name="文字方塊 10"/>
          <p:cNvSpPr txBox="true"/>
          <p:nvPr/>
        </p:nvSpPr>
        <p:spPr>
          <a:xfrm>
            <a:off x="609600" y="6073775"/>
            <a:ext cx="347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hlinkClick r:id="rId2" action="ppaction://hlinkfile"/>
              </a:rPr>
              <a:t>Federated Learning Comic Book</a:t>
            </a:r>
            <a:endParaRPr lang="en-US" altLang="zh-TW"/>
          </a:p>
        </p:txBody>
      </p:sp>
      <p:pic>
        <p:nvPicPr>
          <p:cNvPr id="13" name="圖片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H</a:t>
            </a:r>
            <a:r>
              <a:rPr lang="zh-TW" altLang="en-US"/>
              <a:t>orizontal </a:t>
            </a:r>
            <a:r>
              <a:rPr lang="en-US" altLang="zh-TW"/>
              <a:t>F</a:t>
            </a:r>
            <a:r>
              <a:rPr lang="zh-TW" altLang="en-US"/>
              <a:t>ederated </a:t>
            </a:r>
            <a:r>
              <a:rPr lang="en-US" altLang="zh-TW"/>
              <a:t>L</a:t>
            </a:r>
            <a:r>
              <a:rPr lang="zh-TW" altLang="en-US"/>
              <a:t>earning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6702425" cy="3747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55" y="1417955"/>
            <a:ext cx="1918970" cy="19189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V</a:t>
            </a:r>
            <a:r>
              <a:rPr lang="zh-TW" altLang="en-US"/>
              <a:t>ertical </a:t>
            </a:r>
            <a:r>
              <a:rPr lang="en-US" altLang="zh-TW"/>
              <a:t>F</a:t>
            </a:r>
            <a:r>
              <a:rPr lang="zh-TW" altLang="en-US"/>
              <a:t>ederated </a:t>
            </a:r>
            <a:r>
              <a:rPr lang="en-US" altLang="zh-TW"/>
              <a:t>L</a:t>
            </a:r>
            <a:r>
              <a:rPr lang="zh-TW" altLang="en-US"/>
              <a:t>earning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473440" cy="3976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Pytorch Socket </a:t>
            </a:r>
            <a:r>
              <a:rPr lang="en-US" altLang="en-US" sz="3200">
                <a:sym typeface="+mn-ea"/>
              </a:rPr>
              <a:t>Federated Learning Architecture</a:t>
            </a:r>
            <a:endParaRPr lang="" altLang="zh-TW" sz="3200">
              <a:sym typeface="+mn-ea"/>
            </a:endParaRPr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194925" cy="535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字方塊 4"/>
          <p:cNvSpPr txBox="true"/>
          <p:nvPr/>
        </p:nvSpPr>
        <p:spPr>
          <a:xfrm>
            <a:off x="5490210" y="6405880"/>
            <a:ext cx="5314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olidFill>
                  <a:srgbClr val="FF0000"/>
                </a:solidFill>
                <a:hlinkClick r:id="rId2" tooltip="" action="ppaction://hlinkfile"/>
              </a:rPr>
              <a:t>https://github.com/IlikeBB/Distributed-model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Pytorch Socket Multi Connection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# 通過暫存所有連線的ip位置和socket協定用來處理後續傳遞資料</a:t>
            </a:r>
            <a:r>
              <a:rPr lang="en-US" altLang="zh-CN" sz="2000"/>
              <a:t>.</a:t>
            </a:r>
            <a:r>
              <a:rPr lang="zh-CN" altLang="en-US" sz="2000"/>
              <a:t> V</a:t>
            </a:r>
            <a:endParaRPr lang="zh-CN" altLang="en-US" sz="2000"/>
          </a:p>
          <a:p>
            <a:r>
              <a:rPr lang="zh-CN" altLang="en-US" sz="2000"/>
              <a:t># 使用try, except來延遲socket協定進入無限迴圈的錯誤</a:t>
            </a:r>
            <a:r>
              <a:rPr lang="en-US" altLang="zh-CN" sz="2000"/>
              <a:t>.</a:t>
            </a:r>
            <a:r>
              <a:rPr lang="zh-CN" altLang="en-US" sz="2000"/>
              <a:t> V</a:t>
            </a:r>
            <a:endParaRPr lang="zh-CN" altLang="en-US" sz="2000"/>
          </a:p>
          <a:p>
            <a:r>
              <a:rPr lang="zh-CN" altLang="en-US" sz="2000"/>
              <a:t># 通過clock time控制每次回傳和接收的時間</a:t>
            </a:r>
            <a:r>
              <a:rPr lang="en-US" altLang="zh-CN" sz="2000"/>
              <a:t>.</a:t>
            </a:r>
            <a:r>
              <a:rPr lang="zh-CN" altLang="en-US" sz="2000"/>
              <a:t> V</a:t>
            </a:r>
            <a:endParaRPr lang="zh-CN" altLang="en-US" sz="2000"/>
          </a:p>
          <a:p>
            <a:r>
              <a:rPr lang="zh-CN" altLang="en-US" sz="2000"/>
              <a:t># 利用clock time把延遲過久的client暫停</a:t>
            </a:r>
            <a:r>
              <a:rPr lang="en-US" altLang="zh-CN" sz="2000"/>
              <a:t>.</a:t>
            </a:r>
            <a:r>
              <a:rPr lang="zh-CN" altLang="en-US" sz="2000"/>
              <a:t> V</a:t>
            </a:r>
            <a:endParaRPr lang="zh-CN" altLang="en-US" sz="2000"/>
          </a:p>
          <a:p>
            <a:r>
              <a:rPr lang="en-US" altLang="zh-TW" sz="2000"/>
              <a:t># </a:t>
            </a:r>
            <a:r>
              <a:rPr lang="zh-TW" altLang="zh-CN" sz="2000"/>
              <a:t>動態偵測先加入的</a:t>
            </a:r>
            <a:r>
              <a:rPr lang="en-US" altLang="zh-TW" sz="2000"/>
              <a:t>Clinet Port.</a:t>
            </a:r>
            <a:endParaRPr lang="en-US" altLang="zh-TW" sz="2000"/>
          </a:p>
          <a:p>
            <a:r>
              <a:rPr lang="en-US" altLang="zh-TW" sz="2000"/>
              <a:t># </a:t>
            </a:r>
            <a:r>
              <a:rPr lang="zh-TW" altLang="en-US" sz="2000"/>
              <a:t>斷線發生時將</a:t>
            </a:r>
            <a:r>
              <a:rPr lang="en-US" altLang="zh-TW" sz="2000"/>
              <a:t>Clinet Port</a:t>
            </a:r>
            <a:r>
              <a:rPr lang="zh-TW" altLang="en-US" sz="2000"/>
              <a:t>刪除</a:t>
            </a:r>
            <a:r>
              <a:rPr lang="en-US" altLang="zh-TW" sz="2000"/>
              <a:t>.</a:t>
            </a:r>
            <a:endParaRPr lang="en-US" altLang="zh-TW" sz="2000"/>
          </a:p>
          <a:p>
            <a:r>
              <a:rPr lang="en-US" altLang="zh-TW" sz="2000"/>
              <a:t># </a:t>
            </a:r>
            <a:r>
              <a:rPr lang="zh-TW" altLang="en-US" sz="2000"/>
              <a:t>減少</a:t>
            </a:r>
            <a:r>
              <a:rPr lang="en-US" altLang="zh-TW" sz="2000"/>
              <a:t>Thread Code</a:t>
            </a:r>
            <a:r>
              <a:rPr lang="zh-TW" altLang="en-US" sz="2000"/>
              <a:t>的運算編寫，減少程式在</a:t>
            </a:r>
            <a:r>
              <a:rPr lang="en-US" altLang="zh-TW" sz="2000"/>
              <a:t>Thread</a:t>
            </a:r>
            <a:r>
              <a:rPr lang="zh-TW" altLang="en-US" sz="2000"/>
              <a:t>延遲過久</a:t>
            </a:r>
            <a:r>
              <a:rPr lang="en-US" altLang="zh-TW" sz="2000"/>
              <a:t>.</a:t>
            </a:r>
            <a:endParaRPr lang="zh-TW" altLang="en-US" sz="2000"/>
          </a:p>
          <a:p>
            <a:r>
              <a:rPr lang="en-US" altLang="zh-TW" sz="2000"/>
              <a:t># </a:t>
            </a:r>
            <a:r>
              <a:rPr lang="zh-TW" altLang="en-US" sz="2000"/>
              <a:t>通過</a:t>
            </a:r>
            <a:r>
              <a:rPr lang="en-US" altLang="zh-TW" sz="2000"/>
              <a:t>Sleep time</a:t>
            </a:r>
            <a:r>
              <a:rPr lang="zh-TW" altLang="en-US" sz="2000"/>
              <a:t>修正結束連線造成的</a:t>
            </a:r>
            <a:r>
              <a:rPr lang="en-US" altLang="zh-TW" sz="2000"/>
              <a:t>IP Address</a:t>
            </a:r>
            <a:r>
              <a:rPr lang="zh-TW" altLang="en-US" sz="2000"/>
              <a:t>佔用問題</a:t>
            </a:r>
            <a:r>
              <a:rPr lang="en-US" altLang="zh-TW" sz="2000"/>
              <a:t>. V</a:t>
            </a:r>
            <a:endParaRPr lang="en-US" altLang="zh-TW" sz="2000"/>
          </a:p>
          <a:p>
            <a:r>
              <a:rPr lang="en-US" altLang="zh-TW" sz="2000"/>
              <a:t># </a:t>
            </a:r>
            <a:r>
              <a:rPr lang="zh-TW" altLang="en-US" sz="2000"/>
              <a:t>達成訓練門檻時停止整個網路，停止</a:t>
            </a:r>
            <a:r>
              <a:rPr lang="en-US" altLang="zh-TW" sz="2000"/>
              <a:t>Socket</a:t>
            </a:r>
            <a:r>
              <a:rPr lang="zh-TW" altLang="en-US" sz="2000"/>
              <a:t>和儲存</a:t>
            </a:r>
            <a:r>
              <a:rPr lang="en-US" altLang="zh-TW" sz="2000"/>
              <a:t>weight.</a:t>
            </a:r>
            <a:endParaRPr lang="zh-TW" altLang="en-US" sz="2000"/>
          </a:p>
          <a:p>
            <a:r>
              <a:rPr lang="en-US" altLang="zh-TW" sz="2000"/>
              <a:t># </a:t>
            </a:r>
            <a:r>
              <a:rPr lang="zh-TW" altLang="en-US" sz="2000"/>
              <a:t>建立</a:t>
            </a:r>
            <a:r>
              <a:rPr lang="en-US" altLang="zh-TW" sz="2000"/>
              <a:t>Thread Reply </a:t>
            </a:r>
            <a:r>
              <a:rPr lang="zh-TW" altLang="en-US" sz="2000"/>
              <a:t>和 </a:t>
            </a:r>
            <a:r>
              <a:rPr lang="en-US" altLang="zh-TW" sz="2000"/>
              <a:t>Thread Send Def </a:t>
            </a:r>
            <a:r>
              <a:rPr lang="zh-TW" altLang="en-US" sz="2000"/>
              <a:t>降低</a:t>
            </a:r>
            <a:r>
              <a:rPr lang="en-US" altLang="zh-TW" sz="2000"/>
              <a:t>Loop</a:t>
            </a:r>
            <a:r>
              <a:rPr lang="zh-TW" altLang="en-US" sz="2000"/>
              <a:t>等待時間</a:t>
            </a:r>
            <a:r>
              <a:rPr lang="en-US" altLang="zh-TW" sz="2000"/>
              <a:t>. V</a:t>
            </a:r>
            <a:endParaRPr lang="en-US" altLang="zh-TW" sz="2000"/>
          </a:p>
          <a:p>
            <a:pPr lvl="1"/>
            <a:r>
              <a:rPr lang="en-US" altLang="zh-TW" sz="1750">
                <a:solidFill>
                  <a:srgbClr val="FF0000"/>
                </a:solidFill>
              </a:rPr>
              <a:t>total time = send(x+y+z) + reply(x+y+z) -&gt; </a:t>
            </a:r>
            <a:r>
              <a:rPr lang="en-US" altLang="zh-TW" sz="1750">
                <a:solidFill>
                  <a:srgbClr val="FF0000"/>
                </a:solidFill>
                <a:sym typeface="+mn-ea"/>
              </a:rPr>
              <a:t>send(x+y+z)</a:t>
            </a:r>
            <a:r>
              <a:rPr lang="en-US" altLang="zh-TW" sz="175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÷</a:t>
            </a:r>
            <a:r>
              <a:rPr lang="en-US" altLang="zh-TW" sz="1750">
                <a:solidFill>
                  <a:srgbClr val="FF0000"/>
                </a:solidFill>
                <a:sym typeface="+mn-ea"/>
              </a:rPr>
              <a:t>3 + reply(x+y+z)</a:t>
            </a:r>
            <a:r>
              <a:rPr lang="en-US" altLang="zh-TW" sz="175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÷</a:t>
            </a:r>
            <a:r>
              <a:rPr lang="en-US" altLang="zh-TW" sz="1750">
                <a:solidFill>
                  <a:srgbClr val="FF0000"/>
                </a:solidFill>
                <a:sym typeface="+mn-ea"/>
              </a:rPr>
              <a:t>3</a:t>
            </a:r>
            <a:endParaRPr lang="en-US" altLang="zh-TW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Multi Client 2 - (Use “thread” reply all clients.)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2800" cy="169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 Thread Socket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2800" cy="2397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Multi Thread Socket - MNIST Dataset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53490"/>
            <a:ext cx="9922510" cy="2506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4935"/>
            <a:ext cx="10840720" cy="2856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Presentation</Application>
  <PresentationFormat>寬螢幕</PresentationFormat>
  <Paragraphs>42</Paragraphs>
  <Slides>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新細明體</vt:lpstr>
      <vt:lpstr>Gubbi</vt:lpstr>
      <vt:lpstr>Art_mountaineering</vt:lpstr>
      <vt:lpstr>Federated Learning</vt:lpstr>
      <vt:lpstr>Federated Learning （Distributed Learning）</vt:lpstr>
      <vt:lpstr>Horizontal Federated Learning</vt:lpstr>
      <vt:lpstr>Vertical Federated Learning</vt:lpstr>
      <vt:lpstr>PowerPoint 演示文稿</vt:lpstr>
      <vt:lpstr>Pytorch Socket Multi Connection</vt:lpstr>
      <vt:lpstr>Multi Client 2 - (Use “thread” reply all clients.)</vt:lpstr>
      <vt:lpstr>Multi Thread Socket</vt:lpstr>
      <vt:lpstr>Multi Thread Socket - MNIST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1714</cp:revision>
  <dcterms:created xsi:type="dcterms:W3CDTF">2021-11-25T07:01:17Z</dcterms:created>
  <dcterms:modified xsi:type="dcterms:W3CDTF">2021-11-25T07:01:17Z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