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52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de92ac27-0ed1-43df-b792-cabef6aad4d2}">
          <p14:sldIdLst>
            <p14:sldId id="10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4"/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390" y="114"/>
      </p:cViewPr>
      <p:guideLst>
        <p:guide orient="horz" pos="24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graphicFrame>
        <p:nvGraphicFramePr>
          <p:cNvPr id="4" name="內容版面配置區 3"/>
          <p:cNvGraphicFramePr/>
          <p:nvPr>
            <p:ph idx="1"/>
          </p:nvPr>
        </p:nvGraphicFramePr>
        <p:xfrm>
          <a:off x="609600" y="1616075"/>
          <a:ext cx="10972807" cy="494728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51280"/>
                <a:gridCol w="3173098"/>
                <a:gridCol w="2553338"/>
                <a:gridCol w="1947546"/>
                <a:gridCol w="1947545"/>
              </a:tblGrid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LOC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Survival(</a:t>
                      </a: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patient</a:t>
                      </a: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Mortality(</a:t>
                      </a: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patient</a:t>
                      </a: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Train AUC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Test AUC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chemeClr val="bg1"/>
                          </a:solidFill>
                        </a:rPr>
                        <a:t>BaseLine</a:t>
                      </a:r>
                      <a:endParaRPr lang="en-US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514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41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0.9062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0.8914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8D41"/>
                    </a:solidFill>
                  </a:tcPr>
                </a:tc>
              </a:tr>
              <a:tr h="37973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 altLang="zh-TW" b="1">
                          <a:solidFill>
                            <a:schemeClr val="bg1"/>
                          </a:solidFill>
                        </a:rPr>
                        <a:t>Taipei</a:t>
                      </a:r>
                      <a:endParaRPr lang="en-US" altLang="zh-TW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45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0.8533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0.7611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730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Transfer Learning - Feature Extraction Result</a:t>
                      </a:r>
                      <a:endParaRPr lang="en-US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095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Baseline Result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0.7518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</a:tr>
              <a:tr h="37973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 altLang="zh-TW" b="1">
                          <a:solidFill>
                            <a:schemeClr val="bg1"/>
                          </a:solidFill>
                        </a:rPr>
                        <a:t>Keelung</a:t>
                      </a:r>
                      <a:endParaRPr lang="en-US" altLang="zh-TW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1854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404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0.8962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0.7056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095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Transfer Learning - Feature Extraction Result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8460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Baseline Result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0.5769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</a:tr>
              <a:tr h="379095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 altLang="zh-TW" b="1">
                          <a:solidFill>
                            <a:schemeClr val="bg1"/>
                          </a:solidFill>
                        </a:rPr>
                        <a:t>Linkou</a:t>
                      </a:r>
                      <a:endParaRPr lang="en-US" altLang="zh-TW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10303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2491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0.8295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0.8127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false"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730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sym typeface="+mn-ea"/>
                        </a:rPr>
                        <a:t>Transfer Learning - Feature Extraction Result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79095">
                <a:tc v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TW" sz="1800">
                          <a:solidFill>
                            <a:schemeClr val="bg1"/>
                          </a:solidFill>
                          <a:sym typeface="+mn-ea"/>
                        </a:rPr>
                        <a:t>Baseline Result</a:t>
                      </a:r>
                      <a:endParaRPr lang="en-US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 hMerge="true"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TW">
                          <a:solidFill>
                            <a:schemeClr val="bg1"/>
                          </a:solidFill>
                        </a:rPr>
                        <a:t>0.5606</a:t>
                      </a:r>
                      <a:endParaRPr lang="en-US" altLang="zh-TW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bg1"/>
                      </a:solidFill>
                      <a:prstDash val="solid"/>
                    </a:lnL>
                    <a:lnR w="19050">
                      <a:solidFill>
                        <a:schemeClr val="bg1"/>
                      </a:solidFill>
                      <a:prstDash val="solid"/>
                    </a:lnR>
                    <a:lnT w="19050">
                      <a:solidFill>
                        <a:schemeClr val="bg1"/>
                      </a:solidFill>
                      <a:prstDash val="solid"/>
                    </a:lnT>
                    <a:lnB w="19050">
                      <a:solidFill>
                        <a:schemeClr val="bg1"/>
                      </a:solidFill>
                      <a:prstDash val="solid"/>
                    </a:lnB>
                    <a:solidFill>
                      <a:srgbClr val="FFD8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Presentation</Application>
  <PresentationFormat>寬螢幕</PresentationFormat>
  <Paragraphs>110</Paragraphs>
  <Slides>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Art_mountaineering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1861</cp:revision>
  <dcterms:created xsi:type="dcterms:W3CDTF">2021-12-27T06:38:33Z</dcterms:created>
  <dcterms:modified xsi:type="dcterms:W3CDTF">2021-12-27T06:38:33Z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